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19459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19460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4" y="778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1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9" y="1802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2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9" y="2167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3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9" y="977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4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5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5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5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66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467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8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69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0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1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72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473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19474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75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76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477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19478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79" name="Freeform 23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80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481" name="Group 25"/>
            <p:cNvGrpSpPr>
              <a:grpSpLocks/>
            </p:cNvGrpSpPr>
            <p:nvPr userDrawn="1"/>
          </p:nvGrpSpPr>
          <p:grpSpPr bwMode="auto">
            <a:xfrm rot="-1307516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19482" name="Freeform 26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83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84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48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19486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87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88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9489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19490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91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92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493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4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5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6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7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8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499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9500" name="Rectangle 4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501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502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2094BDB-D1FB-48B6-BAAD-4C2CCECAE16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950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950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19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95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03" grpId="0"/>
      <p:bldP spid="19504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50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9504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950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950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950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B29C5-2FFE-4FE1-980E-1840466101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31029-D275-4476-9865-3559275A6A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1A4F34D-74A3-4960-9964-DF923F83A9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BB85C2B-3F81-482E-91C2-895756EB8C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6A955-E69B-4D2A-8664-DF8889CB31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36852-1516-409F-AA2B-7AA321EC75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3D239-BB36-4389-9191-F7A68B6C6F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CBA318-4551-4830-9637-F66245BCEC9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BA36F-DE33-440C-8297-A722354097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50742-DFEE-4792-9028-FFC52ECACB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45F65-304B-46ED-872C-D01344AC74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C6A22-7499-40FE-9318-4F1F2F73658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8435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436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8437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8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9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440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441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844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5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844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844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4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45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9" y="1720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8451" name="Group 19"/>
            <p:cNvGrpSpPr>
              <a:grpSpLocks/>
            </p:cNvGrpSpPr>
            <p:nvPr/>
          </p:nvGrpSpPr>
          <p:grpSpPr bwMode="auto">
            <a:xfrm rot="-15351438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8452" name="Freeform 2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3" name="Freeform 2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4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455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84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459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8460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1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2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463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464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5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6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7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8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9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0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1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2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3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4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5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6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77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7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79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848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848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B3FBF4-066E-4A68-8411-98E17FB1249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 C 0.007 -0.01333  0.014 -0.028  0.021 -0.04667  C 0.04 -0.1  0.045 -0.152  0.031 -0.16  C 0.017 -0.16933  -0.01 -0.132  -0.029 -0.07867  C -0.039 -0.05067  -0.045 -0.024  -0.047 -0.004  C -0.05 0.012  -0.051 0.028  -0.051 0.04667  C -0.051 0.10667  -0.038 0.156  -0.023 0.156  C -0.008 0.156  0.005 0.10667  0.005 0.04667  C 0.005 0.01867  0.002 -0.008  -0.003 -0.02667  C -0.005 -0.04267  -0.01 -0.06  -0.016 -0.07733  C -0.036 -0.132  -0.063 -0.16933  -0.077 -0.16  C -0.091 -0.15067  -0.086 -0.1  -0.066 -0.04533  C -0.058 -0.02  -0.047 0.00133  -0.036 0.016  C -0.028 0.02933  -0.019 0.04133  -0.007 0.05333  C 0.029 0.092  0.065 0.10933  0.075 0.09333  C 0.084 0.07733  0.064 0.03333  0.028 -0.004  C 0.013 -0.02  -0.003 -0.032  -0.016 -0.04  C -0.028 -0.048  -0.043 -0.05467  -0.059 -0.05867  C -0.103 -0.072  -0.141 -0.068  -0.144 -0.04667  C -0.148 -0.02667  -0.115 0.0  -0.071 0.01333  C -0.051 0.01867  -0.032 0.02133  -0.017 0.02  C -0.004 0.02  0.01 0.01733  0.025 0.01333  C 0.069 0.0  0.102 -0.028  0.098 -0.048  C 0.095 -0.068  0.057 -0.07333  0.013 -0.06  C -0.008 -0.05333  -0.027 -0.044  -0.04 -0.03333  C -0.051 -0.02533  -0.062 -0.016  -0.074 -0.004  C -0.109 0.03467  -0.13 0.07733  -0.12 0.09333  C -0.111 0.10933  -0.074 0.092  -0.039 0.05467  C -0.022 0.036  -0.008 0.01733  0.0 0.0  Z" pathEditMode="relative">
                                      <p:cBhvr>
                                        <p:cTn id="6" dur="129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98" decel="100000" fill="hold"/>
                                        <p:tgtEl>
                                          <p:spTgt spid="18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4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98" decel="100000" fill="hold"/>
                                        <p:tgtEl>
                                          <p:spTgt spid="18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4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8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4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98" decel="100000" fill="hold"/>
                                        <p:tgtEl>
                                          <p:spTgt spid="18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4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98" decel="100000" fill="hold"/>
                                        <p:tgtEl>
                                          <p:spTgt spid="18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84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7" grpId="0"/>
      <p:bldP spid="18478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4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4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84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84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4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4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84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84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4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4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84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84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4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4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84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84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478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47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184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1847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69;&#1044;&#1059;&#1040;&#1056;&#1044;\&#1056;&#1072;&#1073;&#1086;&#1095;&#1080;&#1081;%20&#1089;&#1090;&#1086;&#1083;\&#1074;&#1080;&#1103;&#1085;&#1080;&#1077;%20&#1084;&#1091;&#1079;&#1099;&#1082;&#1080;%20&#1085;&#1072;%20&#1088;&#1072;&#1089;&#1090;&#1077;&#1085;&#1080;&#1103;\011.mp3" TargetMode="External"/><Relationship Id="rId4" Type="http://schemas.openxmlformats.org/officeDocument/2006/relationships/hyperlink" Target="http://prezentacii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plants.aqa.ru/catalog/images/articles/akvaristik/open_4_large.jpg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upload.wikimedia.org/wikipedia/commons/a/a2/Raspberries_%28Rubus_Idaeus%29.jpg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loribrant.files.wordpress.com/2010/08/30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hyperlink" Target="http://prezentacii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f1.foto.rambler.ru/preview/r/500x400/4cc8cdbf-b677-8475-dac8-f04072b54488/1280919605_animalswild22_3.jpg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tech-bug.net/wp-content/uploads/2009/10/beautiful-nature-hd-wallpaper1920x1200.jpg" TargetMode="Externa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g1.liveinternet.ru/images/attach/c/2/65/726/65726647_95Xg4Z92.jpg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88913"/>
            <a:ext cx="8820150" cy="4106862"/>
          </a:xfrm>
        </p:spPr>
        <p:txBody>
          <a:bodyPr/>
          <a:lstStyle/>
          <a:p>
            <a:r>
              <a:rPr lang="ru-RU" sz="8700">
                <a:latin typeface="Times New Roman" pitchFamily="18" charset="0"/>
              </a:rPr>
              <a:t>Влияние музыки на растения и животных.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08400" y="5373688"/>
            <a:ext cx="5219700" cy="13208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ru-RU" sz="2800">
                <a:latin typeface="Times New Roman" pitchFamily="18" charset="0"/>
              </a:rPr>
              <a:t>Проект подготовлен учащимися класса. Руководитель проекта:</a:t>
            </a:r>
          </a:p>
        </p:txBody>
      </p:sp>
      <p:pic>
        <p:nvPicPr>
          <p:cNvPr id="2052" name="011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4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60350"/>
            <a:ext cx="4038600" cy="640873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400">
                <a:latin typeface="Times New Roman" pitchFamily="18" charset="0"/>
              </a:rPr>
              <a:t>Были также исследованы образцы декоративных растений, таких как астры, петунии, белые лилии, космейя. 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400">
                <a:latin typeface="Times New Roman" pitchFamily="18" charset="0"/>
              </a:rPr>
              <a:t>Музыкальное звучание воспроизводилось различными инструментами - флейтой, виолончелью, гармонью и пр. 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400">
                <a:latin typeface="Times New Roman" pitchFamily="18" charset="0"/>
              </a:rPr>
              <a:t>Вывод, сделанный учеными по прошествии всего срока исследования, был однозначным - установлено, что гармонические звуковые волны действуют на рост, цветение, плодоношение и урожайность растений. </a:t>
            </a:r>
          </a:p>
        </p:txBody>
      </p:sp>
      <p:pic>
        <p:nvPicPr>
          <p:cNvPr id="35848" name="Picture 8" descr="Картинка 5 из 1578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404813"/>
            <a:ext cx="4932362" cy="6192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0"/>
            <a:ext cx="4038600" cy="640873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200">
                <a:latin typeface="Times New Roman" pitchFamily="18" charset="0"/>
              </a:rPr>
              <a:t>По мнению исследователей, в основе звукового действия на растения лежит резонансный механизм, способствующий накоплению энергии и ускорению обмена веществ в растительном организме. </a:t>
            </a:r>
          </a:p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200">
                <a:latin typeface="Times New Roman" pitchFamily="18" charset="0"/>
              </a:rPr>
              <a:t>Исследования показали, что на музыку Баха и индийские мелодии растения отзывались положительно, стебли тянулись к источнику звука.</a:t>
            </a:r>
          </a:p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200">
                <a:latin typeface="Times New Roman" pitchFamily="18" charset="0"/>
              </a:rPr>
              <a:t> В то же время на рок-музыку и непрерывные барабанные ритмы зеленые растения отвечали уменьшением размеров листьев и корней и все они отклонялись от источника звука. </a:t>
            </a:r>
          </a:p>
        </p:txBody>
      </p:sp>
      <p:pic>
        <p:nvPicPr>
          <p:cNvPr id="37896" name="Picture 8" descr="Картинка 0 из 21264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333375"/>
            <a:ext cx="4859337" cy="619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 descr="3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8913"/>
            <a:ext cx="8229600" cy="6408737"/>
          </a:xfrm>
        </p:spPr>
        <p:txBody>
          <a:bodyPr/>
          <a:lstStyle/>
          <a:p>
            <a:pPr>
              <a:buFont typeface="Wingdings" pitchFamily="2" charset="2"/>
              <a:buChar char="Ш"/>
            </a:pPr>
            <a:r>
              <a:rPr lang="ru-RU" sz="3600">
                <a:solidFill>
                  <a:schemeClr val="bg1"/>
                </a:solidFill>
                <a:latin typeface="Times New Roman" pitchFamily="18" charset="0"/>
              </a:rPr>
              <a:t>Отсюда можно сделать вывод:</a:t>
            </a:r>
          </a:p>
          <a:p>
            <a:pPr>
              <a:buFont typeface="Wingdings" pitchFamily="2" charset="2"/>
              <a:buChar char="Ш"/>
            </a:pPr>
            <a:r>
              <a:rPr lang="ru-RU" sz="3600">
                <a:solidFill>
                  <a:schemeClr val="bg1"/>
                </a:solidFill>
                <a:latin typeface="Times New Roman" pitchFamily="18" charset="0"/>
              </a:rPr>
              <a:t>Что многие растения и животные тянутся к прекрасному и гармоничному.</a:t>
            </a:r>
          </a:p>
          <a:p>
            <a:pPr>
              <a:buFont typeface="Wingdings" pitchFamily="2" charset="2"/>
              <a:buChar char="Ш"/>
            </a:pPr>
            <a:r>
              <a:rPr lang="ru-RU" sz="3600">
                <a:solidFill>
                  <a:schemeClr val="bg1"/>
                </a:solidFill>
                <a:latin typeface="Times New Roman" pitchFamily="18" charset="0"/>
              </a:rPr>
              <a:t>Классическая гармоничная музыка приводит к увеличению роста и развития  у  растений и животных.</a:t>
            </a:r>
          </a:p>
          <a:p>
            <a:pPr>
              <a:buFont typeface="Wingdings" pitchFamily="2" charset="2"/>
              <a:buChar char="Ш"/>
            </a:pPr>
            <a:r>
              <a:rPr lang="ru-RU" sz="3600">
                <a:solidFill>
                  <a:schemeClr val="bg1"/>
                </a:solidFill>
                <a:latin typeface="Times New Roman" pitchFamily="18" charset="0"/>
              </a:rPr>
              <a:t>В то время как рок – музыка и непрерывные барабанные ритмы негативно действуют на рост  и развитие животных и растений.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latin typeface="Times New Roman" pitchFamily="18" charset="0"/>
              </a:rPr>
              <a:t>Влияние музыки на живые организмы.</a:t>
            </a:r>
          </a:p>
        </p:txBody>
      </p:sp>
      <p:graphicFrame>
        <p:nvGraphicFramePr>
          <p:cNvPr id="40998" name="Object 38"/>
          <p:cNvGraphicFramePr>
            <a:graphicFrameLocks noChangeAspect="1"/>
          </p:cNvGraphicFramePr>
          <p:nvPr>
            <p:ph type="chart" sz="half" idx="2"/>
          </p:nvPr>
        </p:nvGraphicFramePr>
        <p:xfrm>
          <a:off x="1331913" y="1484313"/>
          <a:ext cx="6948487" cy="5113337"/>
        </p:xfrm>
        <a:graphic>
          <a:graphicData uri="http://schemas.openxmlformats.org/presentationml/2006/ole">
            <p:oleObj spid="_x0000_s40998" name="Диаграмма" r:id="rId3" imgW="4905347" imgH="2695575" progId="Excel.Chart.8">
              <p:embed/>
            </p:oleObj>
          </a:graphicData>
        </a:graphic>
      </p:graphicFrame>
      <p:sp>
        <p:nvSpPr>
          <p:cNvPr id="40996" name="Text Box 36"/>
          <p:cNvSpPr txBox="1">
            <a:spLocks noChangeArrowheads="1"/>
          </p:cNvSpPr>
          <p:nvPr/>
        </p:nvSpPr>
        <p:spPr bwMode="auto">
          <a:xfrm>
            <a:off x="4211638" y="4221163"/>
            <a:ext cx="1655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3929058" y="6429375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4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43887" cy="1079500"/>
          </a:xfrm>
        </p:spPr>
        <p:txBody>
          <a:bodyPr/>
          <a:lstStyle/>
          <a:p>
            <a:r>
              <a:rPr lang="ru-RU" sz="6000">
                <a:latin typeface="Times New Roman" pitchFamily="18" charset="0"/>
              </a:rPr>
              <a:t>Цели проекта: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41425"/>
            <a:ext cx="8964612" cy="5616575"/>
          </a:xfrm>
        </p:spPr>
        <p:txBody>
          <a:bodyPr/>
          <a:lstStyle/>
          <a:p>
            <a:pPr>
              <a:buFont typeface="Wingdings" pitchFamily="2" charset="2"/>
              <a:buChar char="Ш"/>
            </a:pPr>
            <a:r>
              <a:rPr lang="ru-RU"/>
              <a:t>Познакомить учащихся с влиянием разных ритмов музыки на рост и развитие животного и растительного</a:t>
            </a:r>
          </a:p>
          <a:p>
            <a:pPr>
              <a:buFont typeface="Wingdings" pitchFamily="2" charset="2"/>
              <a:buNone/>
            </a:pPr>
            <a:r>
              <a:rPr lang="ru-RU"/>
              <a:t>   мира.</a:t>
            </a:r>
          </a:p>
          <a:p>
            <a:pPr>
              <a:buFont typeface="Wingdings" pitchFamily="2" charset="2"/>
              <a:buChar char="Ш"/>
            </a:pPr>
            <a:r>
              <a:rPr lang="ru-RU"/>
              <a:t> Выяснить музыкальные  предпочтения учащихся 4-5–х классов.</a:t>
            </a:r>
          </a:p>
          <a:p>
            <a:pPr>
              <a:buFont typeface="Wingdings" pitchFamily="2" charset="2"/>
              <a:buChar char="Ш"/>
            </a:pPr>
            <a:r>
              <a:rPr lang="ru-RU"/>
              <a:t> Прививать у учащихся любовь к гармоничной и красивой музыке.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461375" cy="1341438"/>
          </a:xfrm>
        </p:spPr>
        <p:txBody>
          <a:bodyPr/>
          <a:lstStyle/>
          <a:p>
            <a:r>
              <a:rPr lang="ru-RU"/>
              <a:t>Влияние музыки на животных.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12875"/>
            <a:ext cx="4217988" cy="525621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400">
                <a:latin typeface="Times New Roman" pitchFamily="18" charset="0"/>
              </a:rPr>
              <a:t>Оказывается и животные тоже “слышат” музыку, активно реагируя на нее, предпочитая гармоничную музыку.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400">
                <a:latin typeface="Times New Roman" pitchFamily="18" charset="0"/>
              </a:rPr>
              <a:t> Так, акулы, услышав классическую музыку, собираются, чуть ли не со всего океанского побережья; пастушья дудка благоприятно действует на пищеварение коров - «от ее звуков стада тучнеют».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400">
                <a:latin typeface="Times New Roman" pitchFamily="18" charset="0"/>
              </a:rPr>
              <a:t> Известно, что лошади приободряются, заслышав звуки оркестра. </a:t>
            </a:r>
          </a:p>
        </p:txBody>
      </p:sp>
      <p:pic>
        <p:nvPicPr>
          <p:cNvPr id="21511" name="Picture 7" descr="i?id=407301614-53-72&amp;n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638" y="1341438"/>
            <a:ext cx="4932362" cy="5256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8913"/>
            <a:ext cx="4506913" cy="666908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400">
                <a:latin typeface="Times New Roman" pitchFamily="18" charset="0"/>
              </a:rPr>
              <a:t>В ХIХ веке в одном монастыре Бриттани монахини специально исполняли музыкальные произведения для домашних животных.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400">
                <a:latin typeface="Times New Roman" pitchFamily="18" charset="0"/>
              </a:rPr>
              <a:t> При этом они заметили, что после “прослушивания” именно серенады Моцарта коровы давали молока в 2 раза больше. 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400">
                <a:latin typeface="Times New Roman" pitchFamily="18" charset="0"/>
              </a:rPr>
              <a:t>Когда к такому же открытию в ХХ веке пришли в Германии, то немецкие фермеры, будучи людьми практичными, стали целенаправленно использовать музыку Моцарта на своих фермах для повышения удоев молока. </a:t>
            </a:r>
          </a:p>
        </p:txBody>
      </p:sp>
      <p:pic>
        <p:nvPicPr>
          <p:cNvPr id="23560" name="Picture 8" descr="i?id=169810062-04-72&amp;n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476250"/>
            <a:ext cx="4716462" cy="604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88913"/>
            <a:ext cx="4398962" cy="64087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600">
                <a:latin typeface="Times New Roman" pitchFamily="18" charset="0"/>
              </a:rPr>
              <a:t>Вокальными способностями славятся обезьяны, в частности, орангутанги. </a:t>
            </a:r>
          </a:p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600">
                <a:latin typeface="Times New Roman" pitchFamily="18" charset="0"/>
              </a:rPr>
              <a:t>Есть и любители хорового пения. </a:t>
            </a:r>
          </a:p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600">
                <a:latin typeface="Times New Roman" pitchFamily="18" charset="0"/>
              </a:rPr>
              <a:t>Во Франкфуртском зоопарке, например, две пары сиамангов, человекообразных обезьян из семейства гиббонов, очень любят петь квартетом. </a:t>
            </a:r>
          </a:p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600">
                <a:latin typeface="Times New Roman" pitchFamily="18" charset="0"/>
              </a:rPr>
              <a:t>Начинают обычно две самочки, потом к запевалам непременно присоединяются два самца. </a:t>
            </a:r>
          </a:p>
        </p:txBody>
      </p:sp>
      <p:pic>
        <p:nvPicPr>
          <p:cNvPr id="25608" name="Picture 8" descr="Картинка 0 из 2389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549275"/>
            <a:ext cx="4762500" cy="5688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404813"/>
            <a:ext cx="4316412" cy="62642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600">
                <a:latin typeface="Times New Roman" pitchFamily="18" charset="0"/>
              </a:rPr>
              <a:t>Несколько лет назад один психотерапевт рассказал об эксперименте на одной из западноевропейских птицефабрик. 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600">
                <a:latin typeface="Times New Roman" pitchFamily="18" charset="0"/>
              </a:rPr>
              <a:t>Рядом с курицей установили динамик и включили тяжелый рок.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600">
                <a:latin typeface="Times New Roman" pitchFamily="18" charset="0"/>
              </a:rPr>
              <a:t> Курица сначала забеспокоилась, затрясла гребешком, потом закружилась на месте, будто в танце, стала совершать бессмысленные беспорядочные движения, прятать голову, а затем и вовсе повалилась на бок, и ее лапки начали судорожно скрючиваться. </a:t>
            </a:r>
          </a:p>
          <a:p>
            <a:pPr>
              <a:lnSpc>
                <a:spcPct val="80000"/>
              </a:lnSpc>
            </a:pPr>
            <a:endParaRPr lang="ru-RU" sz="2600"/>
          </a:p>
        </p:txBody>
      </p:sp>
      <p:pic>
        <p:nvPicPr>
          <p:cNvPr id="27656" name="Picture 8" descr="i?id=55833426-17-72&amp;n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404813"/>
            <a:ext cx="4464050" cy="604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661987"/>
          </a:xfrm>
        </p:spPr>
        <p:txBody>
          <a:bodyPr/>
          <a:lstStyle/>
          <a:p>
            <a:r>
              <a:rPr lang="ru-RU" sz="4000"/>
              <a:t>Влияние музыки на растения.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765175"/>
            <a:ext cx="4464050" cy="60928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>
                <a:latin typeface="Times New Roman" pitchFamily="18" charset="0"/>
              </a:rPr>
              <a:t>Относительно недавно люди стали изучать влияние музыки на растения.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>
                <a:latin typeface="Times New Roman" pitchFamily="18" charset="0"/>
              </a:rPr>
              <a:t> Первенство в этом открытии принадлежит индийским ботаникам, которые установили, что подбором шумовых тонов можно воздействовать на рост растений. 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>
                <a:latin typeface="Times New Roman" pitchFamily="18" charset="0"/>
              </a:rPr>
              <a:t>Причем одни растения любят негромкую, мелодичную музыку, а другие начинают пышно цвести от «убойных» звуков «металла» и джаза.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>
                <a:latin typeface="Times New Roman" pitchFamily="18" charset="0"/>
              </a:rPr>
              <a:t> Многие цветы, особенно тропические, «заслушиваются» рэпом. 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>
                <a:latin typeface="Times New Roman" pitchFamily="18" charset="0"/>
              </a:rPr>
              <a:t>А самыми чувствительными к музыке растениями признаны табак и рис.</a:t>
            </a:r>
          </a:p>
          <a:p>
            <a:pPr>
              <a:lnSpc>
                <a:spcPct val="80000"/>
              </a:lnSpc>
              <a:buFont typeface="Wingdings" pitchFamily="2" charset="2"/>
              <a:buChar char="Ш"/>
            </a:pPr>
            <a:r>
              <a:rPr lang="ru-RU" sz="2000">
                <a:latin typeface="Times New Roman" pitchFamily="18" charset="0"/>
              </a:rPr>
              <a:t> Если на плантациях этих растений включат их любимые мелодии, они растут быстрее. </a:t>
            </a:r>
          </a:p>
        </p:txBody>
      </p:sp>
      <p:pic>
        <p:nvPicPr>
          <p:cNvPr id="29709" name="Picture 13" descr="i?id=248502112-10-72&amp;n=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765175"/>
            <a:ext cx="4572000" cy="5759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8913"/>
            <a:ext cx="4362450" cy="64087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200">
                <a:latin typeface="Times New Roman" pitchFamily="18" charset="0"/>
              </a:rPr>
              <a:t>В древних индийских сказаниях говорилось о том, что бог Кришна своей музыкальной игрой очаровывал не только людей, но и окружающие их растения: кустарники, деревья, цветы и траву. </a:t>
            </a:r>
          </a:p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200">
                <a:latin typeface="Times New Roman" pitchFamily="18" charset="0"/>
              </a:rPr>
              <a:t>Рассказывается, что во время игры на арфе раскрывались розы на виду изумленных слушателей. </a:t>
            </a:r>
          </a:p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200">
                <a:latin typeface="Times New Roman" pitchFamily="18" charset="0"/>
              </a:rPr>
              <a:t>В разных странах мира распространены верования в то, что музыкальное или песенное сопровождение во время посевов злаков способствует их последующему росту и богатому урожаю. </a:t>
            </a:r>
          </a:p>
        </p:txBody>
      </p:sp>
      <p:pic>
        <p:nvPicPr>
          <p:cNvPr id="31758" name="Picture 14" descr="Картинка 0 из 1578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333375"/>
            <a:ext cx="4859337" cy="6119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60350"/>
            <a:ext cx="4316412" cy="640873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000"/>
              <a:t>Среди пионеров изучения действия музыки на растения особая роль принадлежит индийскому ученому Сингху.</a:t>
            </a:r>
          </a:p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000"/>
              <a:t> Он, начиная с 1950 г, обратил внимание на высокую чувствительность растений к звукам, музыке и танцам.</a:t>
            </a:r>
          </a:p>
          <a:p>
            <a:pPr>
              <a:lnSpc>
                <a:spcPct val="90000"/>
              </a:lnSpc>
              <a:buFont typeface="Wingdings" pitchFamily="2" charset="2"/>
              <a:buChar char="Ш"/>
            </a:pPr>
            <a:r>
              <a:rPr lang="ru-RU" sz="2000"/>
              <a:t> Например, растения бальзамина через 1,5 месяца после 25-минутного прослушивания игры музыканта на старинном инструменте Вина были выше, и на 75% у них образовалось большое количество листьев, чем у растений, не подвергающихся влиянию музыки. </a:t>
            </a:r>
          </a:p>
        </p:txBody>
      </p:sp>
      <p:pic>
        <p:nvPicPr>
          <p:cNvPr id="33802" name="Picture 10" descr="Картинка 0 из 15783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333375"/>
            <a:ext cx="4787900" cy="6264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211</TotalTime>
  <Words>750</Words>
  <Application>Microsoft Office PowerPoint</Application>
  <PresentationFormat>Экран (4:3)</PresentationFormat>
  <Paragraphs>48</Paragraphs>
  <Slides>13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Verdana</vt:lpstr>
      <vt:lpstr>Times New Roman</vt:lpstr>
      <vt:lpstr>Wingdings</vt:lpstr>
      <vt:lpstr>Шары</vt:lpstr>
      <vt:lpstr>Диаграмма Microsoft Office Excel</vt:lpstr>
      <vt:lpstr>Влияние музыки на растения и животных.</vt:lpstr>
      <vt:lpstr>Цели проекта:</vt:lpstr>
      <vt:lpstr>Влияние музыки на животных.</vt:lpstr>
      <vt:lpstr>Слайд 4</vt:lpstr>
      <vt:lpstr>Слайд 5</vt:lpstr>
      <vt:lpstr>Слайд 6</vt:lpstr>
      <vt:lpstr>Влияние музыки на растения.</vt:lpstr>
      <vt:lpstr>Слайд 8</vt:lpstr>
      <vt:lpstr>Слайд 9</vt:lpstr>
      <vt:lpstr>Слайд 10</vt:lpstr>
      <vt:lpstr>Слайд 11</vt:lpstr>
      <vt:lpstr>Слайд 12</vt:lpstr>
      <vt:lpstr>Влияние музыки на живые организмы.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музыки на растения и животных.</dc:title>
  <dc:creator>Эдуард</dc:creator>
  <cp:lastModifiedBy>Admin</cp:lastModifiedBy>
  <cp:revision>6</cp:revision>
  <dcterms:created xsi:type="dcterms:W3CDTF">2011-12-19T15:49:59Z</dcterms:created>
  <dcterms:modified xsi:type="dcterms:W3CDTF">2012-07-21T21:00:16Z</dcterms:modified>
</cp:coreProperties>
</file>