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3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00" y="-8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8149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8150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DC17ED7-6EE7-4643-AAFD-49D7CD6769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3EE62-B1A3-41EA-A1BC-1ADBB0E19D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41656-1F71-4F22-9BDF-F83EF9E69C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94D7C-4434-45B8-8FF9-0C2DDC9C99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2CB300-0DD8-4A0D-A5D2-DB5E82CF5D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4E8F3-69FD-43BF-8079-7AFE9A962A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1B140-282D-41EB-A481-AEA3C65B5A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89CDB-94E2-4ED3-B8F6-8AA9C5E326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83170-FF7B-4206-A6DB-00174959E8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6D8B2-960C-4289-9215-D72E573425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71D038-3564-4B51-82BC-3B53D05ADB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FAFCC-6C95-4B10-B109-5AB1A1093A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710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08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09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0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1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2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3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4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5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6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7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1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2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21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22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2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124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712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712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712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2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2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28979072-640E-43F0-B7A3-D30301D777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5" grpId="0"/>
      <p:bldP spid="4712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914400" y="0"/>
            <a:ext cx="7772400" cy="259080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>Теория строения </a:t>
            </a:r>
            <a:br>
              <a:rPr lang="ru-RU" sz="6000" dirty="0" smtClean="0"/>
            </a:br>
            <a:r>
              <a:rPr lang="ru-RU" sz="6000" dirty="0" smtClean="0"/>
              <a:t>химических соединений </a:t>
            </a:r>
            <a:br>
              <a:rPr lang="ru-RU" sz="6000" dirty="0" smtClean="0"/>
            </a:br>
            <a:r>
              <a:rPr lang="ru-RU" sz="6000" dirty="0" smtClean="0"/>
              <a:t>А. М. Бутлерова</a:t>
            </a: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dirty="0" smtClean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1371600"/>
            <a:ext cx="28956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 bwMode="auto">
          <a:xfrm>
            <a:off x="2438400" y="5867400"/>
            <a:ext cx="4267200" cy="762000"/>
          </a:xfrm>
          <a:prstGeom prst="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Prezentacii.com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Третье положение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117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smtClean="0"/>
              <a:t>Третье положение. </a:t>
            </a:r>
            <a:r>
              <a:rPr lang="ru-RU" sz="2800" i="1" smtClean="0"/>
              <a:t>Свойства веществ зависят от взаимного влияния атомов в молекулах.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57200" y="2286000"/>
            <a:ext cx="7924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1" hangingPunct="1"/>
            <a:r>
              <a:rPr lang="ru-RU">
                <a:latin typeface="Times New Roman" pitchFamily="18" charset="0"/>
              </a:rPr>
              <a:t>Например, в уксусной кислоте в реакцию со щелочью вступает только один из четырех атомов водорода. На основании этого можно предположить, что только один атом водорода связан с кислородом: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276600"/>
            <a:ext cx="408622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57200" y="3886200"/>
            <a:ext cx="7848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1" hangingPunct="1"/>
            <a:r>
              <a:rPr lang="ru-RU">
                <a:latin typeface="Times New Roman" pitchFamily="18" charset="0"/>
              </a:rPr>
              <a:t>С другой стороны, из структурной формулы уксусной кислоты можно сделать вывод о наличии в ней одного подвижного атома водорода, то есть о ее одноосновности.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457200" y="0"/>
            <a:ext cx="8153400" cy="685800"/>
          </a:xfrm>
        </p:spPr>
        <p:txBody>
          <a:bodyPr/>
          <a:lstStyle/>
          <a:p>
            <a:pPr eaLnBrk="1" hangingPunct="1">
              <a:defRPr/>
            </a:pPr>
            <a:endParaRPr lang="ru-RU" sz="400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0"/>
            <a:ext cx="8534400" cy="49879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/>
              <a:t>           </a:t>
            </a:r>
            <a:r>
              <a:rPr lang="ru-RU" b="1" dirty="0" smtClean="0"/>
              <a:t>Создание теории строения веществ сыграло важнейшую роль в развитии органической химии.: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/>
              <a:t>     1. Из науки преимущественно описательной она превращается в науку созидательную, синтезирующую, появилась возможность судить о взаимном влиянии атомов в молекулах различных веществ.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/>
              <a:t>	2. Теория строения создала предпосылки для объяснения и прогнозирования различных видов изомерии органических молекул, а также направлений и механизмов протекания химических реакций.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/>
              <a:t>      3. На основе этой теории химики-органики создают вещества, которые не только заменяют природные, но по своим свойствам значительно их превосходят. Так, синтетические красители гораздо лучше и дешевле многих природных, например известных в древности ализарина и индиго. В больших количествах производят синтетические каучуки с самыми разнообразными свойствами. Широкое применение находят пластмассы и волокна, изделия из которых используют в технике, быту, медицине, сельском хозяйстве.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/>
              <a:t>         </a:t>
            </a:r>
            <a:r>
              <a:rPr lang="ru-RU" sz="2400" b="1" dirty="0" smtClean="0"/>
              <a:t>Значение теории химического строения А. М. Бутлерова для органической химии можно сравнить со значением Периодического закона и Периодической системы химических элементов Д. И. Менделеева для неорганической химии.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Бутлеров Александр Михайлович</a:t>
            </a:r>
            <a:br>
              <a:rPr lang="ru-RU" sz="4000" smtClean="0"/>
            </a:br>
            <a:r>
              <a:rPr lang="ru-RU" sz="3200" smtClean="0"/>
              <a:t>(1828-1886)</a:t>
            </a:r>
            <a:endParaRPr lang="ru-RU" sz="4000" smtClean="0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33400" y="1524000"/>
            <a:ext cx="4038600" cy="426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800" smtClean="0"/>
              <a:t> </a:t>
            </a:r>
            <a:r>
              <a:rPr lang="en-US" sz="800" smtClean="0"/>
              <a:t>  </a:t>
            </a:r>
            <a:r>
              <a:rPr lang="ru-RU" sz="1800" b="1" smtClean="0"/>
              <a:t>Русский химик, академик Петербургской АН (с 1874 г.). Окончил Казанский университет (1849 г.). Работал там же (с 1857 г. — профессор, в 1860 и 1863 гг. — ректор). Создатель теории химического строения органических соединений, лежащей в основе современной химии. Обосновал идею о взаимном влиянии атомов в молекуле. Предсказал и объяснил изомерию многих органических соединений. Написал «Введение к полному изучению органической химии» (1864 г.) — первое в истории науки руководство, основанное на теории химического строения. Председатель Отделения химии Русского физико-химического общества (1878—1882).</a:t>
            </a:r>
          </a:p>
        </p:txBody>
      </p:sp>
      <p:pic>
        <p:nvPicPr>
          <p:cNvPr id="410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752600"/>
            <a:ext cx="28956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Личностные качества А. М. Бутлерова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6934200" cy="1981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smtClean="0"/>
              <a:t>        </a:t>
            </a:r>
            <a:r>
              <a:rPr lang="ru-RU" sz="2400" smtClean="0"/>
              <a:t>А. М. Бутлерова отличали энциклопедичность химических знаний, умение анализировать и обобщать факты, прогнозировать. Он предсказал существование изомера бутана, а затем получил его, равно как изомер бутилена — изобутилен.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447800" y="3581400"/>
            <a:ext cx="66294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50825" eaLnBrk="1" hangingPunct="1">
              <a:defRPr/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</a:t>
            </a: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А. М. Бутлеров создал первую в России школу химиков-органиков, из которой вышли блестящие ученые: В. В. Марковников, Д. П. Коновалов, А. Е. Фаворский и др.</a:t>
            </a:r>
          </a:p>
          <a:p>
            <a:pPr indent="250825" eaLnBrk="1" hangingPunct="1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Недаром Д. И. Менделеев писал: «А. М. Бутлеров — один из величайших русских ученых, он русский и по ученому образованию, и по оригинальности трудов».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Теория строения органических соединений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00200"/>
            <a:ext cx="83820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smtClean="0"/>
              <a:t>    	Теория химического строения органических соединений, выдвинутая А. М. Бутлеровым во второй половине прошлого века (1861 г.), была подтверждена работами многих ученых, в том числе учениками Бутлерова и им самим.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smtClean="0"/>
              <a:t>	Оказалось возможным на ее основе объяснить многие явления, до той поры не имевшие толкования: изомерию, гомологию, проявление атомами углерода четырехвалентности в органических веществах.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smtClean="0"/>
              <a:t>	Теория выполнила и свою прогностическую функцию: на ее основе ученые предсказывали существование неизвестных еще соединений, описывали свойства и открывали их.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Основные положения теории строения химических соединенй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7620000" cy="9906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800" b="1" i="1" smtClean="0"/>
              <a:t>1.         </a:t>
            </a:r>
            <a:r>
              <a:rPr lang="ru-RU" sz="2400" b="1" i="1" u="sng" smtClean="0"/>
              <a:t>Атомы в молекулах соединяются в определенном порядке в соответствии с их валентностью. (Углерод четырехвалентен).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04800" y="2667000"/>
            <a:ext cx="830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ru-RU">
                <a:latin typeface="Times New Roman" pitchFamily="18" charset="0"/>
              </a:rPr>
              <a:t>     а) атомы четырехвалентного углерода могут соединяться друг с другом, образуя различные цепи: 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29000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3276600"/>
            <a:ext cx="8667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276600"/>
            <a:ext cx="76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533400" y="3733800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ru-RU" sz="1200">
                <a:latin typeface="Times New Roman" pitchFamily="18" charset="0"/>
              </a:rPr>
              <a:t>открытые неразветвленные</a:t>
            </a:r>
          </a:p>
        </p:txBody>
      </p:sp>
      <p:graphicFrame>
        <p:nvGraphicFramePr>
          <p:cNvPr id="34836" name="Group 20"/>
          <p:cNvGraphicFramePr>
            <a:graphicFrameLocks noGrp="1"/>
          </p:cNvGraphicFramePr>
          <p:nvPr>
            <p:ph sz="half" idx="2"/>
          </p:nvPr>
        </p:nvGraphicFramePr>
        <p:xfrm>
          <a:off x="2667000" y="3886200"/>
          <a:ext cx="2057400" cy="304800"/>
        </p:xfrm>
        <a:graphic>
          <a:graphicData uri="http://schemas.openxmlformats.org/drawingml/2006/table">
            <a:tbl>
              <a:tblPr/>
              <a:tblGrid>
                <a:gridCol w="2057400"/>
              </a:tblGrid>
              <a:tr h="304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открытые разветвленные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79" name="Rectangle 21"/>
          <p:cNvSpPr>
            <a:spLocks noChangeArrowheads="1"/>
          </p:cNvSpPr>
          <p:nvPr/>
        </p:nvSpPr>
        <p:spPr bwMode="auto">
          <a:xfrm>
            <a:off x="5867400" y="3886200"/>
            <a:ext cx="9175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sz="1200">
                <a:latin typeface="Times New Roman" pitchFamily="18" charset="0"/>
              </a:rPr>
              <a:t>замкнутые </a:t>
            </a:r>
          </a:p>
        </p:txBody>
      </p:sp>
      <p:sp>
        <p:nvSpPr>
          <p:cNvPr id="7180" name="Rectangle 22"/>
          <p:cNvSpPr>
            <a:spLocks noChangeArrowheads="1"/>
          </p:cNvSpPr>
          <p:nvPr/>
        </p:nvSpPr>
        <p:spPr bwMode="auto">
          <a:xfrm>
            <a:off x="304800" y="4618038"/>
            <a:ext cx="80772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1" hangingPunct="1"/>
            <a:r>
              <a:rPr lang="ru-RU">
                <a:latin typeface="Times New Roman" pitchFamily="18" charset="0"/>
              </a:rPr>
              <a:t>б) порядок соединения атомов углерода в молекулах может быть различным и зависит от вида ковалентной химической связи между атомами углерода — одинарной или кратной (двойной и тройной):</a:t>
            </a:r>
          </a:p>
        </p:txBody>
      </p:sp>
      <p:pic>
        <p:nvPicPr>
          <p:cNvPr id="7181" name="Picture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5638800"/>
            <a:ext cx="10287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2" name="Picture 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5200" y="5715000"/>
            <a:ext cx="1219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Picture 2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3600" y="58674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Второе положение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229600" cy="1066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smtClean="0"/>
              <a:t>   </a:t>
            </a:r>
            <a:r>
              <a:rPr lang="ru-RU" sz="2800" b="1" i="1" u="sng" smtClean="0"/>
              <a:t>Свойства веществ зависят не только от их качественного и количественного состава, но и от строения их молекул.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62000" y="3200400"/>
            <a:ext cx="71628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50825" eaLnBrk="1" hangingPunct="1"/>
            <a:r>
              <a:rPr lang="ru-RU" sz="2400">
                <a:latin typeface="Times New Roman" pitchFamily="18" charset="0"/>
              </a:rPr>
              <a:t>  Это положение объясняет явление изомерии.</a:t>
            </a:r>
          </a:p>
          <a:p>
            <a:pPr indent="250825" eaLnBrk="1" hangingPunct="1"/>
            <a:r>
              <a:rPr lang="ru-RU" sz="2400">
                <a:latin typeface="Times New Roman" pitchFamily="18" charset="0"/>
              </a:rPr>
              <a:t>  Вещества, имеющие одинаковый состав, но разное химическое или пространственное строение, а следовательно, и разные свойства, называют </a:t>
            </a:r>
            <a:r>
              <a:rPr lang="ru-RU" sz="2400" b="1" i="1">
                <a:latin typeface="Times New Roman" pitchFamily="18" charset="0"/>
              </a:rPr>
              <a:t>изомерами</a:t>
            </a:r>
            <a:r>
              <a:rPr lang="ru-RU" sz="2400" i="1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Виды изомерии: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smtClean="0"/>
              <a:t>Структурная </a:t>
            </a:r>
            <a:r>
              <a:rPr lang="ru-RU" sz="3600" smtClean="0"/>
              <a:t>( изомерия углеродного скелета; изомерия положения; изомерия гомологических рядов)</a:t>
            </a:r>
          </a:p>
          <a:p>
            <a:pPr eaLnBrk="1" hangingPunct="1">
              <a:defRPr/>
            </a:pPr>
            <a:r>
              <a:rPr lang="ru-RU" sz="3600" b="1" smtClean="0"/>
              <a:t>Пространственная</a:t>
            </a:r>
            <a:r>
              <a:rPr lang="ru-RU" sz="3600" smtClean="0"/>
              <a:t> ( цис -, трансизомерия)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420813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Структурная изомерия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smtClean="0"/>
              <a:t>Структурная изомерия</a:t>
            </a:r>
            <a:r>
              <a:rPr lang="ru-RU" sz="2400" smtClean="0"/>
              <a:t>, при которой вещества различаются порядком связи атомов в молекулах: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  </a:t>
            </a:r>
            <a:r>
              <a:rPr lang="ru-RU" sz="1800" smtClean="0"/>
              <a:t>1) </a:t>
            </a:r>
            <a:r>
              <a:rPr lang="ru-RU" sz="1800" i="1" smtClean="0"/>
              <a:t>изомерия углеродного скелета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286000"/>
            <a:ext cx="15716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7901" name="Group 13"/>
          <p:cNvGraphicFramePr>
            <a:graphicFrameLocks noGrp="1"/>
          </p:cNvGraphicFramePr>
          <p:nvPr/>
        </p:nvGraphicFramePr>
        <p:xfrm>
          <a:off x="1295400" y="2667000"/>
          <a:ext cx="1150938" cy="401638"/>
        </p:xfrm>
        <a:graphic>
          <a:graphicData uri="http://schemas.openxmlformats.org/drawingml/2006/table">
            <a:tbl>
              <a:tblPr/>
              <a:tblGrid>
                <a:gridCol w="1150938"/>
              </a:tblGrid>
              <a:tr h="401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 - Бутан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47" name="Rectangle 14"/>
          <p:cNvSpPr>
            <a:spLocks noChangeArrowheads="1"/>
          </p:cNvSpPr>
          <p:nvPr/>
        </p:nvSpPr>
        <p:spPr bwMode="auto">
          <a:xfrm>
            <a:off x="3997325" y="3378200"/>
            <a:ext cx="184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sz="900">
                <a:latin typeface="Times New Roman" pitchFamily="18" charset="0"/>
              </a:rPr>
              <a:t/>
            </a:r>
            <a:br>
              <a:rPr lang="ru-RU" sz="900">
                <a:latin typeface="Times New Roman" pitchFamily="18" charset="0"/>
              </a:rPr>
            </a:br>
            <a:endParaRPr lang="ru-RU"/>
          </a:p>
        </p:txBody>
      </p:sp>
      <p:pic>
        <p:nvPicPr>
          <p:cNvPr id="10248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2209800"/>
            <a:ext cx="1219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7918" name="Group 30"/>
          <p:cNvGraphicFramePr>
            <a:graphicFrameLocks noGrp="1"/>
          </p:cNvGraphicFramePr>
          <p:nvPr/>
        </p:nvGraphicFramePr>
        <p:xfrm>
          <a:off x="2971800" y="2743200"/>
          <a:ext cx="2133600" cy="274320"/>
        </p:xfrm>
        <a:graphic>
          <a:graphicData uri="http://schemas.openxmlformats.org/drawingml/2006/table">
            <a:tbl>
              <a:tblPr/>
              <a:tblGrid>
                <a:gridCol w="2133600"/>
              </a:tblGrid>
              <a:tr h="153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изобутан (2-метилпропан)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51" name="Rectangle 26"/>
          <p:cNvSpPr>
            <a:spLocks noChangeArrowheads="1"/>
          </p:cNvSpPr>
          <p:nvPr/>
        </p:nvSpPr>
        <p:spPr bwMode="auto">
          <a:xfrm>
            <a:off x="3765550" y="3298825"/>
            <a:ext cx="184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sz="900">
                <a:latin typeface="Times New Roman" pitchFamily="18" charset="0"/>
              </a:rPr>
              <a:t/>
            </a:r>
            <a:br>
              <a:rPr lang="ru-RU" sz="900">
                <a:latin typeface="Times New Roman" pitchFamily="18" charset="0"/>
              </a:rPr>
            </a:br>
            <a:endParaRPr lang="ru-RU"/>
          </a:p>
        </p:txBody>
      </p:sp>
      <p:sp>
        <p:nvSpPr>
          <p:cNvPr id="37919" name="Rectangle 31"/>
          <p:cNvSpPr>
            <a:spLocks noChangeArrowheads="1"/>
          </p:cNvSpPr>
          <p:nvPr/>
        </p:nvSpPr>
        <p:spPr bwMode="auto">
          <a:xfrm>
            <a:off x="838200" y="3048000"/>
            <a:ext cx="2536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2) </a:t>
            </a:r>
            <a:r>
              <a:rPr lang="ru-RU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изомерия</a:t>
            </a:r>
            <a:r>
              <a:rPr lang="ru-RU" i="1">
                <a:latin typeface="Times New Roman" pitchFamily="18" charset="0"/>
              </a:rPr>
              <a:t> </a:t>
            </a:r>
            <a:r>
              <a:rPr lang="ru-RU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положения</a:t>
            </a:r>
            <a:r>
              <a:rPr lang="ru-RU"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37932" name="Group 44"/>
          <p:cNvGraphicFramePr>
            <a:graphicFrameLocks noGrp="1"/>
          </p:cNvGraphicFramePr>
          <p:nvPr/>
        </p:nvGraphicFramePr>
        <p:xfrm>
          <a:off x="914400" y="3352800"/>
          <a:ext cx="1905000" cy="401638"/>
        </p:xfrm>
        <a:graphic>
          <a:graphicData uri="http://schemas.openxmlformats.org/drawingml/2006/table">
            <a:tbl>
              <a:tblPr/>
              <a:tblGrid>
                <a:gridCol w="1905000"/>
              </a:tblGrid>
              <a:tr h="401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кратных связей: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55" name="Rectangle 42"/>
          <p:cNvSpPr>
            <a:spLocks noChangeArrowheads="1"/>
          </p:cNvSpPr>
          <p:nvPr/>
        </p:nvSpPr>
        <p:spPr bwMode="auto">
          <a:xfrm>
            <a:off x="3997325" y="3390900"/>
            <a:ext cx="184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sz="900">
                <a:latin typeface="Times New Roman" pitchFamily="18" charset="0"/>
              </a:rPr>
              <a:t/>
            </a:r>
            <a:br>
              <a:rPr lang="ru-RU" sz="900">
                <a:latin typeface="Times New Roman" pitchFamily="18" charset="0"/>
              </a:rPr>
            </a:br>
            <a:endParaRPr lang="ru-RU"/>
          </a:p>
        </p:txBody>
      </p:sp>
      <p:pic>
        <p:nvPicPr>
          <p:cNvPr id="10256" name="Picture 4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3657600"/>
            <a:ext cx="1495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7" name="Rectangle 46"/>
          <p:cNvSpPr>
            <a:spLocks noChangeArrowheads="1"/>
          </p:cNvSpPr>
          <p:nvPr/>
        </p:nvSpPr>
        <p:spPr bwMode="auto">
          <a:xfrm>
            <a:off x="1371600" y="3962400"/>
            <a:ext cx="7381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sz="1200">
                <a:latin typeface="Times New Roman" pitchFamily="18" charset="0"/>
              </a:rPr>
              <a:t>бутен-1</a:t>
            </a:r>
            <a:r>
              <a:rPr lang="ru-RU">
                <a:latin typeface="Times New Roman" pitchFamily="18" charset="0"/>
              </a:rPr>
              <a:t> </a:t>
            </a:r>
          </a:p>
        </p:txBody>
      </p:sp>
      <p:pic>
        <p:nvPicPr>
          <p:cNvPr id="10258" name="Picture 4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3200" y="3581400"/>
            <a:ext cx="1466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9" name="Rectangle 49"/>
          <p:cNvSpPr>
            <a:spLocks noChangeArrowheads="1"/>
          </p:cNvSpPr>
          <p:nvPr/>
        </p:nvSpPr>
        <p:spPr bwMode="auto">
          <a:xfrm>
            <a:off x="4648200" y="3276600"/>
            <a:ext cx="17922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ru-RU" sz="1400" b="1">
                <a:latin typeface="Times New Roman" pitchFamily="18" charset="0"/>
              </a:rPr>
              <a:t>б) заместителей </a:t>
            </a:r>
          </a:p>
        </p:txBody>
      </p:sp>
      <p:sp>
        <p:nvSpPr>
          <p:cNvPr id="10260" name="Rectangle 51"/>
          <p:cNvSpPr>
            <a:spLocks noChangeArrowheads="1"/>
          </p:cNvSpPr>
          <p:nvPr/>
        </p:nvSpPr>
        <p:spPr bwMode="auto">
          <a:xfrm>
            <a:off x="8229600" y="5030788"/>
            <a:ext cx="280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ru-RU">
                <a:latin typeface="Times New Roman" pitchFamily="18" charset="0"/>
              </a:rPr>
              <a:t> </a:t>
            </a:r>
          </a:p>
        </p:txBody>
      </p:sp>
      <p:pic>
        <p:nvPicPr>
          <p:cNvPr id="10261" name="Picture 5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0600" y="3581400"/>
            <a:ext cx="1428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2" name="Rectangle 53"/>
          <p:cNvSpPr>
            <a:spLocks noChangeArrowheads="1"/>
          </p:cNvSpPr>
          <p:nvPr/>
        </p:nvSpPr>
        <p:spPr bwMode="auto">
          <a:xfrm>
            <a:off x="4953000" y="3962400"/>
            <a:ext cx="1117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sz="1200">
                <a:latin typeface="Times New Roman" pitchFamily="18" charset="0"/>
              </a:rPr>
              <a:t>1-хлорпропан </a:t>
            </a:r>
          </a:p>
        </p:txBody>
      </p:sp>
      <p:pic>
        <p:nvPicPr>
          <p:cNvPr id="10263" name="Picture 5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05600" y="3429000"/>
            <a:ext cx="11811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4" name="Rectangle 55"/>
          <p:cNvSpPr>
            <a:spLocks noChangeArrowheads="1"/>
          </p:cNvSpPr>
          <p:nvPr/>
        </p:nvSpPr>
        <p:spPr bwMode="auto">
          <a:xfrm>
            <a:off x="6781800" y="4038600"/>
            <a:ext cx="1117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sz="1200">
                <a:latin typeface="Times New Roman" pitchFamily="18" charset="0"/>
              </a:rPr>
              <a:t>2-хлорпропан </a:t>
            </a:r>
          </a:p>
        </p:txBody>
      </p:sp>
      <p:sp>
        <p:nvSpPr>
          <p:cNvPr id="37944" name="Rectangle 56"/>
          <p:cNvSpPr>
            <a:spLocks noChangeArrowheads="1"/>
          </p:cNvSpPr>
          <p:nvPr/>
        </p:nvSpPr>
        <p:spPr bwMode="auto">
          <a:xfrm>
            <a:off x="762000" y="4373563"/>
            <a:ext cx="4073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>
              <a:defRPr/>
            </a:pPr>
            <a:r>
              <a:rPr lang="ru-RU" sz="1400" b="1">
                <a:latin typeface="Times New Roman" pitchFamily="18" charset="0"/>
              </a:rPr>
              <a:t>в) изомерия положения</a:t>
            </a:r>
            <a:r>
              <a:rPr lang="ru-RU" sz="14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sz="1400" b="1">
                <a:latin typeface="Times New Roman" pitchFamily="18" charset="0"/>
              </a:rPr>
              <a:t>функциональных</a:t>
            </a:r>
            <a:r>
              <a:rPr lang="ru-RU" sz="14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sz="1400" b="1">
                <a:latin typeface="Times New Roman" pitchFamily="18" charset="0"/>
              </a:rPr>
              <a:t>групп</a:t>
            </a:r>
          </a:p>
        </p:txBody>
      </p:sp>
      <p:pic>
        <p:nvPicPr>
          <p:cNvPr id="10266" name="Picture 5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66800" y="4724400"/>
            <a:ext cx="17335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7" name="Picture 5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33800" y="4724400"/>
            <a:ext cx="16287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47" name="Rectangle 59"/>
          <p:cNvSpPr>
            <a:spLocks noChangeArrowheads="1"/>
          </p:cNvSpPr>
          <p:nvPr/>
        </p:nvSpPr>
        <p:spPr bwMode="auto">
          <a:xfrm>
            <a:off x="762000" y="5181600"/>
            <a:ext cx="5199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3) </a:t>
            </a:r>
            <a:r>
              <a:rPr lang="ru-RU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изомерия гомологических рядов (межклассовая)</a:t>
            </a:r>
            <a:r>
              <a:rPr lang="ru-RU">
                <a:latin typeface="Times New Roman" pitchFamily="18" charset="0"/>
              </a:rPr>
              <a:t> </a:t>
            </a:r>
          </a:p>
        </p:txBody>
      </p:sp>
      <p:pic>
        <p:nvPicPr>
          <p:cNvPr id="10269" name="Picture 6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19200" y="5638800"/>
            <a:ext cx="160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0" name="Picture 6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67200" y="5562600"/>
            <a:ext cx="12287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1" name="Rectangle 64"/>
          <p:cNvSpPr>
            <a:spLocks noChangeArrowheads="1"/>
          </p:cNvSpPr>
          <p:nvPr/>
        </p:nvSpPr>
        <p:spPr bwMode="auto">
          <a:xfrm>
            <a:off x="0" y="26304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37962" name="Group 74"/>
          <p:cNvGraphicFramePr>
            <a:graphicFrameLocks noGrp="1"/>
          </p:cNvGraphicFramePr>
          <p:nvPr/>
        </p:nvGraphicFramePr>
        <p:xfrm>
          <a:off x="0" y="2630488"/>
          <a:ext cx="208280" cy="536575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74" name="Rectangle 75"/>
          <p:cNvSpPr>
            <a:spLocks noChangeArrowheads="1"/>
          </p:cNvSpPr>
          <p:nvPr/>
        </p:nvSpPr>
        <p:spPr bwMode="auto">
          <a:xfrm>
            <a:off x="0" y="316706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/>
              <a:t/>
            </a:r>
            <a:br>
              <a:rPr lang="ru-RU"/>
            </a:br>
            <a:endParaRPr lang="ru-RU"/>
          </a:p>
        </p:txBody>
      </p:sp>
      <p:graphicFrame>
        <p:nvGraphicFramePr>
          <p:cNvPr id="37976" name="Group 88"/>
          <p:cNvGraphicFramePr>
            <a:graphicFrameLocks noGrp="1"/>
          </p:cNvGraphicFramePr>
          <p:nvPr/>
        </p:nvGraphicFramePr>
        <p:xfrm>
          <a:off x="1600200" y="5943600"/>
          <a:ext cx="912813" cy="274320"/>
        </p:xfrm>
        <a:graphic>
          <a:graphicData uri="http://schemas.openxmlformats.org/drawingml/2006/table">
            <a:tbl>
              <a:tblPr/>
              <a:tblGrid>
                <a:gridCol w="912813"/>
              </a:tblGrid>
              <a:tr h="153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бутен-2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77" name="Rectangle 86"/>
          <p:cNvSpPr>
            <a:spLocks noChangeArrowheads="1"/>
          </p:cNvSpPr>
          <p:nvPr/>
        </p:nvSpPr>
        <p:spPr bwMode="auto">
          <a:xfrm>
            <a:off x="4268788" y="3298825"/>
            <a:ext cx="184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sz="900"/>
              <a:t/>
            </a:r>
            <a:br>
              <a:rPr lang="ru-RU" sz="900"/>
            </a:b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Пространственная изомерия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smtClean="0"/>
              <a:t>Пространственная изомерия, </a:t>
            </a:r>
            <a:r>
              <a:rPr lang="ru-RU" sz="2000" smtClean="0"/>
              <a:t>при которой молекулы веществ отличаются не порядком связи атомов, а положением их в пространстве: </a:t>
            </a:r>
            <a:r>
              <a:rPr lang="ru-RU" sz="2000" i="1" smtClean="0"/>
              <a:t>цис-, трансизомерия (геометрическая).</a:t>
            </a:r>
            <a:endParaRPr lang="ru-RU" sz="20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smtClean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895600"/>
            <a:ext cx="17335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895600"/>
            <a:ext cx="173355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лен">
  <a:themeElements>
    <a:clrScheme name="Клен 6">
      <a:dk1>
        <a:srgbClr val="006699"/>
      </a:dk1>
      <a:lt1>
        <a:srgbClr val="FFFFFF"/>
      </a:lt1>
      <a:dk2>
        <a:srgbClr val="006666"/>
      </a:dk2>
      <a:lt2>
        <a:srgbClr val="CCECFF"/>
      </a:lt2>
      <a:accent1>
        <a:srgbClr val="00CCFF"/>
      </a:accent1>
      <a:accent2>
        <a:srgbClr val="017A83"/>
      </a:accent2>
      <a:accent3>
        <a:srgbClr val="AAB8B8"/>
      </a:accent3>
      <a:accent4>
        <a:srgbClr val="DADADA"/>
      </a:accent4>
      <a:accent5>
        <a:srgbClr val="AAE2FF"/>
      </a:accent5>
      <a:accent6>
        <a:srgbClr val="016E76"/>
      </a:accent6>
      <a:hlink>
        <a:srgbClr val="FFFFCC"/>
      </a:hlink>
      <a:folHlink>
        <a:srgbClr val="99FF99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219</TotalTime>
  <Words>580</Words>
  <Application>Microsoft Office PowerPoint</Application>
  <PresentationFormat>Экран (4:3)</PresentationFormat>
  <Paragraphs>57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Times New Roman</vt:lpstr>
      <vt:lpstr>Wingdings</vt:lpstr>
      <vt:lpstr>Calibri</vt:lpstr>
      <vt:lpstr>Клен</vt:lpstr>
      <vt:lpstr>  Теория строения  химических соединений  А. М. Бутлерова </vt:lpstr>
      <vt:lpstr>Бутлеров Александр Михайлович (1828-1886)</vt:lpstr>
      <vt:lpstr>Личностные качества А. М. Бутлерова</vt:lpstr>
      <vt:lpstr>Теория строения органических соединений</vt:lpstr>
      <vt:lpstr>Основные положения теории строения химических соединенй</vt:lpstr>
      <vt:lpstr>Второе положение</vt:lpstr>
      <vt:lpstr>Виды изомерии:</vt:lpstr>
      <vt:lpstr>Структурная изомерия</vt:lpstr>
      <vt:lpstr>Пространственная изомерия</vt:lpstr>
      <vt:lpstr>Третье положение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13</cp:revision>
  <cp:lastPrinted>1601-01-01T00:00:00Z</cp:lastPrinted>
  <dcterms:created xsi:type="dcterms:W3CDTF">1601-01-01T00:00:00Z</dcterms:created>
  <dcterms:modified xsi:type="dcterms:W3CDTF">2012-01-04T13:14:07Z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