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1" r:id="rId1"/>
  </p:sldMasterIdLst>
  <p:sldIdLst>
    <p:sldId id="319" r:id="rId2"/>
    <p:sldId id="321" r:id="rId3"/>
    <p:sldId id="289" r:id="rId4"/>
    <p:sldId id="304" r:id="rId5"/>
    <p:sldId id="293" r:id="rId6"/>
    <p:sldId id="309" r:id="rId7"/>
    <p:sldId id="308" r:id="rId8"/>
    <p:sldId id="312" r:id="rId9"/>
    <p:sldId id="294" r:id="rId10"/>
    <p:sldId id="295" r:id="rId11"/>
    <p:sldId id="296" r:id="rId12"/>
    <p:sldId id="317" r:id="rId13"/>
    <p:sldId id="284" r:id="rId14"/>
    <p:sldId id="286" r:id="rId15"/>
    <p:sldId id="278" r:id="rId16"/>
    <p:sldId id="280" r:id="rId17"/>
    <p:sldId id="282" r:id="rId18"/>
    <p:sldId id="311" r:id="rId19"/>
    <p:sldId id="320" r:id="rId20"/>
    <p:sldId id="298" r:id="rId21"/>
    <p:sldId id="322" r:id="rId22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Rg st="1" end="19"/>
    <p:penClr>
      <a:srgbClr val="FF0000"/>
    </p:penClr>
  </p:showPr>
  <p:clrMru>
    <a:srgbClr val="EE941C"/>
    <a:srgbClr val="DD4B59"/>
    <a:srgbClr val="41070F"/>
    <a:srgbClr val="70061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379" autoAdjust="0"/>
  </p:normalViewPr>
  <p:slideViewPr>
    <p:cSldViewPr>
      <p:cViewPr>
        <p:scale>
          <a:sx n="50" d="100"/>
          <a:sy n="50" d="100"/>
        </p:scale>
        <p:origin x="-1722" y="-4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164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2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1981200"/>
            <a:ext cx="7772400" cy="16002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204803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04804" name="Rectangle 4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204805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204806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EE571EAC-3D1C-4605-8DD4-D62D8E3D140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BE0E5B-E54F-491D-B173-0D8568F07E5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7" cy="58705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53163" cy="58705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F39CD5-E244-4A2A-AF01-D73867F24DE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C88035-6370-42B6-B220-94FD53B9CE8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59A850-A52F-41A2-B5A1-C2D0892BC9B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1625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13C3AC-2D8D-4461-8C9F-2811703567C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8FCD36-1F39-441A-B9C4-CBF28C33F5F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21DFD7-D95D-47E8-BA45-5A9F7FCB504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B9A4FD-BDD5-4A53-901A-D5C07248805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565491-E036-4AFD-8C0F-E8A471E51FC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88F2F6-D5F5-4DFD-9C99-8C6B97F0154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8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228600"/>
            <a:ext cx="8510588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3779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676400"/>
            <a:ext cx="8540750" cy="442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0378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5225"/>
            <a:ext cx="2286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20378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20378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6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006BD989-E767-4D2D-9004-A951ED7FF2B2}" type="slidenum">
              <a:rPr lang="ru-RU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62" r:id="rId1"/>
    <p:sldLayoutId id="2147483763" r:id="rId2"/>
    <p:sldLayoutId id="2147483764" r:id="rId3"/>
    <p:sldLayoutId id="2147483765" r:id="rId4"/>
    <p:sldLayoutId id="2147483766" r:id="rId5"/>
    <p:sldLayoutId id="2147483767" r:id="rId6"/>
    <p:sldLayoutId id="2147483768" r:id="rId7"/>
    <p:sldLayoutId id="2147483769" r:id="rId8"/>
    <p:sldLayoutId id="2147483770" r:id="rId9"/>
    <p:sldLayoutId id="2147483771" r:id="rId10"/>
    <p:sldLayoutId id="2147483772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lomonosov300.ru/11.htm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066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533400" y="0"/>
            <a:ext cx="7924800" cy="3581400"/>
          </a:xfrm>
        </p:spPr>
        <p:txBody>
          <a:bodyPr/>
          <a:lstStyle/>
          <a:p>
            <a:r>
              <a:rPr lang="ru-RU" dirty="0"/>
              <a:t>Тематический вечер, посвящённый жизни и творчеству М.В.Ломоносова</a:t>
            </a:r>
          </a:p>
        </p:txBody>
      </p:sp>
      <p:sp>
        <p:nvSpPr>
          <p:cNvPr id="216067" name="Rectangle 3"/>
          <p:cNvSpPr>
            <a:spLocks noGrp="1" noRot="1" noChangeArrowheads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ru-RU" sz="2800" dirty="0"/>
              <a:t>Подготовила учитель русского </a:t>
            </a:r>
            <a:r>
              <a:rPr lang="ru-RU" sz="2800" dirty="0" smtClean="0"/>
              <a:t>языка, литературы и риторики </a:t>
            </a:r>
          </a:p>
          <a:p>
            <a:pPr>
              <a:lnSpc>
                <a:spcPct val="90000"/>
              </a:lnSpc>
            </a:pPr>
            <a:r>
              <a:rPr lang="ru-RU" sz="2800" dirty="0" smtClean="0"/>
              <a:t> МБОУ </a:t>
            </a:r>
            <a:r>
              <a:rPr lang="ru-RU" sz="2800" dirty="0"/>
              <a:t>гимназии №5 </a:t>
            </a:r>
            <a:r>
              <a:rPr lang="ru-RU" sz="2800" dirty="0" smtClean="0"/>
              <a:t>г.Морозовска</a:t>
            </a:r>
          </a:p>
          <a:p>
            <a:pPr>
              <a:lnSpc>
                <a:spcPct val="90000"/>
              </a:lnSpc>
            </a:pPr>
            <a:r>
              <a:rPr lang="ru-RU" sz="2800" dirty="0" smtClean="0"/>
              <a:t>Ростовской области</a:t>
            </a:r>
            <a:endParaRPr lang="ru-RU" sz="2800" dirty="0"/>
          </a:p>
          <a:p>
            <a:pPr>
              <a:lnSpc>
                <a:spcPct val="90000"/>
              </a:lnSpc>
            </a:pPr>
            <a:r>
              <a:rPr lang="ru-RU" sz="2800" b="1" dirty="0"/>
              <a:t>Матвеева Ольга Ивановна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16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16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6066" grpId="0"/>
      <p:bldP spid="21606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EE941C"/>
                </a:solidFill>
              </a:rPr>
              <a:t>Ломоносов в </a:t>
            </a:r>
            <a:r>
              <a:rPr lang="ru-RU" b="1" dirty="0" smtClean="0">
                <a:solidFill>
                  <a:srgbClr val="EE941C"/>
                </a:solidFill>
              </a:rPr>
              <a:t>Москве</a:t>
            </a:r>
            <a:endParaRPr lang="ru-RU" b="1" dirty="0">
              <a:solidFill>
                <a:srgbClr val="EE941C"/>
              </a:solidFill>
            </a:endParaRPr>
          </a:p>
        </p:txBody>
      </p:sp>
      <p:sp>
        <p:nvSpPr>
          <p:cNvPr id="4505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82588" y="1906588"/>
            <a:ext cx="8397875" cy="4070350"/>
          </a:xfrm>
        </p:spPr>
        <p:txBody>
          <a:bodyPr/>
          <a:lstStyle/>
          <a:p>
            <a:pPr marL="609600" indent="-609600">
              <a:lnSpc>
                <a:spcPct val="90000"/>
              </a:lnSpc>
              <a:buFont typeface="Wingdings" pitchFamily="2" charset="2"/>
              <a:buNone/>
            </a:pPr>
            <a:r>
              <a:rPr lang="ru-RU"/>
              <a:t>1.   Декабрь 1730 года - Ломоносов в Москве.                            </a:t>
            </a:r>
          </a:p>
          <a:p>
            <a:pPr marL="609600" indent="-609600">
              <a:lnSpc>
                <a:spcPct val="90000"/>
              </a:lnSpc>
              <a:buFont typeface="Wingdings" pitchFamily="2" charset="2"/>
              <a:buNone/>
            </a:pPr>
            <a:r>
              <a:rPr lang="ru-RU"/>
              <a:t>2.  Поступление в Московскую славяно-греко-латинскую академию.   </a:t>
            </a:r>
          </a:p>
          <a:p>
            <a:pPr marL="609600" indent="-609600">
              <a:lnSpc>
                <a:spcPct val="90000"/>
              </a:lnSpc>
              <a:buFont typeface="Wingdings" pitchFamily="2" charset="2"/>
              <a:buNone/>
            </a:pPr>
            <a:r>
              <a:rPr lang="ru-RU"/>
              <a:t>3.  Июль 1735 года - изучение философии.</a:t>
            </a:r>
          </a:p>
          <a:p>
            <a:pPr marL="609600" indent="-609600">
              <a:lnSpc>
                <a:spcPct val="90000"/>
              </a:lnSpc>
              <a:buFont typeface="Wingdings" pitchFamily="2" charset="2"/>
              <a:buNone/>
            </a:pPr>
            <a:r>
              <a:rPr lang="ru-RU"/>
              <a:t>4.  Лучшим учеником отправлен в Петербург 8 октября 1736года.</a:t>
            </a:r>
          </a:p>
          <a:p>
            <a:pPr marL="609600" indent="-609600">
              <a:lnSpc>
                <a:spcPct val="90000"/>
              </a:lnSpc>
              <a:buFont typeface="Wingdings" pitchFamily="2" charset="2"/>
              <a:buNone/>
            </a:pP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45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/>
      <p:bldP spid="45059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EE941C"/>
                </a:solidFill>
              </a:rPr>
              <a:t>Ломоносов за </a:t>
            </a:r>
            <a:r>
              <a:rPr lang="ru-RU" b="1" dirty="0" smtClean="0">
                <a:solidFill>
                  <a:srgbClr val="EE941C"/>
                </a:solidFill>
              </a:rPr>
              <a:t>границей</a:t>
            </a:r>
            <a:endParaRPr lang="ru-RU" b="1" dirty="0">
              <a:solidFill>
                <a:srgbClr val="EE941C"/>
              </a:solidFill>
            </a:endParaRPr>
          </a:p>
        </p:txBody>
      </p:sp>
      <p:sp>
        <p:nvSpPr>
          <p:cNvPr id="46083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762000" y="1676400"/>
            <a:ext cx="8540750" cy="4422775"/>
          </a:xfrm>
        </p:spPr>
        <p:txBody>
          <a:bodyPr/>
          <a:lstStyle/>
          <a:p>
            <a:pPr marL="609600" indent="-609600">
              <a:buFont typeface="Wingdings" pitchFamily="2" charset="2"/>
              <a:buNone/>
            </a:pPr>
            <a:r>
              <a:rPr lang="ru-RU"/>
              <a:t>1.  Сентябрь 1736 года -  в Марбурге.</a:t>
            </a:r>
          </a:p>
          <a:p>
            <a:pPr marL="609600" indent="-609600">
              <a:buFont typeface="Wingdings" pitchFamily="2" charset="2"/>
              <a:buNone/>
            </a:pPr>
            <a:r>
              <a:rPr lang="ru-RU"/>
              <a:t>2.  Преподаватели: профессора университета Христиан Вольф,	</a:t>
            </a:r>
          </a:p>
          <a:p>
            <a:pPr marL="609600" indent="-609600">
              <a:buFont typeface="Wingdings" pitchFamily="2" charset="2"/>
              <a:buNone/>
            </a:pPr>
            <a:r>
              <a:rPr lang="ru-RU"/>
              <a:t>	Ю.Г. Дуйзинг.</a:t>
            </a:r>
          </a:p>
          <a:p>
            <a:pPr marL="609600" indent="-609600">
              <a:buFont typeface="Wingdings" pitchFamily="2" charset="2"/>
              <a:buNone/>
            </a:pPr>
            <a:r>
              <a:rPr lang="ru-RU"/>
              <a:t>3.  Встреча с Елизаветой Цильх.</a:t>
            </a:r>
          </a:p>
          <a:p>
            <a:pPr marL="609600" indent="-609600">
              <a:buFont typeface="Wingdings" pitchFamily="2" charset="2"/>
              <a:buNone/>
            </a:pPr>
            <a:r>
              <a:rPr lang="ru-RU"/>
              <a:t>	Женился 6 июля 1740 года.</a:t>
            </a:r>
          </a:p>
          <a:p>
            <a:pPr marL="609600" indent="-609600">
              <a:buFont typeface="Wingdings" pitchFamily="2" charset="2"/>
              <a:buNone/>
            </a:pPr>
            <a:r>
              <a:rPr lang="ru-RU"/>
              <a:t>4.  Возвращение на родину.</a:t>
            </a:r>
          </a:p>
          <a:p>
            <a:pPr marL="609600" indent="-609600">
              <a:buFont typeface="Wingdings" pitchFamily="2" charset="2"/>
              <a:buNone/>
            </a:pP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46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460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460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" grpId="0"/>
      <p:bldP spid="4608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EE941C"/>
                </a:solidFill>
              </a:rPr>
              <a:t>Академик, профессор</a:t>
            </a:r>
          </a:p>
        </p:txBody>
      </p:sp>
      <p:pic>
        <p:nvPicPr>
          <p:cNvPr id="209923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52400" y="1981200"/>
            <a:ext cx="3897137" cy="2790825"/>
          </a:xfrm>
          <a:noFill/>
          <a:ln/>
        </p:spPr>
      </p:pic>
      <p:sp>
        <p:nvSpPr>
          <p:cNvPr id="209924" name="Rectangle 4"/>
          <p:cNvSpPr>
            <a:spLocks noChangeArrowheads="1"/>
          </p:cNvSpPr>
          <p:nvPr/>
        </p:nvSpPr>
        <p:spPr bwMode="auto">
          <a:xfrm>
            <a:off x="4114800" y="1219200"/>
            <a:ext cx="4572000" cy="5539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/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1.Открытие первой химической</a:t>
            </a:r>
          </a:p>
          <a:p>
            <a:pPr marL="342900" indent="-342900"/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   лаборатории в России  (1748год</a:t>
            </a:r>
            <a:r>
              <a:rPr lang="ru-RU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).</a:t>
            </a:r>
            <a:endParaRPr lang="ru-RU" sz="2400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342900" indent="-342900">
              <a:buFontTx/>
              <a:buAutoNum type="arabicPeriod" startAt="2"/>
            </a:pPr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Подал идею открытия </a:t>
            </a:r>
          </a:p>
          <a:p>
            <a:pPr marL="342900" indent="-342900"/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     Северного  морского </a:t>
            </a:r>
            <a:r>
              <a:rPr lang="ru-RU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пути.</a:t>
            </a:r>
          </a:p>
          <a:p>
            <a:pPr marL="342900" indent="-342900"/>
            <a:r>
              <a:rPr lang="ru-RU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3</a:t>
            </a:r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. Открытия в области в области географии, литературы, астрономии</a:t>
            </a:r>
            <a:r>
              <a:rPr lang="ru-RU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.</a:t>
            </a:r>
            <a:endParaRPr lang="ru-RU" sz="2400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342900" indent="-342900">
              <a:buFontTx/>
              <a:buAutoNum type="arabicPeriod" startAt="4"/>
            </a:pPr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Основан «Курс истинной физической  химии» (1752 – 1754 гг</a:t>
            </a:r>
            <a:r>
              <a:rPr lang="ru-RU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.).</a:t>
            </a:r>
            <a:endParaRPr lang="ru-RU" sz="2400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342900" indent="-342900"/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5. Проработал академиком и профессором 20 лет.</a:t>
            </a:r>
          </a:p>
          <a:p>
            <a:pPr marL="342900" indent="-342900"/>
            <a:r>
              <a:rPr lang="ru-RU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9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992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EE941C"/>
                </a:solidFill>
              </a:rPr>
              <a:t>Основатель университета</a:t>
            </a:r>
          </a:p>
        </p:txBody>
      </p:sp>
      <p:sp>
        <p:nvSpPr>
          <p:cNvPr id="3277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04800" y="1371600"/>
            <a:ext cx="8540750" cy="442277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/>
              <a:t>   Стал основателем Московского университета, который носит теперь его имя.</a:t>
            </a:r>
          </a:p>
        </p:txBody>
      </p:sp>
      <p:pic>
        <p:nvPicPr>
          <p:cNvPr id="32772" name="Picture 4" descr="МГУ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86000" y="2667000"/>
            <a:ext cx="4622302" cy="3962400"/>
          </a:xfrm>
          <a:prstGeom prst="rect">
            <a:avLst/>
          </a:prstGeom>
          <a:noFill/>
        </p:spPr>
      </p:pic>
    </p:spTree>
  </p:cSld>
  <p:clrMapOvr>
    <a:masterClrMapping/>
  </p:clrMapOvr>
  <p:transition advTm="3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 build="p"/>
      <p:bldP spid="32771" grpI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folHlink"/>
                </a:solidFill>
              </a:rPr>
              <a:t>Похвальное слово</a:t>
            </a:r>
          </a:p>
        </p:txBody>
      </p:sp>
      <p:sp>
        <p:nvSpPr>
          <p:cNvPr id="3481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429000" y="1524000"/>
            <a:ext cx="5715000" cy="400367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i="1" dirty="0"/>
              <a:t>  « Ломоносов создал</a:t>
            </a:r>
          </a:p>
          <a:p>
            <a:pPr>
              <a:buFont typeface="Wingdings" pitchFamily="2" charset="2"/>
              <a:buNone/>
            </a:pPr>
            <a:r>
              <a:rPr lang="ru-RU" i="1" dirty="0"/>
              <a:t>    первый университет. </a:t>
            </a:r>
          </a:p>
          <a:p>
            <a:pPr>
              <a:buFont typeface="Wingdings" pitchFamily="2" charset="2"/>
              <a:buNone/>
            </a:pPr>
            <a:r>
              <a:rPr lang="ru-RU" i="1" dirty="0"/>
              <a:t>    Он, лучше сказать, </a:t>
            </a:r>
          </a:p>
          <a:p>
            <a:pPr>
              <a:buFont typeface="Wingdings" pitchFamily="2" charset="2"/>
              <a:buNone/>
            </a:pPr>
            <a:r>
              <a:rPr lang="ru-RU" i="1" dirty="0"/>
              <a:t>    сам был первым </a:t>
            </a:r>
          </a:p>
          <a:p>
            <a:pPr>
              <a:buFont typeface="Wingdings" pitchFamily="2" charset="2"/>
              <a:buNone/>
            </a:pPr>
            <a:r>
              <a:rPr lang="ru-RU" i="1" dirty="0"/>
              <a:t>    нашим университетом». </a:t>
            </a:r>
          </a:p>
          <a:p>
            <a:pPr>
              <a:buFont typeface="Wingdings" pitchFamily="2" charset="2"/>
              <a:buNone/>
            </a:pPr>
            <a:r>
              <a:rPr lang="ru-RU" dirty="0"/>
              <a:t>                     А. С. Пушкин</a:t>
            </a:r>
          </a:p>
        </p:txBody>
      </p:sp>
      <p:pic>
        <p:nvPicPr>
          <p:cNvPr id="34821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04800" y="1600200"/>
            <a:ext cx="3124200" cy="4697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Tm="3000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-609600" y="533400"/>
            <a:ext cx="9620250" cy="698500"/>
          </a:xfrm>
        </p:spPr>
        <p:txBody>
          <a:bodyPr/>
          <a:lstStyle/>
          <a:p>
            <a:r>
              <a:rPr lang="ru-RU" b="1" i="1" dirty="0">
                <a:solidFill>
                  <a:srgbClr val="DD4B59"/>
                </a:solidFill>
              </a:rPr>
              <a:t>      </a:t>
            </a:r>
            <a:r>
              <a:rPr lang="ru-RU" b="1" dirty="0">
                <a:solidFill>
                  <a:srgbClr val="EE941C"/>
                </a:solidFill>
              </a:rPr>
              <a:t>Великие открытия</a:t>
            </a:r>
          </a:p>
        </p:txBody>
      </p:sp>
      <p:sp>
        <p:nvSpPr>
          <p:cNvPr id="26627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611188" y="1341438"/>
            <a:ext cx="8229600" cy="41148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/>
              <a:t>   Сделал 23 открытия в области физики, химии, астрономии, географии, металлургии, истории и других наук. </a:t>
            </a:r>
          </a:p>
        </p:txBody>
      </p:sp>
      <p:pic>
        <p:nvPicPr>
          <p:cNvPr id="26628" name="Picture 4" descr="12_04_3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47800" y="3124200"/>
            <a:ext cx="6559550" cy="3511550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30000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  <p:bldP spid="26627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0"/>
            <a:ext cx="8805863" cy="1082675"/>
          </a:xfrm>
          <a:noFill/>
        </p:spPr>
        <p:txBody>
          <a:bodyPr/>
          <a:lstStyle/>
          <a:p>
            <a:r>
              <a:rPr lang="ru-RU" b="1" dirty="0">
                <a:solidFill>
                  <a:srgbClr val="EE941C"/>
                </a:solidFill>
              </a:rPr>
              <a:t>Мозаичные картины</a:t>
            </a:r>
          </a:p>
        </p:txBody>
      </p:sp>
      <p:sp>
        <p:nvSpPr>
          <p:cNvPr id="2867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4495800" y="1143000"/>
            <a:ext cx="7924800" cy="7202488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dirty="0"/>
              <a:t>Возродил древнее </a:t>
            </a:r>
          </a:p>
          <a:p>
            <a:pPr>
              <a:buFont typeface="Wingdings" pitchFamily="2" charset="2"/>
              <a:buNone/>
            </a:pPr>
            <a:r>
              <a:rPr lang="ru-RU" dirty="0"/>
              <a:t>искусство мозаики</a:t>
            </a:r>
          </a:p>
          <a:p>
            <a:pPr>
              <a:buFont typeface="Wingdings" pitchFamily="2" charset="2"/>
              <a:buNone/>
            </a:pPr>
            <a:r>
              <a:rPr lang="ru-RU" dirty="0"/>
              <a:t>(со своими учениками </a:t>
            </a:r>
          </a:p>
          <a:p>
            <a:pPr>
              <a:buFont typeface="Wingdings" pitchFamily="2" charset="2"/>
              <a:buNone/>
            </a:pPr>
            <a:r>
              <a:rPr lang="ru-RU" dirty="0"/>
              <a:t>создал более 40 </a:t>
            </a:r>
          </a:p>
          <a:p>
            <a:pPr>
              <a:buFont typeface="Wingdings" pitchFamily="2" charset="2"/>
              <a:buNone/>
            </a:pPr>
            <a:r>
              <a:rPr lang="ru-RU" dirty="0"/>
              <a:t>мозаичных картин).</a:t>
            </a:r>
          </a:p>
        </p:txBody>
      </p:sp>
      <p:pic>
        <p:nvPicPr>
          <p:cNvPr id="28676" name="Picture 4" descr="12_04_4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8600" y="1143000"/>
            <a:ext cx="3908425" cy="5391150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30000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-.5"/>
                                          </p:val>
                                        </p:tav>
                                        <p:tav tm="50000">
                                          <p:val>
                                            <p:strVal val="#ppt_w-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-.5"/>
                                          </p:val>
                                        </p:tav>
                                        <p:tav tm="100000">
                                          <p:val>
                                            <p:strVal val="ppt_w-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0">
                                          <p:val>
                                            <p:strVal val="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1998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7" dur="500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0" dur="500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3" dur="500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9" dur="500"/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  <p:bldP spid="28674" grpId="1"/>
      <p:bldP spid="28675" grpId="0" build="p"/>
      <p:bldP spid="28675" grpId="1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0"/>
            <a:ext cx="9632950" cy="1676400"/>
          </a:xfrm>
        </p:spPr>
        <p:txBody>
          <a:bodyPr/>
          <a:lstStyle/>
          <a:p>
            <a:r>
              <a:rPr lang="ru-RU" b="1" dirty="0">
                <a:solidFill>
                  <a:schemeClr val="folHlink"/>
                </a:solidFill>
              </a:rPr>
              <a:t>В гостях у Ломоносова</a:t>
            </a:r>
          </a:p>
        </p:txBody>
      </p:sp>
      <p:sp>
        <p:nvSpPr>
          <p:cNvPr id="30723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914400" y="5105400"/>
            <a:ext cx="8229600" cy="40386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/>
              <a:t>   </a:t>
            </a:r>
            <a:r>
              <a:rPr lang="ru-RU" sz="2800"/>
              <a:t>Ломоносов показывает Екатерине Второй</a:t>
            </a:r>
          </a:p>
          <a:p>
            <a:pPr>
              <a:buFont typeface="Wingdings" pitchFamily="2" charset="2"/>
              <a:buNone/>
            </a:pPr>
            <a:r>
              <a:rPr lang="ru-RU" sz="2800"/>
              <a:t>    в своем рабочем кабинете собственные мозаичные работы.</a:t>
            </a:r>
          </a:p>
        </p:txBody>
      </p:sp>
      <p:pic>
        <p:nvPicPr>
          <p:cNvPr id="30724" name="Picture 4" descr="Фото01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52600" y="1295400"/>
            <a:ext cx="5440363" cy="3773488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30000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50000">
                                          <p:val>
                                            <p:strVal val="#ppt_y+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  <p:bldP spid="3072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858" name="Picture 2" descr="сканирование002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4925" y="2276475"/>
            <a:ext cx="4824413" cy="3313113"/>
          </a:xfrm>
          <a:prstGeom prst="rect">
            <a:avLst/>
          </a:prstGeom>
          <a:noFill/>
        </p:spPr>
      </p:pic>
      <p:sp>
        <p:nvSpPr>
          <p:cNvPr id="121859" name="WordArt 3"/>
          <p:cNvSpPr>
            <a:spLocks noChangeArrowheads="1" noChangeShapeType="1" noTextEdit="1"/>
          </p:cNvSpPr>
          <p:nvPr/>
        </p:nvSpPr>
        <p:spPr bwMode="auto">
          <a:xfrm>
            <a:off x="3657600" y="381000"/>
            <a:ext cx="5181600" cy="62166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000" kern="1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EE941C"/>
                </a:solidFill>
                <a:effectLst>
                  <a:outerShdw dist="45791" dir="2021404" algn="ctr" rotWithShape="0">
                    <a:srgbClr val="9999FF"/>
                  </a:outerShdw>
                </a:effectLst>
              </a:rPr>
              <a:t>О своём писательском труде</a:t>
            </a:r>
          </a:p>
          <a:p>
            <a:pPr algn="ctr"/>
            <a:r>
              <a:rPr lang="ru-RU" sz="2000" kern="1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EE941C"/>
                </a:solidFill>
                <a:effectLst>
                  <a:outerShdw dist="45791" dir="2021404" algn="ctr" rotWithShape="0">
                    <a:srgbClr val="9999FF"/>
                  </a:outerShdw>
                </a:effectLst>
              </a:rPr>
              <a:t>Ломоносов отзывался скромно:</a:t>
            </a:r>
          </a:p>
          <a:p>
            <a:pPr algn="ctr"/>
            <a:r>
              <a:rPr lang="ru-RU" sz="2000" kern="1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EE941C"/>
                </a:solidFill>
                <a:effectLst>
                  <a:outerShdw dist="45791" dir="2021404" algn="ctr" rotWithShape="0">
                    <a:srgbClr val="9999FF"/>
                  </a:outerShdw>
                </a:effectLst>
              </a:rPr>
              <a:t>"Стихотворство - моя утеха".</a:t>
            </a:r>
            <a:endParaRPr lang="ru-RU" sz="2000" kern="10" dirty="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rgbClr val="EE941C"/>
              </a:solidFill>
              <a:effectLst>
                <a:outerShdw dist="45791" dir="2021404" algn="ctr" rotWithShape="0">
                  <a:srgbClr val="9999FF"/>
                </a:outerShdw>
              </a:effectLst>
            </a:endParaRPr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218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218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218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218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18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18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85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09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EE941C"/>
                </a:solidFill>
              </a:rPr>
              <a:t>Ломоносов – филолог, литератор</a:t>
            </a:r>
          </a:p>
        </p:txBody>
      </p:sp>
      <p:sp>
        <p:nvSpPr>
          <p:cNvPr id="217091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ru-RU" sz="2800" dirty="0"/>
              <a:t>Работа над теорией русской прозы. Итог этой работы – «Риторика» (1744г.).</a:t>
            </a:r>
          </a:p>
          <a:p>
            <a:pPr>
              <a:lnSpc>
                <a:spcPct val="80000"/>
              </a:lnSpc>
            </a:pPr>
            <a:r>
              <a:rPr lang="ru-RU" sz="2800" dirty="0"/>
              <a:t>1755 год – «Российская грамматика».</a:t>
            </a:r>
          </a:p>
          <a:p>
            <a:pPr>
              <a:lnSpc>
                <a:spcPct val="80000"/>
              </a:lnSpc>
            </a:pPr>
            <a:r>
              <a:rPr lang="ru-RU" sz="2800" dirty="0"/>
              <a:t>1757 год – «Предисловие о пользе книг церковных в российском языке» (теория трёх стилей).</a:t>
            </a:r>
          </a:p>
          <a:p>
            <a:pPr>
              <a:lnSpc>
                <a:spcPct val="80000"/>
              </a:lnSpc>
            </a:pPr>
            <a:r>
              <a:rPr lang="ru-RU" sz="2800" dirty="0"/>
              <a:t>Поэтическое наследие: оды, трагедии, сатиры, эпиграммы, басни, философская лирика.</a:t>
            </a:r>
          </a:p>
          <a:p>
            <a:pPr>
              <a:lnSpc>
                <a:spcPct val="80000"/>
              </a:lnSpc>
            </a:pPr>
            <a:r>
              <a:rPr lang="ru-RU" sz="2800" dirty="0"/>
              <a:t>Оратор: «Речи» естественнонаучного содержания, публицистические «Похвальные слова».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17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17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170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170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170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170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7090" grpId="0"/>
      <p:bldP spid="217091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0162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7200" y="304800"/>
            <a:ext cx="8382000" cy="624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EE941C"/>
                </a:solidFill>
              </a:rPr>
              <a:t>М. В. Ломоносов</a:t>
            </a:r>
          </a:p>
        </p:txBody>
      </p:sp>
      <p:sp>
        <p:nvSpPr>
          <p:cNvPr id="49157" name="Rectangle 5"/>
          <p:cNvSpPr>
            <a:spLocks noChangeArrowheads="1"/>
          </p:cNvSpPr>
          <p:nvPr/>
        </p:nvSpPr>
        <p:spPr bwMode="auto">
          <a:xfrm>
            <a:off x="2743200" y="2057400"/>
            <a:ext cx="64008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marL="342900" indent="-342900"/>
            <a:r>
              <a:rPr lang="ru-RU" sz="2400" i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         </a:t>
            </a:r>
            <a:r>
              <a:rPr lang="ru-RU" sz="2400" i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 </a:t>
            </a:r>
            <a:r>
              <a:rPr lang="ru-RU" sz="2400" i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О своей судьбе в 1747 году</a:t>
            </a:r>
          </a:p>
          <a:p>
            <a:pPr marL="342900" indent="-342900"/>
            <a:r>
              <a:rPr lang="ru-RU" sz="2400" i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                Ломоносов сказал: </a:t>
            </a:r>
            <a:endParaRPr lang="ru-RU" sz="2400" i="1" dirty="0" smtClean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342900" indent="-342900"/>
            <a:endParaRPr lang="ru-RU" sz="2400" i="1" dirty="0" smtClean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342900" indent="-342900"/>
            <a:r>
              <a:rPr lang="ru-RU" sz="2400" i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  Я </a:t>
            </a:r>
            <a:r>
              <a:rPr lang="ru-RU" sz="2400" i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знак бессмертия </a:t>
            </a:r>
            <a:r>
              <a:rPr lang="ru-RU" sz="2400" i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себе воздвигнул</a:t>
            </a:r>
            <a:endParaRPr lang="ru-RU" sz="2400" i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342900" indent="-342900"/>
            <a:r>
              <a:rPr lang="ru-RU" sz="2400" i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 </a:t>
            </a:r>
            <a:r>
              <a:rPr lang="ru-RU" sz="2400" i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2400" i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Превыше пирамид и крепче меди,</a:t>
            </a:r>
          </a:p>
          <a:p>
            <a:pPr marL="342900" indent="-342900"/>
            <a:r>
              <a:rPr lang="ru-RU" sz="2400" i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2400" i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2400" i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Что бурный Аквилон </a:t>
            </a:r>
            <a:r>
              <a:rPr lang="ru-RU" sz="2400" i="1" dirty="0" err="1">
                <a:effectLst>
                  <a:outerShdw blurRad="38100" dist="38100" dir="2700000" algn="tl">
                    <a:srgbClr val="000000"/>
                  </a:outerShdw>
                </a:effectLst>
              </a:rPr>
              <a:t>сотреть</a:t>
            </a:r>
            <a:r>
              <a:rPr lang="ru-RU" sz="2400" i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2400" i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не может</a:t>
            </a:r>
            <a:r>
              <a:rPr lang="ru-RU" sz="2400" i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.</a:t>
            </a:r>
          </a:p>
          <a:p>
            <a:pPr marL="342900" indent="-342900"/>
            <a:r>
              <a:rPr lang="ru-RU" sz="2400" i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 </a:t>
            </a:r>
            <a:r>
              <a:rPr lang="ru-RU" sz="2400" i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2400" i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Ни множество веков, ни едка древность</a:t>
            </a:r>
          </a:p>
          <a:p>
            <a:pPr marL="342900" indent="-342900"/>
            <a:r>
              <a:rPr lang="ru-RU" sz="2400" i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 </a:t>
            </a:r>
            <a:r>
              <a:rPr lang="ru-RU" sz="2400" i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2400" i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Не вовсе я умру, но смерть оставит</a:t>
            </a:r>
          </a:p>
          <a:p>
            <a:pPr marL="342900" indent="-342900"/>
            <a:r>
              <a:rPr lang="ru-RU" sz="2400" i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  </a:t>
            </a:r>
            <a:r>
              <a:rPr lang="ru-RU" sz="2400" i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Велика  </a:t>
            </a:r>
            <a:r>
              <a:rPr lang="ru-RU" sz="2400" i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часть мою, как жизнь </a:t>
            </a:r>
            <a:r>
              <a:rPr lang="ru-RU" sz="2400" i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кончаю.</a:t>
            </a:r>
            <a:endParaRPr lang="ru-RU" sz="2400" i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3429000" y="1295400"/>
            <a:ext cx="5413374" cy="54102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2400" y="2438400"/>
            <a:ext cx="2670175" cy="267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EE941C"/>
                </a:solidFill>
              </a:rPr>
              <a:t>Использованная литература</a:t>
            </a:r>
            <a:endParaRPr lang="ru-RU" b="1" dirty="0">
              <a:solidFill>
                <a:srgbClr val="EE941C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Портал , посвященном гениальному русскому ученому, поэту, просветителю, одному из самых выдающихся светил мировой науки - Ломоносову Михаилу Васильевичу. </a:t>
            </a:r>
            <a:br>
              <a:rPr lang="ru-RU" dirty="0" smtClean="0"/>
            </a:br>
            <a:r>
              <a:rPr lang="en-US" dirty="0" smtClean="0">
                <a:hlinkClick r:id="rId2"/>
              </a:rPr>
              <a:t>http://www.lomonosov300.ru/11.htm</a:t>
            </a: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4211638" y="993775"/>
            <a:ext cx="4608512" cy="1066800"/>
          </a:xfrm>
        </p:spPr>
        <p:txBody>
          <a:bodyPr/>
          <a:lstStyle/>
          <a:p>
            <a:r>
              <a:rPr lang="ru-RU" sz="4800" b="1" i="1" dirty="0">
                <a:solidFill>
                  <a:srgbClr val="EE941C"/>
                </a:solidFill>
              </a:rPr>
              <a:t>Гений земли Русской</a:t>
            </a:r>
          </a:p>
        </p:txBody>
      </p:sp>
      <p:sp>
        <p:nvSpPr>
          <p:cNvPr id="38915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447800" y="4953000"/>
            <a:ext cx="6267450" cy="1009650"/>
          </a:xfrm>
        </p:spPr>
        <p:txBody>
          <a:bodyPr/>
          <a:lstStyle/>
          <a:p>
            <a:pPr algn="r"/>
            <a:r>
              <a:rPr lang="ru-RU" dirty="0"/>
              <a:t>Ломоносов Михаил Васильевич</a:t>
            </a:r>
          </a:p>
          <a:p>
            <a:r>
              <a:rPr lang="ru-RU" dirty="0"/>
              <a:t>1711-1765</a:t>
            </a:r>
          </a:p>
        </p:txBody>
      </p:sp>
      <p:pic>
        <p:nvPicPr>
          <p:cNvPr id="38916" name="Picture 4" descr="12_04_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9388" y="188913"/>
            <a:ext cx="3621087" cy="4719637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30000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8" decel="1000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8" decel="100000"/>
                                        <p:tgtEl>
                                          <p:spTgt spid="3891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8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/>
      <p:bldP spid="3891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folHlink"/>
                </a:solidFill>
              </a:rPr>
              <a:t>Цель</a:t>
            </a:r>
          </a:p>
        </p:txBody>
      </p:sp>
      <p:sp>
        <p:nvSpPr>
          <p:cNvPr id="57347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228600" y="1600200"/>
            <a:ext cx="8540750" cy="4422775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800" dirty="0"/>
              <a:t>Воспитание истинных патриотов своей Родины, желающих творить добро на благо народа, воспитание чувства гордости за человека- труженика, гения науки.</a:t>
            </a:r>
          </a:p>
          <a:p>
            <a:pPr>
              <a:lnSpc>
                <a:spcPct val="80000"/>
              </a:lnSpc>
            </a:pPr>
            <a:endParaRPr lang="ru-RU" sz="2800" dirty="0"/>
          </a:p>
          <a:p>
            <a:pPr>
              <a:lnSpc>
                <a:spcPct val="80000"/>
              </a:lnSpc>
            </a:pPr>
            <a:r>
              <a:rPr lang="ru-RU" sz="2800" dirty="0"/>
              <a:t>Обобщение знаний о жизни и деятельности Ломоносова.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2800" dirty="0"/>
          </a:p>
          <a:p>
            <a:pPr>
              <a:lnSpc>
                <a:spcPct val="80000"/>
              </a:lnSpc>
            </a:pPr>
            <a:r>
              <a:rPr lang="ru-RU" sz="2800" dirty="0"/>
              <a:t>Развитие познавательного интереса у учащихся и развитие </a:t>
            </a:r>
            <a:r>
              <a:rPr lang="ru-RU" sz="2800" dirty="0" err="1"/>
              <a:t>общеучебных</a:t>
            </a:r>
            <a:r>
              <a:rPr lang="ru-RU" sz="2800" dirty="0"/>
              <a:t> умений и навыков.</a:t>
            </a:r>
          </a:p>
          <a:p>
            <a:pPr>
              <a:lnSpc>
                <a:spcPct val="80000"/>
              </a:lnSpc>
            </a:pPr>
            <a:endParaRPr lang="ru-RU" sz="2800" dirty="0"/>
          </a:p>
          <a:p>
            <a:pPr>
              <a:lnSpc>
                <a:spcPct val="80000"/>
              </a:lnSpc>
            </a:pPr>
            <a:endParaRPr lang="ru-RU" sz="2800" dirty="0"/>
          </a:p>
        </p:txBody>
      </p:sp>
    </p:spTree>
  </p:cSld>
  <p:clrMapOvr>
    <a:masterClrMapping/>
  </p:clrMapOvr>
  <p:transition advTm="3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7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7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73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/>
      <p:bldP spid="57347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685800" y="838200"/>
            <a:ext cx="7240588" cy="838200"/>
          </a:xfrm>
        </p:spPr>
        <p:txBody>
          <a:bodyPr/>
          <a:lstStyle/>
          <a:p>
            <a:r>
              <a:rPr lang="ru-RU" b="1" dirty="0">
                <a:solidFill>
                  <a:srgbClr val="EE941C"/>
                </a:solidFill>
              </a:rPr>
              <a:t>На родном </a:t>
            </a:r>
            <a:r>
              <a:rPr lang="ru-RU" b="1" dirty="0" smtClean="0">
                <a:solidFill>
                  <a:srgbClr val="EE941C"/>
                </a:solidFill>
              </a:rPr>
              <a:t>Севере</a:t>
            </a:r>
            <a:r>
              <a:rPr lang="ru-RU" b="1" dirty="0">
                <a:solidFill>
                  <a:srgbClr val="EE941C"/>
                </a:solidFill>
              </a:rPr>
              <a:t/>
            </a:r>
            <a:br>
              <a:rPr lang="ru-RU" b="1" dirty="0">
                <a:solidFill>
                  <a:srgbClr val="EE941C"/>
                </a:solidFill>
              </a:rPr>
            </a:br>
            <a:endParaRPr lang="ru-RU" b="1" dirty="0">
              <a:solidFill>
                <a:srgbClr val="EE941C"/>
              </a:solidFill>
            </a:endParaRPr>
          </a:p>
        </p:txBody>
      </p:sp>
      <p:sp>
        <p:nvSpPr>
          <p:cNvPr id="4301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533400" y="1600200"/>
            <a:ext cx="8091487" cy="3783013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800" dirty="0"/>
              <a:t>1.</a:t>
            </a:r>
            <a:r>
              <a:rPr lang="ru-RU" sz="2800" dirty="0">
                <a:solidFill>
                  <a:srgbClr val="FFFF00"/>
                </a:solidFill>
              </a:rPr>
              <a:t> </a:t>
            </a:r>
            <a:r>
              <a:rPr lang="ru-RU" sz="2800" dirty="0"/>
              <a:t>Дата рождения – 8 ноября 1711 года.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800" dirty="0"/>
              <a:t>2. Место рождения -  д. </a:t>
            </a:r>
            <a:r>
              <a:rPr lang="ru-RU" sz="2800" dirty="0" err="1"/>
              <a:t>Мишанинская</a:t>
            </a:r>
            <a:r>
              <a:rPr lang="ru-RU" sz="2800" dirty="0"/>
              <a:t> близ Холмогор Архангельской губернии.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800" dirty="0"/>
              <a:t>3. Родители: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800" dirty="0"/>
              <a:t>   - отец Василий </a:t>
            </a:r>
            <a:r>
              <a:rPr lang="ru-RU" sz="2800" dirty="0" err="1"/>
              <a:t>Дорофеевич</a:t>
            </a:r>
            <a:r>
              <a:rPr lang="ru-RU" sz="2800" dirty="0"/>
              <a:t>, помор-рыбак, «черносошный» крестьянин;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800" dirty="0"/>
              <a:t>   - мать Елена Ивановна, вела домашнее хозяйство.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800" dirty="0"/>
              <a:t>4. Детство: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800" dirty="0"/>
              <a:t>    - помощь отцу в рыбном промысле;                     - овладение грамотой.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ru-RU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43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430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430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/>
      <p:bldP spid="43011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78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3175"/>
            <a:ext cx="9144000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738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981200" y="2133600"/>
            <a:ext cx="5113338" cy="4032250"/>
          </a:xfrm>
          <a:prstGeom prst="rect">
            <a:avLst/>
          </a:prstGeom>
          <a:noFill/>
        </p:spPr>
      </p:pic>
      <p:sp>
        <p:nvSpPr>
          <p:cNvPr id="116739" name="Text Box 3"/>
          <p:cNvSpPr txBox="1">
            <a:spLocks noChangeArrowheads="1"/>
          </p:cNvSpPr>
          <p:nvPr/>
        </p:nvSpPr>
        <p:spPr bwMode="auto">
          <a:xfrm>
            <a:off x="663575" y="404813"/>
            <a:ext cx="8012113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/>
            <a:r>
              <a:rPr lang="ru-RU" sz="3200" b="1" dirty="0">
                <a:solidFill>
                  <a:srgbClr val="EE941C"/>
                </a:solidFill>
                <a:latin typeface="+mj-lt"/>
              </a:rPr>
              <a:t>1721 – 1723г.г. Обучался «российской грамоте» у местного дьячка Семёна </a:t>
            </a:r>
            <a:r>
              <a:rPr lang="ru-RU" sz="3200" b="1" dirty="0" err="1" smtClean="0">
                <a:solidFill>
                  <a:srgbClr val="EE941C"/>
                </a:solidFill>
                <a:latin typeface="+mj-lt"/>
              </a:rPr>
              <a:t>Сабельникова</a:t>
            </a:r>
            <a:endParaRPr lang="ru-RU" sz="3200" b="1" dirty="0">
              <a:solidFill>
                <a:srgbClr val="EE941C"/>
              </a:solidFill>
              <a:latin typeface="+mj-lt"/>
            </a:endParaRPr>
          </a:p>
          <a:p>
            <a:pPr algn="ctr" eaLnBrk="1" hangingPunct="1"/>
            <a:endParaRPr lang="ru-RU" sz="3200" b="1" dirty="0">
              <a:solidFill>
                <a:srgbClr val="FFFF66"/>
              </a:solidFill>
              <a:latin typeface="Brush Script MT" pitchFamily="66" charset="0"/>
            </a:endParaRPr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67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67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67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67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16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67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67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67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73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906" name="Picture 2" descr="сканирование000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1708" y="609600"/>
            <a:ext cx="3873392" cy="2901950"/>
          </a:xfrm>
          <a:prstGeom prst="rect">
            <a:avLst/>
          </a:prstGeom>
          <a:noFill/>
          <a:ln w="9525">
            <a:solidFill>
              <a:srgbClr val="CC99FF"/>
            </a:solidFill>
            <a:miter lim="800000"/>
            <a:headEnd/>
            <a:tailEnd/>
          </a:ln>
        </p:spPr>
      </p:pic>
      <p:sp>
        <p:nvSpPr>
          <p:cNvPr id="123907" name="Text Box 3"/>
          <p:cNvSpPr txBox="1">
            <a:spLocks noChangeArrowheads="1"/>
          </p:cNvSpPr>
          <p:nvPr/>
        </p:nvSpPr>
        <p:spPr bwMode="auto">
          <a:xfrm>
            <a:off x="1187450" y="1196975"/>
            <a:ext cx="6553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endParaRPr lang="ru-RU"/>
          </a:p>
        </p:txBody>
      </p:sp>
      <p:sp>
        <p:nvSpPr>
          <p:cNvPr id="123908" name="Text Box 4"/>
          <p:cNvSpPr txBox="1">
            <a:spLocks noChangeArrowheads="1"/>
          </p:cNvSpPr>
          <p:nvPr/>
        </p:nvSpPr>
        <p:spPr bwMode="auto">
          <a:xfrm>
            <a:off x="3962400" y="609600"/>
            <a:ext cx="5181600" cy="535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ru-RU" sz="2400" dirty="0"/>
              <a:t>Михаил Ломоносов рано научился грамоте.</a:t>
            </a:r>
          </a:p>
          <a:p>
            <a:pPr eaLnBrk="1" hangingPunct="1">
              <a:spcBef>
                <a:spcPct val="50000"/>
              </a:spcBef>
            </a:pPr>
            <a:r>
              <a:rPr lang="ru-RU" sz="2400" dirty="0"/>
              <a:t>Сохранилось сведение о том, что дьячок, </a:t>
            </a:r>
            <a:r>
              <a:rPr lang="ru-RU" sz="2400" dirty="0" smtClean="0"/>
              <a:t>учивший </a:t>
            </a:r>
            <a:r>
              <a:rPr lang="ru-RU" sz="2400" dirty="0"/>
              <a:t>мальчика, довольно скоро признался</a:t>
            </a:r>
            <a:r>
              <a:rPr lang="en-US" sz="2400" dirty="0"/>
              <a:t>:</a:t>
            </a:r>
            <a:r>
              <a:rPr lang="ru-RU" sz="2400" dirty="0"/>
              <a:t> </a:t>
            </a:r>
            <a:r>
              <a:rPr lang="en-US" sz="2400" dirty="0" smtClean="0"/>
              <a:t>“</a:t>
            </a:r>
            <a:r>
              <a:rPr lang="ru-RU" sz="2400" dirty="0"/>
              <a:t>Не мне отрока, но отроку меня учить подобает</a:t>
            </a:r>
            <a:r>
              <a:rPr lang="en-US" sz="2400" dirty="0"/>
              <a:t>”</a:t>
            </a:r>
            <a:r>
              <a:rPr lang="ru-RU" sz="2400" dirty="0"/>
              <a:t>. </a:t>
            </a:r>
          </a:p>
          <a:p>
            <a:pPr eaLnBrk="1" hangingPunct="1">
              <a:spcBef>
                <a:spcPct val="50000"/>
              </a:spcBef>
            </a:pPr>
            <a:r>
              <a:rPr lang="ru-RU" sz="2400" dirty="0"/>
              <a:t>Все свободные часы Ломоносов проводил </a:t>
            </a:r>
            <a:r>
              <a:rPr lang="ru-RU" sz="2400" dirty="0" smtClean="0"/>
              <a:t>за </a:t>
            </a:r>
            <a:r>
              <a:rPr lang="ru-RU" sz="2400" dirty="0"/>
              <a:t>чтением, любил беседовать со стариками</a:t>
            </a:r>
            <a:r>
              <a:rPr lang="ru-RU" sz="2400" dirty="0" smtClean="0"/>
              <a:t>, </a:t>
            </a:r>
            <a:r>
              <a:rPr lang="ru-RU" sz="2400" dirty="0"/>
              <a:t>помогал односельчанам </a:t>
            </a:r>
            <a:r>
              <a:rPr lang="ru-RU" sz="2400" dirty="0" smtClean="0"/>
              <a:t>составлять прошения </a:t>
            </a:r>
            <a:r>
              <a:rPr lang="ru-RU" sz="2400" dirty="0"/>
              <a:t>и письма.</a:t>
            </a:r>
          </a:p>
          <a:p>
            <a:pPr eaLnBrk="1" hangingPunct="1">
              <a:spcBef>
                <a:spcPct val="50000"/>
              </a:spcBef>
            </a:pPr>
            <a:endParaRPr lang="ru-RU" sz="2000" dirty="0"/>
          </a:p>
        </p:txBody>
      </p:sp>
      <p:sp>
        <p:nvSpPr>
          <p:cNvPr id="123909" name="WordArt 5"/>
          <p:cNvSpPr>
            <a:spLocks noChangeArrowheads="1" noChangeShapeType="1" noTextEdit="1"/>
          </p:cNvSpPr>
          <p:nvPr/>
        </p:nvSpPr>
        <p:spPr bwMode="auto">
          <a:xfrm>
            <a:off x="152400" y="3962400"/>
            <a:ext cx="3590925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000" i="1" kern="10" dirty="0">
                <a:ln w="9525">
                  <a:solidFill>
                    <a:srgbClr val="FF00FF"/>
                  </a:solidFill>
                  <a:round/>
                  <a:headEnd/>
                  <a:tailEnd/>
                </a:ln>
                <a:solidFill>
                  <a:srgbClr val="EE941C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В душе юноши крепло желание </a:t>
            </a:r>
          </a:p>
          <a:p>
            <a:pPr algn="ctr"/>
            <a:r>
              <a:rPr lang="ru-RU" sz="2000" i="1" kern="10" dirty="0">
                <a:ln w="9525">
                  <a:solidFill>
                    <a:srgbClr val="FF00FF"/>
                  </a:solidFill>
                  <a:round/>
                  <a:headEnd/>
                  <a:tailEnd/>
                </a:ln>
                <a:solidFill>
                  <a:srgbClr val="EE941C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посвятить жизнь наукам!</a:t>
            </a:r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3000"/>
                                        <p:tgtEl>
                                          <p:spTgt spid="123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196  L 0.25 0  L 0 0  Z" pathEditMode="relative" ptsTypes="">
                                      <p:cBhvr>
                                        <p:cTn id="10" dur="2000" fill="hold"/>
                                        <p:tgtEl>
                                          <p:spTgt spid="1239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8" grpId="0"/>
      <p:bldP spid="12390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381000"/>
            <a:ext cx="8458200" cy="531813"/>
          </a:xfrm>
        </p:spPr>
        <p:txBody>
          <a:bodyPr/>
          <a:lstStyle/>
          <a:p>
            <a:r>
              <a:rPr lang="ru-RU" b="1" dirty="0">
                <a:solidFill>
                  <a:schemeClr val="hlink"/>
                </a:solidFill>
              </a:rPr>
              <a:t>   </a:t>
            </a:r>
            <a:r>
              <a:rPr lang="ru-RU" b="1" dirty="0">
                <a:solidFill>
                  <a:srgbClr val="EE941C"/>
                </a:solidFill>
              </a:rPr>
              <a:t>Путь в науку</a:t>
            </a:r>
          </a:p>
        </p:txBody>
      </p:sp>
      <p:sp>
        <p:nvSpPr>
          <p:cNvPr id="4403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4267200" y="2057400"/>
            <a:ext cx="4648200" cy="2895600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Декабрь 1730 года - ушел учиться </a:t>
            </a:r>
          </a:p>
          <a:p>
            <a:pPr algn="ctr">
              <a:buNone/>
            </a:pPr>
            <a:r>
              <a:rPr lang="ru-RU" dirty="0" smtClean="0"/>
              <a:t>в Москву. 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4036" name="Picture 4" descr="12_04_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7200" y="1143000"/>
            <a:ext cx="3657757" cy="5029200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30000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4" grpId="0"/>
      <p:bldP spid="44035" grpId="0" build="p"/>
    </p:bldLst>
  </p:timing>
</p:sld>
</file>

<file path=ppt/theme/theme1.xml><?xml version="1.0" encoding="utf-8"?>
<a:theme xmlns:a="http://schemas.openxmlformats.org/drawingml/2006/main" name="Облака">
  <a:themeElements>
    <a:clrScheme name="Облака 1">
      <a:dk1>
        <a:srgbClr val="4D4D4D"/>
      </a:dk1>
      <a:lt1>
        <a:srgbClr val="FFFFFF"/>
      </a:lt1>
      <a:dk2>
        <a:srgbClr val="0000A4"/>
      </a:dk2>
      <a:lt2>
        <a:srgbClr val="B7E7FF"/>
      </a:lt2>
      <a:accent1>
        <a:srgbClr val="0099CC"/>
      </a:accent1>
      <a:accent2>
        <a:srgbClr val="00CC99"/>
      </a:accent2>
      <a:accent3>
        <a:srgbClr val="AAAACF"/>
      </a:accent3>
      <a:accent4>
        <a:srgbClr val="DADADA"/>
      </a:accent4>
      <a:accent5>
        <a:srgbClr val="AACAE2"/>
      </a:accent5>
      <a:accent6>
        <a:srgbClr val="00B98A"/>
      </a:accent6>
      <a:hlink>
        <a:srgbClr val="FFCC00"/>
      </a:hlink>
      <a:folHlink>
        <a:srgbClr val="EE941C"/>
      </a:folHlink>
    </a:clrScheme>
    <a:fontScheme name="Облака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блака 1">
        <a:dk1>
          <a:srgbClr val="4D4D4D"/>
        </a:dk1>
        <a:lt1>
          <a:srgbClr val="FFFFFF"/>
        </a:lt1>
        <a:dk2>
          <a:srgbClr val="0000A4"/>
        </a:dk2>
        <a:lt2>
          <a:srgbClr val="B7E7FF"/>
        </a:lt2>
        <a:accent1>
          <a:srgbClr val="0099CC"/>
        </a:accent1>
        <a:accent2>
          <a:srgbClr val="00CC99"/>
        </a:accent2>
        <a:accent3>
          <a:srgbClr val="AAAACF"/>
        </a:accent3>
        <a:accent4>
          <a:srgbClr val="DADADA"/>
        </a:accent4>
        <a:accent5>
          <a:srgbClr val="AACAE2"/>
        </a:accent5>
        <a:accent6>
          <a:srgbClr val="00B98A"/>
        </a:accent6>
        <a:hlink>
          <a:srgbClr val="FFCC00"/>
        </a:hlink>
        <a:folHlink>
          <a:srgbClr val="EE941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2">
        <a:dk1>
          <a:srgbClr val="000066"/>
        </a:dk1>
        <a:lt1>
          <a:srgbClr val="FFFFFF"/>
        </a:lt1>
        <a:dk2>
          <a:srgbClr val="00A2DC"/>
        </a:dk2>
        <a:lt2>
          <a:srgbClr val="FFFFFF"/>
        </a:lt2>
        <a:accent1>
          <a:srgbClr val="0079A4"/>
        </a:accent1>
        <a:accent2>
          <a:srgbClr val="33CCCC"/>
        </a:accent2>
        <a:accent3>
          <a:srgbClr val="AACEEB"/>
        </a:accent3>
        <a:accent4>
          <a:srgbClr val="DADADA"/>
        </a:accent4>
        <a:accent5>
          <a:srgbClr val="AABECF"/>
        </a:accent5>
        <a:accent6>
          <a:srgbClr val="2DB9B9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3">
        <a:dk1>
          <a:srgbClr val="010199"/>
        </a:dk1>
        <a:lt1>
          <a:srgbClr val="FFFFFF"/>
        </a:lt1>
        <a:dk2>
          <a:srgbClr val="000092"/>
        </a:dk2>
        <a:lt2>
          <a:srgbClr val="CCFFFF"/>
        </a:lt2>
        <a:accent1>
          <a:srgbClr val="66CCFF"/>
        </a:accent1>
        <a:accent2>
          <a:srgbClr val="2EBDBA"/>
        </a:accent2>
        <a:accent3>
          <a:srgbClr val="AAAAC7"/>
        </a:accent3>
        <a:accent4>
          <a:srgbClr val="DADADA"/>
        </a:accent4>
        <a:accent5>
          <a:srgbClr val="B8E2FF"/>
        </a:accent5>
        <a:accent6>
          <a:srgbClr val="29ABA8"/>
        </a:accent6>
        <a:hlink>
          <a:srgbClr val="66FFFF"/>
        </a:hlink>
        <a:folHlink>
          <a:srgbClr val="CC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4">
        <a:dk1>
          <a:srgbClr val="000000"/>
        </a:dk1>
        <a:lt1>
          <a:srgbClr val="FFFFFF"/>
        </a:lt1>
        <a:dk2>
          <a:srgbClr val="006A67"/>
        </a:dk2>
        <a:lt2>
          <a:srgbClr val="FFFFCC"/>
        </a:lt2>
        <a:accent1>
          <a:srgbClr val="33CCCC"/>
        </a:accent1>
        <a:accent2>
          <a:srgbClr val="6D6FC7"/>
        </a:accent2>
        <a:accent3>
          <a:srgbClr val="AAB9B8"/>
        </a:accent3>
        <a:accent4>
          <a:srgbClr val="DADADA"/>
        </a:accent4>
        <a:accent5>
          <a:srgbClr val="ADE2E2"/>
        </a:accent5>
        <a:accent6>
          <a:srgbClr val="6264B4"/>
        </a:accent6>
        <a:hlink>
          <a:srgbClr val="00FFFF"/>
        </a:hlink>
        <a:folHlink>
          <a:srgbClr val="00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5">
        <a:dk1>
          <a:srgbClr val="4D4D4D"/>
        </a:dk1>
        <a:lt1>
          <a:srgbClr val="FFFFFF"/>
        </a:lt1>
        <a:dk2>
          <a:srgbClr val="650BB7"/>
        </a:dk2>
        <a:lt2>
          <a:srgbClr val="FFFFFF"/>
        </a:lt2>
        <a:accent1>
          <a:srgbClr val="FF66FF"/>
        </a:accent1>
        <a:accent2>
          <a:srgbClr val="666699"/>
        </a:accent2>
        <a:accent3>
          <a:srgbClr val="B8AAD8"/>
        </a:accent3>
        <a:accent4>
          <a:srgbClr val="DADADA"/>
        </a:accent4>
        <a:accent5>
          <a:srgbClr val="FFB8FF"/>
        </a:accent5>
        <a:accent6>
          <a:srgbClr val="5C5C8A"/>
        </a:accent6>
        <a:hlink>
          <a:srgbClr val="E9E9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6">
        <a:dk1>
          <a:srgbClr val="FFFFFF"/>
        </a:dk1>
        <a:lt1>
          <a:srgbClr val="FFFFFF"/>
        </a:lt1>
        <a:dk2>
          <a:srgbClr val="005000"/>
        </a:dk2>
        <a:lt2>
          <a:srgbClr val="DCEAAE"/>
        </a:lt2>
        <a:accent1>
          <a:srgbClr val="99CC00"/>
        </a:accent1>
        <a:accent2>
          <a:srgbClr val="6F801A"/>
        </a:accent2>
        <a:accent3>
          <a:srgbClr val="AAB3AA"/>
        </a:accent3>
        <a:accent4>
          <a:srgbClr val="DADADA"/>
        </a:accent4>
        <a:accent5>
          <a:srgbClr val="CAE2AA"/>
        </a:accent5>
        <a:accent6>
          <a:srgbClr val="647316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7">
        <a:dk1>
          <a:srgbClr val="4F4F77"/>
        </a:dk1>
        <a:lt1>
          <a:srgbClr val="FFFFFF"/>
        </a:lt1>
        <a:dk2>
          <a:srgbClr val="7979A5"/>
        </a:dk2>
        <a:lt2>
          <a:srgbClr val="F3F3FF"/>
        </a:lt2>
        <a:accent1>
          <a:srgbClr val="5D5D8B"/>
        </a:accent1>
        <a:accent2>
          <a:srgbClr val="66CCFF"/>
        </a:accent2>
        <a:accent3>
          <a:srgbClr val="BEBECF"/>
        </a:accent3>
        <a:accent4>
          <a:srgbClr val="DADADA"/>
        </a:accent4>
        <a:accent5>
          <a:srgbClr val="B6B6C4"/>
        </a:accent5>
        <a:accent6>
          <a:srgbClr val="5CB9E7"/>
        </a:accent6>
        <a:hlink>
          <a:srgbClr val="CCECFF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8">
        <a:dk1>
          <a:srgbClr val="000000"/>
        </a:dk1>
        <a:lt1>
          <a:srgbClr val="B9B9B9"/>
        </a:lt1>
        <a:dk2>
          <a:srgbClr val="8A8472"/>
        </a:dk2>
        <a:lt2>
          <a:srgbClr val="4D4D4D"/>
        </a:lt2>
        <a:accent1>
          <a:srgbClr val="EDEEE2"/>
        </a:accent1>
        <a:accent2>
          <a:srgbClr val="7FAA7E"/>
        </a:accent2>
        <a:accent3>
          <a:srgbClr val="D9D9D9"/>
        </a:accent3>
        <a:accent4>
          <a:srgbClr val="000000"/>
        </a:accent4>
        <a:accent5>
          <a:srgbClr val="F4F5EE"/>
        </a:accent5>
        <a:accent6>
          <a:srgbClr val="729A72"/>
        </a:accent6>
        <a:hlink>
          <a:srgbClr val="008000"/>
        </a:hlink>
        <a:folHlink>
          <a:srgbClr val="9894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блака 9">
        <a:dk1>
          <a:srgbClr val="000000"/>
        </a:dk1>
        <a:lt1>
          <a:srgbClr val="FEA24E"/>
        </a:lt1>
        <a:dk2>
          <a:srgbClr val="CC6600"/>
        </a:dk2>
        <a:lt2>
          <a:srgbClr val="808080"/>
        </a:lt2>
        <a:accent1>
          <a:srgbClr val="FBEECD"/>
        </a:accent1>
        <a:accent2>
          <a:srgbClr val="ECD044"/>
        </a:accent2>
        <a:accent3>
          <a:srgbClr val="FECEB2"/>
        </a:accent3>
        <a:accent4>
          <a:srgbClr val="000000"/>
        </a:accent4>
        <a:accent5>
          <a:srgbClr val="FDF5E3"/>
        </a:accent5>
        <a:accent6>
          <a:srgbClr val="D6BC3D"/>
        </a:accent6>
        <a:hlink>
          <a:srgbClr val="E42B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309</TotalTime>
  <Words>635</Words>
  <Application>Microsoft Office PowerPoint</Application>
  <PresentationFormat>Экран (4:3)</PresentationFormat>
  <Paragraphs>93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Облака</vt:lpstr>
      <vt:lpstr>Тематический вечер, посвящённый жизни и творчеству М.В.Ломоносова</vt:lpstr>
      <vt:lpstr>Слайд 2</vt:lpstr>
      <vt:lpstr>Гений земли Русской</vt:lpstr>
      <vt:lpstr>Цель</vt:lpstr>
      <vt:lpstr>На родном Севере </vt:lpstr>
      <vt:lpstr>Слайд 6</vt:lpstr>
      <vt:lpstr>Слайд 7</vt:lpstr>
      <vt:lpstr>Слайд 8</vt:lpstr>
      <vt:lpstr>   Путь в науку</vt:lpstr>
      <vt:lpstr>Ломоносов в Москве</vt:lpstr>
      <vt:lpstr>Ломоносов за границей</vt:lpstr>
      <vt:lpstr>Академик, профессор</vt:lpstr>
      <vt:lpstr>Основатель университета</vt:lpstr>
      <vt:lpstr>Похвальное слово</vt:lpstr>
      <vt:lpstr>      Великие открытия</vt:lpstr>
      <vt:lpstr>Мозаичные картины</vt:lpstr>
      <vt:lpstr>В гостях у Ломоносова</vt:lpstr>
      <vt:lpstr>Слайд 18</vt:lpstr>
      <vt:lpstr>Ломоносов – филолог, литератор</vt:lpstr>
      <vt:lpstr>М. В. Ломоносов</vt:lpstr>
      <vt:lpstr>Использованная литература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Олег</cp:lastModifiedBy>
  <cp:revision>23</cp:revision>
  <cp:lastPrinted>1601-01-01T00:00:00Z</cp:lastPrinted>
  <dcterms:created xsi:type="dcterms:W3CDTF">1601-01-01T00:00:00Z</dcterms:created>
  <dcterms:modified xsi:type="dcterms:W3CDTF">2011-11-01T17:04:20Z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