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70" r:id="rId8"/>
    <p:sldId id="271" r:id="rId9"/>
    <p:sldId id="261" r:id="rId10"/>
    <p:sldId id="267" r:id="rId11"/>
    <p:sldId id="268" r:id="rId12"/>
    <p:sldId id="269" r:id="rId13"/>
    <p:sldId id="262" r:id="rId14"/>
    <p:sldId id="263" r:id="rId15"/>
    <p:sldId id="264" r:id="rId16"/>
    <p:sldId id="265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03" autoAdjust="0"/>
    <p:restoredTop sz="94660"/>
  </p:normalViewPr>
  <p:slideViewPr>
    <p:cSldViewPr>
      <p:cViewPr varScale="1">
        <p:scale>
          <a:sx n="74" d="100"/>
          <a:sy n="74" d="100"/>
        </p:scale>
        <p:origin x="-10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2-11-21T20:08:57.377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6455E7-295D-45F3-986E-7E2637E207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B77595-7272-45D4-98C9-7A79F73D6C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49D12A-5A56-48EE-AB1F-FF5414097B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795280-4557-4EC1-9B8B-515FBBB9F0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F5A29645-FAD5-43C0-B737-7DC481699A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146A0-20E7-47B4-9118-F86340EAF3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9A8CC5-C41C-408B-A6CD-8F36B2CCEA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DDF9C-F07B-441F-A019-9AF8BDD789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21FA2A-FF09-4E8A-ADDA-27F20382E5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433ADA-2965-454F-8346-A127492FEFF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DFF55B-2BA4-47D0-B144-1AFD726098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0382501-1EE2-4B3F-8663-24D6B4CBCEA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-collection.edu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627313" y="1371600"/>
            <a:ext cx="5983287" cy="2705100"/>
          </a:xfrm>
        </p:spPr>
        <p:txBody>
          <a:bodyPr/>
          <a:lstStyle/>
          <a:p>
            <a:pPr algn="ctr" eaLnBrk="1" hangingPunct="1"/>
            <a:r>
              <a:rPr lang="ru-RU" sz="4400" b="1" dirty="0" smtClean="0">
                <a:solidFill>
                  <a:schemeClr val="tx1"/>
                </a:solidFill>
                <a:latin typeface="MicraDi" pitchFamily="2" charset="0"/>
              </a:rPr>
              <a:t>Суеверия, связанные с числами</a:t>
            </a:r>
            <a:r>
              <a:rPr lang="ru-RU" sz="4400" b="1" dirty="0" smtClean="0">
                <a:solidFill>
                  <a:schemeClr val="tx1"/>
                </a:solidFill>
                <a:latin typeface="Algerian" pitchFamily="82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latin typeface="Algerian" pitchFamily="82" charset="0"/>
              </a:rPr>
            </a:br>
            <a:endParaRPr lang="ru-RU" sz="4400" b="1" dirty="0" smtClean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508104" y="4797152"/>
            <a:ext cx="3463925" cy="1875755"/>
          </a:xfrm>
        </p:spPr>
        <p:txBody>
          <a:bodyPr/>
          <a:lstStyle/>
          <a:p>
            <a:pPr algn="r" eaLnBrk="1" hangingPunct="1"/>
            <a:r>
              <a:rPr lang="ru-RU" sz="2000" dirty="0" smtClean="0">
                <a:latin typeface="Algerian" pitchFamily="82" charset="0"/>
              </a:rPr>
              <a:t>ВЫПОЛНИЛА:   </a:t>
            </a:r>
            <a:r>
              <a:rPr lang="ru-RU" sz="2000" dirty="0" err="1" smtClean="0">
                <a:latin typeface="Algerian" pitchFamily="82" charset="0"/>
              </a:rPr>
              <a:t>Барышева</a:t>
            </a:r>
            <a:r>
              <a:rPr lang="ru-RU" sz="2000" dirty="0" smtClean="0">
                <a:latin typeface="Algerian" pitchFamily="82" charset="0"/>
              </a:rPr>
              <a:t>  Татьяна Эдуардовна, учитель начальных  классов,  МАОУ  ЛМИ   Саратов.  </a:t>
            </a:r>
          </a:p>
        </p:txBody>
      </p:sp>
      <p:pic>
        <p:nvPicPr>
          <p:cNvPr id="3076" name="Picture 7" descr="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573016"/>
            <a:ext cx="24479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8" descr="66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96147">
            <a:off x="2484438" y="5157788"/>
            <a:ext cx="1387475" cy="138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 descr="74340339_metal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1179955">
            <a:off x="323850" y="3716338"/>
            <a:ext cx="2459038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матема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47700" y="182563"/>
            <a:ext cx="3348038" cy="334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smtClean="0">
                <a:latin typeface="Times New Roman" pitchFamily="18" charset="0"/>
              </a:rPr>
              <a:t>В отельном бизнесе</a:t>
            </a: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</a:rPr>
              <a:t>суеверий ничуть не меньше. В отелях Сан-Хосе </a:t>
            </a:r>
            <a:r>
              <a:rPr lang="ru-RU" sz="2800" b="1" smtClean="0">
                <a:latin typeface="Times New Roman" pitchFamily="18" charset="0"/>
              </a:rPr>
              <a:t>нет 13 этажа.</a:t>
            </a:r>
            <a:r>
              <a:rPr lang="ru-RU" smtClean="0"/>
              <a:t> </a:t>
            </a:r>
          </a:p>
        </p:txBody>
      </p:sp>
      <p:pic>
        <p:nvPicPr>
          <p:cNvPr id="12291" name="Picture 4" descr="са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5"/>
            <a:ext cx="7620000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smtClean="0">
                <a:latin typeface="Times New Roman" pitchFamily="18" charset="0"/>
              </a:rPr>
              <a:t>В отельном бизнесе</a:t>
            </a: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</a:rPr>
              <a:t>суеверий ничуть не меньше. В отелях Квебека </a:t>
            </a:r>
            <a:r>
              <a:rPr lang="ru-RU" sz="2800" b="1" smtClean="0">
                <a:latin typeface="Times New Roman" pitchFamily="18" charset="0"/>
              </a:rPr>
              <a:t>нет 13 этажа.</a:t>
            </a:r>
            <a:r>
              <a:rPr lang="ru-RU" smtClean="0"/>
              <a:t> </a:t>
            </a:r>
          </a:p>
        </p:txBody>
      </p:sp>
      <p:pic>
        <p:nvPicPr>
          <p:cNvPr id="13315" name="Picture 4" descr="Квебека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2420938"/>
            <a:ext cx="5688012" cy="426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5" descr="Квебе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7338"/>
            <a:ext cx="4445000" cy="444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smtClean="0">
                <a:latin typeface="Times New Roman" pitchFamily="18" charset="0"/>
              </a:rPr>
              <a:t>В отельном бизнесе</a:t>
            </a: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</a:rPr>
              <a:t>суеверий ничуть не меньше. В отелях Ванкувера </a:t>
            </a:r>
            <a:r>
              <a:rPr lang="ru-RU" sz="2800" b="1" smtClean="0">
                <a:latin typeface="Times New Roman" pitchFamily="18" charset="0"/>
              </a:rPr>
              <a:t>нет 13 этажа.</a:t>
            </a:r>
            <a:r>
              <a:rPr lang="ru-RU" smtClean="0"/>
              <a:t> </a:t>
            </a:r>
          </a:p>
        </p:txBody>
      </p:sp>
      <p:pic>
        <p:nvPicPr>
          <p:cNvPr id="14339" name="Picture 4" descr="Ванкувер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825" y="1557338"/>
            <a:ext cx="3429000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5" descr="Ванкувер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3" y="1628775"/>
            <a:ext cx="3933825" cy="478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333375"/>
            <a:ext cx="7010400" cy="15113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000" smtClean="0">
                <a:latin typeface="Times New Roman" pitchFamily="18" charset="0"/>
              </a:rPr>
              <a:t>С суевериями в отелях связано и множество </a:t>
            </a:r>
            <a:r>
              <a:rPr lang="ru-RU" sz="2000" b="1" smtClean="0">
                <a:latin typeface="Times New Roman" pitchFamily="18" charset="0"/>
              </a:rPr>
              <a:t>историй о привидениях</a:t>
            </a:r>
            <a:r>
              <a:rPr lang="ru-RU" sz="2000" smtClean="0">
                <a:latin typeface="Times New Roman" pitchFamily="18" charset="0"/>
              </a:rPr>
              <a:t>. Одна из таких историй рассказывает о замке </a:t>
            </a:r>
            <a:r>
              <a:rPr lang="ru-RU" sz="2000" b="1" smtClean="0">
                <a:latin typeface="Times New Roman" pitchFamily="18" charset="0"/>
              </a:rPr>
              <a:t>Шато-Фронтенак в Квебеке</a:t>
            </a:r>
            <a:r>
              <a:rPr lang="ru-RU" sz="2000" smtClean="0">
                <a:latin typeface="Times New Roman" pitchFamily="18" charset="0"/>
              </a:rPr>
              <a:t>, поучившем свое название в честь </a:t>
            </a:r>
            <a:r>
              <a:rPr lang="ru-RU" sz="2000" b="1" smtClean="0">
                <a:latin typeface="Times New Roman" pitchFamily="18" charset="0"/>
              </a:rPr>
              <a:t>Луи де Бюада, графа де Фронтенака.</a:t>
            </a:r>
            <a:r>
              <a:rPr lang="ru-RU" sz="3800" smtClean="0"/>
              <a:t> </a:t>
            </a:r>
          </a:p>
        </p:txBody>
      </p:sp>
      <p:pic>
        <p:nvPicPr>
          <p:cNvPr id="15363" name="Picture 4" descr="амке Шато-Фронтенак в Квебек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2420938"/>
            <a:ext cx="6192837" cy="411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5" descr="Луи де Бюада, графа де Фронтенак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916113"/>
            <a:ext cx="2794000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2800" b="1" smtClean="0">
                <a:latin typeface="Times New Roman" pitchFamily="18" charset="0"/>
              </a:rPr>
              <a:t>В лондонском аэропорту «Хитроу»</a:t>
            </a:r>
            <a:r>
              <a:rPr lang="ru-RU" sz="2800" smtClean="0">
                <a:latin typeface="Times New Roman" pitchFamily="18" charset="0"/>
              </a:rPr>
              <a:t> согласно рассказам обитает несколько привидений. Один из них - </a:t>
            </a:r>
            <a:r>
              <a:rPr lang="ru-RU" sz="2800" b="1" smtClean="0">
                <a:latin typeface="Times New Roman" pitchFamily="18" charset="0"/>
              </a:rPr>
              <a:t>Дик Терпин.</a:t>
            </a:r>
            <a:endParaRPr lang="ru-RU" smtClean="0"/>
          </a:p>
        </p:txBody>
      </p:sp>
      <p:pic>
        <p:nvPicPr>
          <p:cNvPr id="16387" name="Picture 5" descr="Дик Терпин, разбойник,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700213"/>
            <a:ext cx="2728912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7" descr="лондонском аэропорту «Хитроу»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3649663"/>
            <a:ext cx="4811713" cy="320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 descr="лондонском аэропорту «Хитроу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47625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>
                <a:latin typeface="Times New Roman" pitchFamily="18" charset="0"/>
              </a:rPr>
              <a:t>Чикагский аэропорт О'Хара</a:t>
            </a:r>
            <a:r>
              <a:rPr lang="ru-RU" smtClean="0"/>
              <a:t> </a:t>
            </a:r>
          </a:p>
        </p:txBody>
      </p:sp>
      <p:pic>
        <p:nvPicPr>
          <p:cNvPr id="17411" name="Picture 5" descr="2чикаг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1341438"/>
            <a:ext cx="7129462" cy="474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6" descr="привиден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005263"/>
            <a:ext cx="2286000" cy="263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404813"/>
            <a:ext cx="6578600" cy="316865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tx1"/>
                </a:solidFill>
                <a:latin typeface="Planet Benson 2" pitchFamily="2" charset="0"/>
              </a:rPr>
              <a:t>Суеверия – очень тонкая вещь, почти все верят и никто не хочет в этом признаваться.</a:t>
            </a:r>
            <a:r>
              <a:rPr lang="ru-RU" smtClean="0"/>
              <a:t> </a:t>
            </a:r>
          </a:p>
        </p:txBody>
      </p:sp>
      <p:pic>
        <p:nvPicPr>
          <p:cNvPr id="63492" name="Picture 4" descr="числ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1090744">
            <a:off x="468313" y="3068638"/>
            <a:ext cx="3384550" cy="328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3" name="Picture 5" descr="математив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419475"/>
            <a:ext cx="377190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дд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51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611188" y="1989138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ru-RU" sz="4200">
                <a:solidFill>
                  <a:schemeClr val="tx2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Используемые  материалы:</a:t>
            </a:r>
            <a:br>
              <a:rPr lang="ru-RU" dirty="0" smtClean="0"/>
            </a:br>
            <a:r>
              <a:rPr lang="ru-RU" dirty="0" smtClean="0"/>
              <a:t>1.  </a:t>
            </a:r>
            <a:r>
              <a:rPr lang="en-US" dirty="0" smtClean="0">
                <a:hlinkClick r:id="rId2"/>
              </a:rPr>
              <a:t>http</a:t>
            </a:r>
            <a:r>
              <a:rPr lang="ru-RU" dirty="0" smtClean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school-collection.edu.ru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2.www.km.ru/</a:t>
            </a:r>
            <a:r>
              <a:rPr lang="en-US" dirty="0" err="1" smtClean="0"/>
              <a:t>ed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61938"/>
            <a:ext cx="7010400" cy="14557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200" smtClean="0">
                <a:solidFill>
                  <a:schemeClr val="tx1"/>
                </a:solidFill>
                <a:latin typeface="Times New Roman" pitchFamily="18" charset="0"/>
              </a:rPr>
              <a:t>В самолетах авиакомпании 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200" smtClean="0">
                <a:solidFill>
                  <a:schemeClr val="tx1"/>
                </a:solidFill>
                <a:latin typeface="Times New Roman" pitchFamily="18" charset="0"/>
              </a:rPr>
              <a:t>«Континентал Эйрлайнз» </a:t>
            </a:r>
            <a:br>
              <a:rPr lang="ru-RU" sz="320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200" b="1" smtClean="0">
                <a:solidFill>
                  <a:schemeClr val="tx1"/>
                </a:solidFill>
                <a:latin typeface="Times New Roman" pitchFamily="18" charset="0"/>
              </a:rPr>
              <a:t>нет ряда кресел №13</a:t>
            </a:r>
            <a:r>
              <a:rPr lang="ru-RU" sz="3800" smtClean="0"/>
              <a:t> </a:t>
            </a:r>
          </a:p>
        </p:txBody>
      </p:sp>
      <p:pic>
        <p:nvPicPr>
          <p:cNvPr id="5123" name="Picture 4" descr="самолетах авиакомпании «Континентал Эйрлайнз» нет ряда кресел №13,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773238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115888"/>
            <a:ext cx="7010400" cy="1728787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Times New Roman" pitchFamily="18" charset="0"/>
              </a:rPr>
              <a:t>Как и в самолетах компаний </a:t>
            </a:r>
            <a:br>
              <a:rPr lang="ru-RU" sz="3200" smtClean="0">
                <a:latin typeface="Times New Roman" pitchFamily="18" charset="0"/>
              </a:rPr>
            </a:br>
            <a:r>
              <a:rPr lang="ru-RU" sz="3200" smtClean="0">
                <a:latin typeface="Times New Roman" pitchFamily="18" charset="0"/>
              </a:rPr>
              <a:t>«Эйр Франс», «Эйр Тран», «Иберия».</a:t>
            </a:r>
            <a:r>
              <a:rPr lang="ru-RU" smtClean="0"/>
              <a:t> </a:t>
            </a:r>
          </a:p>
        </p:txBody>
      </p:sp>
      <p:pic>
        <p:nvPicPr>
          <p:cNvPr id="6147" name="Picture 4" descr="1320062061_849671_68самолетах компаний «Эйр Франс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2133600"/>
            <a:ext cx="3816350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5" descr="«Иберия»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557338"/>
            <a:ext cx="4514850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6" descr="«Иберия»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4797425"/>
            <a:ext cx="49688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7" descr="iberi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860800"/>
            <a:ext cx="4130675" cy="275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1223561067_0li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223043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Многие японцы избегают всего, что хоть как-то имеет отношение к цифре </a:t>
            </a:r>
            <a:r>
              <a:rPr lang="ru-RU" sz="2400" b="1" smtClean="0">
                <a:latin typeface="Times New Roman" pitchFamily="18" charset="0"/>
              </a:rPr>
              <a:t>«четыре» </a:t>
            </a:r>
            <a:r>
              <a:rPr lang="ru-RU" sz="2400" smtClean="0">
                <a:latin typeface="Times New Roman" pitchFamily="18" charset="0"/>
              </a:rPr>
              <a:t>потому, что название цифры «четыре» в японском по звучанию напоминает слово «смерть», а звучание цифры </a:t>
            </a:r>
            <a:r>
              <a:rPr lang="ru-RU" sz="2400" b="1" smtClean="0">
                <a:latin typeface="Times New Roman" pitchFamily="18" charset="0"/>
              </a:rPr>
              <a:t>"девять"</a:t>
            </a:r>
            <a:r>
              <a:rPr lang="ru-RU" sz="2400" smtClean="0">
                <a:latin typeface="Times New Roman" pitchFamily="18" charset="0"/>
              </a:rPr>
              <a:t> похоже на слово «пытка».</a:t>
            </a:r>
            <a:r>
              <a:rPr lang="ru-RU" smtClean="0"/>
              <a:t> </a:t>
            </a:r>
          </a:p>
        </p:txBody>
      </p:sp>
      <p:pic>
        <p:nvPicPr>
          <p:cNvPr id="7171" name="Picture 4" descr="imag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381606">
            <a:off x="3635375" y="2276475"/>
            <a:ext cx="1944688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MG-3208-9-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88580">
            <a:off x="6227763" y="2276475"/>
            <a:ext cx="208756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япон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05038"/>
            <a:ext cx="3278187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7" descr="смерть япон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838" y="4221163"/>
            <a:ext cx="1728787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Rectangle 8"/>
          <p:cNvSpPr>
            <a:spLocks noChangeArrowheads="1"/>
          </p:cNvSpPr>
          <p:nvPr/>
        </p:nvSpPr>
        <p:spPr bwMode="auto">
          <a:xfrm>
            <a:off x="3635375" y="6092825"/>
            <a:ext cx="2232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3200"/>
              <a:t>«смерть»</a:t>
            </a:r>
            <a:r>
              <a:rPr lang="ru-RU"/>
              <a:t> </a:t>
            </a:r>
          </a:p>
        </p:txBody>
      </p:sp>
      <p:pic>
        <p:nvPicPr>
          <p:cNvPr id="7176" name="Picture 9" descr="смерть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338" y="2276475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7" name="Picture 10" descr="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85113" y="3284538"/>
            <a:ext cx="9525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5" name="Picture 11" descr="9 пытка"/>
          <p:cNvPicPr>
            <a:picLocks noChangeAspect="1" noChangeArrowheads="1" noCrop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076700"/>
            <a:ext cx="172878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Rectangle 12"/>
          <p:cNvSpPr>
            <a:spLocks noChangeArrowheads="1"/>
          </p:cNvSpPr>
          <p:nvPr/>
        </p:nvSpPr>
        <p:spPr bwMode="auto">
          <a:xfrm>
            <a:off x="6443663" y="6092825"/>
            <a:ext cx="18430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/>
              <a:t>«пытка»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200" b="1" smtClean="0">
                <a:latin typeface="Times New Roman" pitchFamily="18" charset="0"/>
              </a:rPr>
              <a:t>Число 17 </a:t>
            </a:r>
            <a:r>
              <a:rPr lang="ru-RU" sz="3200" smtClean="0">
                <a:latin typeface="Times New Roman" pitchFamily="18" charset="0"/>
              </a:rPr>
              <a:t>считается несчастливым в Италии.</a:t>
            </a:r>
            <a:r>
              <a:rPr lang="ru-RU" smtClean="0"/>
              <a:t> </a:t>
            </a:r>
          </a:p>
        </p:txBody>
      </p:sp>
      <p:sp>
        <p:nvSpPr>
          <p:cNvPr id="58372" name="WordArt 4"/>
          <p:cNvSpPr>
            <a:spLocks noChangeArrowheads="1" noChangeShapeType="1" noTextEdit="1"/>
          </p:cNvSpPr>
          <p:nvPr/>
        </p:nvSpPr>
        <p:spPr bwMode="auto">
          <a:xfrm>
            <a:off x="4427538" y="1412875"/>
            <a:ext cx="2838450" cy="19383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VIXI </a:t>
            </a:r>
            <a:endParaRPr lang="ru-RU" sz="36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6826250" y="2492375"/>
            <a:ext cx="23177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5400">
                <a:latin typeface="Old Classic" pitchFamily="34" charset="0"/>
              </a:rPr>
              <a:t>«я жил». </a:t>
            </a:r>
          </a:p>
        </p:txBody>
      </p:sp>
      <p:pic>
        <p:nvPicPr>
          <p:cNvPr id="8197" name="Picture 6" descr="италия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4105275" cy="41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95750">
            <a:off x="7308850" y="981075"/>
            <a:ext cx="161925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alitalia-na-musor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9923" y="3717032"/>
            <a:ext cx="4752653" cy="270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8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/>
            <a:r>
              <a:rPr lang="ru-RU" sz="3200" smtClean="0">
                <a:latin typeface="Times New Roman" pitchFamily="18" charset="0"/>
              </a:rPr>
              <a:t>Компания «Люфтганза» тоже отказалась от рядов № 13 и 17.</a:t>
            </a:r>
            <a:r>
              <a:rPr lang="ru-RU" sz="3800" smtClean="0"/>
              <a:t> </a:t>
            </a:r>
            <a:br>
              <a:rPr lang="ru-RU" sz="3800" smtClean="0"/>
            </a:br>
            <a:endParaRPr lang="ru-RU" sz="38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4508500"/>
            <a:ext cx="3695700" cy="2016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600" smtClean="0"/>
              <a:t>на самолетах модели Боинг 777 этой авиакомпании присутствует и 13 ряд кресел. </a:t>
            </a:r>
          </a:p>
        </p:txBody>
      </p:sp>
      <p:pic>
        <p:nvPicPr>
          <p:cNvPr id="9220" name="Picture 4" descr="embrarer-lufthans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581657">
            <a:off x="179388" y="1557338"/>
            <a:ext cx="4319587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Боинг 77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149725"/>
            <a:ext cx="3810000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 descr="самолетах авиакомпании «Континентал Эйрлайнз» нет ряда кресел №13,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32079">
            <a:off x="5003800" y="1268413"/>
            <a:ext cx="3889375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2517775"/>
          </a:xfrm>
        </p:spPr>
        <p:txBody>
          <a:bodyPr/>
          <a:lstStyle/>
          <a:p>
            <a:pPr algn="ctr" eaLnBrk="1" hangingPunct="1"/>
            <a:r>
              <a:rPr lang="ru-RU" sz="2400" b="1" smtClean="0">
                <a:latin typeface="Times New Roman" pitchFamily="18" charset="0"/>
              </a:rPr>
              <a:t>Число 7</a:t>
            </a:r>
            <a:r>
              <a:rPr lang="ru-RU" sz="2400" smtClean="0">
                <a:latin typeface="Times New Roman" pitchFamily="18" charset="0"/>
              </a:rPr>
              <a:t> оказалось несчастливым для пассажиров самолета корейских авиалиний, следующего рейсом </a:t>
            </a:r>
            <a:r>
              <a:rPr lang="ru-RU" sz="2400" b="1" smtClean="0">
                <a:latin typeface="Times New Roman" pitchFamily="18" charset="0"/>
              </a:rPr>
              <a:t>007</a:t>
            </a:r>
            <a:r>
              <a:rPr lang="ru-RU" sz="2400" smtClean="0">
                <a:latin typeface="Times New Roman" pitchFamily="18" charset="0"/>
              </a:rPr>
              <a:t>, этот самолет был сбит русским истребителем в 1983 г. после того, как случайно зашел в русское воздушное пространство.</a:t>
            </a:r>
            <a:r>
              <a:rPr lang="ru-RU" sz="3800" smtClean="0"/>
              <a:t> </a:t>
            </a:r>
          </a:p>
        </p:txBody>
      </p:sp>
      <p:sp>
        <p:nvSpPr>
          <p:cNvPr id="10243" name="WordArt 4"/>
          <p:cNvSpPr>
            <a:spLocks noChangeArrowheads="1" noChangeShapeType="1" noTextEdit="1"/>
          </p:cNvSpPr>
          <p:nvPr/>
        </p:nvSpPr>
        <p:spPr bwMode="auto">
          <a:xfrm rot="747404">
            <a:off x="8101013" y="1773238"/>
            <a:ext cx="863600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</a:p>
        </p:txBody>
      </p:sp>
      <p:pic>
        <p:nvPicPr>
          <p:cNvPr id="10244" name="Picture 5" descr="самолет был сбит русским истребителем в 1983 г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636838"/>
            <a:ext cx="6438900" cy="403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2800" smtClean="0">
                <a:latin typeface="Times New Roman" pitchFamily="18" charset="0"/>
              </a:rPr>
              <a:t>В отельном бизнесе</a:t>
            </a:r>
            <a:r>
              <a:rPr lang="ru-RU" sz="2800" b="1" smtClean="0">
                <a:latin typeface="Times New Roman" pitchFamily="18" charset="0"/>
              </a:rPr>
              <a:t> </a:t>
            </a:r>
            <a:r>
              <a:rPr lang="ru-RU" sz="2800" smtClean="0">
                <a:latin typeface="Times New Roman" pitchFamily="18" charset="0"/>
              </a:rPr>
              <a:t>суеверий ничуть не меньше. В отелях Акапулько </a:t>
            </a:r>
            <a:r>
              <a:rPr lang="ru-RU" sz="2800" b="1" smtClean="0">
                <a:latin typeface="Times New Roman" pitchFamily="18" charset="0"/>
              </a:rPr>
              <a:t>нет 13 этажа.</a:t>
            </a:r>
            <a:r>
              <a:rPr lang="ru-RU" smtClean="0"/>
              <a:t> </a:t>
            </a:r>
          </a:p>
        </p:txBody>
      </p:sp>
      <p:pic>
        <p:nvPicPr>
          <p:cNvPr id="11267" name="Picture 4" descr="Акапульк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1628775"/>
            <a:ext cx="7488238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125</TotalTime>
  <Words>292</Words>
  <Application>Microsoft Office PowerPoint</Application>
  <PresentationFormat>Экран (4:3)</PresentationFormat>
  <Paragraphs>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Суеверия, связанные с числами </vt:lpstr>
      <vt:lpstr>В самолетах авиакомпании  «Континентал Эйрлайнз»  нет ряда кресел №13 </vt:lpstr>
      <vt:lpstr>Как и в самолетах компаний  «Эйр Франс», «Эйр Тран», «Иберия». </vt:lpstr>
      <vt:lpstr>Слайд 4</vt:lpstr>
      <vt:lpstr>Многие японцы избегают всего, что хоть как-то имеет отношение к цифре «четыре» потому, что название цифры «четыре» в японском по звучанию напоминает слово «смерть», а звучание цифры "девять" похоже на слово «пытка». </vt:lpstr>
      <vt:lpstr>Число 17 считается несчастливым в Италии. </vt:lpstr>
      <vt:lpstr>Компания «Люфтганза» тоже отказалась от рядов № 13 и 17.  </vt:lpstr>
      <vt:lpstr>Число 7 оказалось несчастливым для пассажиров самолета корейских авиалиний, следующего рейсом 007, этот самолет был сбит русским истребителем в 1983 г. после того, как случайно зашел в русское воздушное пространство. </vt:lpstr>
      <vt:lpstr>В отельном бизнесе суеверий ничуть не меньше. В отелях Акапулько нет 13 этажа. </vt:lpstr>
      <vt:lpstr>В отельном бизнесе суеверий ничуть не меньше. В отелях Сан-Хосе нет 13 этажа. </vt:lpstr>
      <vt:lpstr>В отельном бизнесе суеверий ничуть не меньше. В отелях Квебека нет 13 этажа. </vt:lpstr>
      <vt:lpstr>В отельном бизнесе суеверий ничуть не меньше. В отелях Ванкувера нет 13 этажа. </vt:lpstr>
      <vt:lpstr>С суевериями в отелях связано и множество историй о привидениях. Одна из таких историй рассказывает о замке Шато-Фронтенак в Квебеке, поучившем свое название в честь Луи де Бюада, графа де Фронтенака. </vt:lpstr>
      <vt:lpstr>В лондонском аэропорту «Хитроу» согласно рассказам обитает несколько привидений. Один из них - Дик Терпин.</vt:lpstr>
      <vt:lpstr>Чикагский аэропорт О'Хара </vt:lpstr>
      <vt:lpstr>Суеверия – очень тонкая вещь, почти все верят и никто не хочет в этом признаваться. </vt:lpstr>
      <vt:lpstr>Слайд 17</vt:lpstr>
      <vt:lpstr>Используемые  материалы: 1.  http://school-collection.edu.ru 2.www.km.ru/ed 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Суеверия, связанные с числами</dc:title>
  <dc:creator>Customer</dc:creator>
  <cp:lastModifiedBy>Пользователь</cp:lastModifiedBy>
  <cp:revision>12</cp:revision>
  <dcterms:created xsi:type="dcterms:W3CDTF">2011-12-19T16:27:23Z</dcterms:created>
  <dcterms:modified xsi:type="dcterms:W3CDTF">2012-11-21T16:32:07Z</dcterms:modified>
</cp:coreProperties>
</file>