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40"/>
  </p:notesMasterIdLst>
  <p:handoutMasterIdLst>
    <p:handoutMasterId r:id="rId41"/>
  </p:handoutMasterIdLst>
  <p:sldIdLst>
    <p:sldId id="256" r:id="rId2"/>
    <p:sldId id="272" r:id="rId3"/>
    <p:sldId id="273" r:id="rId4"/>
    <p:sldId id="271" r:id="rId5"/>
    <p:sldId id="274" r:id="rId6"/>
    <p:sldId id="275" r:id="rId7"/>
    <p:sldId id="298" r:id="rId8"/>
    <p:sldId id="267" r:id="rId9"/>
    <p:sldId id="276" r:id="rId10"/>
    <p:sldId id="277" r:id="rId11"/>
    <p:sldId id="294" r:id="rId12"/>
    <p:sldId id="295" r:id="rId13"/>
    <p:sldId id="269" r:id="rId14"/>
    <p:sldId id="270" r:id="rId15"/>
    <p:sldId id="278" r:id="rId16"/>
    <p:sldId id="299" r:id="rId17"/>
    <p:sldId id="300" r:id="rId18"/>
    <p:sldId id="281" r:id="rId19"/>
    <p:sldId id="282" r:id="rId20"/>
    <p:sldId id="283" r:id="rId21"/>
    <p:sldId id="260" r:id="rId22"/>
    <p:sldId id="263" r:id="rId23"/>
    <p:sldId id="264" r:id="rId24"/>
    <p:sldId id="265" r:id="rId25"/>
    <p:sldId id="266" r:id="rId26"/>
    <p:sldId id="287" r:id="rId27"/>
    <p:sldId id="288" r:id="rId28"/>
    <p:sldId id="289" r:id="rId29"/>
    <p:sldId id="290" r:id="rId30"/>
    <p:sldId id="291" r:id="rId31"/>
    <p:sldId id="292" r:id="rId32"/>
    <p:sldId id="293" r:id="rId33"/>
    <p:sldId id="304" r:id="rId34"/>
    <p:sldId id="301" r:id="rId35"/>
    <p:sldId id="302" r:id="rId36"/>
    <p:sldId id="285" r:id="rId37"/>
    <p:sldId id="297" r:id="rId38"/>
    <p:sldId id="303" r:id="rId3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008000"/>
    <a:srgbClr val="0033CC"/>
    <a:srgbClr val="CC3399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1" d="100"/>
          <a:sy n="91" d="100"/>
        </p:scale>
        <p:origin x="-1210" y="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2" d="100"/>
          <a:sy n="52" d="100"/>
        </p:scale>
        <p:origin x="-2892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48E1A5FB-899A-451D-B00E-B5A493D102DC}" type="datetimeFigureOut">
              <a:rPr lang="ru-RU"/>
              <a:pPr>
                <a:defRPr/>
              </a:pPr>
              <a:t>12.01.2016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E00F6FD7-6893-4419-A6D4-B2DAF2E26A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43254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4AD5753-39A1-4317-9771-E75F1576FFA8}" type="datetimeFigureOut">
              <a:rPr lang="ru-RU"/>
              <a:pPr>
                <a:defRPr/>
              </a:pPr>
              <a:t>12.01.2016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B54C1654-DECD-45C1-BFC2-D8E276EC45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17328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7622EA0A-5055-477D-B342-02E4B56D2FCB}" type="slidenum">
              <a:rPr lang="ru-RU" altLang="ru-RU" smtClean="0">
                <a:latin typeface="Arial" charset="0"/>
              </a:rPr>
              <a:pPr/>
              <a:t>2</a:t>
            </a:fld>
            <a:endParaRPr lang="ru-RU" altLang="ru-RU" smtClean="0">
              <a:latin typeface="Arial" charset="0"/>
            </a:endParaRPr>
          </a:p>
        </p:txBody>
      </p:sp>
      <p:sp>
        <p:nvSpPr>
          <p:cNvPr id="41987" name="Rectangle 2"/>
          <p:cNvSpPr>
            <a:spLocks noRo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mtClean="0"/>
              <a:t>Проверка дз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9451D5A6-1F8A-4A11-9EBE-5C50D8D2BA42}" type="slidenum">
              <a:rPr lang="ru-RU" altLang="ru-RU" smtClean="0">
                <a:latin typeface="Arial" charset="0"/>
              </a:rPr>
              <a:pPr/>
              <a:t>3</a:t>
            </a:fld>
            <a:endParaRPr lang="ru-RU" altLang="ru-RU" smtClean="0">
              <a:latin typeface="Arial" charset="0"/>
            </a:endParaRPr>
          </a:p>
        </p:txBody>
      </p:sp>
      <p:sp>
        <p:nvSpPr>
          <p:cNvPr id="43011" name="Rectangle 2"/>
          <p:cNvSpPr>
            <a:spLocks noRo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b="1" u="sng" smtClean="0"/>
              <a:t>СЛАЙД 3.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40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FF6039E6-CDB1-433B-87FF-DBD9C507B011}" type="slidenum">
              <a:rPr lang="ru-RU" altLang="ru-RU" smtClean="0">
                <a:latin typeface="Arial" charset="0"/>
              </a:rPr>
              <a:pPr/>
              <a:t>21</a:t>
            </a:fld>
            <a:endParaRPr lang="ru-RU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700D16-82C8-44BE-BC3C-4A4261A1AC3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0693519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8EB1AC-9495-49D1-885D-DE54A138A8C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149219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7476FF-40AF-473B-AD23-7E4198E625C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0532632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ультимедиа 3"/>
          <p:cNvSpPr>
            <a:spLocks noGrp="1"/>
          </p:cNvSpPr>
          <p:nvPr>
            <p:ph type="media" sz="half" idx="2"/>
          </p:nvPr>
        </p:nvSpPr>
        <p:spPr>
          <a:xfrm>
            <a:off x="4648200" y="1719263"/>
            <a:ext cx="4038600" cy="4411662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16922C-46ED-40B9-BA9F-B7767F3E429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2442042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719263"/>
            <a:ext cx="4038600" cy="21288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000500"/>
            <a:ext cx="4038600" cy="21304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DF347D-4C1E-4F21-92F9-C34C98A0616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549668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D9884A-B091-44DE-8F44-B25406CAA6C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465313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E81705-CA16-4774-AEAF-2E0F0CE8256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32676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C8E5F9-E13A-43F7-AD48-2D4D9453AFB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1208795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91E4D3-3ED7-463B-ACD8-04B63019A95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177849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4A44F5-4BA2-46C4-9C70-16DA4D772E2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5034045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796798-D7DE-432E-83FE-4E18AD6A560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478752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8EEFEA-FA85-4364-A7C8-D6839EBEBE8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131326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5B0640-3C41-4019-95E1-FDE13C2E902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260019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AF014B4-4F5A-464D-BEF6-C8A8F934A67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" TargetMode="External"/><Relationship Id="rId7" Type="http://schemas.openxmlformats.org/officeDocument/2006/relationships/hyperlink" Target="http://www.bfnm.ru/" TargetMode="External"/><Relationship Id="rId2" Type="http://schemas.openxmlformats.org/officeDocument/2006/relationships/hyperlink" Target="http://school-collection.edu.ru/collection/organic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him-school.ru/" TargetMode="External"/><Relationship Id="rId5" Type="http://schemas.openxmlformats.org/officeDocument/2006/relationships/hyperlink" Target="http://www.hij.ru/" TargetMode="External"/><Relationship Id="rId4" Type="http://schemas.openxmlformats.org/officeDocument/2006/relationships/hyperlink" Target="http://www.chemnet.ru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5" descr="90b61cc30a34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838200"/>
            <a:ext cx="1428750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2057400" y="4495800"/>
            <a:ext cx="3429000" cy="381000"/>
          </a:xfrm>
        </p:spPr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</a:t>
            </a:r>
          </a:p>
        </p:txBody>
      </p:sp>
      <p:sp>
        <p:nvSpPr>
          <p:cNvPr id="2052" name="Прямоугольник 4"/>
          <p:cNvSpPr>
            <a:spLocks noChangeArrowheads="1"/>
          </p:cNvSpPr>
          <p:nvPr/>
        </p:nvSpPr>
        <p:spPr bwMode="auto">
          <a:xfrm>
            <a:off x="914400" y="685800"/>
            <a:ext cx="76962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ru-RU" altLang="ru-RU" sz="2000" b="1"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ru-RU" altLang="ru-RU" sz="2000" b="1">
                <a:latin typeface="Times New Roman" pitchFamily="18" charset="0"/>
                <a:cs typeface="Times New Roman" pitchFamily="18" charset="0"/>
              </a:rPr>
              <a:t>«Средняя общеобразовательная школа № 21»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ru-RU" altLang="ru-RU" sz="2000" b="1">
                <a:latin typeface="Times New Roman" pitchFamily="18" charset="0"/>
                <a:cs typeface="Times New Roman" pitchFamily="18" charset="0"/>
              </a:rPr>
              <a:t>г. Мурманск</a:t>
            </a:r>
          </a:p>
        </p:txBody>
      </p:sp>
      <p:sp>
        <p:nvSpPr>
          <p:cNvPr id="2053" name="Прямоугольник 7"/>
          <p:cNvSpPr>
            <a:spLocks noChangeArrowheads="1"/>
          </p:cNvSpPr>
          <p:nvPr/>
        </p:nvSpPr>
        <p:spPr bwMode="auto">
          <a:xfrm>
            <a:off x="1066800" y="2133600"/>
            <a:ext cx="7315200" cy="326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8000" b="1">
                <a:latin typeface="Times New Roman" pitchFamily="18" charset="0"/>
                <a:cs typeface="Times New Roman" pitchFamily="18" charset="0"/>
              </a:rPr>
              <a:t>Соли:</a:t>
            </a:r>
          </a:p>
          <a:p>
            <a:pPr algn="ctr"/>
            <a:r>
              <a:rPr lang="ru-RU" altLang="ru-RU" sz="4000" b="1">
                <a:latin typeface="Times New Roman" pitchFamily="18" charset="0"/>
                <a:cs typeface="Times New Roman" pitchFamily="18" charset="0"/>
              </a:rPr>
              <a:t>свойства, получение, применение</a:t>
            </a:r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800" b="1">
                <a:latin typeface="Times New Roman" pitchFamily="18" charset="0"/>
                <a:cs typeface="Times New Roman" pitchFamily="18" charset="0"/>
              </a:rPr>
            </a:br>
            <a:r>
              <a:rPr lang="ru-RU" altLang="ru-RU" b="1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b="1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>8 класс. УМК О. С. Габриелян</a:t>
            </a:r>
            <a:endParaRPr lang="ru-RU" altLang="ru-RU" sz="2800"/>
          </a:p>
        </p:txBody>
      </p:sp>
      <p:sp>
        <p:nvSpPr>
          <p:cNvPr id="2054" name="Прямоугольник 8"/>
          <p:cNvSpPr>
            <a:spLocks noChangeArrowheads="1"/>
          </p:cNvSpPr>
          <p:nvPr/>
        </p:nvSpPr>
        <p:spPr bwMode="auto">
          <a:xfrm>
            <a:off x="3597275" y="5402263"/>
            <a:ext cx="50292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2000">
                <a:latin typeface="Times New Roman" pitchFamily="18" charset="0"/>
                <a:cs typeface="Times New Roman" pitchFamily="18" charset="0"/>
              </a:rPr>
              <a:t>Автор  Булакова С. В.,</a:t>
            </a:r>
          </a:p>
          <a:p>
            <a:r>
              <a:rPr lang="ru-RU" altLang="ru-RU" sz="2000">
                <a:latin typeface="Times New Roman" pitchFamily="18" charset="0"/>
                <a:cs typeface="Times New Roman" pitchFamily="18" charset="0"/>
              </a:rPr>
              <a:t>учитель химии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33400"/>
            <a:ext cx="8382000" cy="1143000"/>
          </a:xfrm>
        </p:spPr>
        <p:txBody>
          <a:bodyPr/>
          <a:lstStyle/>
          <a:p>
            <a:pPr eaLnBrk="1" hangingPunct="1"/>
            <a:r>
              <a:rPr lang="ru-RU" altLang="ru-RU" sz="6000" smtClean="0"/>
              <a:t>Классификация солей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8600" y="1600200"/>
            <a:ext cx="8631238" cy="4572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609600"/>
            <a:ext cx="8686800" cy="5440363"/>
          </a:xfrm>
        </p:spPr>
        <p:txBody>
          <a:bodyPr/>
          <a:lstStyle/>
          <a:p>
            <a:pPr algn="just" eaLnBrk="1" hangingPunct="1"/>
            <a:r>
              <a:rPr lang="ru-RU" altLang="ru-RU" b="1" smtClean="0">
                <a:latin typeface="Times New Roman" pitchFamily="18" charset="0"/>
                <a:cs typeface="Times New Roman" pitchFamily="18" charset="0"/>
              </a:rPr>
              <a:t>Средние (нормальные) соли</a:t>
            </a: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 — все атомы водорода в молекулах кислоты замещены на атомы металла  </a:t>
            </a:r>
            <a:r>
              <a:rPr lang="en-US" altLang="ru-RU" smtClean="0">
                <a:latin typeface="Times New Roman" pitchFamily="18" charset="0"/>
                <a:cs typeface="Times New Roman" pitchFamily="18" charset="0"/>
              </a:rPr>
              <a:t>(KCl)</a:t>
            </a:r>
            <a:endParaRPr lang="ru-RU" altLang="ru-RU" smtClean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altLang="ru-RU" b="1" smtClean="0">
                <a:latin typeface="Times New Roman" pitchFamily="18" charset="0"/>
                <a:cs typeface="Times New Roman" pitchFamily="18" charset="0"/>
              </a:rPr>
              <a:t>Кислые соли </a:t>
            </a: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 — атомы водорода в кислоте замещены атомами металла частично </a:t>
            </a:r>
            <a:r>
              <a:rPr lang="en-US" altLang="ru-RU" smtClean="0">
                <a:latin typeface="Times New Roman" pitchFamily="18" charset="0"/>
                <a:cs typeface="Times New Roman" pitchFamily="18" charset="0"/>
              </a:rPr>
              <a:t>(NaHCO3)</a:t>
            </a:r>
            <a:endParaRPr lang="ru-RU" altLang="ru-RU" smtClean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altLang="ru-RU" b="1" smtClean="0">
                <a:latin typeface="Times New Roman" pitchFamily="18" charset="0"/>
                <a:cs typeface="Times New Roman" pitchFamily="18" charset="0"/>
              </a:rPr>
              <a:t>Осно́вные соли </a:t>
            </a: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— гидроксогруппы основания (OH−) частично замещены кислотными остатками. </a:t>
            </a:r>
            <a:r>
              <a:rPr lang="en-US" altLang="ru-RU" smtClean="0">
                <a:latin typeface="Times New Roman" pitchFamily="18" charset="0"/>
                <a:cs typeface="Times New Roman" pitchFamily="18" charset="0"/>
              </a:rPr>
              <a:t>( ( CuOH)</a:t>
            </a:r>
            <a:r>
              <a:rPr lang="en-US" altLang="ru-RU" sz="24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mtClean="0"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en-US" altLang="ru-RU" sz="240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5373688"/>
            <a:ext cx="1828800" cy="148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762000"/>
            <a:ext cx="8382000" cy="5762625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</a:pPr>
            <a:r>
              <a:rPr lang="ru-RU" altLang="ru-RU" b="1" smtClean="0">
                <a:latin typeface="Times New Roman" pitchFamily="18" charset="0"/>
                <a:cs typeface="Times New Roman" pitchFamily="18" charset="0"/>
              </a:rPr>
              <a:t>Двойные соли </a:t>
            </a: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— в их составе присутствует два различных катиона, получаются кристаллизацией из смешанного раствора солей с разными катионами, но одинаковыми анионами </a:t>
            </a:r>
            <a:r>
              <a:rPr lang="en-US" altLang="ru-RU" smtClean="0">
                <a:latin typeface="Times New Roman" pitchFamily="18" charset="0"/>
                <a:cs typeface="Times New Roman" pitchFamily="18" charset="0"/>
              </a:rPr>
              <a:t>(KAl(SO</a:t>
            </a:r>
            <a:r>
              <a:rPr lang="en-US" altLang="ru-RU" sz="240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ru-RU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ru-RU" sz="24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х12</a:t>
            </a:r>
            <a:r>
              <a:rPr lang="en-US" altLang="ru-RU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altLang="ru-RU" sz="24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mtClean="0">
                <a:latin typeface="Times New Roman" pitchFamily="18" charset="0"/>
                <a:cs typeface="Times New Roman" pitchFamily="18" charset="0"/>
              </a:rPr>
              <a:t>O)</a:t>
            </a:r>
            <a:endParaRPr lang="ru-RU" altLang="ru-RU" smtClean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ru-RU" altLang="ru-RU" b="1" smtClean="0">
                <a:latin typeface="Times New Roman" pitchFamily="18" charset="0"/>
                <a:cs typeface="Times New Roman" pitchFamily="18" charset="0"/>
              </a:rPr>
              <a:t>Смешанные соли</a:t>
            </a: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 — в их составе присутствует два различных аниона </a:t>
            </a:r>
            <a:r>
              <a:rPr lang="en-US" altLang="ru-RU" smtClean="0">
                <a:latin typeface="Times New Roman" pitchFamily="18" charset="0"/>
                <a:cs typeface="Times New Roman" pitchFamily="18" charset="0"/>
              </a:rPr>
              <a:t>(Ca(OCl)Cl)</a:t>
            </a:r>
            <a:endParaRPr lang="ru-RU" altLang="ru-RU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ru-RU" altLang="ru-RU" smtClean="0"/>
          </a:p>
        </p:txBody>
      </p:sp>
      <p:pic>
        <p:nvPicPr>
          <p:cNvPr id="1331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4191000"/>
            <a:ext cx="2590800" cy="183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1527175"/>
          </a:xfrm>
        </p:spPr>
        <p:txBody>
          <a:bodyPr/>
          <a:lstStyle/>
          <a:p>
            <a:pPr eaLnBrk="1" hangingPunct="1"/>
            <a:r>
              <a:rPr lang="ru-RU" altLang="ru-RU" sz="5400" smtClean="0"/>
              <a:t>Номенклатура средних солей</a:t>
            </a:r>
          </a:p>
        </p:txBody>
      </p:sp>
      <p:sp>
        <p:nvSpPr>
          <p:cNvPr id="8195" name="Rectangle 4"/>
          <p:cNvSpPr>
            <a:spLocks noChangeArrowheads="1"/>
          </p:cNvSpPr>
          <p:nvPr/>
        </p:nvSpPr>
        <p:spPr bwMode="auto">
          <a:xfrm>
            <a:off x="4419600" y="4648200"/>
            <a:ext cx="14636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магния</a:t>
            </a:r>
          </a:p>
        </p:txBody>
      </p:sp>
      <p:sp>
        <p:nvSpPr>
          <p:cNvPr id="8198" name="Rectangle 7"/>
          <p:cNvSpPr>
            <a:spLocks noChangeArrowheads="1"/>
          </p:cNvSpPr>
          <p:nvPr/>
        </p:nvSpPr>
        <p:spPr bwMode="auto">
          <a:xfrm>
            <a:off x="533400" y="1752600"/>
            <a:ext cx="82296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>
              <a:buFontTx/>
              <a:buAutoNum type="arabicPeriod"/>
            </a:pPr>
            <a:r>
              <a:rPr lang="ru-RU" altLang="ru-RU" sz="3200">
                <a:latin typeface="Times New Roman" pitchFamily="18" charset="0"/>
                <a:cs typeface="Times New Roman" pitchFamily="18" charset="0"/>
              </a:rPr>
              <a:t>Название кислотного остатка</a:t>
            </a:r>
          </a:p>
          <a:p>
            <a:pPr marL="457200" indent="-457200">
              <a:buFontTx/>
              <a:buAutoNum type="arabicPeriod"/>
            </a:pPr>
            <a:r>
              <a:rPr lang="ru-RU" altLang="ru-RU" sz="3200">
                <a:latin typeface="Times New Roman" pitchFamily="18" charset="0"/>
                <a:cs typeface="Times New Roman" pitchFamily="18" charset="0"/>
              </a:rPr>
              <a:t>Наименование металла в родительном падеже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1143000" y="4572000"/>
            <a:ext cx="2011363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4400" b="1" i="1">
                <a:solidFill>
                  <a:srgbClr val="C00000"/>
                </a:solidFill>
                <a:latin typeface="Comic Sans MS" pitchFamily="66" charset="0"/>
              </a:rPr>
              <a:t>М</a:t>
            </a:r>
            <a:r>
              <a:rPr lang="en-US" altLang="ru-RU" sz="4400" b="1" i="1">
                <a:solidFill>
                  <a:srgbClr val="C00000"/>
                </a:solidFill>
                <a:latin typeface="Comic Sans MS" pitchFamily="66" charset="0"/>
              </a:rPr>
              <a:t>g</a:t>
            </a:r>
            <a:r>
              <a:rPr lang="ru-RU" altLang="ru-RU" sz="4400" b="1" i="1">
                <a:solidFill>
                  <a:srgbClr val="C00000"/>
                </a:solidFill>
                <a:latin typeface="Comic Sans MS" pitchFamily="66" charset="0"/>
              </a:rPr>
              <a:t>С</a:t>
            </a:r>
            <a:r>
              <a:rPr lang="en-US" altLang="ru-RU" sz="4400" b="1" i="1">
                <a:solidFill>
                  <a:srgbClr val="C00000"/>
                </a:solidFill>
                <a:latin typeface="Comic Sans MS" pitchFamily="66" charset="0"/>
              </a:rPr>
              <a:t>L</a:t>
            </a:r>
            <a:r>
              <a:rPr lang="ru-RU" altLang="ru-RU" sz="4400" b="1" i="1" baseline="-25000">
                <a:solidFill>
                  <a:srgbClr val="C00000"/>
                </a:solidFill>
              </a:rPr>
              <a:t>2</a:t>
            </a:r>
            <a:r>
              <a:rPr lang="ru-RU" altLang="ru-RU" sz="4400">
                <a:solidFill>
                  <a:schemeClr val="tx2"/>
                </a:solidFill>
                <a:latin typeface="Comic Sans MS" pitchFamily="66" charset="0"/>
              </a:rPr>
              <a:t> </a:t>
            </a:r>
            <a:endParaRPr lang="ru-RU" altLang="ru-RU" sz="4400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3276600" y="4648200"/>
            <a:ext cx="1200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хлорид </a:t>
            </a:r>
          </a:p>
        </p:txBody>
      </p:sp>
      <p:pic>
        <p:nvPicPr>
          <p:cNvPr id="14343" name="Picture 8" descr="Копия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5715000"/>
            <a:ext cx="1371600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81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610600" cy="1527175"/>
          </a:xfrm>
        </p:spPr>
        <p:txBody>
          <a:bodyPr/>
          <a:lstStyle/>
          <a:p>
            <a:pPr eaLnBrk="1" hangingPunct="1"/>
            <a:r>
              <a:rPr lang="ru-RU" altLang="ru-RU" sz="5400" smtClean="0"/>
              <a:t>Номенклатура кислых солей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457200" y="1371600"/>
            <a:ext cx="8305800" cy="283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 algn="just">
              <a:buFontTx/>
              <a:buAutoNum type="arabicPeriod"/>
            </a:pPr>
            <a:r>
              <a:rPr lang="ru-RU" altLang="ru-RU" sz="3200">
                <a:latin typeface="Times New Roman" pitchFamily="18" charset="0"/>
                <a:cs typeface="Times New Roman" pitchFamily="18" charset="0"/>
              </a:rPr>
              <a:t>Указать название кислотного остатка</a:t>
            </a:r>
          </a:p>
          <a:p>
            <a:pPr marL="457200" indent="-457200" algn="just">
              <a:buFontTx/>
              <a:buAutoNum type="arabicPeriod"/>
            </a:pPr>
            <a:r>
              <a:rPr lang="ru-RU" altLang="ru-RU" sz="3200">
                <a:latin typeface="Times New Roman" pitchFamily="18" charset="0"/>
                <a:cs typeface="Times New Roman" pitchFamily="18" charset="0"/>
              </a:rPr>
              <a:t>К названию кислотного остатка прибавить «гидро-»</a:t>
            </a:r>
          </a:p>
          <a:p>
            <a:pPr marL="457200" indent="-457200" algn="just">
              <a:buFontTx/>
              <a:buAutoNum type="arabicPeriod"/>
            </a:pPr>
            <a:r>
              <a:rPr lang="ru-RU" altLang="ru-RU" sz="3200">
                <a:latin typeface="Times New Roman" pitchFamily="18" charset="0"/>
                <a:cs typeface="Times New Roman" pitchFamily="18" charset="0"/>
              </a:rPr>
              <a:t>Наименование металла в родительном падеже</a:t>
            </a:r>
          </a:p>
          <a:p>
            <a:pPr marL="457200" indent="-457200">
              <a:buFontTx/>
              <a:buAutoNum type="arabicPeriod"/>
            </a:pPr>
            <a:endParaRPr lang="ru-RU" altLang="ru-RU">
              <a:solidFill>
                <a:schemeClr val="tx2"/>
              </a:solidFill>
              <a:latin typeface="Comic Sans MS" pitchFamily="66" charset="0"/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276600" y="2438400"/>
            <a:ext cx="2667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ru-RU" sz="4800" b="1" i="1">
                <a:solidFill>
                  <a:srgbClr val="C00000"/>
                </a:solidFill>
                <a:latin typeface="Comic Sans MS" pitchFamily="66" charset="0"/>
              </a:rPr>
              <a:t>NaHSO</a:t>
            </a:r>
            <a:r>
              <a:rPr lang="en-US" altLang="ru-RU" sz="4800" b="1" i="1" baseline="-25000">
                <a:solidFill>
                  <a:srgbClr val="C00000"/>
                </a:solidFill>
                <a:latin typeface="Comic Sans MS" pitchFamily="66" charset="0"/>
              </a:rPr>
              <a:t>4</a:t>
            </a:r>
            <a:endParaRPr lang="ru-RU" altLang="ru-RU" sz="4800" b="1" i="1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7162800" y="4876800"/>
            <a:ext cx="12906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сульфат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6324600" y="4876800"/>
            <a:ext cx="9413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гидро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6858000" y="5257800"/>
            <a:ext cx="12493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натрия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33  E" pathEditMode="relative" ptsTypes="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4" grpId="1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28600"/>
            <a:ext cx="9296400" cy="1527175"/>
          </a:xfrm>
        </p:spPr>
        <p:txBody>
          <a:bodyPr/>
          <a:lstStyle/>
          <a:p>
            <a:pPr eaLnBrk="1" hangingPunct="1"/>
            <a:r>
              <a:rPr lang="ru-RU" altLang="ru-RU" sz="5400" smtClean="0"/>
              <a:t>Номенклатура основных солей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152400" y="1371600"/>
            <a:ext cx="8839200" cy="233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>
              <a:buFontTx/>
              <a:buAutoNum type="arabicPeriod"/>
            </a:pPr>
            <a:r>
              <a:rPr lang="ru-RU" altLang="ru-RU" sz="3200">
                <a:latin typeface="Times New Roman" pitchFamily="18" charset="0"/>
                <a:cs typeface="Times New Roman" pitchFamily="18" charset="0"/>
              </a:rPr>
              <a:t>Указать название кислотного остатка</a:t>
            </a:r>
          </a:p>
          <a:p>
            <a:pPr marL="457200" indent="-457200" algn="just">
              <a:buFontTx/>
              <a:buAutoNum type="arabicPeriod"/>
            </a:pPr>
            <a:r>
              <a:rPr lang="ru-RU" altLang="ru-RU" sz="3200">
                <a:latin typeface="Times New Roman" pitchFamily="18" charset="0"/>
                <a:cs typeface="Times New Roman" pitchFamily="18" charset="0"/>
              </a:rPr>
              <a:t>К названию кислотного остатка прибавить «основной-»</a:t>
            </a:r>
          </a:p>
          <a:p>
            <a:pPr marL="457200" indent="-457200" algn="just">
              <a:buFontTx/>
              <a:buAutoNum type="arabicPeriod"/>
            </a:pPr>
            <a:r>
              <a:rPr lang="ru-RU" altLang="ru-RU" sz="3200">
                <a:latin typeface="Times New Roman" pitchFamily="18" charset="0"/>
                <a:cs typeface="Times New Roman" pitchFamily="18" charset="0"/>
              </a:rPr>
              <a:t>Наименование металла в родительном падеже</a:t>
            </a:r>
          </a:p>
          <a:p>
            <a:pPr marL="457200" indent="-457200">
              <a:buFontTx/>
              <a:buAutoNum type="arabicPeriod"/>
            </a:pPr>
            <a:endParaRPr lang="ru-RU" altLang="ru-RU">
              <a:solidFill>
                <a:schemeClr val="tx2"/>
              </a:solidFill>
              <a:latin typeface="Comic Sans MS" pitchFamily="66" charset="0"/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276600" y="2438400"/>
            <a:ext cx="257016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ru-RU" sz="4800" b="1" i="1">
                <a:solidFill>
                  <a:srgbClr val="C00000"/>
                </a:solidFill>
                <a:latin typeface="Comic Sans MS" pitchFamily="66" charset="0"/>
              </a:rPr>
              <a:t>MgOHCl</a:t>
            </a:r>
            <a:endParaRPr lang="ru-RU" altLang="ru-RU" sz="4800" b="1" i="1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7010400" y="4876800"/>
            <a:ext cx="15367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хлорид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5715000" y="4876800"/>
            <a:ext cx="1676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основной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6400800" y="5257800"/>
            <a:ext cx="1143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магния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33  E" pathEditMode="relative" ptsTypes="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4" grpId="1"/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1527175"/>
          </a:xfrm>
        </p:spPr>
        <p:txBody>
          <a:bodyPr/>
          <a:lstStyle/>
          <a:p>
            <a:pPr eaLnBrk="1" hangingPunct="1"/>
            <a:r>
              <a:rPr lang="ru-RU" altLang="ru-RU" sz="5400" smtClean="0"/>
              <a:t>Номенклатура двойных солей</a:t>
            </a:r>
          </a:p>
        </p:txBody>
      </p:sp>
      <p:sp>
        <p:nvSpPr>
          <p:cNvPr id="8195" name="Rectangle 4"/>
          <p:cNvSpPr>
            <a:spLocks noChangeArrowheads="1"/>
          </p:cNvSpPr>
          <p:nvPr/>
        </p:nvSpPr>
        <p:spPr bwMode="auto">
          <a:xfrm>
            <a:off x="5410200" y="4724400"/>
            <a:ext cx="3429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таллия (</a:t>
            </a:r>
            <a:r>
              <a:rPr lang="en-US" altLang="ru-RU" sz="240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) -натрия</a:t>
            </a:r>
          </a:p>
        </p:txBody>
      </p:sp>
      <p:sp>
        <p:nvSpPr>
          <p:cNvPr id="8198" name="Rectangle 7"/>
          <p:cNvSpPr>
            <a:spLocks noChangeArrowheads="1"/>
          </p:cNvSpPr>
          <p:nvPr/>
        </p:nvSpPr>
        <p:spPr bwMode="auto">
          <a:xfrm>
            <a:off x="533400" y="1752600"/>
            <a:ext cx="82296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>
              <a:buFontTx/>
              <a:buAutoNum type="arabicPeriod"/>
            </a:pPr>
            <a:r>
              <a:rPr lang="ru-RU" altLang="ru-RU" sz="3200">
                <a:latin typeface="Times New Roman" pitchFamily="18" charset="0"/>
                <a:cs typeface="Times New Roman" pitchFamily="18" charset="0"/>
              </a:rPr>
              <a:t>Название кислотного остатка</a:t>
            </a:r>
          </a:p>
          <a:p>
            <a:pPr marL="457200" indent="-457200">
              <a:buFontTx/>
              <a:buAutoNum type="arabicPeriod"/>
            </a:pPr>
            <a:r>
              <a:rPr lang="ru-RU" altLang="ru-RU" sz="3200">
                <a:latin typeface="Times New Roman" pitchFamily="18" charset="0"/>
                <a:cs typeface="Times New Roman" pitchFamily="18" charset="0"/>
              </a:rPr>
              <a:t>Наименование металлов в родительном падеже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1143000" y="4572000"/>
            <a:ext cx="3433763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ru-RU" sz="4400" b="1" i="1">
                <a:solidFill>
                  <a:srgbClr val="C00000"/>
                </a:solidFill>
                <a:latin typeface="Comic Sans MS" pitchFamily="66" charset="0"/>
              </a:rPr>
              <a:t>NaTl(NO</a:t>
            </a:r>
            <a:r>
              <a:rPr lang="en-US" altLang="ru-RU" sz="4400" b="1" i="1" baseline="-25000">
                <a:solidFill>
                  <a:srgbClr val="C00000"/>
                </a:solidFill>
                <a:latin typeface="Comic Sans MS" pitchFamily="66" charset="0"/>
              </a:rPr>
              <a:t>3</a:t>
            </a:r>
            <a:r>
              <a:rPr lang="en-US" altLang="ru-RU" sz="4400" b="1" i="1">
                <a:solidFill>
                  <a:srgbClr val="C00000"/>
                </a:solidFill>
                <a:latin typeface="Comic Sans MS" pitchFamily="66" charset="0"/>
              </a:rPr>
              <a:t>)</a:t>
            </a:r>
            <a:r>
              <a:rPr lang="en-US" altLang="ru-RU" sz="4400" b="1" i="1" baseline="-25000">
                <a:solidFill>
                  <a:srgbClr val="C00000"/>
                </a:solidFill>
              </a:rPr>
              <a:t>2</a:t>
            </a:r>
            <a:r>
              <a:rPr lang="ru-RU" altLang="ru-RU" sz="4400">
                <a:solidFill>
                  <a:schemeClr val="tx2"/>
                </a:solidFill>
                <a:latin typeface="Comic Sans MS" pitchFamily="66" charset="0"/>
              </a:rPr>
              <a:t> </a:t>
            </a:r>
            <a:endParaRPr lang="ru-RU" altLang="ru-RU" sz="4400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4419600" y="4724400"/>
            <a:ext cx="1200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нитрат </a:t>
            </a:r>
          </a:p>
        </p:txBody>
      </p:sp>
      <p:pic>
        <p:nvPicPr>
          <p:cNvPr id="17415" name="Picture 8" descr="Копия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5715000"/>
            <a:ext cx="1371600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81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1527175"/>
          </a:xfrm>
        </p:spPr>
        <p:txBody>
          <a:bodyPr/>
          <a:lstStyle/>
          <a:p>
            <a:pPr eaLnBrk="1" hangingPunct="1"/>
            <a:r>
              <a:rPr lang="ru-RU" altLang="ru-RU" sz="5000" smtClean="0"/>
              <a:t>Номенклатура смешанных солей</a:t>
            </a:r>
          </a:p>
        </p:txBody>
      </p:sp>
      <p:sp>
        <p:nvSpPr>
          <p:cNvPr id="8195" name="Rectangle 4"/>
          <p:cNvSpPr>
            <a:spLocks noChangeArrowheads="1"/>
          </p:cNvSpPr>
          <p:nvPr/>
        </p:nvSpPr>
        <p:spPr bwMode="auto">
          <a:xfrm>
            <a:off x="6553200" y="4724400"/>
            <a:ext cx="1524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кальция</a:t>
            </a:r>
          </a:p>
        </p:txBody>
      </p:sp>
      <p:sp>
        <p:nvSpPr>
          <p:cNvPr id="8198" name="Rectangle 7"/>
          <p:cNvSpPr>
            <a:spLocks noChangeArrowheads="1"/>
          </p:cNvSpPr>
          <p:nvPr/>
        </p:nvSpPr>
        <p:spPr bwMode="auto">
          <a:xfrm>
            <a:off x="533400" y="1752600"/>
            <a:ext cx="82296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>
              <a:buFontTx/>
              <a:buAutoNum type="arabicPeriod"/>
            </a:pPr>
            <a:r>
              <a:rPr lang="ru-RU" altLang="ru-RU" sz="3200">
                <a:latin typeface="Times New Roman" pitchFamily="18" charset="0"/>
                <a:cs typeface="Times New Roman" pitchFamily="18" charset="0"/>
              </a:rPr>
              <a:t>Название кислотных остатков</a:t>
            </a:r>
          </a:p>
          <a:p>
            <a:pPr marL="457200" indent="-457200">
              <a:buFontTx/>
              <a:buAutoNum type="arabicPeriod"/>
            </a:pPr>
            <a:r>
              <a:rPr lang="ru-RU" altLang="ru-RU" sz="3200">
                <a:latin typeface="Times New Roman" pitchFamily="18" charset="0"/>
                <a:cs typeface="Times New Roman" pitchFamily="18" charset="0"/>
              </a:rPr>
              <a:t>Наименование металла в родительном падеже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1143000" y="4572000"/>
            <a:ext cx="278765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ru-RU" sz="4400" b="1" i="1">
                <a:solidFill>
                  <a:srgbClr val="C00000"/>
                </a:solidFill>
                <a:latin typeface="Comic Sans MS" pitchFamily="66" charset="0"/>
              </a:rPr>
              <a:t>CaCLOCL</a:t>
            </a:r>
            <a:r>
              <a:rPr lang="ru-RU" altLang="ru-RU" sz="4400">
                <a:solidFill>
                  <a:schemeClr val="tx2"/>
                </a:solidFill>
                <a:latin typeface="Comic Sans MS" pitchFamily="66" charset="0"/>
              </a:rPr>
              <a:t> </a:t>
            </a:r>
            <a:endParaRPr lang="ru-RU" altLang="ru-RU" sz="4400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3962400" y="4724400"/>
            <a:ext cx="289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хлорид-гипохлорит </a:t>
            </a:r>
          </a:p>
        </p:txBody>
      </p:sp>
      <p:pic>
        <p:nvPicPr>
          <p:cNvPr id="18439" name="Picture 8" descr="Копия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5715000"/>
            <a:ext cx="1371600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81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685800"/>
            <a:ext cx="8763000" cy="1447800"/>
          </a:xfrm>
        </p:spPr>
        <p:txBody>
          <a:bodyPr/>
          <a:lstStyle/>
          <a:p>
            <a:r>
              <a:rPr lang="ru-RU" altLang="ru-RU" sz="5400" b="1" smtClean="0">
                <a:latin typeface="Times New Roman" pitchFamily="18" charset="0"/>
              </a:rPr>
              <a:t>Составить формулы солей: </a:t>
            </a:r>
            <a:endParaRPr lang="ru-RU" altLang="ru-RU" sz="5400" smtClean="0"/>
          </a:p>
        </p:txBody>
      </p:sp>
      <p:sp>
        <p:nvSpPr>
          <p:cNvPr id="186372" name="Rectangle 4"/>
          <p:cNvSpPr>
            <a:spLocks noChangeArrowheads="1"/>
          </p:cNvSpPr>
          <p:nvPr>
            <p:ph type="body" idx="1"/>
          </p:nvPr>
        </p:nvSpPr>
        <p:spPr>
          <a:xfrm>
            <a:off x="323850" y="1557338"/>
            <a:ext cx="8229600" cy="4525962"/>
          </a:xfrm>
          <a:noFill/>
        </p:spPr>
        <p:txBody>
          <a:bodyPr/>
          <a:lstStyle/>
          <a:p>
            <a:pPr marL="609600" indent="-609600" algn="ctr"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ru-RU" altLang="ru-RU" b="1" smtClean="0"/>
              <a:t> </a:t>
            </a:r>
            <a:endParaRPr lang="ru-RU" altLang="ru-RU" sz="3600" b="1" smtClean="0">
              <a:latin typeface="Times New Roman" pitchFamily="18" charset="0"/>
            </a:endParaRPr>
          </a:p>
          <a:p>
            <a:pPr marL="609600" indent="-609600" algn="ctr"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ru-RU" altLang="ru-RU" smtClean="0">
                <a:latin typeface="Times New Roman" pitchFamily="18" charset="0"/>
              </a:rPr>
              <a:t>нитрита магния, </a:t>
            </a:r>
          </a:p>
          <a:p>
            <a:pPr marL="609600" indent="-609600" algn="ctr"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ru-RU" altLang="ru-RU" smtClean="0">
                <a:latin typeface="Times New Roman" pitchFamily="18" charset="0"/>
              </a:rPr>
              <a:t> силиката натрия, </a:t>
            </a:r>
          </a:p>
          <a:p>
            <a:pPr marL="609600" indent="-609600" algn="ctr"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ru-RU" altLang="ru-RU" smtClean="0">
                <a:latin typeface="Times New Roman" pitchFamily="18" charset="0"/>
              </a:rPr>
              <a:t>   фосфата кальция.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6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6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6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37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42875"/>
            <a:ext cx="9144000" cy="642938"/>
          </a:xfrm>
        </p:spPr>
        <p:txBody>
          <a:bodyPr/>
          <a:lstStyle/>
          <a:p>
            <a:r>
              <a:rPr lang="ru-RU" altLang="ru-RU" sz="6000" smtClean="0"/>
              <a:t>Физические свойства</a:t>
            </a:r>
          </a:p>
        </p:txBody>
      </p:sp>
      <p:sp>
        <p:nvSpPr>
          <p:cNvPr id="20483" name="Oval 5"/>
          <p:cNvSpPr>
            <a:spLocks noChangeArrowheads="1"/>
          </p:cNvSpPr>
          <p:nvPr/>
        </p:nvSpPr>
        <p:spPr bwMode="auto">
          <a:xfrm>
            <a:off x="395288" y="2928938"/>
            <a:ext cx="3462337" cy="2143125"/>
          </a:xfrm>
          <a:prstGeom prst="ellipse">
            <a:avLst/>
          </a:prstGeom>
          <a:solidFill>
            <a:schemeClr val="bg1"/>
          </a:solidFill>
          <a:ln w="952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2800" b="1">
                <a:solidFill>
                  <a:srgbClr val="FF3300"/>
                </a:solidFill>
                <a:latin typeface="Calibri" pitchFamily="34" charset="0"/>
              </a:rPr>
              <a:t>Растворимые</a:t>
            </a:r>
            <a:endParaRPr lang="en-US" altLang="ru-RU" sz="2800" b="1">
              <a:solidFill>
                <a:srgbClr val="FF3300"/>
              </a:solidFill>
              <a:latin typeface="Calibri" pitchFamily="34" charset="0"/>
            </a:endParaRPr>
          </a:p>
          <a:p>
            <a:pPr algn="ctr"/>
            <a:r>
              <a:rPr lang="en-US" altLang="ru-RU" sz="2400">
                <a:latin typeface="Calibri" pitchFamily="34" charset="0"/>
              </a:rPr>
              <a:t>NaCl</a:t>
            </a:r>
          </a:p>
          <a:p>
            <a:pPr algn="ctr"/>
            <a:r>
              <a:rPr lang="ru-RU" altLang="ru-RU" sz="2400">
                <a:latin typeface="Calibri" pitchFamily="34" charset="0"/>
              </a:rPr>
              <a:t>Поваренная соль</a:t>
            </a:r>
          </a:p>
        </p:txBody>
      </p:sp>
      <p:sp>
        <p:nvSpPr>
          <p:cNvPr id="20484" name="Text Box 7"/>
          <p:cNvSpPr txBox="1">
            <a:spLocks noChangeArrowheads="1"/>
          </p:cNvSpPr>
          <p:nvPr/>
        </p:nvSpPr>
        <p:spPr bwMode="auto">
          <a:xfrm>
            <a:off x="214313" y="928688"/>
            <a:ext cx="8701087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/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Соли – кристаллические вещества, в основном белого цвета. Соли железа – желто - коричневого цвета.    Соли   меди – зеленовато-голубого цвета.</a:t>
            </a:r>
          </a:p>
          <a:p>
            <a:pPr algn="ctr"/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 По растворимости в воде соли делят</a:t>
            </a:r>
          </a:p>
          <a:p>
            <a:pPr algn="ctr"/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(смотри таблицу растворимости):</a:t>
            </a:r>
          </a:p>
        </p:txBody>
      </p:sp>
      <p:sp>
        <p:nvSpPr>
          <p:cNvPr id="20485" name="Oval 11"/>
          <p:cNvSpPr>
            <a:spLocks noChangeArrowheads="1"/>
          </p:cNvSpPr>
          <p:nvPr/>
        </p:nvSpPr>
        <p:spPr bwMode="auto">
          <a:xfrm>
            <a:off x="2786063" y="4500563"/>
            <a:ext cx="3714750" cy="2143125"/>
          </a:xfrm>
          <a:prstGeom prst="ellipse">
            <a:avLst/>
          </a:prstGeom>
          <a:solidFill>
            <a:schemeClr val="bg1"/>
          </a:solidFill>
          <a:ln w="952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2800" b="1">
                <a:solidFill>
                  <a:srgbClr val="FF3300"/>
                </a:solidFill>
                <a:latin typeface="Calibri" pitchFamily="34" charset="0"/>
              </a:rPr>
              <a:t>Нерастворимые</a:t>
            </a:r>
            <a:endParaRPr lang="en-US" altLang="ru-RU" sz="2800" b="1">
              <a:solidFill>
                <a:srgbClr val="FF3300"/>
              </a:solidFill>
              <a:latin typeface="Calibri" pitchFamily="34" charset="0"/>
            </a:endParaRPr>
          </a:p>
          <a:p>
            <a:pPr algn="ctr"/>
            <a:r>
              <a:rPr lang="en-US" altLang="ru-RU" sz="2400">
                <a:latin typeface="Calibri" pitchFamily="34" charset="0"/>
              </a:rPr>
              <a:t>CaCO</a:t>
            </a:r>
            <a:r>
              <a:rPr lang="en-US" altLang="ru-RU" sz="2400" baseline="-25000">
                <a:latin typeface="Calibri" pitchFamily="34" charset="0"/>
              </a:rPr>
              <a:t>3</a:t>
            </a:r>
            <a:endParaRPr lang="ru-RU" altLang="ru-RU" sz="2400" baseline="-25000">
              <a:latin typeface="Calibri" pitchFamily="34" charset="0"/>
            </a:endParaRPr>
          </a:p>
          <a:p>
            <a:pPr algn="ctr"/>
            <a:r>
              <a:rPr lang="ru-RU" altLang="ru-RU" sz="2400">
                <a:latin typeface="Calibri" pitchFamily="34" charset="0"/>
              </a:rPr>
              <a:t>Мел, мрамор, известняк</a:t>
            </a:r>
          </a:p>
        </p:txBody>
      </p:sp>
      <p:sp>
        <p:nvSpPr>
          <p:cNvPr id="20486" name="Oval 12"/>
          <p:cNvSpPr>
            <a:spLocks noChangeArrowheads="1"/>
          </p:cNvSpPr>
          <p:nvPr/>
        </p:nvSpPr>
        <p:spPr bwMode="auto">
          <a:xfrm>
            <a:off x="5429250" y="3000375"/>
            <a:ext cx="3390900" cy="2000250"/>
          </a:xfrm>
          <a:prstGeom prst="ellipse">
            <a:avLst/>
          </a:prstGeom>
          <a:solidFill>
            <a:schemeClr val="bg1"/>
          </a:solidFill>
          <a:ln w="952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2800" b="1">
                <a:solidFill>
                  <a:srgbClr val="FF3300"/>
                </a:solidFill>
                <a:latin typeface="Calibri" pitchFamily="34" charset="0"/>
              </a:rPr>
              <a:t>Малорастворимые</a:t>
            </a:r>
            <a:endParaRPr lang="en-US" altLang="ru-RU" sz="2800" b="1">
              <a:solidFill>
                <a:srgbClr val="FF3300"/>
              </a:solidFill>
              <a:latin typeface="Calibri" pitchFamily="34" charset="0"/>
            </a:endParaRPr>
          </a:p>
          <a:p>
            <a:pPr algn="ctr"/>
            <a:r>
              <a:rPr lang="en-US" altLang="ru-RU" sz="2400">
                <a:latin typeface="Calibri" pitchFamily="34" charset="0"/>
              </a:rPr>
              <a:t>CaSO</a:t>
            </a:r>
            <a:r>
              <a:rPr lang="en-US" altLang="ru-RU" sz="2400" baseline="-25000">
                <a:latin typeface="Calibri" pitchFamily="34" charset="0"/>
              </a:rPr>
              <a:t>4</a:t>
            </a:r>
            <a:endParaRPr lang="ru-RU" altLang="ru-RU" sz="2400" baseline="-25000">
              <a:latin typeface="Calibri" pitchFamily="34" charset="0"/>
            </a:endParaRPr>
          </a:p>
          <a:p>
            <a:pPr algn="ctr"/>
            <a:r>
              <a:rPr lang="ru-RU" altLang="ru-RU" sz="2400">
                <a:latin typeface="Calibri" pitchFamily="34" charset="0"/>
              </a:rPr>
              <a:t>Безводный гипс</a:t>
            </a:r>
          </a:p>
        </p:txBody>
      </p:sp>
      <p:sp>
        <p:nvSpPr>
          <p:cNvPr id="20487" name="Line 15"/>
          <p:cNvSpPr>
            <a:spLocks noChangeShapeType="1"/>
          </p:cNvSpPr>
          <p:nvPr/>
        </p:nvSpPr>
        <p:spPr bwMode="auto">
          <a:xfrm flipH="1">
            <a:off x="3929063" y="3000375"/>
            <a:ext cx="363537" cy="642938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488" name="Line 16"/>
          <p:cNvSpPr>
            <a:spLocks noChangeShapeType="1"/>
          </p:cNvSpPr>
          <p:nvPr/>
        </p:nvSpPr>
        <p:spPr bwMode="auto">
          <a:xfrm>
            <a:off x="4760913" y="3000375"/>
            <a:ext cx="46037" cy="1357313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489" name="Line 17"/>
          <p:cNvSpPr>
            <a:spLocks noChangeShapeType="1"/>
          </p:cNvSpPr>
          <p:nvPr/>
        </p:nvSpPr>
        <p:spPr bwMode="auto">
          <a:xfrm>
            <a:off x="5000625" y="2928938"/>
            <a:ext cx="428625" cy="57150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7" name="Rectangle 19"/>
          <p:cNvSpPr>
            <a:spLocks noChangeArrowheads="1"/>
          </p:cNvSpPr>
          <p:nvPr/>
        </p:nvSpPr>
        <p:spPr bwMode="auto">
          <a:xfrm>
            <a:off x="2268538" y="3213100"/>
            <a:ext cx="39989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ru-RU" altLang="ru-RU" sz="3200">
                <a:latin typeface="Times New Roman" pitchFamily="18" charset="0"/>
              </a:rPr>
              <a:t>4. Что такое кислоты</a:t>
            </a:r>
            <a:r>
              <a:rPr lang="ru-RU" altLang="ru-RU" sz="2400" b="1">
                <a:latin typeface="Times New Roman" pitchFamily="18" charset="0"/>
              </a:rPr>
              <a:t>?</a:t>
            </a:r>
          </a:p>
        </p:txBody>
      </p:sp>
      <p:sp>
        <p:nvSpPr>
          <p:cNvPr id="7188" name="Rectangle 20"/>
          <p:cNvSpPr>
            <a:spLocks noChangeArrowheads="1"/>
          </p:cNvSpPr>
          <p:nvPr/>
        </p:nvSpPr>
        <p:spPr bwMode="auto">
          <a:xfrm>
            <a:off x="2268538" y="1844675"/>
            <a:ext cx="64357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ru-RU" altLang="ru-RU" sz="3200">
                <a:latin typeface="Times New Roman" pitchFamily="18" charset="0"/>
              </a:rPr>
              <a:t>1</a:t>
            </a:r>
            <a:r>
              <a:rPr lang="ru-RU" altLang="ru-RU" sz="2400" b="1">
                <a:latin typeface="Times New Roman" pitchFamily="18" charset="0"/>
              </a:rPr>
              <a:t>. </a:t>
            </a:r>
            <a:r>
              <a:rPr lang="ru-RU" altLang="ru-RU" sz="3200">
                <a:latin typeface="Times New Roman" pitchFamily="18" charset="0"/>
              </a:rPr>
              <a:t>Какие классы веществ вы знаете?</a:t>
            </a:r>
          </a:p>
        </p:txBody>
      </p:sp>
      <p:sp>
        <p:nvSpPr>
          <p:cNvPr id="7189" name="Rectangle 21"/>
          <p:cNvSpPr>
            <a:spLocks noChangeArrowheads="1"/>
          </p:cNvSpPr>
          <p:nvPr/>
        </p:nvSpPr>
        <p:spPr bwMode="auto">
          <a:xfrm>
            <a:off x="2268538" y="2349500"/>
            <a:ext cx="37957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ru-RU" altLang="ru-RU" sz="3200">
                <a:latin typeface="Times New Roman" pitchFamily="18" charset="0"/>
              </a:rPr>
              <a:t>2</a:t>
            </a:r>
            <a:r>
              <a:rPr lang="ru-RU" altLang="ru-RU" sz="2400" b="1">
                <a:latin typeface="Times New Roman" pitchFamily="18" charset="0"/>
              </a:rPr>
              <a:t>. </a:t>
            </a:r>
            <a:r>
              <a:rPr lang="ru-RU" altLang="ru-RU" sz="3200">
                <a:latin typeface="Times New Roman" pitchFamily="18" charset="0"/>
              </a:rPr>
              <a:t>Что такое оксиды?</a:t>
            </a:r>
          </a:p>
        </p:txBody>
      </p:sp>
      <p:sp>
        <p:nvSpPr>
          <p:cNvPr id="7190" name="Rectangle 22"/>
          <p:cNvSpPr>
            <a:spLocks noChangeArrowheads="1"/>
          </p:cNvSpPr>
          <p:nvPr/>
        </p:nvSpPr>
        <p:spPr bwMode="auto">
          <a:xfrm>
            <a:off x="2268538" y="2781300"/>
            <a:ext cx="43894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ru-RU" altLang="ru-RU" sz="3200">
                <a:latin typeface="Times New Roman" pitchFamily="18" charset="0"/>
              </a:rPr>
              <a:t>3. Что такое основания?</a:t>
            </a:r>
          </a:p>
        </p:txBody>
      </p:sp>
      <p:sp>
        <p:nvSpPr>
          <p:cNvPr id="7191" name="Rectangle 23"/>
          <p:cNvSpPr>
            <a:spLocks noChangeArrowheads="1"/>
          </p:cNvSpPr>
          <p:nvPr/>
        </p:nvSpPr>
        <p:spPr bwMode="auto">
          <a:xfrm>
            <a:off x="2268538" y="3644900"/>
            <a:ext cx="5597525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marL="342900" indent="-342900">
              <a:spcBef>
                <a:spcPct val="20000"/>
              </a:spcBef>
              <a:buSzPct val="65000"/>
              <a:buFont typeface="Wingdings" pitchFamily="2" charset="2"/>
              <a:buNone/>
            </a:pPr>
            <a:r>
              <a:rPr lang="ru-RU" altLang="ru-RU" sz="3200">
                <a:latin typeface="Times New Roman" pitchFamily="18" charset="0"/>
              </a:rPr>
              <a:t>5. Что такое основные оксиды, (кислотные оксиды)?</a:t>
            </a:r>
          </a:p>
          <a:p>
            <a:pPr marL="342900" indent="-342900" eaLnBrk="0" hangingPunct="0"/>
            <a:endParaRPr lang="ru-RU" altLang="ru-RU" sz="2400"/>
          </a:p>
        </p:txBody>
      </p:sp>
      <p:sp>
        <p:nvSpPr>
          <p:cNvPr id="7204" name="Rectangle 36"/>
          <p:cNvSpPr>
            <a:spLocks noChangeArrowheads="1"/>
          </p:cNvSpPr>
          <p:nvPr/>
        </p:nvSpPr>
        <p:spPr bwMode="auto">
          <a:xfrm>
            <a:off x="250825" y="765175"/>
            <a:ext cx="5715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ru-RU" altLang="ru-RU" sz="3200" b="1">
                <a:latin typeface="Times New Roman" pitchFamily="18" charset="0"/>
              </a:rPr>
              <a:t>Проверка домашнего задания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7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7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72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7" grpId="0"/>
      <p:bldP spid="7187" grpId="1"/>
      <p:bldP spid="7188" grpId="0"/>
      <p:bldP spid="7189" grpId="0"/>
      <p:bldP spid="7189" grpId="1"/>
      <p:bldP spid="7190" grpId="0"/>
      <p:bldP spid="7190" grpId="1"/>
      <p:bldP spid="7191" grpId="0"/>
      <p:bldP spid="720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00200" cy="139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6000" smtClean="0"/>
              <a:t>Химические свойства</a:t>
            </a:r>
          </a:p>
        </p:txBody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989138"/>
            <a:ext cx="8305800" cy="4114800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280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altLang="ru-RU" sz="2800" u="sng" smtClean="0">
                <a:latin typeface="Times New Roman" pitchFamily="18" charset="0"/>
                <a:cs typeface="Times New Roman" pitchFamily="18" charset="0"/>
              </a:rPr>
              <a:t>Взаимодействие с металлами</a:t>
            </a:r>
            <a:r>
              <a:rPr lang="ru-RU" altLang="ru-RU" sz="280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2800" i="1" smtClean="0">
                <a:latin typeface="Times New Roman" pitchFamily="18" charset="0"/>
                <a:cs typeface="Times New Roman" pitchFamily="18" charset="0"/>
              </a:rPr>
              <a:t>Каждый левее стоящий металл в ряду напряжений вытесняет последующий из раствора его соли.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2800" smtClean="0">
                <a:latin typeface="Times New Roman" pitchFamily="18" charset="0"/>
                <a:cs typeface="Times New Roman" pitchFamily="18" charset="0"/>
              </a:rPr>
              <a:t>Fe + CuCI</a:t>
            </a:r>
            <a:r>
              <a:rPr lang="ru-RU" altLang="ru-RU" sz="18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2800" smtClean="0">
                <a:latin typeface="Times New Roman" pitchFamily="18" charset="0"/>
                <a:cs typeface="Times New Roman" pitchFamily="18" charset="0"/>
              </a:rPr>
              <a:t>=Cu + FeCI</a:t>
            </a:r>
            <a:r>
              <a:rPr lang="ru-RU" altLang="ru-RU" sz="18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28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80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smtClean="0">
                <a:latin typeface="Times New Roman" pitchFamily="18" charset="0"/>
                <a:cs typeface="Times New Roman" pitchFamily="18" charset="0"/>
              </a:rPr>
              <a:t>Fe° + Cu²</a:t>
            </a:r>
            <a:r>
              <a:rPr lang="ru-RU" altLang="ru-RU" sz="180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altLang="ru-RU" sz="2800" smtClean="0">
                <a:latin typeface="Times New Roman" pitchFamily="18" charset="0"/>
                <a:cs typeface="Times New Roman" pitchFamily="18" charset="0"/>
              </a:rPr>
              <a:t> + 2CI = Cu° + Fe²</a:t>
            </a:r>
            <a:r>
              <a:rPr lang="ru-RU" altLang="ru-RU" sz="180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altLang="ru-RU" sz="2800" smtClean="0">
                <a:latin typeface="Times New Roman" pitchFamily="18" charset="0"/>
                <a:cs typeface="Times New Roman" pitchFamily="18" charset="0"/>
              </a:rPr>
              <a:t> +2CI</a:t>
            </a:r>
            <a:r>
              <a:rPr lang="ru-RU" altLang="ru-RU" sz="180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altLang="ru-RU" sz="28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80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smtClean="0">
                <a:latin typeface="Times New Roman" pitchFamily="18" charset="0"/>
                <a:cs typeface="Times New Roman" pitchFamily="18" charset="0"/>
              </a:rPr>
              <a:t>Fe° + Cu²</a:t>
            </a:r>
            <a:r>
              <a:rPr lang="ru-RU" altLang="ru-RU" sz="180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altLang="ru-RU" sz="2800" smtClean="0">
                <a:latin typeface="Times New Roman" pitchFamily="18" charset="0"/>
                <a:cs typeface="Times New Roman" pitchFamily="18" charset="0"/>
              </a:rPr>
              <a:t> = Cu° + Fe²</a:t>
            </a:r>
            <a:r>
              <a:rPr lang="ru-RU" altLang="ru-RU" sz="1800" smtClean="0">
                <a:latin typeface="Times New Roman" pitchFamily="18" charset="0"/>
                <a:cs typeface="Times New Roman" pitchFamily="18" charset="0"/>
              </a:rPr>
              <a:t>+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2800" smtClean="0">
                <a:latin typeface="Times New Roman" pitchFamily="18" charset="0"/>
                <a:cs typeface="Times New Roman" pitchFamily="18" charset="0"/>
              </a:rPr>
              <a:t>или Fe° – 2e → Fe²</a:t>
            </a:r>
            <a:r>
              <a:rPr lang="ru-RU" altLang="ru-RU" sz="180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altLang="ru-RU" sz="2800" smtClean="0">
                <a:latin typeface="Times New Roman" pitchFamily="18" charset="0"/>
                <a:cs typeface="Times New Roman" pitchFamily="18" charset="0"/>
              </a:rPr>
              <a:t> │ </a:t>
            </a: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процесс окисления (восстановитель)</a:t>
            </a:r>
            <a:r>
              <a:rPr lang="ru-RU" altLang="ru-RU" sz="28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80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smtClean="0">
                <a:latin typeface="Times New Roman" pitchFamily="18" charset="0"/>
                <a:cs typeface="Times New Roman" pitchFamily="18" charset="0"/>
              </a:rPr>
              <a:t>  Cu²</a:t>
            </a:r>
            <a:r>
              <a:rPr lang="ru-RU" altLang="ru-RU" sz="180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altLang="ru-RU" sz="2800" smtClean="0">
                <a:latin typeface="Times New Roman" pitchFamily="18" charset="0"/>
                <a:cs typeface="Times New Roman" pitchFamily="18" charset="0"/>
              </a:rPr>
              <a:t> + 2e → Cu° │ </a:t>
            </a: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процесс восстановления (окислитель)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0"/>
            <a:ext cx="7543800" cy="944563"/>
          </a:xfrm>
        </p:spPr>
        <p:txBody>
          <a:bodyPr/>
          <a:lstStyle/>
          <a:p>
            <a:pPr eaLnBrk="1" hangingPunct="1"/>
            <a:r>
              <a:rPr lang="ru-RU" altLang="ru-RU" sz="6000" smtClean="0"/>
              <a:t>Химические свойства</a:t>
            </a:r>
            <a:endParaRPr lang="ru-RU" altLang="ru-RU" sz="6000" i="1" smtClean="0">
              <a:solidFill>
                <a:srgbClr val="FF33CC"/>
              </a:solidFill>
              <a:latin typeface="Comic Sans MS" pitchFamily="66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676400"/>
            <a:ext cx="8915400" cy="22860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altLang="ru-RU" u="sng" smtClean="0">
                <a:latin typeface="Times New Roman" pitchFamily="18" charset="0"/>
                <a:cs typeface="Times New Roman" pitchFamily="18" charset="0"/>
              </a:rPr>
              <a:t>Взаимодействие со щелочами: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В результате обязательно должно образоваться нерастворимое основание.</a:t>
            </a:r>
            <a:endParaRPr lang="ru-RU" altLang="ru-RU" b="1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endParaRPr lang="ru-RU" altLang="ru-RU" sz="4000" b="1" smtClean="0">
              <a:solidFill>
                <a:srgbClr val="0000FF"/>
              </a:solidFill>
            </a:endParaRPr>
          </a:p>
          <a:p>
            <a:pPr eaLnBrk="1" hangingPunct="1">
              <a:buFont typeface="Arial" charset="0"/>
              <a:buNone/>
            </a:pP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altLang="ru-RU" u="sng" smtClean="0">
                <a:latin typeface="Times New Roman" pitchFamily="18" charset="0"/>
                <a:cs typeface="Times New Roman" pitchFamily="18" charset="0"/>
              </a:rPr>
              <a:t>Взаимодействие солей между собой:</a:t>
            </a:r>
          </a:p>
          <a:p>
            <a:pPr eaLnBrk="1" hangingPunct="1">
              <a:buFont typeface="Arial" charset="0"/>
              <a:buNone/>
            </a:pPr>
            <a:endParaRPr lang="ru-RU" altLang="ru-RU" sz="4000" b="1" smtClean="0">
              <a:solidFill>
                <a:srgbClr val="0000FF"/>
              </a:solidFill>
            </a:endParaRP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685800" y="3352800"/>
            <a:ext cx="4572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 altLang="ru-RU" b="1" i="1">
              <a:solidFill>
                <a:srgbClr val="FF0000"/>
              </a:solidFill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609600" y="2362200"/>
            <a:ext cx="7772400" cy="273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2800" b="1" i="1">
                <a:solidFill>
                  <a:srgbClr val="FF0000"/>
                </a:solidFill>
              </a:rPr>
              <a:t>                                                                </a:t>
            </a:r>
            <a:endParaRPr lang="ru-RU" altLang="ru-RU" sz="2800" b="1" i="1"/>
          </a:p>
          <a:p>
            <a:endParaRPr lang="ru-RU" altLang="ru-RU" sz="2800" b="1" i="1"/>
          </a:p>
          <a:p>
            <a:r>
              <a:rPr lang="en-US" altLang="ru-RU" sz="3200">
                <a:latin typeface="Times New Roman" pitchFamily="18" charset="0"/>
                <a:cs typeface="Times New Roman" pitchFamily="18" charset="0"/>
              </a:rPr>
              <a:t>2Na</a:t>
            </a:r>
            <a:r>
              <a:rPr lang="ru-RU" altLang="ru-RU" sz="3200">
                <a:latin typeface="Times New Roman" pitchFamily="18" charset="0"/>
                <a:cs typeface="Times New Roman" pitchFamily="18" charset="0"/>
              </a:rPr>
              <a:t>ОН</a:t>
            </a:r>
            <a:r>
              <a:rPr lang="en-US" altLang="ru-RU" sz="3200">
                <a:latin typeface="Times New Roman" pitchFamily="18" charset="0"/>
                <a:cs typeface="Times New Roman" pitchFamily="18" charset="0"/>
              </a:rPr>
              <a:t> +</a:t>
            </a:r>
            <a:r>
              <a:rPr lang="ru-RU" altLang="ru-RU" sz="32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3200">
                <a:latin typeface="Times New Roman" pitchFamily="18" charset="0"/>
                <a:cs typeface="Times New Roman" pitchFamily="18" charset="0"/>
              </a:rPr>
              <a:t>CuSO</a:t>
            </a:r>
            <a:r>
              <a:rPr lang="en-US" altLang="ru-RU" sz="3200" baseline="-2500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ru-RU" sz="3200">
                <a:latin typeface="Times New Roman" pitchFamily="18" charset="0"/>
                <a:cs typeface="Times New Roman" pitchFamily="18" charset="0"/>
              </a:rPr>
              <a:t> → Cu(OH)</a:t>
            </a:r>
            <a:r>
              <a:rPr lang="en-US" altLang="ru-RU" sz="3200" baseline="-25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3200">
                <a:latin typeface="Times New Roman" pitchFamily="18" charset="0"/>
                <a:cs typeface="Times New Roman" pitchFamily="18" charset="0"/>
              </a:rPr>
              <a:t>  + Na</a:t>
            </a:r>
            <a:r>
              <a:rPr lang="ru-RU" altLang="ru-RU" sz="3200" baseline="-25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320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altLang="ru-RU" sz="3600" i="1" baseline="-25000"/>
              <a:t>4</a:t>
            </a:r>
            <a:r>
              <a:rPr lang="en-US" altLang="ru-RU" sz="2800" i="1"/>
              <a:t> </a:t>
            </a:r>
            <a:r>
              <a:rPr lang="en-US" altLang="ru-RU" sz="2800" b="1" i="1"/>
              <a:t> </a:t>
            </a:r>
            <a:r>
              <a:rPr lang="ru-RU" altLang="ru-RU" sz="2800" b="1" i="1"/>
              <a:t>       </a:t>
            </a:r>
            <a:r>
              <a:rPr lang="en-US" altLang="ru-RU" sz="2800" b="1" i="1"/>
              <a:t> </a:t>
            </a:r>
            <a:endParaRPr lang="ru-RU" altLang="ru-RU" sz="2800" b="1" i="1"/>
          </a:p>
          <a:p>
            <a:r>
              <a:rPr lang="ru-RU" altLang="ru-RU" sz="2800" b="1" i="1"/>
              <a:t>                                                             </a:t>
            </a:r>
          </a:p>
          <a:p>
            <a:r>
              <a:rPr lang="ru-RU" altLang="ru-RU" sz="2800" b="1" i="1"/>
              <a:t>                                                               </a:t>
            </a:r>
          </a:p>
          <a:p>
            <a:r>
              <a:rPr lang="ru-RU" altLang="ru-RU" sz="2800" b="1" i="1"/>
              <a:t>                                                                                                                             </a:t>
            </a:r>
          </a:p>
        </p:txBody>
      </p:sp>
      <p:sp>
        <p:nvSpPr>
          <p:cNvPr id="17415" name="AutoShape 7"/>
          <p:cNvSpPr>
            <a:spLocks noChangeArrowheads="1"/>
          </p:cNvSpPr>
          <p:nvPr/>
        </p:nvSpPr>
        <p:spPr bwMode="auto">
          <a:xfrm flipH="1">
            <a:off x="5715000" y="3200400"/>
            <a:ext cx="74613" cy="533400"/>
          </a:xfrm>
          <a:prstGeom prst="downArrow">
            <a:avLst>
              <a:gd name="adj1" fmla="val 50000"/>
              <a:gd name="adj2" fmla="val 178722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 b="1"/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auto">
          <a:xfrm flipH="1">
            <a:off x="4724400" y="4876800"/>
            <a:ext cx="74613" cy="533400"/>
          </a:xfrm>
          <a:prstGeom prst="downArrow">
            <a:avLst>
              <a:gd name="adj1" fmla="val 50000"/>
              <a:gd name="adj2" fmla="val 178722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altLang="ru-RU" b="1"/>
              <a:t>  </a:t>
            </a:r>
          </a:p>
        </p:txBody>
      </p:sp>
      <p:sp>
        <p:nvSpPr>
          <p:cNvPr id="22536" name="Прямоугольник 6"/>
          <p:cNvSpPr>
            <a:spLocks noChangeArrowheads="1"/>
          </p:cNvSpPr>
          <p:nvPr/>
        </p:nvSpPr>
        <p:spPr bwMode="auto">
          <a:xfrm>
            <a:off x="838200" y="4876800"/>
            <a:ext cx="55276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3200">
                <a:latin typeface="Times New Roman" pitchFamily="18" charset="0"/>
                <a:cs typeface="Times New Roman" pitchFamily="18" charset="0"/>
              </a:rPr>
              <a:t>КС</a:t>
            </a:r>
            <a:r>
              <a:rPr lang="en-US" altLang="ru-RU" sz="3200">
                <a:latin typeface="Times New Roman" pitchFamily="18" charset="0"/>
                <a:cs typeface="Times New Roman" pitchFamily="18" charset="0"/>
              </a:rPr>
              <a:t>l + AgNO</a:t>
            </a:r>
            <a:r>
              <a:rPr lang="en-US" altLang="ru-RU" sz="3200" baseline="-2500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3200">
                <a:latin typeface="Times New Roman" pitchFamily="18" charset="0"/>
                <a:cs typeface="Times New Roman" pitchFamily="18" charset="0"/>
              </a:rPr>
              <a:t> → AgCl</a:t>
            </a:r>
            <a:r>
              <a:rPr lang="ru-RU" altLang="ru-RU" sz="3200">
                <a:latin typeface="Times New Roman" pitchFamily="18" charset="0"/>
                <a:cs typeface="Times New Roman" pitchFamily="18" charset="0"/>
              </a:rPr>
              <a:t>  + </a:t>
            </a:r>
            <a:r>
              <a:rPr lang="en-US" altLang="ru-RU" sz="3200">
                <a:latin typeface="Times New Roman" pitchFamily="18" charset="0"/>
                <a:cs typeface="Times New Roman" pitchFamily="18" charset="0"/>
              </a:rPr>
              <a:t>KNO</a:t>
            </a:r>
            <a:r>
              <a:rPr lang="en-US" altLang="ru-RU" sz="3200" baseline="-25000">
                <a:latin typeface="Times New Roman" pitchFamily="18" charset="0"/>
                <a:cs typeface="Times New Roman" pitchFamily="18" charset="0"/>
              </a:rPr>
              <a:t>3</a:t>
            </a:r>
            <a:endParaRPr lang="ru-RU" altLang="ru-RU" sz="32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 build="p"/>
      <p:bldP spid="17413" grpId="0"/>
      <p:bldP spid="17415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1020763"/>
          </a:xfrm>
        </p:spPr>
        <p:txBody>
          <a:bodyPr/>
          <a:lstStyle/>
          <a:p>
            <a:pPr eaLnBrk="1" hangingPunct="1"/>
            <a:r>
              <a:rPr lang="ru-RU" altLang="ru-RU" sz="6600" smtClean="0"/>
              <a:t>Химические свойства</a:t>
            </a:r>
            <a:endParaRPr lang="ru-RU" altLang="ru-RU" sz="6600" i="1" smtClean="0">
              <a:solidFill>
                <a:srgbClr val="FF0066"/>
              </a:solidFill>
              <a:latin typeface="Comic Sans MS" pitchFamily="66" charset="0"/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371600"/>
            <a:ext cx="8305800" cy="64293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altLang="ru-RU" u="sng" smtClean="0">
                <a:latin typeface="Times New Roman" pitchFamily="18" charset="0"/>
                <a:cs typeface="Times New Roman" pitchFamily="18" charset="0"/>
              </a:rPr>
              <a:t>4.Взаимодействие с кислотами:</a:t>
            </a:r>
          </a:p>
          <a:p>
            <a:pPr eaLnBrk="1" hangingPunct="1">
              <a:buFont typeface="Wingdings" pitchFamily="2" charset="2"/>
              <a:buNone/>
            </a:pPr>
            <a:endParaRPr lang="ru-RU" altLang="ru-RU" sz="4000" smtClean="0">
              <a:solidFill>
                <a:srgbClr val="0033CC"/>
              </a:solidFill>
            </a:endParaRP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685800" y="3352800"/>
            <a:ext cx="4572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 altLang="ru-RU" b="1" i="1">
              <a:solidFill>
                <a:srgbClr val="FF0000"/>
              </a:solidFill>
            </a:endParaRP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762000" y="5715000"/>
            <a:ext cx="8382000" cy="4619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2400">
                <a:solidFill>
                  <a:srgbClr val="FF0000"/>
                </a:solidFill>
              </a:rPr>
              <a:t>Сильные кислоты вытесняют более слабые из их солей!</a:t>
            </a:r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914400" y="2111375"/>
            <a:ext cx="8229600" cy="390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2800" b="1" i="1">
                <a:solidFill>
                  <a:srgbClr val="FF0000"/>
                </a:solidFill>
              </a:rPr>
              <a:t>                                                                     </a:t>
            </a:r>
            <a:r>
              <a:rPr lang="en-US" altLang="ru-RU" sz="3600" b="1" i="1"/>
              <a:t>CO</a:t>
            </a:r>
            <a:r>
              <a:rPr lang="en-US" altLang="ru-RU" sz="3600" b="1" i="1" baseline="-25000"/>
              <a:t>2</a:t>
            </a:r>
            <a:endParaRPr lang="ru-RU" altLang="ru-RU" sz="3600" b="1" i="1" baseline="-25000"/>
          </a:p>
          <a:p>
            <a:r>
              <a:rPr lang="ru-RU" altLang="ru-RU" sz="2800" b="1" i="1">
                <a:solidFill>
                  <a:srgbClr val="FF0000"/>
                </a:solidFill>
              </a:rPr>
              <a:t> </a:t>
            </a:r>
            <a:endParaRPr lang="ru-RU" altLang="ru-RU" sz="2800" b="1" i="1"/>
          </a:p>
          <a:p>
            <a:endParaRPr lang="ru-RU" altLang="ru-RU" sz="2800" b="1" i="1"/>
          </a:p>
          <a:p>
            <a:r>
              <a:rPr lang="en-US" altLang="ru-RU" sz="3600" b="1" i="1"/>
              <a:t>CaCO</a:t>
            </a:r>
            <a:r>
              <a:rPr lang="en-US" altLang="ru-RU" sz="3600" b="1" i="1" baseline="-25000"/>
              <a:t>3</a:t>
            </a:r>
            <a:r>
              <a:rPr lang="en-US" altLang="ru-RU" sz="3600" b="1" i="1"/>
              <a:t> +</a:t>
            </a:r>
            <a:r>
              <a:rPr lang="ru-RU" altLang="ru-RU" sz="3600" b="1" i="1"/>
              <a:t> </a:t>
            </a:r>
            <a:r>
              <a:rPr lang="en-US" altLang="ru-RU" sz="3600" b="1" i="1"/>
              <a:t>HCl → CaCl</a:t>
            </a:r>
            <a:r>
              <a:rPr lang="en-US" altLang="ru-RU" sz="3600" b="1" i="1" baseline="-25000"/>
              <a:t>2</a:t>
            </a:r>
            <a:r>
              <a:rPr lang="en-US" altLang="ru-RU" sz="3600" b="1" i="1"/>
              <a:t> +</a:t>
            </a:r>
            <a:r>
              <a:rPr lang="ru-RU" altLang="ru-RU" sz="3600" b="1" i="1"/>
              <a:t> </a:t>
            </a:r>
            <a:r>
              <a:rPr lang="en-US" altLang="ru-RU" sz="3600" b="1" i="1"/>
              <a:t>H</a:t>
            </a:r>
            <a:r>
              <a:rPr lang="en-US" altLang="ru-RU" sz="3600" b="1" i="1" baseline="-25000"/>
              <a:t>2</a:t>
            </a:r>
            <a:r>
              <a:rPr lang="en-US" altLang="ru-RU" sz="3600" b="1" i="1"/>
              <a:t>CO</a:t>
            </a:r>
            <a:r>
              <a:rPr lang="en-US" altLang="ru-RU" sz="3600" b="1" i="1" baseline="-25000"/>
              <a:t>3</a:t>
            </a:r>
            <a:endParaRPr lang="ru-RU" altLang="ru-RU" sz="2800" b="1" i="1"/>
          </a:p>
          <a:p>
            <a:r>
              <a:rPr lang="ru-RU" altLang="ru-RU" sz="2800" b="1" i="1"/>
              <a:t>                                                             </a:t>
            </a:r>
          </a:p>
          <a:p>
            <a:r>
              <a:rPr lang="ru-RU" altLang="ru-RU" sz="2800" b="1" i="1"/>
              <a:t>                                                               </a:t>
            </a:r>
          </a:p>
          <a:p>
            <a:r>
              <a:rPr lang="ru-RU" altLang="ru-RU" sz="2800" b="1" i="1"/>
              <a:t>                                                                     </a:t>
            </a:r>
            <a:r>
              <a:rPr lang="en-US" altLang="ru-RU" sz="3600" b="1" i="1"/>
              <a:t>H</a:t>
            </a:r>
            <a:r>
              <a:rPr lang="en-US" altLang="ru-RU" sz="3600" b="1" i="1" baseline="-25000"/>
              <a:t>2</a:t>
            </a:r>
            <a:r>
              <a:rPr lang="en-US" altLang="ru-RU" sz="3600" b="1" i="1"/>
              <a:t>O</a:t>
            </a:r>
            <a:endParaRPr lang="ru-RU" altLang="ru-RU" sz="3600" b="1" i="1"/>
          </a:p>
          <a:p>
            <a:r>
              <a:rPr lang="ru-RU" altLang="ru-RU" sz="2800" b="1" i="1"/>
              <a:t>                                                              </a:t>
            </a:r>
          </a:p>
        </p:txBody>
      </p:sp>
      <p:sp>
        <p:nvSpPr>
          <p:cNvPr id="22535" name="AutoShape 7"/>
          <p:cNvSpPr>
            <a:spLocks noChangeArrowheads="1"/>
          </p:cNvSpPr>
          <p:nvPr/>
        </p:nvSpPr>
        <p:spPr bwMode="auto">
          <a:xfrm rot="19234275" flipV="1">
            <a:off x="7072313" y="3049588"/>
            <a:ext cx="1019175" cy="160337"/>
          </a:xfrm>
          <a:prstGeom prst="rightArrow">
            <a:avLst>
              <a:gd name="adj1" fmla="val 50000"/>
              <a:gd name="adj2" fmla="val 321472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2536" name="AutoShape 8"/>
          <p:cNvSpPr>
            <a:spLocks noChangeArrowheads="1"/>
          </p:cNvSpPr>
          <p:nvPr/>
        </p:nvSpPr>
        <p:spPr bwMode="auto">
          <a:xfrm rot="2584200">
            <a:off x="6994525" y="4403725"/>
            <a:ext cx="1146175" cy="182563"/>
          </a:xfrm>
          <a:prstGeom prst="rightArrow">
            <a:avLst>
              <a:gd name="adj1" fmla="val 50000"/>
              <a:gd name="adj2" fmla="val 31833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2537" name="AutoShape 9"/>
          <p:cNvSpPr>
            <a:spLocks noChangeArrowheads="1"/>
          </p:cNvSpPr>
          <p:nvPr/>
        </p:nvSpPr>
        <p:spPr bwMode="auto">
          <a:xfrm rot="5400000" flipH="1">
            <a:off x="8427243" y="2393157"/>
            <a:ext cx="595313" cy="76200"/>
          </a:xfrm>
          <a:prstGeom prst="rightArrow">
            <a:avLst>
              <a:gd name="adj1" fmla="val 50000"/>
              <a:gd name="adj2" fmla="val 195313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225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225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225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5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5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5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 build="p"/>
      <p:bldP spid="22533" grpId="0" animBg="1"/>
      <p:bldP spid="22535" grpId="0" animBg="1"/>
      <p:bldP spid="22536" grpId="0" animBg="1"/>
      <p:bldP spid="2253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838200"/>
            <a:ext cx="7543800" cy="715963"/>
          </a:xfrm>
        </p:spPr>
        <p:txBody>
          <a:bodyPr/>
          <a:lstStyle/>
          <a:p>
            <a:pPr eaLnBrk="1" hangingPunct="1"/>
            <a:r>
              <a:rPr lang="ru-RU" altLang="ru-RU" sz="6000" smtClean="0"/>
              <a:t>Химические свойства</a:t>
            </a:r>
            <a:endParaRPr lang="ru-RU" altLang="ru-RU" sz="6000" i="1" smtClean="0">
              <a:solidFill>
                <a:srgbClr val="FF0066"/>
              </a:solidFill>
              <a:latin typeface="Comic Sans MS" pitchFamily="66" charset="0"/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752600"/>
            <a:ext cx="8458200" cy="28956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altLang="ru-RU" u="sng" smtClean="0">
                <a:latin typeface="Times New Roman" pitchFamily="18" charset="0"/>
                <a:cs typeface="Times New Roman" pitchFamily="18" charset="0"/>
              </a:rPr>
              <a:t>5. Разложение при нагревании:</a:t>
            </a:r>
            <a:r>
              <a:rPr lang="ru-RU" altLang="ru-RU" smtClean="0"/>
              <a:t> </a:t>
            </a:r>
            <a:r>
              <a:rPr lang="ru-RU" altLang="ru-RU" smtClean="0">
                <a:solidFill>
                  <a:srgbClr val="FF33CC"/>
                </a:solidFill>
              </a:rPr>
              <a:t>                                                                                          </a:t>
            </a:r>
            <a:r>
              <a:rPr lang="ru-RU" altLang="ru-RU" b="1" i="1" smtClean="0">
                <a:solidFill>
                  <a:schemeClr val="tx2"/>
                </a:solidFill>
              </a:rPr>
              <a:t>      </a:t>
            </a:r>
          </a:p>
          <a:p>
            <a:pPr eaLnBrk="1" hangingPunct="1">
              <a:buFont typeface="Wingdings" pitchFamily="2" charset="2"/>
              <a:buNone/>
            </a:pPr>
            <a:endParaRPr lang="ru-RU" altLang="ru-RU" b="1" i="1" smtClean="0">
              <a:solidFill>
                <a:schemeClr val="tx2"/>
              </a:solidFill>
            </a:endParaRPr>
          </a:p>
          <a:p>
            <a:pPr eaLnBrk="1" hangingPunct="1">
              <a:buFont typeface="Wingdings" pitchFamily="2" charset="2"/>
              <a:buNone/>
            </a:pPr>
            <a:r>
              <a:rPr lang="ru-RU" altLang="ru-RU" b="1" i="1" smtClean="0">
                <a:solidFill>
                  <a:schemeClr val="tx2"/>
                </a:solidFill>
              </a:rPr>
              <a:t>   </a:t>
            </a: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СаСО</a:t>
            </a:r>
            <a:r>
              <a:rPr lang="ru-RU" altLang="ru-RU" baseline="-2500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= СО</a:t>
            </a:r>
            <a:r>
              <a:rPr lang="en-US" altLang="ru-RU" baseline="-250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 + Н</a:t>
            </a:r>
            <a:r>
              <a:rPr lang="en-US" altLang="ru-RU" baseline="-250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pic>
        <p:nvPicPr>
          <p:cNvPr id="24580" name="Picture 4" descr="fire16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362200"/>
            <a:ext cx="1171575" cy="218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2" name="AutoShape 6"/>
          <p:cNvSpPr>
            <a:spLocks noChangeArrowheads="1"/>
          </p:cNvSpPr>
          <p:nvPr/>
        </p:nvSpPr>
        <p:spPr bwMode="auto">
          <a:xfrm flipH="1">
            <a:off x="2895600" y="2819400"/>
            <a:ext cx="46038" cy="609600"/>
          </a:xfrm>
          <a:prstGeom prst="upArrow">
            <a:avLst>
              <a:gd name="adj1" fmla="val 50000"/>
              <a:gd name="adj2" fmla="val 324839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 sz="1200"/>
          </a:p>
        </p:txBody>
      </p:sp>
      <p:pic>
        <p:nvPicPr>
          <p:cNvPr id="2" name="Picture 7" descr="Копия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4343400"/>
            <a:ext cx="1752600" cy="127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 build="p"/>
      <p:bldP spid="2458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228600"/>
            <a:ext cx="7086600" cy="8382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700" dirty="0" smtClean="0"/>
              <a:t>Способы получения</a:t>
            </a:r>
            <a:r>
              <a:rPr lang="ru-RU" sz="3600" dirty="0" smtClean="0">
                <a:solidFill>
                  <a:srgbClr val="6600CC"/>
                </a:solidFill>
              </a:rPr>
              <a:t/>
            </a:r>
            <a:br>
              <a:rPr lang="ru-RU" sz="3600" dirty="0" smtClean="0">
                <a:solidFill>
                  <a:srgbClr val="6600CC"/>
                </a:solidFill>
              </a:rPr>
            </a:br>
            <a:endParaRPr lang="ru-RU" sz="3600" dirty="0" smtClean="0">
              <a:solidFill>
                <a:srgbClr val="6600CC"/>
              </a:solidFill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1371600"/>
            <a:ext cx="8991600" cy="5105400"/>
          </a:xfrm>
        </p:spPr>
        <p:txBody>
          <a:bodyPr/>
          <a:lstStyle/>
          <a:p>
            <a:pPr eaLnBrk="1" hangingPunct="1"/>
            <a:r>
              <a:rPr lang="ru-RU" altLang="ru-RU" sz="2600" smtClean="0">
                <a:latin typeface="Times New Roman" pitchFamily="18" charset="0"/>
                <a:cs typeface="Times New Roman" pitchFamily="18" charset="0"/>
              </a:rPr>
              <a:t>1. Кислота + основание = </a:t>
            </a:r>
            <a:r>
              <a:rPr lang="ru-RU" altLang="ru-RU" sz="2600" u="sng" smtClean="0">
                <a:latin typeface="Times New Roman" pitchFamily="18" charset="0"/>
                <a:cs typeface="Times New Roman" pitchFamily="18" charset="0"/>
              </a:rPr>
              <a:t>соль</a:t>
            </a:r>
            <a:r>
              <a:rPr lang="ru-RU" altLang="ru-RU" sz="2600" smtClean="0">
                <a:latin typeface="Times New Roman" pitchFamily="18" charset="0"/>
                <a:cs typeface="Times New Roman" pitchFamily="18" charset="0"/>
              </a:rPr>
              <a:t> + вода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ru-RU" sz="2600" smtClean="0">
                <a:latin typeface="Times New Roman" pitchFamily="18" charset="0"/>
                <a:cs typeface="Times New Roman" pitchFamily="18" charset="0"/>
              </a:rPr>
              <a:t>     H</a:t>
            </a:r>
            <a:r>
              <a:rPr lang="en-US" altLang="ru-RU" sz="2600" baseline="-250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2600" smtClean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altLang="ru-RU" sz="2600" baseline="-2500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ru-RU" sz="2600" smtClean="0">
                <a:latin typeface="Times New Roman" pitchFamily="18" charset="0"/>
                <a:cs typeface="Times New Roman" pitchFamily="18" charset="0"/>
              </a:rPr>
              <a:t> +2NaOH =</a:t>
            </a:r>
            <a:r>
              <a:rPr lang="ru-RU" altLang="ru-RU" sz="260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ru-RU" sz="2600" u="sng" smtClean="0"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altLang="ru-RU" sz="2600" u="sng" baseline="-250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2600" u="sng" smtClean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altLang="ru-RU" sz="2600" u="sng" baseline="-2500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ru-RU" sz="2600" smtClean="0">
                <a:latin typeface="Times New Roman" pitchFamily="18" charset="0"/>
                <a:cs typeface="Times New Roman" pitchFamily="18" charset="0"/>
              </a:rPr>
              <a:t> + 2H</a:t>
            </a:r>
            <a:r>
              <a:rPr lang="en-US" altLang="ru-RU" sz="2600" baseline="-250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2600" smtClean="0">
                <a:latin typeface="Times New Roman" pitchFamily="18" charset="0"/>
                <a:cs typeface="Times New Roman" pitchFamily="18" charset="0"/>
              </a:rPr>
              <a:t>O</a:t>
            </a:r>
          </a:p>
          <a:p>
            <a:pPr eaLnBrk="1" hangingPunct="1"/>
            <a:r>
              <a:rPr lang="ru-RU" altLang="ru-RU" sz="2600" smtClean="0">
                <a:latin typeface="Times New Roman" pitchFamily="18" charset="0"/>
                <a:cs typeface="Times New Roman" pitchFamily="18" charset="0"/>
              </a:rPr>
              <a:t>2. Кислота + металл = </a:t>
            </a:r>
            <a:r>
              <a:rPr lang="ru-RU" altLang="ru-RU" sz="2600" u="sng" smtClean="0">
                <a:latin typeface="Times New Roman" pitchFamily="18" charset="0"/>
                <a:cs typeface="Times New Roman" pitchFamily="18" charset="0"/>
              </a:rPr>
              <a:t>соль</a:t>
            </a:r>
            <a:r>
              <a:rPr lang="ru-RU" altLang="ru-RU" sz="2600" smtClean="0">
                <a:latin typeface="Times New Roman" pitchFamily="18" charset="0"/>
                <a:cs typeface="Times New Roman" pitchFamily="18" charset="0"/>
              </a:rPr>
              <a:t> + водород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altLang="ru-RU" sz="260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altLang="ru-RU" sz="2600" smtClean="0">
                <a:latin typeface="Times New Roman" pitchFamily="18" charset="0"/>
                <a:cs typeface="Times New Roman" pitchFamily="18" charset="0"/>
              </a:rPr>
              <a:t>2HCL +Zn = </a:t>
            </a:r>
            <a:r>
              <a:rPr lang="en-US" altLang="ru-RU" sz="2600" u="sng" smtClean="0">
                <a:latin typeface="Times New Roman" pitchFamily="18" charset="0"/>
                <a:cs typeface="Times New Roman" pitchFamily="18" charset="0"/>
              </a:rPr>
              <a:t>ZnCL</a:t>
            </a:r>
            <a:r>
              <a:rPr lang="en-US" altLang="ru-RU" sz="2600" u="sng" baseline="-250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2600" smtClean="0">
                <a:latin typeface="Times New Roman" pitchFamily="18" charset="0"/>
                <a:cs typeface="Times New Roman" pitchFamily="18" charset="0"/>
              </a:rPr>
              <a:t> + H</a:t>
            </a:r>
            <a:r>
              <a:rPr lang="en-US" altLang="ru-RU" sz="2600" baseline="-25000" smtClean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eaLnBrk="1" hangingPunct="1"/>
            <a:r>
              <a:rPr lang="ru-RU" altLang="ru-RU" sz="2600" smtClean="0">
                <a:latin typeface="Times New Roman" pitchFamily="18" charset="0"/>
                <a:cs typeface="Times New Roman" pitchFamily="18" charset="0"/>
              </a:rPr>
              <a:t>3. Кислота + основный оксид = </a:t>
            </a:r>
            <a:r>
              <a:rPr lang="ru-RU" altLang="ru-RU" sz="2600" u="sng" smtClean="0">
                <a:latin typeface="Times New Roman" pitchFamily="18" charset="0"/>
                <a:cs typeface="Times New Roman" pitchFamily="18" charset="0"/>
              </a:rPr>
              <a:t>соль</a:t>
            </a:r>
            <a:r>
              <a:rPr lang="ru-RU" altLang="ru-RU" sz="2600" smtClean="0">
                <a:latin typeface="Times New Roman" pitchFamily="18" charset="0"/>
                <a:cs typeface="Times New Roman" pitchFamily="18" charset="0"/>
              </a:rPr>
              <a:t> + вода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altLang="ru-RU" sz="260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altLang="ru-RU" sz="2600" smtClean="0">
                <a:latin typeface="Times New Roman" pitchFamily="18" charset="0"/>
                <a:cs typeface="Times New Roman" pitchFamily="18" charset="0"/>
              </a:rPr>
              <a:t>2HCL</a:t>
            </a:r>
            <a:r>
              <a:rPr lang="ru-RU" altLang="ru-RU" sz="26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260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altLang="ru-RU" sz="26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2600" smtClean="0">
                <a:latin typeface="Times New Roman" pitchFamily="18" charset="0"/>
                <a:cs typeface="Times New Roman" pitchFamily="18" charset="0"/>
              </a:rPr>
              <a:t>CuO = </a:t>
            </a:r>
            <a:r>
              <a:rPr lang="en-US" altLang="ru-RU" sz="2600" u="sng" smtClean="0">
                <a:latin typeface="Times New Roman" pitchFamily="18" charset="0"/>
                <a:cs typeface="Times New Roman" pitchFamily="18" charset="0"/>
              </a:rPr>
              <a:t>CuCL</a:t>
            </a:r>
            <a:r>
              <a:rPr lang="en-US" altLang="ru-RU" sz="2600" u="sng" baseline="-250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2600" smtClean="0">
                <a:latin typeface="Times New Roman" pitchFamily="18" charset="0"/>
                <a:cs typeface="Times New Roman" pitchFamily="18" charset="0"/>
              </a:rPr>
              <a:t> + H</a:t>
            </a:r>
            <a:r>
              <a:rPr lang="en-US" altLang="ru-RU" sz="2600" baseline="-250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2600" smtClean="0">
                <a:latin typeface="Times New Roman" pitchFamily="18" charset="0"/>
                <a:cs typeface="Times New Roman" pitchFamily="18" charset="0"/>
              </a:rPr>
              <a:t>O</a:t>
            </a:r>
          </a:p>
          <a:p>
            <a:pPr eaLnBrk="1" hangingPunct="1"/>
            <a:r>
              <a:rPr lang="ru-RU" altLang="ru-RU" sz="2600" smtClean="0">
                <a:latin typeface="Times New Roman" pitchFamily="18" charset="0"/>
                <a:cs typeface="Times New Roman" pitchFamily="18" charset="0"/>
              </a:rPr>
              <a:t>4. Кислота + соль = новая кислота + новая </a:t>
            </a:r>
            <a:r>
              <a:rPr lang="ru-RU" altLang="ru-RU" sz="2600" u="sng" smtClean="0">
                <a:latin typeface="Times New Roman" pitchFamily="18" charset="0"/>
                <a:cs typeface="Times New Roman" pitchFamily="18" charset="0"/>
              </a:rPr>
              <a:t>соль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altLang="ru-RU" sz="260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altLang="ru-RU" sz="260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altLang="ru-RU" sz="2600" baseline="-250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2600" smtClean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altLang="ru-RU" sz="2600" baseline="-2500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altLang="ru-RU" sz="26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260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altLang="ru-RU" sz="26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2600" smtClean="0">
                <a:latin typeface="Times New Roman" pitchFamily="18" charset="0"/>
                <a:cs typeface="Times New Roman" pitchFamily="18" charset="0"/>
              </a:rPr>
              <a:t>BaCL</a:t>
            </a:r>
            <a:r>
              <a:rPr lang="en-US" altLang="ru-RU" sz="2600" baseline="-2500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altLang="ru-RU" sz="2600" smtClean="0">
                <a:latin typeface="Times New Roman" pitchFamily="18" charset="0"/>
                <a:cs typeface="Times New Roman" pitchFamily="18" charset="0"/>
              </a:rPr>
              <a:t>= 2HCL +</a:t>
            </a:r>
            <a:r>
              <a:rPr lang="ru-RU" altLang="ru-RU" sz="26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2600" u="sng" smtClean="0">
                <a:latin typeface="Times New Roman" pitchFamily="18" charset="0"/>
                <a:cs typeface="Times New Roman" pitchFamily="18" charset="0"/>
              </a:rPr>
              <a:t>BaSO</a:t>
            </a:r>
            <a:r>
              <a:rPr lang="en-US" altLang="ru-RU" sz="2600" u="sng" baseline="-2500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ru-RU" sz="260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260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 typeface="Wingdings" pitchFamily="2" charset="2"/>
              <a:buNone/>
            </a:pPr>
            <a:r>
              <a:rPr lang="ru-RU" altLang="ru-RU" sz="28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Условия: в результате реакции должны получиться газ, осадок или вода.</a:t>
            </a:r>
          </a:p>
          <a:p>
            <a:pPr eaLnBrk="1" hangingPunct="1">
              <a:buFont typeface="Wingdings" pitchFamily="2" charset="2"/>
              <a:buNone/>
            </a:pPr>
            <a:endParaRPr lang="en-US" altLang="ru-RU" sz="2000" b="1" smtClean="0"/>
          </a:p>
          <a:p>
            <a:pPr eaLnBrk="1" hangingPunct="1">
              <a:buFont typeface="Wingdings" pitchFamily="2" charset="2"/>
              <a:buNone/>
            </a:pPr>
            <a:r>
              <a:rPr lang="en-US" altLang="ru-RU" sz="900" smtClean="0"/>
              <a:t>      </a:t>
            </a:r>
            <a:endParaRPr lang="ru-RU" altLang="ru-RU" sz="900" smtClean="0"/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0" y="60960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2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Основаны на химических свойствах оксидов,</a:t>
            </a:r>
          </a:p>
          <a:p>
            <a:pPr algn="ctr"/>
            <a:r>
              <a:rPr lang="ru-RU" altLang="ru-RU" sz="2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оснований, кислот</a:t>
            </a:r>
          </a:p>
        </p:txBody>
      </p:sp>
      <p:sp>
        <p:nvSpPr>
          <p:cNvPr id="25606" name="AutoShape 6"/>
          <p:cNvSpPr>
            <a:spLocks noChangeArrowheads="1"/>
          </p:cNvSpPr>
          <p:nvPr/>
        </p:nvSpPr>
        <p:spPr bwMode="auto">
          <a:xfrm>
            <a:off x="5257800" y="4724400"/>
            <a:ext cx="76200" cy="381000"/>
          </a:xfrm>
          <a:prstGeom prst="downArrow">
            <a:avLst>
              <a:gd name="adj1" fmla="val 50000"/>
              <a:gd name="adj2" fmla="val 125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auto">
          <a:xfrm flipV="1">
            <a:off x="4114800" y="2895600"/>
            <a:ext cx="76200" cy="381000"/>
          </a:xfrm>
          <a:prstGeom prst="downArrow">
            <a:avLst>
              <a:gd name="adj1" fmla="val 50000"/>
              <a:gd name="adj2" fmla="val 125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80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80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80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9" dur="80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0" dur="80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80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900" decel="100000" fill="hold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4" dur="80"/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5" dur="80"/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80"/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256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4" grpId="0"/>
      <p:bldP spid="25606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13716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700" dirty="0" smtClean="0"/>
              <a:t>Способы получения </a:t>
            </a:r>
            <a:r>
              <a:rPr lang="ru-RU" sz="3600" dirty="0" smtClean="0">
                <a:solidFill>
                  <a:srgbClr val="6600CC"/>
                </a:solidFill>
              </a:rPr>
              <a:t/>
            </a:r>
            <a:br>
              <a:rPr lang="ru-RU" sz="3600" dirty="0" smtClean="0">
                <a:solidFill>
                  <a:srgbClr val="6600CC"/>
                </a:solidFill>
              </a:rPr>
            </a:br>
            <a:endParaRPr lang="ru-RU" sz="3600" dirty="0" smtClean="0">
              <a:solidFill>
                <a:srgbClr val="6600CC"/>
              </a:solidFill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685800"/>
            <a:ext cx="8839200" cy="5715000"/>
          </a:xfrm>
        </p:spPr>
        <p:txBody>
          <a:bodyPr/>
          <a:lstStyle/>
          <a:p>
            <a:pPr eaLnBrk="1" hangingPunct="1"/>
            <a:r>
              <a:rPr lang="ru-RU" altLang="ru-RU" sz="2600" smtClean="0">
                <a:latin typeface="Times New Roman" pitchFamily="18" charset="0"/>
                <a:cs typeface="Times New Roman" pitchFamily="18" charset="0"/>
              </a:rPr>
              <a:t>5. Основание + соль = новое основание + новая </a:t>
            </a:r>
            <a:r>
              <a:rPr lang="ru-RU" altLang="ru-RU" sz="2600" i="1" u="sng" smtClean="0">
                <a:latin typeface="Times New Roman" pitchFamily="18" charset="0"/>
                <a:cs typeface="Times New Roman" pitchFamily="18" charset="0"/>
              </a:rPr>
              <a:t>соль</a:t>
            </a:r>
            <a:endParaRPr lang="ru-RU" altLang="ru-RU" sz="26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altLang="ru-RU" sz="26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60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altLang="ru-RU" sz="2600" i="1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2600" smtClean="0">
                <a:latin typeface="Times New Roman" pitchFamily="18" charset="0"/>
                <a:cs typeface="Times New Roman" pitchFamily="18" charset="0"/>
              </a:rPr>
              <a:t>КОН + Са</a:t>
            </a:r>
            <a:r>
              <a:rPr lang="en-US" altLang="ru-RU" sz="2600" smtClean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altLang="ru-RU" sz="2600" baseline="-2500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altLang="ru-RU" sz="2600" smtClean="0">
                <a:latin typeface="Times New Roman" pitchFamily="18" charset="0"/>
                <a:cs typeface="Times New Roman" pitchFamily="18" charset="0"/>
              </a:rPr>
              <a:t> = Са(ОН) </a:t>
            </a:r>
            <a:r>
              <a:rPr lang="ru-RU" altLang="ru-RU" sz="2600" baseline="-2500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altLang="ru-RU" sz="260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altLang="ru-RU" sz="2600" u="sng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altLang="ru-RU" sz="2600" u="sng" baseline="-250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2600" u="sng" smtClean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altLang="ru-RU" sz="2600" u="sng" baseline="-2500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altLang="ru-RU" sz="2600" u="sng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altLang="ru-RU" sz="2600" u="sng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altLang="ru-RU" sz="2600" smtClean="0">
                <a:latin typeface="Times New Roman" pitchFamily="18" charset="0"/>
                <a:cs typeface="Times New Roman" pitchFamily="18" charset="0"/>
              </a:rPr>
              <a:t>6. Основание + кислотный оксид + = </a:t>
            </a:r>
            <a:r>
              <a:rPr lang="ru-RU" altLang="ru-RU" sz="2600" i="1" u="sng" smtClean="0">
                <a:latin typeface="Times New Roman" pitchFamily="18" charset="0"/>
                <a:cs typeface="Times New Roman" pitchFamily="18" charset="0"/>
              </a:rPr>
              <a:t>соль</a:t>
            </a:r>
            <a:r>
              <a:rPr lang="ru-RU" altLang="ru-RU" sz="2600" smtClean="0">
                <a:latin typeface="Times New Roman" pitchFamily="18" charset="0"/>
                <a:cs typeface="Times New Roman" pitchFamily="18" charset="0"/>
              </a:rPr>
              <a:t> + вода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ru-RU" sz="26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60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ru-RU" sz="2600" smtClean="0">
                <a:latin typeface="Times New Roman" pitchFamily="18" charset="0"/>
                <a:cs typeface="Times New Roman" pitchFamily="18" charset="0"/>
              </a:rPr>
              <a:t>2NaOH + SO</a:t>
            </a:r>
            <a:r>
              <a:rPr lang="ru-RU" altLang="ru-RU" sz="2600" baseline="-2500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2600" smtClean="0">
                <a:latin typeface="Times New Roman" pitchFamily="18" charset="0"/>
                <a:cs typeface="Times New Roman" pitchFamily="18" charset="0"/>
              </a:rPr>
              <a:t> =</a:t>
            </a:r>
            <a:r>
              <a:rPr lang="ru-RU" altLang="ru-RU" sz="26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2600" u="sng" smtClean="0"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altLang="ru-RU" sz="2600" u="sng" baseline="-250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2600" u="sng" smtClean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altLang="ru-RU" sz="2600" u="sng" baseline="-2500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ru-RU" sz="2600" smtClean="0">
                <a:latin typeface="Times New Roman" pitchFamily="18" charset="0"/>
                <a:cs typeface="Times New Roman" pitchFamily="18" charset="0"/>
              </a:rPr>
              <a:t> + H</a:t>
            </a:r>
            <a:r>
              <a:rPr lang="en-US" altLang="ru-RU" sz="2600" baseline="-250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2600" smtClean="0">
                <a:latin typeface="Times New Roman" pitchFamily="18" charset="0"/>
                <a:cs typeface="Times New Roman" pitchFamily="18" charset="0"/>
              </a:rPr>
              <a:t>O</a:t>
            </a:r>
          </a:p>
          <a:p>
            <a:pPr eaLnBrk="1" hangingPunct="1"/>
            <a:r>
              <a:rPr lang="ru-RU" altLang="ru-RU" sz="2600" smtClean="0">
                <a:latin typeface="Times New Roman" pitchFamily="18" charset="0"/>
                <a:cs typeface="Times New Roman" pitchFamily="18" charset="0"/>
              </a:rPr>
              <a:t>7. Кислотный оксид + основный оксид = </a:t>
            </a:r>
            <a:r>
              <a:rPr lang="ru-RU" altLang="ru-RU" sz="2600" i="1" u="sng" smtClean="0">
                <a:latin typeface="Times New Roman" pitchFamily="18" charset="0"/>
                <a:cs typeface="Times New Roman" pitchFamily="18" charset="0"/>
              </a:rPr>
              <a:t>соль</a:t>
            </a:r>
            <a:endParaRPr lang="ru-RU" altLang="ru-RU" sz="26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ru-RU" altLang="ru-RU" sz="2600" smtClean="0">
                <a:latin typeface="Times New Roman" pitchFamily="18" charset="0"/>
                <a:cs typeface="Times New Roman" pitchFamily="18" charset="0"/>
              </a:rPr>
              <a:t>     СО</a:t>
            </a:r>
            <a:r>
              <a:rPr lang="en-US" altLang="ru-RU" sz="2600" baseline="-250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260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altLang="ru-RU" sz="2600" smtClean="0">
                <a:latin typeface="Times New Roman" pitchFamily="18" charset="0"/>
                <a:cs typeface="Times New Roman" pitchFamily="18" charset="0"/>
              </a:rPr>
              <a:t>СаО</a:t>
            </a:r>
            <a:r>
              <a:rPr lang="en-US" altLang="ru-RU" sz="260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altLang="ru-RU" sz="2600" u="sng" smtClean="0">
                <a:latin typeface="Times New Roman" pitchFamily="18" charset="0"/>
                <a:cs typeface="Times New Roman" pitchFamily="18" charset="0"/>
              </a:rPr>
              <a:t>СаСО</a:t>
            </a:r>
            <a:r>
              <a:rPr lang="ru-RU" altLang="ru-RU" sz="2600" u="sng" baseline="-2500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2600" u="sng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altLang="ru-RU" sz="2600" u="sng" baseline="-250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altLang="ru-RU" sz="2600" smtClean="0">
                <a:latin typeface="Times New Roman" pitchFamily="18" charset="0"/>
                <a:cs typeface="Times New Roman" pitchFamily="18" charset="0"/>
              </a:rPr>
              <a:t>8. Соль + соль = новая </a:t>
            </a:r>
            <a:r>
              <a:rPr lang="ru-RU" altLang="ru-RU" sz="2600" i="1" u="sng" smtClean="0">
                <a:latin typeface="Times New Roman" pitchFamily="18" charset="0"/>
                <a:cs typeface="Times New Roman" pitchFamily="18" charset="0"/>
              </a:rPr>
              <a:t>соль</a:t>
            </a:r>
            <a:r>
              <a:rPr lang="ru-RU" altLang="ru-RU" sz="2600" smtClean="0">
                <a:latin typeface="Times New Roman" pitchFamily="18" charset="0"/>
                <a:cs typeface="Times New Roman" pitchFamily="18" charset="0"/>
              </a:rPr>
              <a:t> + новая </a:t>
            </a:r>
            <a:r>
              <a:rPr lang="ru-RU" altLang="ru-RU" sz="2600" i="1" u="sng" smtClean="0">
                <a:latin typeface="Times New Roman" pitchFamily="18" charset="0"/>
                <a:cs typeface="Times New Roman" pitchFamily="18" charset="0"/>
              </a:rPr>
              <a:t>соль</a:t>
            </a:r>
            <a:r>
              <a:rPr lang="ru-RU" altLang="ru-RU" sz="260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altLang="ru-RU" sz="2600" i="1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altLang="ru-RU" sz="2600" smtClean="0">
                <a:latin typeface="Times New Roman" pitchFamily="18" charset="0"/>
                <a:cs typeface="Times New Roman" pitchFamily="18" charset="0"/>
              </a:rPr>
              <a:t>КС</a:t>
            </a:r>
            <a:r>
              <a:rPr lang="en-US" altLang="ru-RU" sz="2600" smtClean="0">
                <a:latin typeface="Times New Roman" pitchFamily="18" charset="0"/>
                <a:cs typeface="Times New Roman" pitchFamily="18" charset="0"/>
              </a:rPr>
              <a:t>l + AgNO</a:t>
            </a:r>
            <a:r>
              <a:rPr lang="ru-RU" altLang="ru-RU" sz="2600" baseline="-2500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2600" smtClean="0">
                <a:latin typeface="Times New Roman" pitchFamily="18" charset="0"/>
                <a:cs typeface="Times New Roman" pitchFamily="18" charset="0"/>
              </a:rPr>
              <a:t> → </a:t>
            </a:r>
            <a:r>
              <a:rPr lang="en-US" altLang="ru-RU" sz="2600" u="sng" smtClean="0">
                <a:latin typeface="Times New Roman" pitchFamily="18" charset="0"/>
                <a:cs typeface="Times New Roman" pitchFamily="18" charset="0"/>
              </a:rPr>
              <a:t>AgCl</a:t>
            </a:r>
            <a:r>
              <a:rPr lang="ru-RU" altLang="ru-RU" sz="2600" u="sng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260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altLang="ru-RU" sz="2600" u="sng" smtClean="0">
                <a:latin typeface="Times New Roman" pitchFamily="18" charset="0"/>
                <a:cs typeface="Times New Roman" pitchFamily="18" charset="0"/>
              </a:rPr>
              <a:t>KNO</a:t>
            </a:r>
            <a:r>
              <a:rPr lang="ru-RU" altLang="ru-RU" sz="2600" u="sng" baseline="-2500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en-US" altLang="ru-RU" sz="2600" u="sng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altLang="ru-RU" sz="2600" smtClean="0">
                <a:latin typeface="Times New Roman" pitchFamily="18" charset="0"/>
                <a:cs typeface="Times New Roman" pitchFamily="18" charset="0"/>
              </a:rPr>
              <a:t>9. Соль + металл = новая </a:t>
            </a:r>
            <a:r>
              <a:rPr lang="ru-RU" altLang="ru-RU" sz="2600" i="1" u="sng" smtClean="0">
                <a:latin typeface="Times New Roman" pitchFamily="18" charset="0"/>
                <a:cs typeface="Times New Roman" pitchFamily="18" charset="0"/>
              </a:rPr>
              <a:t>соль</a:t>
            </a:r>
            <a:r>
              <a:rPr lang="ru-RU" altLang="ru-RU" sz="2600" i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600" smtClean="0">
                <a:latin typeface="Times New Roman" pitchFamily="18" charset="0"/>
                <a:cs typeface="Times New Roman" pitchFamily="18" charset="0"/>
              </a:rPr>
              <a:t>+ металл</a:t>
            </a:r>
            <a:endParaRPr lang="ru-RU" altLang="ru-RU" sz="2600" i="1" u="sng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ru-RU" altLang="ru-RU" sz="260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ru-RU" sz="2600" smtClean="0">
                <a:latin typeface="Times New Roman" pitchFamily="18" charset="0"/>
                <a:cs typeface="Times New Roman" pitchFamily="18" charset="0"/>
              </a:rPr>
              <a:t>CuSO</a:t>
            </a:r>
            <a:r>
              <a:rPr lang="en-US" altLang="ru-RU" sz="2600" baseline="-2500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altLang="ru-RU" sz="26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260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altLang="ru-RU" sz="26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2600" smtClean="0">
                <a:latin typeface="Times New Roman" pitchFamily="18" charset="0"/>
                <a:cs typeface="Times New Roman" pitchFamily="18" charset="0"/>
              </a:rPr>
              <a:t>Fe</a:t>
            </a:r>
            <a:r>
              <a:rPr lang="ru-RU" altLang="ru-RU" sz="26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2600" smtClean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altLang="ru-RU" sz="2600" u="sng" smtClean="0">
                <a:latin typeface="Times New Roman" pitchFamily="18" charset="0"/>
                <a:cs typeface="Times New Roman" pitchFamily="18" charset="0"/>
              </a:rPr>
              <a:t>FeSO</a:t>
            </a:r>
            <a:r>
              <a:rPr lang="en-US" altLang="ru-RU" sz="2600" u="sng" baseline="-2500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altLang="ru-RU" sz="2600" u="sng" baseline="-250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2600" smtClean="0">
                <a:latin typeface="Times New Roman" pitchFamily="18" charset="0"/>
                <a:cs typeface="Times New Roman" pitchFamily="18" charset="0"/>
              </a:rPr>
              <a:t>+ Cu </a:t>
            </a:r>
            <a:endParaRPr lang="ru-RU" altLang="ru-RU" sz="26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altLang="ru-RU" sz="2600" smtClean="0">
                <a:latin typeface="Times New Roman" pitchFamily="18" charset="0"/>
                <a:cs typeface="Times New Roman" pitchFamily="18" charset="0"/>
              </a:rPr>
              <a:t>10. Металл + неметалл = </a:t>
            </a:r>
            <a:r>
              <a:rPr lang="ru-RU" altLang="ru-RU" sz="2600" i="1" u="sng" smtClean="0">
                <a:latin typeface="Times New Roman" pitchFamily="18" charset="0"/>
                <a:cs typeface="Times New Roman" pitchFamily="18" charset="0"/>
              </a:rPr>
              <a:t>соль</a:t>
            </a:r>
            <a:r>
              <a:rPr lang="ru-RU" altLang="ru-RU" sz="2600" i="1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altLang="ru-RU" sz="260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altLang="ru-RU" sz="2600" smtClean="0">
                <a:latin typeface="Times New Roman" pitchFamily="18" charset="0"/>
                <a:cs typeface="Times New Roman" pitchFamily="18" charset="0"/>
              </a:rPr>
              <a:t>Fe</a:t>
            </a:r>
            <a:r>
              <a:rPr lang="ru-RU" altLang="ru-RU" sz="2600" smtClean="0">
                <a:latin typeface="Times New Roman" pitchFamily="18" charset="0"/>
                <a:cs typeface="Times New Roman" pitchFamily="18" charset="0"/>
              </a:rPr>
              <a:t> +</a:t>
            </a:r>
            <a:r>
              <a:rPr lang="en-US" altLang="ru-RU" sz="260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altLang="ru-RU" sz="260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altLang="ru-RU" sz="2600" u="sng" smtClean="0">
                <a:latin typeface="Times New Roman" pitchFamily="18" charset="0"/>
                <a:cs typeface="Times New Roman" pitchFamily="18" charset="0"/>
              </a:rPr>
              <a:t>FeS</a:t>
            </a:r>
            <a:r>
              <a:rPr lang="ru-RU" altLang="ru-RU" sz="2600" u="sng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260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altLang="ru-RU" sz="26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altLang="ru-RU" sz="2400" smtClean="0"/>
              <a:t>      </a:t>
            </a:r>
            <a:endParaRPr lang="ru-RU" altLang="ru-RU" sz="2400" smtClean="0"/>
          </a:p>
        </p:txBody>
      </p:sp>
      <p:sp>
        <p:nvSpPr>
          <p:cNvPr id="26631" name="AutoShape 7"/>
          <p:cNvSpPr>
            <a:spLocks noChangeArrowheads="1"/>
          </p:cNvSpPr>
          <p:nvPr/>
        </p:nvSpPr>
        <p:spPr bwMode="auto">
          <a:xfrm flipH="1">
            <a:off x="3886200" y="4038600"/>
            <a:ext cx="74613" cy="304800"/>
          </a:xfrm>
          <a:prstGeom prst="downArrow">
            <a:avLst>
              <a:gd name="adj1" fmla="val 50000"/>
              <a:gd name="adj2" fmla="val 102127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80"/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80"/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80"/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66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66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266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7" dur="80"/>
                                        <p:tgtEl>
                                          <p:spTgt spid="266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8" dur="80"/>
                                        <p:tgtEl>
                                          <p:spTgt spid="266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80"/>
                                        <p:tgtEl>
                                          <p:spTgt spid="266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66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66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900" decel="100000" fill="hold"/>
                                        <p:tgtEl>
                                          <p:spTgt spid="266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2" dur="80"/>
                                        <p:tgtEl>
                                          <p:spTgt spid="2662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3" dur="80"/>
                                        <p:tgtEl>
                                          <p:spTgt spid="2662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80"/>
                                        <p:tgtEl>
                                          <p:spTgt spid="2662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3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428625"/>
            <a:ext cx="8183563" cy="10509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dirty="0" smtClean="0"/>
              <a:t>Применение солей</a:t>
            </a:r>
            <a:endParaRPr lang="ru-RU" sz="6000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288" y="1295400"/>
            <a:ext cx="5572125" cy="4991100"/>
          </a:xfrm>
        </p:spPr>
        <p:txBody>
          <a:bodyPr>
            <a:normAutofit fontScale="70000" lnSpcReduction="20000"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Соли соляной кислоты. Из хлоридов больше всего используют хлорид натрия и хлорид калия.</a:t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Хлорид натрия (поваренную соль) выделяют из озерной и морской воды, а также добывают в соляных шахтах. Поваренную соль используют в пищу. В промышленности хлорид натрия служит сырьём для получения хлора, гидроксида натрия и соды.</a:t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Хлорид калия используют в сельском хозяйстве как калийное удобрение.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  <p:pic>
        <p:nvPicPr>
          <p:cNvPr id="4" name="Рисунок 3" descr="mc14066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000250"/>
            <a:ext cx="2068513" cy="164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0"/>
            <a:ext cx="8183563" cy="15843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dirty="0" smtClean="0"/>
              <a:t>Применение солей</a:t>
            </a:r>
            <a:endParaRPr lang="ru-RU" sz="6000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3" y="1143000"/>
            <a:ext cx="5519737" cy="4857750"/>
          </a:xfrm>
        </p:spPr>
        <p:txBody>
          <a:bodyPr/>
          <a:lstStyle/>
          <a:p>
            <a:pPr marL="265113" indent="-265113" eaLnBrk="1" hangingPunct="1">
              <a:buFont typeface="Wingdings 2" pitchFamily="18" charset="2"/>
              <a:buChar char=""/>
            </a:pPr>
            <a:r>
              <a:rPr lang="ru-RU" altLang="ru-RU" sz="2400" smtClean="0">
                <a:latin typeface="Times New Roman" pitchFamily="18" charset="0"/>
                <a:cs typeface="Times New Roman" pitchFamily="18" charset="0"/>
              </a:rPr>
              <a:t>Соли серной кислоты. В строительстве и в медицине широко используют полуводный гипс, получаемый при обжиге горной породы (дигидрат сульфата кальция). Будучи смешан с водой, он быстро застывает, образуя дигидрат сульфата кальция, то есть гипс.</a:t>
            </a:r>
            <a:br>
              <a:rPr lang="ru-RU" altLang="ru-RU" sz="240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smtClean="0">
                <a:latin typeface="Times New Roman" pitchFamily="18" charset="0"/>
                <a:cs typeface="Times New Roman" pitchFamily="18" charset="0"/>
              </a:rPr>
              <a:t>Декагидрат сульфата натрия используют в качестве сырья для получения соды.</a:t>
            </a:r>
          </a:p>
        </p:txBody>
      </p:sp>
      <p:pic>
        <p:nvPicPr>
          <p:cNvPr id="4" name="Рисунок 3" descr="100100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752600"/>
            <a:ext cx="2755900" cy="351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571500"/>
            <a:ext cx="8183562" cy="10509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dirty="0" smtClean="0"/>
              <a:t>Применение солей</a:t>
            </a:r>
            <a:endParaRPr lang="ru-RU" sz="6000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3" y="1857375"/>
            <a:ext cx="5062537" cy="4000500"/>
          </a:xfrm>
        </p:spPr>
        <p:txBody>
          <a:bodyPr/>
          <a:lstStyle/>
          <a:p>
            <a:pPr marL="265113" indent="-265113" eaLnBrk="1" hangingPunct="1">
              <a:buFont typeface="Wingdings 2" pitchFamily="18" charset="2"/>
              <a:buChar char=""/>
            </a:pPr>
            <a:r>
              <a:rPr lang="ru-RU" altLang="ru-RU" sz="2600" smtClean="0">
                <a:latin typeface="Times New Roman" pitchFamily="18" charset="0"/>
                <a:cs typeface="Times New Roman" pitchFamily="18" charset="0"/>
              </a:rPr>
              <a:t>Соли азотной кислоты. Нитраты больше всего используют в качестве удобрений в сельском хозяйстве. Важнейшим из них является нитрат натрия, нитрат калия, нитрат кальция и нитрат аммония. Обычно эти соли называют селитрами.</a:t>
            </a:r>
          </a:p>
          <a:p>
            <a:pPr marL="265113" indent="-265113" eaLnBrk="1" hangingPunct="1">
              <a:buFont typeface="Wingdings 2" pitchFamily="18" charset="2"/>
              <a:buChar char=""/>
            </a:pPr>
            <a:endParaRPr lang="ru-RU" altLang="ru-RU" smtClean="0"/>
          </a:p>
          <a:p>
            <a:pPr marL="265113" indent="-265113" eaLnBrk="1" hangingPunct="1">
              <a:buFont typeface="Wingdings 2" pitchFamily="18" charset="2"/>
              <a:buChar char=""/>
            </a:pPr>
            <a:endParaRPr lang="ru-RU" altLang="ru-RU" smtClean="0"/>
          </a:p>
          <a:p>
            <a:pPr marL="265113" indent="-265113" eaLnBrk="1" hangingPunct="1">
              <a:buFont typeface="Wingdings 2" pitchFamily="18" charset="2"/>
              <a:buChar char=""/>
            </a:pPr>
            <a:endParaRPr lang="ru-RU" altLang="ru-RU" smtClean="0"/>
          </a:p>
        </p:txBody>
      </p:sp>
      <p:pic>
        <p:nvPicPr>
          <p:cNvPr id="4" name="Рисунок 3" descr="ist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752600"/>
            <a:ext cx="1827213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357188"/>
            <a:ext cx="8183562" cy="10509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dirty="0" smtClean="0"/>
              <a:t>Применение солей</a:t>
            </a:r>
            <a:endParaRPr lang="ru-RU" sz="6000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3" y="1857375"/>
            <a:ext cx="4857750" cy="4214813"/>
          </a:xfrm>
        </p:spPr>
        <p:txBody>
          <a:bodyPr>
            <a:normAutofit fontScale="85000" lnSpcReduction="20000"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Соли угольной кислоты. Карбонат кальция используют в качестве сырья для получения извести.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Карбонат натрия (соду) применяют в производстве стекла и при варке мыла.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Карбонат кальция в природе встречается и в виде известняка, мела и мрамора.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  <p:pic>
        <p:nvPicPr>
          <p:cNvPr id="4" name="Рисунок 3" descr="Trisodium_phosphate_hydrat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3" y="1857375"/>
            <a:ext cx="3200400" cy="292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3"/>
          <p:cNvSpPr>
            <a:spLocks noChangeArrowheads="1"/>
          </p:cNvSpPr>
          <p:nvPr/>
        </p:nvSpPr>
        <p:spPr bwMode="auto">
          <a:xfrm>
            <a:off x="152400" y="609600"/>
            <a:ext cx="8839200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just"/>
            <a:r>
              <a:rPr lang="ru-RU" altLang="ru-RU" sz="2800" b="1">
                <a:latin typeface="Times New Roman" pitchFamily="18" charset="0"/>
              </a:rPr>
              <a:t>К какому классу соединений относятся формулы веществ? Назовите их.</a:t>
            </a:r>
          </a:p>
        </p:txBody>
      </p:sp>
      <p:sp>
        <p:nvSpPr>
          <p:cNvPr id="4099" name="Rectangle 24"/>
          <p:cNvSpPr>
            <a:spLocks noChangeArrowheads="1"/>
          </p:cNvSpPr>
          <p:nvPr/>
        </p:nvSpPr>
        <p:spPr bwMode="auto">
          <a:xfrm>
            <a:off x="1331913" y="2085975"/>
            <a:ext cx="1884362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ru-RU" sz="4800">
                <a:latin typeface="Times New Roman" pitchFamily="18" charset="0"/>
              </a:rPr>
              <a:t>H</a:t>
            </a:r>
            <a:r>
              <a:rPr lang="en-US" altLang="ru-RU" sz="2800"/>
              <a:t>2</a:t>
            </a:r>
            <a:r>
              <a:rPr lang="en-US" altLang="ru-RU" sz="4800">
                <a:latin typeface="Times New Roman" pitchFamily="18" charset="0"/>
              </a:rPr>
              <a:t>SO</a:t>
            </a:r>
            <a:r>
              <a:rPr lang="en-US" altLang="ru-RU" sz="2800"/>
              <a:t>4</a:t>
            </a:r>
            <a:endParaRPr lang="ru-RU" altLang="ru-RU" sz="2800"/>
          </a:p>
        </p:txBody>
      </p:sp>
      <p:sp>
        <p:nvSpPr>
          <p:cNvPr id="4100" name="Rectangle 27"/>
          <p:cNvSpPr>
            <a:spLocks noChangeArrowheads="1"/>
          </p:cNvSpPr>
          <p:nvPr/>
        </p:nvSpPr>
        <p:spPr bwMode="auto">
          <a:xfrm>
            <a:off x="3733800" y="2060575"/>
            <a:ext cx="1752600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en-US" altLang="ru-RU" sz="4800">
                <a:latin typeface="Times New Roman" pitchFamily="18" charset="0"/>
              </a:rPr>
              <a:t>Na</a:t>
            </a:r>
            <a:r>
              <a:rPr lang="en-US" altLang="ru-RU" sz="2800">
                <a:latin typeface="Times New Roman" pitchFamily="18" charset="0"/>
              </a:rPr>
              <a:t>2</a:t>
            </a:r>
            <a:r>
              <a:rPr lang="en-US" altLang="ru-RU" sz="4800">
                <a:latin typeface="Times New Roman" pitchFamily="18" charset="0"/>
              </a:rPr>
              <a:t>O</a:t>
            </a:r>
            <a:endParaRPr lang="ru-RU" altLang="ru-RU" sz="4800">
              <a:latin typeface="Times New Roman" pitchFamily="18" charset="0"/>
            </a:endParaRPr>
          </a:p>
        </p:txBody>
      </p:sp>
      <p:sp>
        <p:nvSpPr>
          <p:cNvPr id="4101" name="Rectangle 28"/>
          <p:cNvSpPr>
            <a:spLocks noChangeArrowheads="1"/>
          </p:cNvSpPr>
          <p:nvPr/>
        </p:nvSpPr>
        <p:spPr bwMode="auto">
          <a:xfrm>
            <a:off x="1066800" y="2997200"/>
            <a:ext cx="2514600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en-US" altLang="ru-RU" sz="4800">
                <a:latin typeface="Times New Roman" pitchFamily="18" charset="0"/>
              </a:rPr>
              <a:t>Ba(OH)</a:t>
            </a:r>
            <a:r>
              <a:rPr lang="en-US" altLang="ru-RU" sz="2800">
                <a:latin typeface="Times New Roman" pitchFamily="18" charset="0"/>
              </a:rPr>
              <a:t>2</a:t>
            </a:r>
            <a:endParaRPr lang="ru-RU" altLang="ru-RU" sz="2800">
              <a:latin typeface="Times New Roman" pitchFamily="18" charset="0"/>
            </a:endParaRPr>
          </a:p>
        </p:txBody>
      </p:sp>
      <p:sp>
        <p:nvSpPr>
          <p:cNvPr id="4102" name="Rectangle 29"/>
          <p:cNvSpPr>
            <a:spLocks noChangeArrowheads="1"/>
          </p:cNvSpPr>
          <p:nvPr/>
        </p:nvSpPr>
        <p:spPr bwMode="auto">
          <a:xfrm>
            <a:off x="5715000" y="1981200"/>
            <a:ext cx="1839913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ru-RU" sz="4800">
                <a:latin typeface="Times New Roman" pitchFamily="18" charset="0"/>
              </a:rPr>
              <a:t>H</a:t>
            </a:r>
            <a:r>
              <a:rPr lang="en-US" altLang="ru-RU" sz="2800">
                <a:latin typeface="Times New Roman" pitchFamily="18" charset="0"/>
              </a:rPr>
              <a:t>2</a:t>
            </a:r>
            <a:r>
              <a:rPr lang="en-US" altLang="ru-RU" sz="4800">
                <a:latin typeface="Times New Roman" pitchFamily="18" charset="0"/>
              </a:rPr>
              <a:t>CO</a:t>
            </a:r>
            <a:r>
              <a:rPr lang="ru-RU" altLang="ru-RU" sz="2800">
                <a:latin typeface="Times New Roman" pitchFamily="18" charset="0"/>
              </a:rPr>
              <a:t>3</a:t>
            </a:r>
          </a:p>
        </p:txBody>
      </p:sp>
      <p:sp>
        <p:nvSpPr>
          <p:cNvPr id="4103" name="Rectangle 30"/>
          <p:cNvSpPr>
            <a:spLocks noChangeArrowheads="1"/>
          </p:cNvSpPr>
          <p:nvPr/>
        </p:nvSpPr>
        <p:spPr bwMode="auto">
          <a:xfrm>
            <a:off x="5715000" y="2924175"/>
            <a:ext cx="1616075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en-US" altLang="ru-RU" sz="4800">
                <a:latin typeface="Times New Roman" pitchFamily="18" charset="0"/>
              </a:rPr>
              <a:t>N</a:t>
            </a:r>
            <a:r>
              <a:rPr lang="en-US" altLang="ru-RU" sz="2800">
                <a:latin typeface="Times New Roman" pitchFamily="18" charset="0"/>
              </a:rPr>
              <a:t>2</a:t>
            </a:r>
            <a:r>
              <a:rPr lang="en-US" altLang="ru-RU" sz="4800">
                <a:latin typeface="Times New Roman" pitchFamily="18" charset="0"/>
              </a:rPr>
              <a:t>O</a:t>
            </a:r>
            <a:r>
              <a:rPr lang="en-US" altLang="ru-RU" sz="2800">
                <a:latin typeface="Times New Roman" pitchFamily="18" charset="0"/>
              </a:rPr>
              <a:t>5</a:t>
            </a:r>
            <a:endParaRPr lang="ru-RU" altLang="ru-RU" sz="2800">
              <a:latin typeface="Times New Roman" pitchFamily="18" charset="0"/>
            </a:endParaRPr>
          </a:p>
        </p:txBody>
      </p:sp>
      <p:sp>
        <p:nvSpPr>
          <p:cNvPr id="4104" name="Rectangle 31"/>
          <p:cNvSpPr>
            <a:spLocks noChangeArrowheads="1"/>
          </p:cNvSpPr>
          <p:nvPr/>
        </p:nvSpPr>
        <p:spPr bwMode="auto">
          <a:xfrm>
            <a:off x="3733800" y="2971800"/>
            <a:ext cx="1676400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en-US" altLang="ru-RU" sz="4800">
                <a:latin typeface="Times New Roman" pitchFamily="18" charset="0"/>
              </a:rPr>
              <a:t>KOH</a:t>
            </a:r>
            <a:endParaRPr lang="ru-RU" altLang="ru-RU" sz="4800"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6000" smtClean="0"/>
              <a:t>О соли</a:t>
            </a:r>
            <a:br>
              <a:rPr lang="ru-RU" altLang="ru-RU" sz="6000" smtClean="0"/>
            </a:br>
            <a:r>
              <a:rPr lang="ru-RU" altLang="ru-RU" sz="6000" smtClean="0"/>
              <a:t>Мёртвое море</a:t>
            </a:r>
          </a:p>
        </p:txBody>
      </p:sp>
      <p:pic>
        <p:nvPicPr>
          <p:cNvPr id="31747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905000"/>
            <a:ext cx="5791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609600"/>
            <a:ext cx="8839200" cy="1295400"/>
          </a:xfrm>
        </p:spPr>
        <p:txBody>
          <a:bodyPr/>
          <a:lstStyle/>
          <a:p>
            <a:pPr eaLnBrk="1" hangingPunct="1"/>
            <a:r>
              <a:rPr lang="ru-RU" altLang="ru-RU" sz="2000" smtClean="0"/>
              <a:t/>
            </a:r>
            <a:br>
              <a:rPr lang="ru-RU" altLang="ru-RU" sz="2000" smtClean="0"/>
            </a:br>
            <a:r>
              <a:rPr lang="ru-RU" altLang="ru-RU" sz="6000" smtClean="0">
                <a:latin typeface="Times New Roman" pitchFamily="18" charset="0"/>
                <a:cs typeface="Times New Roman" pitchFamily="18" charset="0"/>
              </a:rPr>
              <a:t>Розовое озеро в Сенегале</a:t>
            </a:r>
            <a:r>
              <a:rPr lang="ru-RU" altLang="ru-RU" sz="260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altLang="ru-RU" sz="260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600" smtClean="0">
                <a:latin typeface="Times New Roman" pitchFamily="18" charset="0"/>
                <a:cs typeface="Times New Roman" pitchFamily="18" charset="0"/>
              </a:rPr>
              <a:t>Это озеро имеет такой цвет из-за большого количества микроорганизмов и полезных ископаемых. Местные женщины проводят до 14 часов в день собирая там соль.</a:t>
            </a:r>
            <a:r>
              <a:rPr lang="ru-RU" altLang="ru-RU" sz="28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800" smtClean="0">
                <a:latin typeface="Times New Roman" pitchFamily="18" charset="0"/>
                <a:cs typeface="Times New Roman" pitchFamily="18" charset="0"/>
              </a:rPr>
            </a:br>
            <a:endParaRPr lang="ru-RU" altLang="ru-RU" sz="28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2209800"/>
            <a:ext cx="6911975" cy="434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685800"/>
            <a:ext cx="8610600" cy="2895600"/>
          </a:xfrm>
        </p:spPr>
        <p:txBody>
          <a:bodyPr/>
          <a:lstStyle/>
          <a:p>
            <a:pPr algn="just" eaLnBrk="1" hangingPunct="1"/>
            <a:r>
              <a:rPr lang="ru-RU" altLang="ru-RU" sz="2800" smtClean="0">
                <a:latin typeface="Times New Roman" pitchFamily="18" charset="0"/>
                <a:cs typeface="Times New Roman" pitchFamily="18" charset="0"/>
              </a:rPr>
              <a:t>Самое большое солевое озеро в мире расположено на юге пустынной равнины Альтиплано, в Боливии, на высоте около 3700 м. Его площадь составляет 10,5 квадратных километров. В центре толщина соли достигает 10 метров. Это озеро содержит более 10 миллиардов тонн соли. Когда Salar de Uyuni покрывается водой, в нем отражается каждое облако.</a:t>
            </a:r>
          </a:p>
        </p:txBody>
      </p:sp>
      <p:pic>
        <p:nvPicPr>
          <p:cNvPr id="3379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3657600"/>
            <a:ext cx="4953000" cy="291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85750" y="357188"/>
            <a:ext cx="8501063" cy="928687"/>
          </a:xfrm>
        </p:spPr>
        <p:txBody>
          <a:bodyPr/>
          <a:lstStyle/>
          <a:p>
            <a:pPr eaLnBrk="1" hangingPunct="1"/>
            <a:r>
              <a:rPr lang="ru-RU" altLang="ru-RU" smtClean="0">
                <a:solidFill>
                  <a:schemeClr val="bg1"/>
                </a:solidFill>
                <a:latin typeface="Verdana" pitchFamily="34" charset="0"/>
              </a:rPr>
              <a:t> </a:t>
            </a:r>
            <a:r>
              <a:rPr lang="ru-RU" altLang="ru-RU" smtClean="0">
                <a:solidFill>
                  <a:schemeClr val="bg1"/>
                </a:solidFill>
                <a:latin typeface="Arial Black" pitchFamily="34" charset="0"/>
              </a:rPr>
              <a:t>  </a:t>
            </a:r>
            <a:r>
              <a:rPr lang="ru-RU" altLang="ru-RU" sz="6000" b="1" smtClean="0">
                <a:solidFill>
                  <a:srgbClr val="002060"/>
                </a:solidFill>
              </a:rPr>
              <a:t>Химический диктант</a:t>
            </a:r>
          </a:p>
        </p:txBody>
      </p:sp>
      <p:sp>
        <p:nvSpPr>
          <p:cNvPr id="34819" name="Text Box 4"/>
          <p:cNvSpPr txBox="1">
            <a:spLocks noChangeArrowheads="1"/>
          </p:cNvSpPr>
          <p:nvPr/>
        </p:nvSpPr>
        <p:spPr bwMode="auto">
          <a:xfrm>
            <a:off x="971550" y="2781300"/>
            <a:ext cx="79168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  <a:buFont typeface="Wingdings" pitchFamily="2" charset="2"/>
              <a:buNone/>
            </a:pPr>
            <a:endParaRPr lang="ru-RU" altLang="ru-RU" sz="2400">
              <a:latin typeface="Arial" charset="0"/>
            </a:endParaRPr>
          </a:p>
        </p:txBody>
      </p:sp>
      <p:sp>
        <p:nvSpPr>
          <p:cNvPr id="34820" name="TextBox 7"/>
          <p:cNvSpPr txBox="1">
            <a:spLocks noChangeArrowheads="1"/>
          </p:cNvSpPr>
          <p:nvPr/>
        </p:nvSpPr>
        <p:spPr bwMode="auto">
          <a:xfrm>
            <a:off x="457200" y="1143000"/>
            <a:ext cx="2590800" cy="252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sz="2000" b="1">
                <a:latin typeface="Arial" charset="0"/>
              </a:rPr>
              <a:t>1 вариант</a:t>
            </a:r>
            <a:r>
              <a:rPr lang="ru-RU" altLang="ru-RU" sz="2000">
                <a:latin typeface="Arial" charset="0"/>
              </a:rPr>
              <a:t> </a:t>
            </a:r>
          </a:p>
          <a:p>
            <a:r>
              <a:rPr lang="ru-RU" altLang="ru-RU" sz="2000">
                <a:latin typeface="Arial" charset="0"/>
              </a:rPr>
              <a:t>1.соли металла</a:t>
            </a:r>
          </a:p>
          <a:p>
            <a:r>
              <a:rPr lang="ru-RU" altLang="ru-RU" sz="2000">
                <a:latin typeface="Arial" charset="0"/>
              </a:rPr>
              <a:t>2. сульфат алюминия</a:t>
            </a:r>
          </a:p>
          <a:p>
            <a:r>
              <a:rPr lang="ru-RU" altLang="ru-RU" sz="2000">
                <a:latin typeface="Arial" charset="0"/>
              </a:rPr>
              <a:t>3. белого</a:t>
            </a:r>
          </a:p>
          <a:p>
            <a:r>
              <a:rPr lang="ru-RU" altLang="ru-RU" sz="2000">
                <a:latin typeface="Arial" charset="0"/>
              </a:rPr>
              <a:t>4. </a:t>
            </a:r>
            <a:r>
              <a:rPr lang="en-US" altLang="ru-RU" sz="2000">
                <a:latin typeface="Arial" charset="0"/>
              </a:rPr>
              <a:t>Cu</a:t>
            </a:r>
            <a:r>
              <a:rPr lang="ru-RU" altLang="ru-RU" sz="2000">
                <a:latin typeface="Arial" charset="0"/>
              </a:rPr>
              <a:t>(</a:t>
            </a:r>
            <a:r>
              <a:rPr lang="en-US" altLang="ru-RU" sz="2000">
                <a:latin typeface="Arial" charset="0"/>
              </a:rPr>
              <a:t>OH</a:t>
            </a:r>
            <a:r>
              <a:rPr lang="ru-RU" altLang="ru-RU" sz="2000">
                <a:latin typeface="Arial" charset="0"/>
              </a:rPr>
              <a:t>)</a:t>
            </a:r>
            <a:r>
              <a:rPr lang="ru-RU" altLang="ru-RU" sz="2000" baseline="-25000">
                <a:latin typeface="Arial" charset="0"/>
              </a:rPr>
              <a:t>2</a:t>
            </a:r>
            <a:r>
              <a:rPr lang="ru-RU" altLang="ru-RU" sz="2000">
                <a:latin typeface="Arial" charset="0"/>
              </a:rPr>
              <a:t>  </a:t>
            </a:r>
          </a:p>
          <a:p>
            <a:r>
              <a:rPr lang="ru-RU" altLang="ru-RU" sz="2000">
                <a:latin typeface="Arial" charset="0"/>
              </a:rPr>
              <a:t>5. хлора, соды</a:t>
            </a:r>
          </a:p>
          <a:p>
            <a:endParaRPr lang="ru-RU" altLang="ru-RU" sz="1800">
              <a:latin typeface="Arial" charset="0"/>
            </a:endParaRPr>
          </a:p>
        </p:txBody>
      </p:sp>
      <p:sp>
        <p:nvSpPr>
          <p:cNvPr id="34821" name="TextBox 8"/>
          <p:cNvSpPr txBox="1">
            <a:spLocks noChangeArrowheads="1"/>
          </p:cNvSpPr>
          <p:nvPr/>
        </p:nvSpPr>
        <p:spPr bwMode="auto">
          <a:xfrm>
            <a:off x="4114800" y="1214438"/>
            <a:ext cx="4876800" cy="224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sz="2000" b="1">
                <a:latin typeface="Arial" charset="0"/>
              </a:rPr>
              <a:t>2 вариант</a:t>
            </a:r>
            <a:r>
              <a:rPr lang="ru-RU" altLang="ru-RU" sz="2000">
                <a:latin typeface="Arial" charset="0"/>
              </a:rPr>
              <a:t> </a:t>
            </a:r>
          </a:p>
          <a:p>
            <a:r>
              <a:rPr lang="ru-RU" altLang="ru-RU" sz="2000">
                <a:latin typeface="Arial" charset="0"/>
              </a:rPr>
              <a:t>1. ионов металла и кислотного остатка.</a:t>
            </a:r>
          </a:p>
          <a:p>
            <a:r>
              <a:rPr lang="ru-RU" altLang="ru-RU" sz="2000">
                <a:latin typeface="Arial" charset="0"/>
              </a:rPr>
              <a:t>2. нитрат кальция.</a:t>
            </a:r>
          </a:p>
          <a:p>
            <a:r>
              <a:rPr lang="ru-RU" altLang="ru-RU" sz="2000">
                <a:latin typeface="Arial" charset="0"/>
              </a:rPr>
              <a:t>3.растворимые, нерастворимые и малорастворимые.</a:t>
            </a:r>
          </a:p>
          <a:p>
            <a:r>
              <a:rPr lang="ru-RU" altLang="ru-RU" sz="2000">
                <a:latin typeface="Arial" charset="0"/>
              </a:rPr>
              <a:t>4. </a:t>
            </a:r>
            <a:r>
              <a:rPr lang="en-US" altLang="ru-RU" sz="2000">
                <a:latin typeface="Arial" charset="0"/>
              </a:rPr>
              <a:t>C</a:t>
            </a:r>
            <a:r>
              <a:rPr lang="ru-RU" altLang="ru-RU" sz="2000">
                <a:latin typeface="Arial" charset="0"/>
              </a:rPr>
              <a:t>а</a:t>
            </a:r>
            <a:r>
              <a:rPr lang="en-US" altLang="ru-RU" sz="2000">
                <a:latin typeface="Arial" charset="0"/>
              </a:rPr>
              <a:t>CL</a:t>
            </a:r>
            <a:r>
              <a:rPr lang="ru-RU" altLang="ru-RU" sz="2000" baseline="-25000">
                <a:latin typeface="Arial" charset="0"/>
              </a:rPr>
              <a:t>2</a:t>
            </a:r>
            <a:endParaRPr lang="ru-RU" altLang="ru-RU" sz="2000">
              <a:latin typeface="Arial" charset="0"/>
            </a:endParaRPr>
          </a:p>
          <a:p>
            <a:r>
              <a:rPr lang="ru-RU" altLang="ru-RU" sz="2000">
                <a:latin typeface="Arial" charset="0"/>
              </a:rPr>
              <a:t>5. калийное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34822" name="TextBox 9"/>
          <p:cNvSpPr txBox="1">
            <a:spLocks noChangeArrowheads="1"/>
          </p:cNvSpPr>
          <p:nvPr/>
        </p:nvSpPr>
        <p:spPr bwMode="auto">
          <a:xfrm>
            <a:off x="2214563" y="4286250"/>
            <a:ext cx="4699000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2000" b="1">
                <a:latin typeface="Arial" charset="0"/>
              </a:rPr>
              <a:t>Критерии оценки</a:t>
            </a:r>
          </a:p>
          <a:p>
            <a:r>
              <a:rPr lang="ru-RU" altLang="ru-RU" sz="2000">
                <a:latin typeface="Arial" charset="0"/>
              </a:rPr>
              <a:t>5 правильных ответов — «5»</a:t>
            </a:r>
          </a:p>
          <a:p>
            <a:r>
              <a:rPr lang="ru-RU" altLang="ru-RU" sz="2000">
                <a:latin typeface="Arial" charset="0"/>
              </a:rPr>
              <a:t>4 правильных ответов — «4»</a:t>
            </a:r>
          </a:p>
          <a:p>
            <a:r>
              <a:rPr lang="ru-RU" altLang="ru-RU" sz="2000">
                <a:latin typeface="Arial" charset="0"/>
              </a:rPr>
              <a:t>3 правильных ответов — «3»</a:t>
            </a:r>
          </a:p>
          <a:p>
            <a:r>
              <a:rPr lang="ru-RU" altLang="ru-RU" sz="2000">
                <a:latin typeface="Arial" charset="0"/>
              </a:rPr>
              <a:t>Меньше 3 правильных ответов — «2»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"/>
          <p:cNvSpPr>
            <a:spLocks noGrp="1" noChangeArrowheads="1"/>
          </p:cNvSpPr>
          <p:nvPr>
            <p:ph type="ctrTitle"/>
          </p:nvPr>
        </p:nvSpPr>
        <p:spPr>
          <a:xfrm>
            <a:off x="571500" y="357188"/>
            <a:ext cx="7786688" cy="1000125"/>
          </a:xfrm>
        </p:spPr>
        <p:txBody>
          <a:bodyPr/>
          <a:lstStyle/>
          <a:p>
            <a:pPr eaLnBrk="1" hangingPunct="1"/>
            <a:r>
              <a:rPr lang="ru-RU" altLang="ru-RU" smtClean="0">
                <a:solidFill>
                  <a:schemeClr val="bg1"/>
                </a:solidFill>
                <a:latin typeface="Verdana" pitchFamily="34" charset="0"/>
              </a:rPr>
              <a:t> </a:t>
            </a:r>
            <a:r>
              <a:rPr lang="ru-RU" altLang="ru-RU" smtClean="0">
                <a:solidFill>
                  <a:schemeClr val="bg1"/>
                </a:solidFill>
                <a:latin typeface="Arial Black" pitchFamily="34" charset="0"/>
              </a:rPr>
              <a:t>   </a:t>
            </a:r>
            <a:r>
              <a:rPr lang="ru-RU" altLang="ru-RU" sz="6000" b="1" smtClean="0"/>
              <a:t>Сиквейн</a:t>
            </a:r>
          </a:p>
        </p:txBody>
      </p:sp>
      <p:sp>
        <p:nvSpPr>
          <p:cNvPr id="35843" name="Text Box 4"/>
          <p:cNvSpPr txBox="1">
            <a:spLocks noChangeArrowheads="1"/>
          </p:cNvSpPr>
          <p:nvPr/>
        </p:nvSpPr>
        <p:spPr bwMode="auto">
          <a:xfrm>
            <a:off x="971550" y="2781300"/>
            <a:ext cx="79168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  <a:buFont typeface="Wingdings" pitchFamily="2" charset="2"/>
              <a:buNone/>
            </a:pPr>
            <a:endParaRPr lang="ru-RU" altLang="ru-RU" sz="2400">
              <a:latin typeface="Arial" charset="0"/>
            </a:endParaRPr>
          </a:p>
        </p:txBody>
      </p:sp>
      <p:sp>
        <p:nvSpPr>
          <p:cNvPr id="35844" name="TextBox 11"/>
          <p:cNvSpPr txBox="1">
            <a:spLocks noChangeArrowheads="1"/>
          </p:cNvSpPr>
          <p:nvPr/>
        </p:nvSpPr>
        <p:spPr bwMode="auto">
          <a:xfrm>
            <a:off x="285750" y="1428750"/>
            <a:ext cx="8501063" cy="529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280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altLang="ru-RU">
                <a:latin typeface="Times New Roman" pitchFamily="18" charset="0"/>
                <a:cs typeface="Times New Roman" pitchFamily="18" charset="0"/>
              </a:rPr>
              <a:t>1. В первой строчке тема называется одним словом (обычно существительным). </a:t>
            </a:r>
            <a:br>
              <a:rPr lang="ru-RU" altLang="ru-RU">
                <a:latin typeface="Times New Roman" pitchFamily="18" charset="0"/>
                <a:cs typeface="Times New Roman" pitchFamily="18" charset="0"/>
              </a:rPr>
            </a:br>
            <a:r>
              <a:rPr lang="ru-RU" altLang="ru-RU">
                <a:latin typeface="Times New Roman" pitchFamily="18" charset="0"/>
                <a:cs typeface="Times New Roman" pitchFamily="18" charset="0"/>
              </a:rPr>
              <a:t>    2. Вторая строчка — это описание темы в двух   словах (двумя прилагательными). </a:t>
            </a:r>
            <a:br>
              <a:rPr lang="ru-RU" altLang="ru-RU">
                <a:latin typeface="Times New Roman" pitchFamily="18" charset="0"/>
                <a:cs typeface="Times New Roman" pitchFamily="18" charset="0"/>
              </a:rPr>
            </a:br>
            <a:r>
              <a:rPr lang="ru-RU" altLang="ru-RU">
                <a:latin typeface="Times New Roman" pitchFamily="18" charset="0"/>
                <a:cs typeface="Times New Roman" pitchFamily="18" charset="0"/>
              </a:rPr>
              <a:t>    3. Третья строчка — это описание действия в рамках этой темы тремя словами (глаголами). </a:t>
            </a:r>
            <a:br>
              <a:rPr lang="ru-RU" altLang="ru-RU">
                <a:latin typeface="Times New Roman" pitchFamily="18" charset="0"/>
                <a:cs typeface="Times New Roman" pitchFamily="18" charset="0"/>
              </a:rPr>
            </a:br>
            <a:r>
              <a:rPr lang="ru-RU" altLang="ru-RU">
                <a:latin typeface="Times New Roman" pitchFamily="18" charset="0"/>
                <a:cs typeface="Times New Roman" pitchFamily="18" charset="0"/>
              </a:rPr>
              <a:t>    4. Четвертая строка — это фраза из четырех слов, показывающая отношение к теме. </a:t>
            </a:r>
            <a:br>
              <a:rPr lang="ru-RU" altLang="ru-RU">
                <a:latin typeface="Times New Roman" pitchFamily="18" charset="0"/>
                <a:cs typeface="Times New Roman" pitchFamily="18" charset="0"/>
              </a:rPr>
            </a:br>
            <a:r>
              <a:rPr lang="ru-RU" altLang="ru-RU">
                <a:latin typeface="Times New Roman" pitchFamily="18" charset="0"/>
                <a:cs typeface="Times New Roman" pitchFamily="18" charset="0"/>
              </a:rPr>
              <a:t>    5. Последняя строка — это синоним из одного слова, который повторяет суть темы</a:t>
            </a:r>
            <a:r>
              <a:rPr lang="ru-RU" altLang="ru-RU">
                <a:latin typeface="Arial" charset="0"/>
              </a:rPr>
              <a:t>. </a:t>
            </a:r>
          </a:p>
          <a:p>
            <a:endParaRPr lang="ru-RU" altLang="ru-RU" sz="1800">
              <a:latin typeface="Arial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3"/>
          <p:cNvSpPr>
            <a:spLocks noGrp="1" noChangeArrowheads="1"/>
          </p:cNvSpPr>
          <p:nvPr>
            <p:ph type="ctrTitle" idx="4294967295"/>
          </p:nvPr>
        </p:nvSpPr>
        <p:spPr>
          <a:xfrm>
            <a:off x="357188" y="357188"/>
            <a:ext cx="8143875" cy="1071562"/>
          </a:xfrm>
        </p:spPr>
        <p:txBody>
          <a:bodyPr/>
          <a:lstStyle/>
          <a:p>
            <a:pPr eaLnBrk="1" hangingPunct="1"/>
            <a:r>
              <a:rPr lang="ru-RU" altLang="ru-RU" smtClean="0">
                <a:solidFill>
                  <a:schemeClr val="bg1"/>
                </a:solidFill>
                <a:latin typeface="Verdana" pitchFamily="34" charset="0"/>
              </a:rPr>
              <a:t> </a:t>
            </a:r>
            <a:r>
              <a:rPr lang="ru-RU" altLang="ru-RU" smtClean="0">
                <a:solidFill>
                  <a:schemeClr val="bg1"/>
                </a:solidFill>
                <a:latin typeface="Arial Black" pitchFamily="34" charset="0"/>
              </a:rPr>
              <a:t>   </a:t>
            </a:r>
            <a:r>
              <a:rPr lang="ru-RU" altLang="ru-RU" sz="6000" b="1" smtClean="0"/>
              <a:t>Сиквейн</a:t>
            </a:r>
          </a:p>
        </p:txBody>
      </p:sp>
      <p:sp>
        <p:nvSpPr>
          <p:cNvPr id="36867" name="Text Box 4"/>
          <p:cNvSpPr txBox="1">
            <a:spLocks noChangeArrowheads="1"/>
          </p:cNvSpPr>
          <p:nvPr/>
        </p:nvSpPr>
        <p:spPr bwMode="auto">
          <a:xfrm>
            <a:off x="971550" y="2781300"/>
            <a:ext cx="79168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  <a:buFont typeface="Wingdings" pitchFamily="2" charset="2"/>
              <a:buNone/>
            </a:pPr>
            <a:endParaRPr lang="ru-RU" altLang="ru-RU" sz="2400">
              <a:latin typeface="Arial" charset="0"/>
            </a:endParaRPr>
          </a:p>
        </p:txBody>
      </p:sp>
      <p:sp>
        <p:nvSpPr>
          <p:cNvPr id="36868" name="TextBox 11"/>
          <p:cNvSpPr txBox="1">
            <a:spLocks noChangeArrowheads="1"/>
          </p:cNvSpPr>
          <p:nvPr/>
        </p:nvSpPr>
        <p:spPr bwMode="auto">
          <a:xfrm>
            <a:off x="428625" y="1428750"/>
            <a:ext cx="8432800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>
                <a:latin typeface="Times New Roman" pitchFamily="18" charset="0"/>
                <a:cs typeface="Times New Roman" pitchFamily="18" charset="0"/>
              </a:rPr>
              <a:t>1. Соль</a:t>
            </a:r>
          </a:p>
          <a:p>
            <a:r>
              <a:rPr lang="ru-RU" altLang="ru-RU">
                <a:latin typeface="Times New Roman" pitchFamily="18" charset="0"/>
                <a:cs typeface="Times New Roman" pitchFamily="18" charset="0"/>
              </a:rPr>
              <a:t>2. Белая, кристаллическая</a:t>
            </a:r>
          </a:p>
          <a:p>
            <a:r>
              <a:rPr lang="ru-RU" altLang="ru-RU">
                <a:latin typeface="Times New Roman" pitchFamily="18" charset="0"/>
                <a:cs typeface="Times New Roman" pitchFamily="18" charset="0"/>
              </a:rPr>
              <a:t>3. Солит, удобряет, растворяется </a:t>
            </a:r>
          </a:p>
          <a:p>
            <a:r>
              <a:rPr lang="ru-RU" altLang="ru-RU">
                <a:latin typeface="Times New Roman" pitchFamily="18" charset="0"/>
                <a:cs typeface="Times New Roman" pitchFamily="18" charset="0"/>
              </a:rPr>
              <a:t>4. Соль наносит вред здоровью</a:t>
            </a:r>
          </a:p>
          <a:p>
            <a:r>
              <a:rPr lang="ru-RU" altLang="ru-RU">
                <a:latin typeface="Times New Roman" pitchFamily="18" charset="0"/>
                <a:cs typeface="Times New Roman" pitchFamily="18" charset="0"/>
              </a:rPr>
              <a:t>5. Селитра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476250"/>
            <a:ext cx="8431212" cy="796925"/>
          </a:xfrm>
        </p:spPr>
        <p:txBody>
          <a:bodyPr/>
          <a:lstStyle/>
          <a:p>
            <a:r>
              <a:rPr lang="ru-RU" altLang="ru-RU" sz="6000" b="1" smtClean="0"/>
              <a:t>Домашнее задание</a:t>
            </a:r>
            <a:endParaRPr lang="ru-RU" altLang="ru-RU" sz="6000" b="1" smtClean="0">
              <a:latin typeface="Times New Roman" pitchFamily="18" charset="0"/>
            </a:endParaRP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916113"/>
            <a:ext cx="8382000" cy="2295525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altLang="ru-RU" sz="4800" smtClean="0">
                <a:latin typeface="Times New Roman" pitchFamily="18" charset="0"/>
              </a:rPr>
              <a:t>§33, Упр.2, 3, 6 (письменно)</a:t>
            </a:r>
          </a:p>
        </p:txBody>
      </p:sp>
      <p:sp>
        <p:nvSpPr>
          <p:cNvPr id="72723" name="AutoShape 19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5003800" y="6237288"/>
            <a:ext cx="792163" cy="360362"/>
          </a:xfrm>
          <a:prstGeom prst="actionButtonBackPrevious">
            <a:avLst/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0"/>
            <a:ext cx="8229600" cy="4800600"/>
          </a:xfrm>
        </p:spPr>
        <p:txBody>
          <a:bodyPr/>
          <a:lstStyle/>
          <a:p>
            <a:pPr>
              <a:buFontTx/>
              <a:buNone/>
            </a:pPr>
            <a:endParaRPr lang="ru-RU" altLang="ru-RU" sz="4000" smtClean="0">
              <a:latin typeface="Times New Roman" pitchFamily="18" charset="0"/>
            </a:endParaRPr>
          </a:p>
          <a:p>
            <a:pPr>
              <a:buFontTx/>
              <a:buNone/>
            </a:pPr>
            <a:endParaRPr lang="ru-RU" altLang="ru-RU" sz="4000" smtClean="0">
              <a:latin typeface="Times New Roman" pitchFamily="18" charset="0"/>
            </a:endParaRPr>
          </a:p>
          <a:p>
            <a:pPr algn="ctr">
              <a:buFontTx/>
              <a:buNone/>
            </a:pPr>
            <a:r>
              <a:rPr lang="ru-RU" altLang="ru-RU" sz="4000" smtClean="0">
                <a:latin typeface="Times New Roman" pitchFamily="18" charset="0"/>
              </a:rPr>
              <a:t> </a:t>
            </a:r>
            <a:r>
              <a:rPr lang="ru-RU" altLang="ru-RU" sz="9600" smtClean="0">
                <a:latin typeface="Times New Roman" pitchFamily="18" charset="0"/>
              </a:rPr>
              <a:t>СПАСИБО </a:t>
            </a:r>
          </a:p>
          <a:p>
            <a:pPr algn="ctr">
              <a:buFontTx/>
              <a:buNone/>
            </a:pPr>
            <a:r>
              <a:rPr lang="ru-RU" altLang="ru-RU" sz="9600" smtClean="0">
                <a:latin typeface="Times New Roman" pitchFamily="18" charset="0"/>
              </a:rPr>
              <a:t>ЗА УРОК!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85750"/>
            <a:ext cx="8686800" cy="1000125"/>
          </a:xfrm>
        </p:spPr>
        <p:txBody>
          <a:bodyPr/>
          <a:lstStyle/>
          <a:p>
            <a:pPr eaLnBrk="1" hangingPunct="1"/>
            <a:r>
              <a:rPr lang="ru-RU" altLang="ru-RU" b="1" smtClean="0">
                <a:cs typeface="Times New Roman" pitchFamily="18" charset="0"/>
              </a:rPr>
              <a:t>Список используемых источников</a:t>
            </a:r>
          </a:p>
        </p:txBody>
      </p:sp>
      <p:sp>
        <p:nvSpPr>
          <p:cNvPr id="39939" name="Прямоугольник 3"/>
          <p:cNvSpPr>
            <a:spLocks noChangeArrowheads="1"/>
          </p:cNvSpPr>
          <p:nvPr/>
        </p:nvSpPr>
        <p:spPr bwMode="auto">
          <a:xfrm>
            <a:off x="395288" y="1071563"/>
            <a:ext cx="8424862" cy="489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charset="0"/>
              <a:buChar char="•"/>
            </a:pPr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Рудзитис Г.Е. Химия. Неорганическая химия. 8 класс: Учебник для общеобразовательных учреждений с прил. на электрон. носителе:  базовый уровень. Просвещение, 201</a:t>
            </a:r>
            <a:r>
              <a:rPr lang="en-US" altLang="ru-RU" sz="240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– 1</a:t>
            </a:r>
            <a:r>
              <a:rPr lang="en-US" altLang="ru-RU" sz="2400">
                <a:latin typeface="Times New Roman" pitchFamily="18" charset="0"/>
                <a:cs typeface="Times New Roman" pitchFamily="18" charset="0"/>
              </a:rPr>
              <a:t>76</a:t>
            </a:r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 с.</a:t>
            </a:r>
          </a:p>
          <a:p>
            <a:pPr algn="just">
              <a:buFont typeface="Arial" charset="0"/>
              <a:buChar char="•"/>
            </a:pPr>
            <a:r>
              <a:rPr lang="ru-RU" altLang="ru-RU" sz="2400"/>
              <a:t> </a:t>
            </a:r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Журнал  Химия в школе №7. 2012 год [стр. 24-25];</a:t>
            </a:r>
          </a:p>
          <a:p>
            <a:pPr algn="just"/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•Дидактический и раздаточный материал</a:t>
            </a:r>
            <a:r>
              <a:rPr lang="ru-RU" altLang="ru-RU" sz="2400"/>
              <a:t>. </a:t>
            </a:r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Издательство «Учитель»,  2012</a:t>
            </a:r>
          </a:p>
          <a:p>
            <a:pPr algn="just">
              <a:buFont typeface="Arial" charset="0"/>
              <a:buChar char="•"/>
            </a:pPr>
            <a:r>
              <a:rPr lang="ru-RU" altLang="ru-RU" sz="2400">
                <a:latin typeface="Times New Roman" pitchFamily="18" charset="0"/>
                <a:cs typeface="Times New Roman" pitchFamily="18" charset="0"/>
                <a:hlinkClick r:id="rId2"/>
              </a:rPr>
              <a:t>http://school-collection.edu.ru/collection/organic/</a:t>
            </a:r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buFont typeface="Arial" charset="0"/>
              <a:buChar char="•"/>
            </a:pPr>
            <a:r>
              <a:rPr lang="en-US" altLang="ru-RU" sz="2400">
                <a:latin typeface="Times New Roman" pitchFamily="18" charset="0"/>
                <a:cs typeface="Times New Roman" pitchFamily="18" charset="0"/>
                <a:hlinkClick r:id="rId3"/>
              </a:rPr>
              <a:t>http://ru.wikipedia.org/wiki/</a:t>
            </a:r>
            <a:endParaRPr lang="ru-RU" altLang="ru-RU" sz="2400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2400"/>
              <a:t>• </a:t>
            </a:r>
            <a:r>
              <a:rPr lang="ru-RU" altLang="ru-RU" sz="2400">
                <a:latin typeface="Times New Roman" pitchFamily="18" charset="0"/>
                <a:cs typeface="Times New Roman" pitchFamily="18" charset="0"/>
                <a:hlinkClick r:id="rId4"/>
              </a:rPr>
              <a:t>http://www.chemnet.ru</a:t>
            </a:r>
            <a:endParaRPr lang="ru-RU" altLang="ru-RU" sz="2400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altLang="ru-RU" sz="2400">
                <a:latin typeface="Times New Roman" pitchFamily="18" charset="0"/>
                <a:cs typeface="Times New Roman" pitchFamily="18" charset="0"/>
                <a:hlinkClick r:id="rId5"/>
              </a:rPr>
              <a:t>http://www.hij.ru</a:t>
            </a:r>
            <a:endParaRPr lang="ru-RU" altLang="ru-RU" sz="2400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altLang="ru-RU" sz="2400">
                <a:latin typeface="Times New Roman" pitchFamily="18" charset="0"/>
                <a:cs typeface="Times New Roman" pitchFamily="18" charset="0"/>
                <a:hlinkClick r:id="rId6"/>
              </a:rPr>
              <a:t>http://him-school.ru</a:t>
            </a:r>
            <a:endParaRPr lang="ru-RU" altLang="ru-RU" sz="2400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altLang="ru-RU" sz="2400">
                <a:latin typeface="Times New Roman" pitchFamily="18" charset="0"/>
                <a:cs typeface="Times New Roman" pitchFamily="18" charset="0"/>
                <a:hlinkClick r:id="rId7"/>
              </a:rPr>
              <a:t>www.bfnm.ru</a:t>
            </a:r>
            <a:endParaRPr lang="ru-RU" altLang="ru-RU" sz="24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609600"/>
            <a:ext cx="8534400" cy="874713"/>
          </a:xfrm>
        </p:spPr>
        <p:txBody>
          <a:bodyPr/>
          <a:lstStyle/>
          <a:p>
            <a:r>
              <a:rPr lang="ru-RU" altLang="ru-RU" b="1" smtClean="0">
                <a:latin typeface="Times New Roman" pitchFamily="18" charset="0"/>
              </a:rPr>
              <a:t>О каком веществе идёт речь?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371600"/>
            <a:ext cx="7924800" cy="4754563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 smtClean="0">
                <a:latin typeface="Times New Roman" pitchFamily="18" charset="0"/>
              </a:rPr>
              <a:t>   У травоядных животных потребность в этом веществе велика. В тех странах, где этого вещества мало, люди прибегали к различным способам чтобы ...  Меланезийцы каждое утро пили морскую воду, в Новой Зеландии пищу запивали морской водой, в Северной Америке индейские племена высушивали морскую капусту и добавляли её в пищу.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5288" y="2590800"/>
            <a:ext cx="8443912" cy="2438400"/>
          </a:xfrm>
        </p:spPr>
        <p:txBody>
          <a:bodyPr/>
          <a:lstStyle/>
          <a:p>
            <a:pPr marL="609600" indent="-609600" algn="just"/>
            <a:r>
              <a:rPr lang="ru-RU" altLang="ru-RU" sz="3100" smtClean="0">
                <a:solidFill>
                  <a:schemeClr val="tx1"/>
                </a:solidFill>
                <a:latin typeface="Times New Roman" pitchFamily="18" charset="0"/>
              </a:rPr>
              <a:t>• </a:t>
            </a:r>
            <a:r>
              <a:rPr lang="ru-RU" altLang="ru-RU" sz="3100" smtClean="0">
                <a:solidFill>
                  <a:schemeClr val="tx2"/>
                </a:solidFill>
                <a:latin typeface="Times New Roman" pitchFamily="18" charset="0"/>
              </a:rPr>
              <a:t>	</a:t>
            </a:r>
            <a:r>
              <a:rPr lang="ru-RU" altLang="ru-RU" sz="3100" smtClean="0">
                <a:solidFill>
                  <a:schemeClr val="tx1"/>
                </a:solidFill>
                <a:latin typeface="Times New Roman" pitchFamily="18" charset="0"/>
              </a:rPr>
              <a:t>н</a:t>
            </a:r>
            <a:r>
              <a:rPr lang="ru-RU" altLang="ru-RU" smtClean="0">
                <a:solidFill>
                  <a:schemeClr val="tx1"/>
                </a:solidFill>
                <a:latin typeface="Times New Roman" pitchFamily="18" charset="0"/>
              </a:rPr>
              <a:t>аучить составлять формулы солей и давать им названия;</a:t>
            </a:r>
          </a:p>
          <a:p>
            <a:pPr marL="609600" indent="-609600" algn="just"/>
            <a:r>
              <a:rPr lang="ru-RU" altLang="ru-RU" smtClean="0">
                <a:solidFill>
                  <a:schemeClr val="tx1"/>
                </a:solidFill>
                <a:latin typeface="Times New Roman" pitchFamily="18" charset="0"/>
              </a:rPr>
              <a:t>• 	узнать классификацию, свойства солей, способы получения и применение солей.</a:t>
            </a:r>
          </a:p>
        </p:txBody>
      </p:sp>
      <p:sp>
        <p:nvSpPr>
          <p:cNvPr id="2061" name="AutoShape 1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5795963" y="6237288"/>
            <a:ext cx="792162" cy="360362"/>
          </a:xfrm>
          <a:prstGeom prst="actionButtonForwardNext">
            <a:avLst/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65" name="Rectangle 17"/>
          <p:cNvSpPr>
            <a:spLocks noChangeArrowheads="1"/>
          </p:cNvSpPr>
          <p:nvPr/>
        </p:nvSpPr>
        <p:spPr bwMode="auto">
          <a:xfrm>
            <a:off x="179388" y="5805488"/>
            <a:ext cx="1728787" cy="287337"/>
          </a:xfrm>
          <a:prstGeom prst="rect">
            <a:avLst/>
          </a:prstGeom>
          <a:gradFill rotWithShape="1">
            <a:gsLst>
              <a:gs pos="0">
                <a:schemeClr val="accent1">
                  <a:alpha val="0"/>
                </a:schemeClr>
              </a:gs>
              <a:gs pos="50000">
                <a:schemeClr val="accent1">
                  <a:gamma/>
                  <a:shade val="46275"/>
                  <a:invGamma/>
                  <a:alpha val="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990600" y="838200"/>
            <a:ext cx="7086600" cy="10160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>
                <a:latin typeface="+mj-lt"/>
              </a:rPr>
              <a:t>Цели урока:</a:t>
            </a:r>
            <a:endParaRPr lang="ru-RU" sz="6000" dirty="0"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2590800" y="685800"/>
            <a:ext cx="4114800" cy="1066800"/>
          </a:xfrm>
        </p:spPr>
        <p:txBody>
          <a:bodyPr/>
          <a:lstStyle/>
          <a:p>
            <a:r>
              <a:rPr lang="ru-RU" altLang="ru-RU" sz="6000" b="1" smtClean="0"/>
              <a:t>Задачи:</a:t>
            </a:r>
            <a:endParaRPr lang="ru-RU" altLang="ru-RU" sz="6000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28800"/>
            <a:ext cx="8229600" cy="2743200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 b="1" smtClean="0">
                <a:latin typeface="Times New Roman" pitchFamily="18" charset="0"/>
              </a:rPr>
              <a:t>Научить </a:t>
            </a:r>
          </a:p>
          <a:p>
            <a:r>
              <a:rPr lang="ru-RU" altLang="ru-RU" smtClean="0">
                <a:latin typeface="Times New Roman" pitchFamily="18" charset="0"/>
              </a:rPr>
              <a:t>находить среди неорганических веществ формулы солей;</a:t>
            </a:r>
          </a:p>
          <a:p>
            <a:r>
              <a:rPr lang="ru-RU" altLang="ru-RU" smtClean="0">
                <a:latin typeface="Times New Roman" pitchFamily="18" charset="0"/>
              </a:rPr>
              <a:t>составлять формулы солей;</a:t>
            </a:r>
          </a:p>
          <a:p>
            <a:r>
              <a:rPr lang="ru-RU" altLang="ru-RU" smtClean="0">
                <a:latin typeface="Times New Roman" pitchFamily="18" charset="0"/>
              </a:rPr>
              <a:t>называть соли.</a:t>
            </a:r>
          </a:p>
          <a:p>
            <a:endParaRPr lang="ru-RU" altLang="ru-RU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6"/>
          <p:cNvSpPr>
            <a:spLocks noGrp="1"/>
          </p:cNvSpPr>
          <p:nvPr>
            <p:ph type="title"/>
          </p:nvPr>
        </p:nvSpPr>
        <p:spPr>
          <a:xfrm>
            <a:off x="500063" y="500063"/>
            <a:ext cx="8183562" cy="857250"/>
          </a:xfrm>
        </p:spPr>
        <p:txBody>
          <a:bodyPr/>
          <a:lstStyle/>
          <a:p>
            <a:r>
              <a:rPr lang="ru-RU" altLang="ru-RU" sz="6000" b="1" smtClean="0"/>
              <a:t>План урока:</a:t>
            </a:r>
          </a:p>
        </p:txBody>
      </p:sp>
      <p:sp>
        <p:nvSpPr>
          <p:cNvPr id="8195" name="Содержимое 7"/>
          <p:cNvSpPr>
            <a:spLocks noGrp="1"/>
          </p:cNvSpPr>
          <p:nvPr>
            <p:ph idx="1"/>
          </p:nvPr>
        </p:nvSpPr>
        <p:spPr>
          <a:xfrm>
            <a:off x="714375" y="1428750"/>
            <a:ext cx="7969250" cy="2686050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6. Химические свойства.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1500" y="1357313"/>
            <a:ext cx="5000625" cy="5000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514350" indent="-5143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1. Что такое соли?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71500" y="1928813"/>
            <a:ext cx="5000625" cy="5000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514350" indent="-5143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Классификация солей.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71500" y="2500313"/>
            <a:ext cx="5000625" cy="5000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3. Номенклатура солей.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71500" y="3071813"/>
            <a:ext cx="5000625" cy="5000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514350" indent="-5143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4. Физические свойства.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71500" y="3643313"/>
            <a:ext cx="5000625" cy="5000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5. Химические свойства.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71500" y="4114800"/>
            <a:ext cx="2786063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6. Получение.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71500" y="4724400"/>
            <a:ext cx="2928938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7. Применение.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09600" y="5410200"/>
            <a:ext cx="640080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8. Некоторые интересные факты.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5105400" y="609600"/>
            <a:ext cx="1524000" cy="457200"/>
          </a:xfrm>
        </p:spPr>
        <p:txBody>
          <a:bodyPr rtlCol="0">
            <a:noAutofit/>
          </a:bodyPr>
          <a:lstStyle/>
          <a:p>
            <a:pPr algn="ctr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4000" b="1" dirty="0" smtClean="0">
                <a:solidFill>
                  <a:schemeClr val="accent5">
                    <a:lumMod val="25000"/>
                  </a:schemeClr>
                </a:solidFill>
              </a:rPr>
              <a:t>PO</a:t>
            </a:r>
            <a:r>
              <a:rPr lang="en-US" sz="4000" b="1" baseline="-25000" dirty="0" smtClean="0">
                <a:solidFill>
                  <a:schemeClr val="accent5">
                    <a:lumMod val="25000"/>
                  </a:schemeClr>
                </a:solidFill>
              </a:rPr>
              <a:t>4</a:t>
            </a:r>
            <a:endParaRPr lang="ru-RU" sz="4000" b="1" dirty="0" smtClean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6148" name="Прямоугольник 4"/>
          <p:cNvSpPr>
            <a:spLocks noChangeArrowheads="1"/>
          </p:cNvSpPr>
          <p:nvPr/>
        </p:nvSpPr>
        <p:spPr bwMode="auto">
          <a:xfrm>
            <a:off x="533400" y="1981200"/>
            <a:ext cx="9747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>
                <a:latin typeface="Times New Roman" pitchFamily="18" charset="0"/>
                <a:cs typeface="Times New Roman" pitchFamily="18" charset="0"/>
              </a:rPr>
              <a:t>Ион </a:t>
            </a:r>
          </a:p>
          <a:p>
            <a:r>
              <a:rPr lang="ru-RU" altLang="ru-RU">
                <a:latin typeface="Times New Roman" pitchFamily="18" charset="0"/>
                <a:cs typeface="Times New Roman" pitchFamily="18" charset="0"/>
              </a:rPr>
              <a:t>металла</a:t>
            </a:r>
          </a:p>
        </p:txBody>
      </p:sp>
      <p:sp>
        <p:nvSpPr>
          <p:cNvPr id="6149" name="Прямоугольник 5"/>
          <p:cNvSpPr>
            <a:spLocks noChangeArrowheads="1"/>
          </p:cNvSpPr>
          <p:nvPr/>
        </p:nvSpPr>
        <p:spPr bwMode="auto">
          <a:xfrm>
            <a:off x="1905000" y="1981200"/>
            <a:ext cx="13541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>
                <a:latin typeface="Times New Roman" pitchFamily="18" charset="0"/>
                <a:cs typeface="Times New Roman" pitchFamily="18" charset="0"/>
              </a:rPr>
              <a:t>Кислотный </a:t>
            </a:r>
          </a:p>
          <a:p>
            <a:r>
              <a:rPr lang="ru-RU" altLang="ru-RU">
                <a:latin typeface="Times New Roman" pitchFamily="18" charset="0"/>
                <a:cs typeface="Times New Roman" pitchFamily="18" charset="0"/>
              </a:rPr>
              <a:t>остаток</a:t>
            </a:r>
          </a:p>
        </p:txBody>
      </p:sp>
      <p:sp>
        <p:nvSpPr>
          <p:cNvPr id="6150" name="Прямоугольник 6"/>
          <p:cNvSpPr>
            <a:spLocks noChangeArrowheads="1"/>
          </p:cNvSpPr>
          <p:nvPr/>
        </p:nvSpPr>
        <p:spPr bwMode="auto">
          <a:xfrm>
            <a:off x="3962400" y="1981200"/>
            <a:ext cx="14478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>
                <a:latin typeface="Times New Roman" pitchFamily="18" charset="0"/>
                <a:cs typeface="Times New Roman" pitchFamily="18" charset="0"/>
              </a:rPr>
              <a:t>Ион </a:t>
            </a:r>
          </a:p>
          <a:p>
            <a:r>
              <a:rPr lang="ru-RU" altLang="ru-RU">
                <a:latin typeface="Times New Roman" pitchFamily="18" charset="0"/>
                <a:cs typeface="Times New Roman" pitchFamily="18" charset="0"/>
              </a:rPr>
              <a:t>металла</a:t>
            </a:r>
          </a:p>
        </p:txBody>
      </p:sp>
      <p:sp>
        <p:nvSpPr>
          <p:cNvPr id="6151" name="Прямоугольник 7"/>
          <p:cNvSpPr>
            <a:spLocks noChangeArrowheads="1"/>
          </p:cNvSpPr>
          <p:nvPr/>
        </p:nvSpPr>
        <p:spPr bwMode="auto">
          <a:xfrm>
            <a:off x="6096000" y="1905000"/>
            <a:ext cx="1676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>
                <a:latin typeface="Times New Roman" pitchFamily="18" charset="0"/>
                <a:cs typeface="Times New Roman" pitchFamily="18" charset="0"/>
              </a:rPr>
              <a:t>Кислотный </a:t>
            </a:r>
          </a:p>
          <a:p>
            <a:r>
              <a:rPr lang="ru-RU" altLang="ru-RU">
                <a:latin typeface="Times New Roman" pitchFamily="18" charset="0"/>
                <a:cs typeface="Times New Roman" pitchFamily="18" charset="0"/>
              </a:rPr>
              <a:t>остаток</a:t>
            </a:r>
          </a:p>
        </p:txBody>
      </p:sp>
      <p:sp>
        <p:nvSpPr>
          <p:cNvPr id="6152" name="Прямоугольник 8"/>
          <p:cNvSpPr>
            <a:spLocks noChangeArrowheads="1"/>
          </p:cNvSpPr>
          <p:nvPr/>
        </p:nvSpPr>
        <p:spPr bwMode="auto">
          <a:xfrm>
            <a:off x="914400" y="533400"/>
            <a:ext cx="7858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ru-RU" sz="3200" b="1"/>
              <a:t>Na</a:t>
            </a:r>
            <a:endParaRPr lang="ru-RU" altLang="ru-RU" sz="3200"/>
          </a:p>
        </p:txBody>
      </p:sp>
      <p:sp>
        <p:nvSpPr>
          <p:cNvPr id="6153" name="Прямоугольник 9"/>
          <p:cNvSpPr>
            <a:spLocks noChangeArrowheads="1"/>
          </p:cNvSpPr>
          <p:nvPr/>
        </p:nvSpPr>
        <p:spPr bwMode="auto">
          <a:xfrm>
            <a:off x="1676400" y="533400"/>
            <a:ext cx="5953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ru-RU" sz="3200" b="1"/>
              <a:t>Cl</a:t>
            </a:r>
            <a:endParaRPr lang="ru-RU" altLang="ru-RU" sz="3200"/>
          </a:p>
        </p:txBody>
      </p:sp>
      <p:sp>
        <p:nvSpPr>
          <p:cNvPr id="11" name="Прямоугольник 10"/>
          <p:cNvSpPr/>
          <p:nvPr/>
        </p:nvSpPr>
        <p:spPr>
          <a:xfrm>
            <a:off x="4876800" y="609600"/>
            <a:ext cx="633413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200" b="1" dirty="0">
                <a:solidFill>
                  <a:schemeClr val="accent5">
                    <a:lumMod val="25000"/>
                  </a:schemeClr>
                </a:solidFill>
              </a:rPr>
              <a:t>K</a:t>
            </a:r>
            <a:r>
              <a:rPr lang="en-US" sz="3200" baseline="-25000" dirty="0">
                <a:solidFill>
                  <a:schemeClr val="accent5">
                    <a:lumMod val="25000"/>
                  </a:schemeClr>
                </a:solidFill>
              </a:rPr>
              <a:t>3</a:t>
            </a:r>
            <a:endParaRPr lang="ru-RU" sz="3200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16" name="Стрелка вправо 15"/>
          <p:cNvSpPr/>
          <p:nvPr/>
        </p:nvSpPr>
        <p:spPr>
          <a:xfrm rot="6759997" flipV="1">
            <a:off x="596900" y="1476375"/>
            <a:ext cx="939800" cy="1714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 rot="3822200">
            <a:off x="1701006" y="1539082"/>
            <a:ext cx="979487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 rot="3422741">
            <a:off x="5708650" y="1443038"/>
            <a:ext cx="9779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 rot="7677743">
            <a:off x="4368006" y="1423194"/>
            <a:ext cx="979488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230" name="Заголовок 1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44762"/>
          </a:xfrm>
        </p:spPr>
        <p:txBody>
          <a:bodyPr/>
          <a:lstStyle/>
          <a:p>
            <a:endParaRPr lang="ru-RU" altLang="ru-RU" smtClean="0"/>
          </a:p>
        </p:txBody>
      </p:sp>
      <p:sp>
        <p:nvSpPr>
          <p:cNvPr id="20" name="Rectangle 2"/>
          <p:cNvSpPr txBox="1">
            <a:spLocks noChangeArrowheads="1"/>
          </p:cNvSpPr>
          <p:nvPr/>
        </p:nvSpPr>
        <p:spPr bwMode="auto">
          <a:xfrm>
            <a:off x="381000" y="3276600"/>
            <a:ext cx="8229600" cy="231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>
              <a:defRPr/>
            </a:pPr>
            <a:r>
              <a:rPr lang="ru-RU" sz="4400" b="1">
                <a:latin typeface="Times New Roman" pitchFamily="18" charset="0"/>
                <a:ea typeface="+mj-ea"/>
                <a:cs typeface="Times New Roman" pitchFamily="18" charset="0"/>
              </a:rPr>
              <a:t>Соли</a:t>
            </a:r>
            <a:r>
              <a:rPr lang="ru-RU" sz="4400">
                <a:latin typeface="Times New Roman" pitchFamily="18" charset="0"/>
                <a:ea typeface="+mj-ea"/>
                <a:cs typeface="Times New Roman" pitchFamily="18" charset="0"/>
              </a:rPr>
              <a:t> – это сложные вещества, состоящие из ионов металла и кислотного остатка.</a:t>
            </a:r>
            <a:endParaRPr lang="ru-RU" sz="4400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900" decel="100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  <p:bldP spid="6148" grpId="0"/>
      <p:bldP spid="6149" grpId="0"/>
      <p:bldP spid="6150" grpId="0"/>
      <p:bldP spid="6151" grpId="0"/>
      <p:bldP spid="6152" grpId="0"/>
      <p:bldP spid="6153" grpId="0"/>
      <p:bldP spid="11" grpId="0"/>
      <p:bldP spid="16" grpId="0" animBg="1"/>
      <p:bldP spid="17" grpId="0" animBg="1"/>
      <p:bldP spid="18" grpId="0" animBg="1"/>
      <p:bldP spid="19" grpId="0" animBg="1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838200"/>
            <a:ext cx="8534400" cy="1933575"/>
          </a:xfrm>
        </p:spPr>
        <p:txBody>
          <a:bodyPr/>
          <a:lstStyle/>
          <a:p>
            <a:r>
              <a:rPr lang="ru-RU" altLang="ru-RU" sz="3600" smtClean="0">
                <a:latin typeface="Times New Roman" pitchFamily="18" charset="0"/>
              </a:rPr>
              <a:t>Найдите среди формул веществ-</a:t>
            </a:r>
            <a:br>
              <a:rPr lang="ru-RU" altLang="ru-RU" sz="3600" smtClean="0">
                <a:latin typeface="Times New Roman" pitchFamily="18" charset="0"/>
              </a:rPr>
            </a:br>
            <a:r>
              <a:rPr lang="ru-RU" altLang="ru-RU" sz="3600" smtClean="0">
                <a:latin typeface="Times New Roman" pitchFamily="18" charset="0"/>
              </a:rPr>
              <a:t>формулы </a:t>
            </a:r>
            <a:r>
              <a:rPr lang="ru-RU" altLang="ru-RU" sz="3600" b="1" smtClean="0">
                <a:solidFill>
                  <a:srgbClr val="FF0000"/>
                </a:solidFill>
                <a:latin typeface="Times New Roman" pitchFamily="18" charset="0"/>
              </a:rPr>
              <a:t>солей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2209800"/>
            <a:ext cx="7786687" cy="3048000"/>
          </a:xfrm>
        </p:spPr>
        <p:txBody>
          <a:bodyPr/>
          <a:lstStyle/>
          <a:p>
            <a:pPr>
              <a:buFontTx/>
              <a:buNone/>
              <a:defRPr/>
            </a:pPr>
            <a:endParaRPr lang="ru-RU" sz="4000" b="1" dirty="0" smtClean="0">
              <a:solidFill>
                <a:srgbClr val="0029AC"/>
              </a:solidFill>
              <a:latin typeface="Times New Roman" pitchFamily="18" charset="0"/>
            </a:endParaRPr>
          </a:p>
          <a:p>
            <a:pPr marL="0" indent="0">
              <a:buFontTx/>
              <a:buNone/>
              <a:defRPr/>
            </a:pPr>
            <a:r>
              <a:rPr lang="en-US" sz="4000" dirty="0" smtClean="0">
                <a:latin typeface="Times New Roman" pitchFamily="18" charset="0"/>
              </a:rPr>
              <a:t>CO</a:t>
            </a:r>
            <a:r>
              <a:rPr lang="en-US" dirty="0" smtClean="0">
                <a:latin typeface="Times New Roman" pitchFamily="18" charset="0"/>
              </a:rPr>
              <a:t>2</a:t>
            </a:r>
            <a:r>
              <a:rPr lang="en-US" sz="4000" dirty="0" smtClean="0">
                <a:latin typeface="Times New Roman" pitchFamily="18" charset="0"/>
              </a:rPr>
              <a:t> </a:t>
            </a:r>
            <a:r>
              <a:rPr lang="ru-RU" sz="4000" dirty="0" smtClean="0">
                <a:latin typeface="Times New Roman" pitchFamily="18" charset="0"/>
              </a:rPr>
              <a:t>        </a:t>
            </a:r>
            <a:r>
              <a:rPr lang="en-US" sz="4000" dirty="0" smtClean="0">
                <a:latin typeface="Times New Roman" pitchFamily="18" charset="0"/>
              </a:rPr>
              <a:t>H</a:t>
            </a:r>
            <a:r>
              <a:rPr lang="en-US" dirty="0" smtClean="0">
                <a:latin typeface="Times New Roman" pitchFamily="18" charset="0"/>
              </a:rPr>
              <a:t>2 </a:t>
            </a:r>
            <a:r>
              <a:rPr lang="en-US" sz="4000" dirty="0" smtClean="0">
                <a:latin typeface="Times New Roman" pitchFamily="18" charset="0"/>
              </a:rPr>
              <a:t>SO</a:t>
            </a:r>
            <a:r>
              <a:rPr lang="en-US" dirty="0" smtClean="0">
                <a:latin typeface="Times New Roman" pitchFamily="18" charset="0"/>
              </a:rPr>
              <a:t>4</a:t>
            </a:r>
            <a:r>
              <a:rPr lang="en-US" sz="4000" dirty="0" smtClean="0">
                <a:latin typeface="Times New Roman" pitchFamily="18" charset="0"/>
              </a:rPr>
              <a:t> </a:t>
            </a:r>
            <a:r>
              <a:rPr lang="ru-RU" sz="4000" dirty="0" smtClean="0">
                <a:latin typeface="Times New Roman" pitchFamily="18" charset="0"/>
              </a:rPr>
              <a:t>      </a:t>
            </a:r>
            <a:r>
              <a:rPr lang="en-US" sz="4000" dirty="0" err="1" smtClean="0">
                <a:latin typeface="Times New Roman" pitchFamily="18" charset="0"/>
              </a:rPr>
              <a:t>CaO</a:t>
            </a:r>
            <a:r>
              <a:rPr lang="en-US" sz="4000" dirty="0" smtClean="0">
                <a:latin typeface="Times New Roman" pitchFamily="18" charset="0"/>
              </a:rPr>
              <a:t> </a:t>
            </a:r>
            <a:endParaRPr lang="ru-RU" sz="4000" dirty="0" smtClean="0">
              <a:latin typeface="Times New Roman" pitchFamily="18" charset="0"/>
            </a:endParaRPr>
          </a:p>
          <a:p>
            <a:pPr marL="0" indent="0">
              <a:buFontTx/>
              <a:buNone/>
              <a:defRPr/>
            </a:pPr>
            <a:r>
              <a:rPr lang="en-US" sz="4000" dirty="0" smtClean="0">
                <a:latin typeface="Times New Roman" pitchFamily="18" charset="0"/>
              </a:rPr>
              <a:t>BaSO</a:t>
            </a:r>
            <a:r>
              <a:rPr lang="en-US" dirty="0" smtClean="0">
                <a:latin typeface="Times New Roman" pitchFamily="18" charset="0"/>
              </a:rPr>
              <a:t>4</a:t>
            </a:r>
            <a:r>
              <a:rPr lang="ru-RU" dirty="0" smtClean="0">
                <a:latin typeface="Times New Roman" pitchFamily="18" charset="0"/>
              </a:rPr>
              <a:t>      </a:t>
            </a:r>
            <a:r>
              <a:rPr lang="en-US" sz="4000" dirty="0" smtClean="0">
                <a:latin typeface="Times New Roman" pitchFamily="18" charset="0"/>
              </a:rPr>
              <a:t>K</a:t>
            </a:r>
            <a:r>
              <a:rPr lang="en-US" dirty="0" smtClean="0">
                <a:latin typeface="Times New Roman" pitchFamily="18" charset="0"/>
              </a:rPr>
              <a:t>2</a:t>
            </a:r>
            <a:r>
              <a:rPr lang="en-US" sz="4000" dirty="0" smtClean="0">
                <a:latin typeface="Times New Roman" pitchFamily="18" charset="0"/>
              </a:rPr>
              <a:t>SO</a:t>
            </a:r>
            <a:r>
              <a:rPr lang="en-US" dirty="0" smtClean="0">
                <a:latin typeface="Times New Roman" pitchFamily="18" charset="0"/>
              </a:rPr>
              <a:t>4</a:t>
            </a:r>
            <a:r>
              <a:rPr lang="ru-RU" sz="4000" dirty="0" smtClean="0">
                <a:latin typeface="Times New Roman" pitchFamily="18" charset="0"/>
              </a:rPr>
              <a:t>        </a:t>
            </a:r>
            <a:r>
              <a:rPr lang="en-US" sz="4000" dirty="0" smtClean="0">
                <a:latin typeface="Times New Roman" pitchFamily="18" charset="0"/>
              </a:rPr>
              <a:t>Fe(OH)</a:t>
            </a:r>
            <a:r>
              <a:rPr lang="en-US" dirty="0" smtClean="0">
                <a:latin typeface="Times New Roman" pitchFamily="18" charset="0"/>
              </a:rPr>
              <a:t>3</a:t>
            </a:r>
            <a:endParaRPr lang="ru-RU" dirty="0" smtClean="0">
              <a:latin typeface="Times New Roman" pitchFamily="18" charset="0"/>
            </a:endParaRPr>
          </a:p>
          <a:p>
            <a:pPr marL="0" indent="0">
              <a:buFontTx/>
              <a:buNone/>
              <a:defRPr/>
            </a:pPr>
            <a:r>
              <a:rPr lang="en-US" sz="4000" dirty="0" err="1" smtClean="0">
                <a:latin typeface="Times New Roman" pitchFamily="18" charset="0"/>
              </a:rPr>
              <a:t>HCl</a:t>
            </a:r>
            <a:r>
              <a:rPr lang="ru-RU" sz="4000" dirty="0" smtClean="0">
                <a:latin typeface="Times New Roman" pitchFamily="18" charset="0"/>
              </a:rPr>
              <a:t>         </a:t>
            </a:r>
            <a:r>
              <a:rPr lang="en-US" sz="4000" dirty="0" smtClean="0">
                <a:latin typeface="Times New Roman" pitchFamily="18" charset="0"/>
              </a:rPr>
              <a:t>MgCO</a:t>
            </a:r>
            <a:r>
              <a:rPr lang="en-US" dirty="0" smtClean="0">
                <a:latin typeface="Times New Roman" pitchFamily="18" charset="0"/>
              </a:rPr>
              <a:t>3</a:t>
            </a:r>
            <a:r>
              <a:rPr lang="ru-RU" dirty="0" smtClean="0">
                <a:latin typeface="Times New Roman" pitchFamily="18" charset="0"/>
              </a:rPr>
              <a:t>        </a:t>
            </a:r>
            <a:r>
              <a:rPr lang="en-US" sz="4000" dirty="0" smtClean="0">
                <a:latin typeface="Times New Roman" pitchFamily="18" charset="0"/>
              </a:rPr>
              <a:t>H</a:t>
            </a:r>
            <a:r>
              <a:rPr lang="en-US" dirty="0" smtClean="0">
                <a:latin typeface="Times New Roman" pitchFamily="18" charset="0"/>
              </a:rPr>
              <a:t>2</a:t>
            </a:r>
            <a:r>
              <a:rPr lang="en-US" sz="4000" dirty="0" smtClean="0">
                <a:latin typeface="Times New Roman" pitchFamily="18" charset="0"/>
              </a:rPr>
              <a:t>O</a:t>
            </a:r>
            <a:endParaRPr lang="ru-RU" sz="4000" dirty="0" smtClean="0"/>
          </a:p>
          <a:p>
            <a:pPr>
              <a:buFontTx/>
              <a:buNone/>
              <a:defRPr/>
            </a:pPr>
            <a:endParaRPr lang="ru-RU" dirty="0" smtClean="0">
              <a:solidFill>
                <a:srgbClr val="0029AC"/>
              </a:solidFill>
            </a:endParaRPr>
          </a:p>
          <a:p>
            <a:pPr>
              <a:buFontTx/>
              <a:buNone/>
              <a:defRPr/>
            </a:pPr>
            <a:endParaRPr lang="ru-RU" dirty="0" smtClean="0">
              <a:solidFill>
                <a:srgbClr val="0029AC"/>
              </a:solidFill>
            </a:endParaRPr>
          </a:p>
          <a:p>
            <a:pPr>
              <a:buFontTx/>
              <a:buNone/>
              <a:defRPr/>
            </a:pPr>
            <a:endParaRPr lang="ru-RU" dirty="0" smtClean="0">
              <a:solidFill>
                <a:srgbClr val="003366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864</TotalTime>
  <Words>1166</Words>
  <Application>Microsoft Office PowerPoint</Application>
  <PresentationFormat>Экран (4:3)</PresentationFormat>
  <Paragraphs>237</Paragraphs>
  <Slides>38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7" baseType="lpstr">
      <vt:lpstr>Arial</vt:lpstr>
      <vt:lpstr>Calibri</vt:lpstr>
      <vt:lpstr>Times New Roman</vt:lpstr>
      <vt:lpstr>Wingdings</vt:lpstr>
      <vt:lpstr>Comic Sans MS</vt:lpstr>
      <vt:lpstr>Wingdings 2</vt:lpstr>
      <vt:lpstr>Verdana</vt:lpstr>
      <vt:lpstr>Arial Black</vt:lpstr>
      <vt:lpstr>Тема Office</vt:lpstr>
      <vt:lpstr>Презентация PowerPoint</vt:lpstr>
      <vt:lpstr>Презентация PowerPoint</vt:lpstr>
      <vt:lpstr>Презентация PowerPoint</vt:lpstr>
      <vt:lpstr>О каком веществе идёт речь?</vt:lpstr>
      <vt:lpstr>Презентация PowerPoint</vt:lpstr>
      <vt:lpstr>Задачи:</vt:lpstr>
      <vt:lpstr>План урока:</vt:lpstr>
      <vt:lpstr>Презентация PowerPoint</vt:lpstr>
      <vt:lpstr>Найдите среди формул веществ- формулы солей</vt:lpstr>
      <vt:lpstr>Классификация солей</vt:lpstr>
      <vt:lpstr>Презентация PowerPoint</vt:lpstr>
      <vt:lpstr>Презентация PowerPoint</vt:lpstr>
      <vt:lpstr>Номенклатура средних солей</vt:lpstr>
      <vt:lpstr>Номенклатура кислых солей</vt:lpstr>
      <vt:lpstr>Номенклатура основных солей</vt:lpstr>
      <vt:lpstr>Номенклатура двойных солей</vt:lpstr>
      <vt:lpstr>Номенклатура смешанных солей</vt:lpstr>
      <vt:lpstr>Составить формулы солей: </vt:lpstr>
      <vt:lpstr>Физические свойства</vt:lpstr>
      <vt:lpstr>Химические свойства</vt:lpstr>
      <vt:lpstr>Химические свойства</vt:lpstr>
      <vt:lpstr>Химические свойства</vt:lpstr>
      <vt:lpstr>Химические свойства</vt:lpstr>
      <vt:lpstr>Способы получения </vt:lpstr>
      <vt:lpstr>Способы получения  </vt:lpstr>
      <vt:lpstr>Применение солей</vt:lpstr>
      <vt:lpstr>Применение солей</vt:lpstr>
      <vt:lpstr>Применение солей</vt:lpstr>
      <vt:lpstr>Применение солей</vt:lpstr>
      <vt:lpstr>О соли Мёртвое море</vt:lpstr>
      <vt:lpstr> Розовое озеро в Сенегале  Это озеро имеет такой цвет из-за большого количества микроорганизмов и полезных ископаемых. Местные женщины проводят до 14 часов в день собирая там соль. </vt:lpstr>
      <vt:lpstr>Самое большое солевое озеро в мире расположено на юге пустынной равнины Альтиплано, в Боливии, на высоте около 3700 м. Его площадь составляет 10,5 квадратных километров. В центре толщина соли достигает 10 метров. Это озеро содержит более 10 миллиардов тонн соли. Когда Salar de Uyuni покрывается водой, в нем отражается каждое облако.</vt:lpstr>
      <vt:lpstr>   Химический диктант</vt:lpstr>
      <vt:lpstr>    Сиквейн</vt:lpstr>
      <vt:lpstr>    Сиквейн</vt:lpstr>
      <vt:lpstr>Домашнее задание</vt:lpstr>
      <vt:lpstr>Презентация PowerPoint</vt:lpstr>
      <vt:lpstr>Список используемых источников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</cp:lastModifiedBy>
  <cp:revision>60</cp:revision>
  <cp:lastPrinted>1601-01-01T00:00:00Z</cp:lastPrinted>
  <dcterms:created xsi:type="dcterms:W3CDTF">1601-01-01T00:00:00Z</dcterms:created>
  <dcterms:modified xsi:type="dcterms:W3CDTF">2016-01-12T09:36:31Z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