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88" r:id="rId16"/>
    <p:sldId id="270" r:id="rId17"/>
    <p:sldId id="271" r:id="rId18"/>
    <p:sldId id="283" r:id="rId19"/>
    <p:sldId id="272" r:id="rId20"/>
    <p:sldId id="273" r:id="rId21"/>
    <p:sldId id="284" r:id="rId22"/>
    <p:sldId id="274" r:id="rId23"/>
    <p:sldId id="277" r:id="rId24"/>
    <p:sldId id="290" r:id="rId25"/>
    <p:sldId id="278" r:id="rId26"/>
    <p:sldId id="279" r:id="rId27"/>
    <p:sldId id="291" r:id="rId28"/>
    <p:sldId id="280" r:id="rId29"/>
    <p:sldId id="281" r:id="rId30"/>
    <p:sldId id="282" r:id="rId31"/>
    <p:sldId id="292" r:id="rId32"/>
    <p:sldId id="286" r:id="rId33"/>
    <p:sldId id="289"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18" autoAdjust="0"/>
  </p:normalViewPr>
  <p:slideViewPr>
    <p:cSldViewPr>
      <p:cViewPr>
        <p:scale>
          <a:sx n="50" d="100"/>
          <a:sy n="50" d="100"/>
        </p:scale>
        <p:origin x="-1956" y="-504"/>
      </p:cViewPr>
      <p:guideLst>
        <p:guide orient="horz" pos="2160"/>
        <p:guide pos="2880"/>
      </p:guideLst>
    </p:cSldViewPr>
  </p:slideViewPr>
  <p:outlineViewPr>
    <p:cViewPr>
      <p:scale>
        <a:sx n="33" d="100"/>
        <a:sy n="33" d="100"/>
      </p:scale>
      <p:origin x="120" y="14028"/>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81A2C63-31BB-4E9C-ADFB-E65F453D58ED}"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ru-RU"/>
        </a:p>
      </dgm:t>
    </dgm:pt>
    <dgm:pt modelId="{B24FCB0B-4C62-4893-9EC6-B53CC14C4874}">
      <dgm:prSet phldrT="[Текст]"/>
      <dgm:spPr/>
      <dgm:t>
        <a:bodyPr/>
        <a:lstStyle/>
        <a:p>
          <a:r>
            <a:rPr lang="ru-RU" dirty="0" smtClean="0"/>
            <a:t>МАМА</a:t>
          </a:r>
          <a:endParaRPr lang="ru-RU" dirty="0"/>
        </a:p>
      </dgm:t>
    </dgm:pt>
    <dgm:pt modelId="{264AA546-B041-41A2-805C-0142396F7244}" type="parTrans" cxnId="{0EC3D48D-5774-4F15-A8E1-A7217424F903}">
      <dgm:prSet/>
      <dgm:spPr/>
      <dgm:t>
        <a:bodyPr/>
        <a:lstStyle/>
        <a:p>
          <a:endParaRPr lang="ru-RU"/>
        </a:p>
      </dgm:t>
    </dgm:pt>
    <dgm:pt modelId="{02844727-4D57-478F-BE0B-5F250EACC86A}" type="sibTrans" cxnId="{0EC3D48D-5774-4F15-A8E1-A7217424F903}">
      <dgm:prSet/>
      <dgm:spPr/>
      <dgm:t>
        <a:bodyPr/>
        <a:lstStyle/>
        <a:p>
          <a:endParaRPr lang="ru-RU"/>
        </a:p>
      </dgm:t>
    </dgm:pt>
    <dgm:pt modelId="{FB6E302C-7667-461A-9FAF-DA32E205DC8A}">
      <dgm:prSet phldrT="[Текст]"/>
      <dgm:spPr/>
      <dgm:t>
        <a:bodyPr/>
        <a:lstStyle/>
        <a:p>
          <a:r>
            <a:rPr lang="ru-RU" dirty="0" smtClean="0"/>
            <a:t>Забота</a:t>
          </a:r>
          <a:endParaRPr lang="ru-RU" dirty="0"/>
        </a:p>
      </dgm:t>
    </dgm:pt>
    <dgm:pt modelId="{A347B17A-9302-4191-A9A7-98D6A7002E15}" type="parTrans" cxnId="{D202B913-DF46-41C9-A2EC-1EF412EE95BC}">
      <dgm:prSet/>
      <dgm:spPr/>
      <dgm:t>
        <a:bodyPr/>
        <a:lstStyle/>
        <a:p>
          <a:endParaRPr lang="ru-RU"/>
        </a:p>
      </dgm:t>
    </dgm:pt>
    <dgm:pt modelId="{238C955B-EEA6-4EB8-866F-1E3B9B1E3838}" type="sibTrans" cxnId="{D202B913-DF46-41C9-A2EC-1EF412EE95BC}">
      <dgm:prSet/>
      <dgm:spPr/>
      <dgm:t>
        <a:bodyPr/>
        <a:lstStyle/>
        <a:p>
          <a:endParaRPr lang="ru-RU"/>
        </a:p>
      </dgm:t>
    </dgm:pt>
    <dgm:pt modelId="{71789210-FB5D-4E15-8774-99376E3B3DA1}">
      <dgm:prSet phldrT="[Текст]"/>
      <dgm:spPr/>
      <dgm:t>
        <a:bodyPr/>
        <a:lstStyle/>
        <a:p>
          <a:r>
            <a:rPr lang="ru-RU" dirty="0" smtClean="0"/>
            <a:t>Нежность</a:t>
          </a:r>
          <a:endParaRPr lang="ru-RU" dirty="0"/>
        </a:p>
      </dgm:t>
    </dgm:pt>
    <dgm:pt modelId="{B15658C0-CC77-4ED1-B152-2CB0EE3A8B47}" type="parTrans" cxnId="{C36C0359-0041-4598-8959-D389D54DFAEA}">
      <dgm:prSet/>
      <dgm:spPr/>
      <dgm:t>
        <a:bodyPr/>
        <a:lstStyle/>
        <a:p>
          <a:endParaRPr lang="ru-RU"/>
        </a:p>
      </dgm:t>
    </dgm:pt>
    <dgm:pt modelId="{8777D69B-3217-4A4D-AB7A-BD63CF53DA02}" type="sibTrans" cxnId="{C36C0359-0041-4598-8959-D389D54DFAEA}">
      <dgm:prSet/>
      <dgm:spPr/>
      <dgm:t>
        <a:bodyPr/>
        <a:lstStyle/>
        <a:p>
          <a:endParaRPr lang="ru-RU"/>
        </a:p>
      </dgm:t>
    </dgm:pt>
    <dgm:pt modelId="{168FFCFD-EC9B-4079-9045-845425330889}">
      <dgm:prSet phldrT="[Текст]"/>
      <dgm:spPr/>
      <dgm:t>
        <a:bodyPr/>
        <a:lstStyle/>
        <a:p>
          <a:r>
            <a:rPr lang="ru-RU" dirty="0" smtClean="0"/>
            <a:t>Юмор</a:t>
          </a:r>
          <a:endParaRPr lang="ru-RU" dirty="0"/>
        </a:p>
      </dgm:t>
    </dgm:pt>
    <dgm:pt modelId="{38239CF3-5D05-4C85-9AF0-252B5AB8ED57}" type="parTrans" cxnId="{40248A30-E06D-4C5F-BE22-EF82B1BB099D}">
      <dgm:prSet/>
      <dgm:spPr/>
      <dgm:t>
        <a:bodyPr/>
        <a:lstStyle/>
        <a:p>
          <a:endParaRPr lang="ru-RU"/>
        </a:p>
      </dgm:t>
    </dgm:pt>
    <dgm:pt modelId="{2C435285-E2AB-46B6-8F0A-A7D927A679F2}" type="sibTrans" cxnId="{40248A30-E06D-4C5F-BE22-EF82B1BB099D}">
      <dgm:prSet/>
      <dgm:spPr/>
      <dgm:t>
        <a:bodyPr/>
        <a:lstStyle/>
        <a:p>
          <a:endParaRPr lang="ru-RU"/>
        </a:p>
      </dgm:t>
    </dgm:pt>
    <dgm:pt modelId="{914C6E6A-32E0-435E-953C-C81715CDD8C7}">
      <dgm:prSet phldrT="[Текст]"/>
      <dgm:spPr/>
      <dgm:t>
        <a:bodyPr/>
        <a:lstStyle/>
        <a:p>
          <a:r>
            <a:rPr lang="ru-RU" dirty="0" smtClean="0"/>
            <a:t>Доброта</a:t>
          </a:r>
          <a:endParaRPr lang="ru-RU" dirty="0"/>
        </a:p>
      </dgm:t>
    </dgm:pt>
    <dgm:pt modelId="{B4B99C3F-2AF1-4643-8796-3F01B90BB2CB}" type="parTrans" cxnId="{7945D090-AEB5-48DD-99F8-4E6CBE4F6D90}">
      <dgm:prSet/>
      <dgm:spPr/>
      <dgm:t>
        <a:bodyPr/>
        <a:lstStyle/>
        <a:p>
          <a:endParaRPr lang="ru-RU"/>
        </a:p>
      </dgm:t>
    </dgm:pt>
    <dgm:pt modelId="{AB28E104-E509-4E16-B13C-9B290A7A5B51}" type="sibTrans" cxnId="{7945D090-AEB5-48DD-99F8-4E6CBE4F6D90}">
      <dgm:prSet/>
      <dgm:spPr/>
      <dgm:t>
        <a:bodyPr/>
        <a:lstStyle/>
        <a:p>
          <a:endParaRPr lang="ru-RU"/>
        </a:p>
      </dgm:t>
    </dgm:pt>
    <dgm:pt modelId="{97B77C94-D5AE-4686-8AE9-3B32A38064FC}">
      <dgm:prSet phldrT="[Текст]"/>
      <dgm:spPr/>
      <dgm:t>
        <a:bodyPr/>
        <a:lstStyle/>
        <a:p>
          <a:r>
            <a:rPr lang="ru-RU" dirty="0" smtClean="0"/>
            <a:t>Мудрость</a:t>
          </a:r>
          <a:endParaRPr lang="ru-RU" dirty="0"/>
        </a:p>
      </dgm:t>
    </dgm:pt>
    <dgm:pt modelId="{EEEED999-EF88-4D06-9734-4266F8510A2B}" type="parTrans" cxnId="{4B7D91CB-CEEE-4641-A0A5-FC08324D029A}">
      <dgm:prSet/>
      <dgm:spPr/>
      <dgm:t>
        <a:bodyPr/>
        <a:lstStyle/>
        <a:p>
          <a:endParaRPr lang="ru-RU"/>
        </a:p>
      </dgm:t>
    </dgm:pt>
    <dgm:pt modelId="{34E4CF25-83E4-4E00-8EC8-157F837B4F85}" type="sibTrans" cxnId="{4B7D91CB-CEEE-4641-A0A5-FC08324D029A}">
      <dgm:prSet/>
      <dgm:spPr/>
      <dgm:t>
        <a:bodyPr/>
        <a:lstStyle/>
        <a:p>
          <a:endParaRPr lang="ru-RU"/>
        </a:p>
      </dgm:t>
    </dgm:pt>
    <dgm:pt modelId="{3BB135F7-AB60-4497-AD85-6B68F15E1865}" type="pres">
      <dgm:prSet presAssocID="{B81A2C63-31BB-4E9C-ADFB-E65F453D58ED}" presName="cycle" presStyleCnt="0">
        <dgm:presLayoutVars>
          <dgm:chMax val="1"/>
          <dgm:dir/>
          <dgm:animLvl val="ctr"/>
          <dgm:resizeHandles val="exact"/>
        </dgm:presLayoutVars>
      </dgm:prSet>
      <dgm:spPr/>
      <dgm:t>
        <a:bodyPr/>
        <a:lstStyle/>
        <a:p>
          <a:endParaRPr lang="ru-RU"/>
        </a:p>
      </dgm:t>
    </dgm:pt>
    <dgm:pt modelId="{3EA39DAD-0568-4C78-9A62-496D69776C5E}" type="pres">
      <dgm:prSet presAssocID="{B24FCB0B-4C62-4893-9EC6-B53CC14C4874}" presName="centerShape" presStyleLbl="node0" presStyleIdx="0" presStyleCnt="1"/>
      <dgm:spPr/>
      <dgm:t>
        <a:bodyPr/>
        <a:lstStyle/>
        <a:p>
          <a:endParaRPr lang="ru-RU"/>
        </a:p>
      </dgm:t>
    </dgm:pt>
    <dgm:pt modelId="{59E1769E-B0D4-48D7-BD83-D525A620F372}" type="pres">
      <dgm:prSet presAssocID="{A347B17A-9302-4191-A9A7-98D6A7002E15}" presName="Name9" presStyleLbl="parChTrans1D2" presStyleIdx="0" presStyleCnt="5"/>
      <dgm:spPr/>
      <dgm:t>
        <a:bodyPr/>
        <a:lstStyle/>
        <a:p>
          <a:endParaRPr lang="ru-RU"/>
        </a:p>
      </dgm:t>
    </dgm:pt>
    <dgm:pt modelId="{06EBA7BB-9F7A-42B5-9722-B82BA7FA5352}" type="pres">
      <dgm:prSet presAssocID="{A347B17A-9302-4191-A9A7-98D6A7002E15}" presName="connTx" presStyleLbl="parChTrans1D2" presStyleIdx="0" presStyleCnt="5"/>
      <dgm:spPr/>
      <dgm:t>
        <a:bodyPr/>
        <a:lstStyle/>
        <a:p>
          <a:endParaRPr lang="ru-RU"/>
        </a:p>
      </dgm:t>
    </dgm:pt>
    <dgm:pt modelId="{D38176D7-E2B3-4440-8F42-5CA206DD3D64}" type="pres">
      <dgm:prSet presAssocID="{FB6E302C-7667-461A-9FAF-DA32E205DC8A}" presName="node" presStyleLbl="node1" presStyleIdx="0" presStyleCnt="5">
        <dgm:presLayoutVars>
          <dgm:bulletEnabled val="1"/>
        </dgm:presLayoutVars>
      </dgm:prSet>
      <dgm:spPr/>
      <dgm:t>
        <a:bodyPr/>
        <a:lstStyle/>
        <a:p>
          <a:endParaRPr lang="ru-RU"/>
        </a:p>
      </dgm:t>
    </dgm:pt>
    <dgm:pt modelId="{3C2CDF7E-2E93-436F-94E3-54761D7ACFE7}" type="pres">
      <dgm:prSet presAssocID="{B15658C0-CC77-4ED1-B152-2CB0EE3A8B47}" presName="Name9" presStyleLbl="parChTrans1D2" presStyleIdx="1" presStyleCnt="5"/>
      <dgm:spPr/>
      <dgm:t>
        <a:bodyPr/>
        <a:lstStyle/>
        <a:p>
          <a:endParaRPr lang="ru-RU"/>
        </a:p>
      </dgm:t>
    </dgm:pt>
    <dgm:pt modelId="{6532459B-5B0A-4343-925E-B5A5B0DB29E9}" type="pres">
      <dgm:prSet presAssocID="{B15658C0-CC77-4ED1-B152-2CB0EE3A8B47}" presName="connTx" presStyleLbl="parChTrans1D2" presStyleIdx="1" presStyleCnt="5"/>
      <dgm:spPr/>
      <dgm:t>
        <a:bodyPr/>
        <a:lstStyle/>
        <a:p>
          <a:endParaRPr lang="ru-RU"/>
        </a:p>
      </dgm:t>
    </dgm:pt>
    <dgm:pt modelId="{D4B1C87C-0F83-4F74-BA3F-218FCCDD2CB3}" type="pres">
      <dgm:prSet presAssocID="{71789210-FB5D-4E15-8774-99376E3B3DA1}" presName="node" presStyleLbl="node1" presStyleIdx="1" presStyleCnt="5">
        <dgm:presLayoutVars>
          <dgm:bulletEnabled val="1"/>
        </dgm:presLayoutVars>
      </dgm:prSet>
      <dgm:spPr/>
      <dgm:t>
        <a:bodyPr/>
        <a:lstStyle/>
        <a:p>
          <a:endParaRPr lang="ru-RU"/>
        </a:p>
      </dgm:t>
    </dgm:pt>
    <dgm:pt modelId="{F214512E-530B-48BE-8599-BEB0E24F6C76}" type="pres">
      <dgm:prSet presAssocID="{38239CF3-5D05-4C85-9AF0-252B5AB8ED57}" presName="Name9" presStyleLbl="parChTrans1D2" presStyleIdx="2" presStyleCnt="5"/>
      <dgm:spPr/>
      <dgm:t>
        <a:bodyPr/>
        <a:lstStyle/>
        <a:p>
          <a:endParaRPr lang="ru-RU"/>
        </a:p>
      </dgm:t>
    </dgm:pt>
    <dgm:pt modelId="{9F9C05EF-A525-4A75-81DC-E7F64C59F067}" type="pres">
      <dgm:prSet presAssocID="{38239CF3-5D05-4C85-9AF0-252B5AB8ED57}" presName="connTx" presStyleLbl="parChTrans1D2" presStyleIdx="2" presStyleCnt="5"/>
      <dgm:spPr/>
      <dgm:t>
        <a:bodyPr/>
        <a:lstStyle/>
        <a:p>
          <a:endParaRPr lang="ru-RU"/>
        </a:p>
      </dgm:t>
    </dgm:pt>
    <dgm:pt modelId="{E9121BB8-611A-443B-9841-79A1947B7648}" type="pres">
      <dgm:prSet presAssocID="{168FFCFD-EC9B-4079-9045-845425330889}" presName="node" presStyleLbl="node1" presStyleIdx="2" presStyleCnt="5">
        <dgm:presLayoutVars>
          <dgm:bulletEnabled val="1"/>
        </dgm:presLayoutVars>
      </dgm:prSet>
      <dgm:spPr/>
      <dgm:t>
        <a:bodyPr/>
        <a:lstStyle/>
        <a:p>
          <a:endParaRPr lang="ru-RU"/>
        </a:p>
      </dgm:t>
    </dgm:pt>
    <dgm:pt modelId="{8F4D11B0-A4DA-4CAE-9D70-76B2F7E0A70C}" type="pres">
      <dgm:prSet presAssocID="{B4B99C3F-2AF1-4643-8796-3F01B90BB2CB}" presName="Name9" presStyleLbl="parChTrans1D2" presStyleIdx="3" presStyleCnt="5"/>
      <dgm:spPr/>
      <dgm:t>
        <a:bodyPr/>
        <a:lstStyle/>
        <a:p>
          <a:endParaRPr lang="ru-RU"/>
        </a:p>
      </dgm:t>
    </dgm:pt>
    <dgm:pt modelId="{279B0D7D-00DB-468C-AECC-249B29DA7682}" type="pres">
      <dgm:prSet presAssocID="{B4B99C3F-2AF1-4643-8796-3F01B90BB2CB}" presName="connTx" presStyleLbl="parChTrans1D2" presStyleIdx="3" presStyleCnt="5"/>
      <dgm:spPr/>
      <dgm:t>
        <a:bodyPr/>
        <a:lstStyle/>
        <a:p>
          <a:endParaRPr lang="ru-RU"/>
        </a:p>
      </dgm:t>
    </dgm:pt>
    <dgm:pt modelId="{6FB03290-D7C0-43E7-B6EC-75B95E9596B1}" type="pres">
      <dgm:prSet presAssocID="{914C6E6A-32E0-435E-953C-C81715CDD8C7}" presName="node" presStyleLbl="node1" presStyleIdx="3" presStyleCnt="5">
        <dgm:presLayoutVars>
          <dgm:bulletEnabled val="1"/>
        </dgm:presLayoutVars>
      </dgm:prSet>
      <dgm:spPr/>
      <dgm:t>
        <a:bodyPr/>
        <a:lstStyle/>
        <a:p>
          <a:endParaRPr lang="ru-RU"/>
        </a:p>
      </dgm:t>
    </dgm:pt>
    <dgm:pt modelId="{5BC8E00A-6D05-44AD-9B32-56A1F462C050}" type="pres">
      <dgm:prSet presAssocID="{EEEED999-EF88-4D06-9734-4266F8510A2B}" presName="Name9" presStyleLbl="parChTrans1D2" presStyleIdx="4" presStyleCnt="5"/>
      <dgm:spPr/>
      <dgm:t>
        <a:bodyPr/>
        <a:lstStyle/>
        <a:p>
          <a:endParaRPr lang="ru-RU"/>
        </a:p>
      </dgm:t>
    </dgm:pt>
    <dgm:pt modelId="{E14E2120-C76F-4301-A641-2381234DEF3E}" type="pres">
      <dgm:prSet presAssocID="{EEEED999-EF88-4D06-9734-4266F8510A2B}" presName="connTx" presStyleLbl="parChTrans1D2" presStyleIdx="4" presStyleCnt="5"/>
      <dgm:spPr/>
      <dgm:t>
        <a:bodyPr/>
        <a:lstStyle/>
        <a:p>
          <a:endParaRPr lang="ru-RU"/>
        </a:p>
      </dgm:t>
    </dgm:pt>
    <dgm:pt modelId="{205094EE-CC33-47E9-B12D-538D92E88268}" type="pres">
      <dgm:prSet presAssocID="{97B77C94-D5AE-4686-8AE9-3B32A38064FC}" presName="node" presStyleLbl="node1" presStyleIdx="4" presStyleCnt="5">
        <dgm:presLayoutVars>
          <dgm:bulletEnabled val="1"/>
        </dgm:presLayoutVars>
      </dgm:prSet>
      <dgm:spPr/>
      <dgm:t>
        <a:bodyPr/>
        <a:lstStyle/>
        <a:p>
          <a:endParaRPr lang="ru-RU"/>
        </a:p>
      </dgm:t>
    </dgm:pt>
  </dgm:ptLst>
  <dgm:cxnLst>
    <dgm:cxn modelId="{AE211499-1BD3-4229-BB5D-60462DE03339}" type="presOf" srcId="{B81A2C63-31BB-4E9C-ADFB-E65F453D58ED}" destId="{3BB135F7-AB60-4497-AD85-6B68F15E1865}" srcOrd="0" destOrd="0" presId="urn:microsoft.com/office/officeart/2005/8/layout/radial1"/>
    <dgm:cxn modelId="{231A011E-330B-4772-B67B-83078113AD57}" type="presOf" srcId="{EEEED999-EF88-4D06-9734-4266F8510A2B}" destId="{5BC8E00A-6D05-44AD-9B32-56A1F462C050}" srcOrd="0" destOrd="0" presId="urn:microsoft.com/office/officeart/2005/8/layout/radial1"/>
    <dgm:cxn modelId="{3F1105F3-1328-4A76-94C1-F09439A4A947}" type="presOf" srcId="{38239CF3-5D05-4C85-9AF0-252B5AB8ED57}" destId="{F214512E-530B-48BE-8599-BEB0E24F6C76}" srcOrd="0" destOrd="0" presId="urn:microsoft.com/office/officeart/2005/8/layout/radial1"/>
    <dgm:cxn modelId="{0EC3D48D-5774-4F15-A8E1-A7217424F903}" srcId="{B81A2C63-31BB-4E9C-ADFB-E65F453D58ED}" destId="{B24FCB0B-4C62-4893-9EC6-B53CC14C4874}" srcOrd="0" destOrd="0" parTransId="{264AA546-B041-41A2-805C-0142396F7244}" sibTransId="{02844727-4D57-478F-BE0B-5F250EACC86A}"/>
    <dgm:cxn modelId="{42484BE6-F62E-424A-B9CD-D6BDE161945C}" type="presOf" srcId="{914C6E6A-32E0-435E-953C-C81715CDD8C7}" destId="{6FB03290-D7C0-43E7-B6EC-75B95E9596B1}" srcOrd="0" destOrd="0" presId="urn:microsoft.com/office/officeart/2005/8/layout/radial1"/>
    <dgm:cxn modelId="{1285FD59-D7B8-4F8E-86A7-B80CE4545F33}" type="presOf" srcId="{B15658C0-CC77-4ED1-B152-2CB0EE3A8B47}" destId="{6532459B-5B0A-4343-925E-B5A5B0DB29E9}" srcOrd="1" destOrd="0" presId="urn:microsoft.com/office/officeart/2005/8/layout/radial1"/>
    <dgm:cxn modelId="{F443C423-5978-48BD-B7B0-A841E5CC701D}" type="presOf" srcId="{97B77C94-D5AE-4686-8AE9-3B32A38064FC}" destId="{205094EE-CC33-47E9-B12D-538D92E88268}" srcOrd="0" destOrd="0" presId="urn:microsoft.com/office/officeart/2005/8/layout/radial1"/>
    <dgm:cxn modelId="{AEC5A734-46DD-4BB1-80D5-F5236E55F29F}" type="presOf" srcId="{EEEED999-EF88-4D06-9734-4266F8510A2B}" destId="{E14E2120-C76F-4301-A641-2381234DEF3E}" srcOrd="1" destOrd="0" presId="urn:microsoft.com/office/officeart/2005/8/layout/radial1"/>
    <dgm:cxn modelId="{D202B913-DF46-41C9-A2EC-1EF412EE95BC}" srcId="{B24FCB0B-4C62-4893-9EC6-B53CC14C4874}" destId="{FB6E302C-7667-461A-9FAF-DA32E205DC8A}" srcOrd="0" destOrd="0" parTransId="{A347B17A-9302-4191-A9A7-98D6A7002E15}" sibTransId="{238C955B-EEA6-4EB8-866F-1E3B9B1E3838}"/>
    <dgm:cxn modelId="{C36C0359-0041-4598-8959-D389D54DFAEA}" srcId="{B24FCB0B-4C62-4893-9EC6-B53CC14C4874}" destId="{71789210-FB5D-4E15-8774-99376E3B3DA1}" srcOrd="1" destOrd="0" parTransId="{B15658C0-CC77-4ED1-B152-2CB0EE3A8B47}" sibTransId="{8777D69B-3217-4A4D-AB7A-BD63CF53DA02}"/>
    <dgm:cxn modelId="{6B67C74F-EE15-4251-B7CB-D10CE531FC66}" type="presOf" srcId="{FB6E302C-7667-461A-9FAF-DA32E205DC8A}" destId="{D38176D7-E2B3-4440-8F42-5CA206DD3D64}" srcOrd="0" destOrd="0" presId="urn:microsoft.com/office/officeart/2005/8/layout/radial1"/>
    <dgm:cxn modelId="{4B7D91CB-CEEE-4641-A0A5-FC08324D029A}" srcId="{B24FCB0B-4C62-4893-9EC6-B53CC14C4874}" destId="{97B77C94-D5AE-4686-8AE9-3B32A38064FC}" srcOrd="4" destOrd="0" parTransId="{EEEED999-EF88-4D06-9734-4266F8510A2B}" sibTransId="{34E4CF25-83E4-4E00-8EC8-157F837B4F85}"/>
    <dgm:cxn modelId="{B125D55B-ED8D-4CAB-99B8-FED914D0A421}" type="presOf" srcId="{B15658C0-CC77-4ED1-B152-2CB0EE3A8B47}" destId="{3C2CDF7E-2E93-436F-94E3-54761D7ACFE7}" srcOrd="0" destOrd="0" presId="urn:microsoft.com/office/officeart/2005/8/layout/radial1"/>
    <dgm:cxn modelId="{7C82D038-383A-4F44-BA7A-EF90868197AE}" type="presOf" srcId="{A347B17A-9302-4191-A9A7-98D6A7002E15}" destId="{59E1769E-B0D4-48D7-BD83-D525A620F372}" srcOrd="0" destOrd="0" presId="urn:microsoft.com/office/officeart/2005/8/layout/radial1"/>
    <dgm:cxn modelId="{2B4A8A43-6D86-4AD2-881B-F006D94E5330}" type="presOf" srcId="{168FFCFD-EC9B-4079-9045-845425330889}" destId="{E9121BB8-611A-443B-9841-79A1947B7648}" srcOrd="0" destOrd="0" presId="urn:microsoft.com/office/officeart/2005/8/layout/radial1"/>
    <dgm:cxn modelId="{BBD377F3-7E03-48AA-826E-B6D04E7A836C}" type="presOf" srcId="{B4B99C3F-2AF1-4643-8796-3F01B90BB2CB}" destId="{279B0D7D-00DB-468C-AECC-249B29DA7682}" srcOrd="1" destOrd="0" presId="urn:microsoft.com/office/officeart/2005/8/layout/radial1"/>
    <dgm:cxn modelId="{40248A30-E06D-4C5F-BE22-EF82B1BB099D}" srcId="{B24FCB0B-4C62-4893-9EC6-B53CC14C4874}" destId="{168FFCFD-EC9B-4079-9045-845425330889}" srcOrd="2" destOrd="0" parTransId="{38239CF3-5D05-4C85-9AF0-252B5AB8ED57}" sibTransId="{2C435285-E2AB-46B6-8F0A-A7D927A679F2}"/>
    <dgm:cxn modelId="{1AE1E0D5-B311-476C-8295-5001DA61B139}" type="presOf" srcId="{71789210-FB5D-4E15-8774-99376E3B3DA1}" destId="{D4B1C87C-0F83-4F74-BA3F-218FCCDD2CB3}" srcOrd="0" destOrd="0" presId="urn:microsoft.com/office/officeart/2005/8/layout/radial1"/>
    <dgm:cxn modelId="{7945D090-AEB5-48DD-99F8-4E6CBE4F6D90}" srcId="{B24FCB0B-4C62-4893-9EC6-B53CC14C4874}" destId="{914C6E6A-32E0-435E-953C-C81715CDD8C7}" srcOrd="3" destOrd="0" parTransId="{B4B99C3F-2AF1-4643-8796-3F01B90BB2CB}" sibTransId="{AB28E104-E509-4E16-B13C-9B290A7A5B51}"/>
    <dgm:cxn modelId="{01049201-6945-4C35-93B4-AF467D45C620}" type="presOf" srcId="{B24FCB0B-4C62-4893-9EC6-B53CC14C4874}" destId="{3EA39DAD-0568-4C78-9A62-496D69776C5E}" srcOrd="0" destOrd="0" presId="urn:microsoft.com/office/officeart/2005/8/layout/radial1"/>
    <dgm:cxn modelId="{601450D4-FCA0-4DA6-AB9A-E39CF6642D8A}" type="presOf" srcId="{38239CF3-5D05-4C85-9AF0-252B5AB8ED57}" destId="{9F9C05EF-A525-4A75-81DC-E7F64C59F067}" srcOrd="1" destOrd="0" presId="urn:microsoft.com/office/officeart/2005/8/layout/radial1"/>
    <dgm:cxn modelId="{9BFBB3BC-E85F-4ADF-9233-66E8C810DA7F}" type="presOf" srcId="{A347B17A-9302-4191-A9A7-98D6A7002E15}" destId="{06EBA7BB-9F7A-42B5-9722-B82BA7FA5352}" srcOrd="1" destOrd="0" presId="urn:microsoft.com/office/officeart/2005/8/layout/radial1"/>
    <dgm:cxn modelId="{4A69E6A0-7259-4D97-A7A7-1ACD8A3C4E99}" type="presOf" srcId="{B4B99C3F-2AF1-4643-8796-3F01B90BB2CB}" destId="{8F4D11B0-A4DA-4CAE-9D70-76B2F7E0A70C}" srcOrd="0" destOrd="0" presId="urn:microsoft.com/office/officeart/2005/8/layout/radial1"/>
    <dgm:cxn modelId="{AEB31D78-38A1-45D0-AFA3-F3C813895AC9}" type="presParOf" srcId="{3BB135F7-AB60-4497-AD85-6B68F15E1865}" destId="{3EA39DAD-0568-4C78-9A62-496D69776C5E}" srcOrd="0" destOrd="0" presId="urn:microsoft.com/office/officeart/2005/8/layout/radial1"/>
    <dgm:cxn modelId="{7A985903-E39A-47ED-9BA1-27C79CD51889}" type="presParOf" srcId="{3BB135F7-AB60-4497-AD85-6B68F15E1865}" destId="{59E1769E-B0D4-48D7-BD83-D525A620F372}" srcOrd="1" destOrd="0" presId="urn:microsoft.com/office/officeart/2005/8/layout/radial1"/>
    <dgm:cxn modelId="{E85207A7-1FA8-40A2-8BD5-F46327BF7484}" type="presParOf" srcId="{59E1769E-B0D4-48D7-BD83-D525A620F372}" destId="{06EBA7BB-9F7A-42B5-9722-B82BA7FA5352}" srcOrd="0" destOrd="0" presId="urn:microsoft.com/office/officeart/2005/8/layout/radial1"/>
    <dgm:cxn modelId="{BE0E9497-0445-4CC2-9027-86460A041451}" type="presParOf" srcId="{3BB135F7-AB60-4497-AD85-6B68F15E1865}" destId="{D38176D7-E2B3-4440-8F42-5CA206DD3D64}" srcOrd="2" destOrd="0" presId="urn:microsoft.com/office/officeart/2005/8/layout/radial1"/>
    <dgm:cxn modelId="{00014D4E-11C1-4B67-98F8-70FFBF07CF30}" type="presParOf" srcId="{3BB135F7-AB60-4497-AD85-6B68F15E1865}" destId="{3C2CDF7E-2E93-436F-94E3-54761D7ACFE7}" srcOrd="3" destOrd="0" presId="urn:microsoft.com/office/officeart/2005/8/layout/radial1"/>
    <dgm:cxn modelId="{3B74FB77-D02E-409E-A7CB-985D2078D6D2}" type="presParOf" srcId="{3C2CDF7E-2E93-436F-94E3-54761D7ACFE7}" destId="{6532459B-5B0A-4343-925E-B5A5B0DB29E9}" srcOrd="0" destOrd="0" presId="urn:microsoft.com/office/officeart/2005/8/layout/radial1"/>
    <dgm:cxn modelId="{A2C4809F-0BC0-49C6-8019-F0D2AE54D3ED}" type="presParOf" srcId="{3BB135F7-AB60-4497-AD85-6B68F15E1865}" destId="{D4B1C87C-0F83-4F74-BA3F-218FCCDD2CB3}" srcOrd="4" destOrd="0" presId="urn:microsoft.com/office/officeart/2005/8/layout/radial1"/>
    <dgm:cxn modelId="{CD81F4B5-7C3C-4886-B6D1-FB97A7ABADE5}" type="presParOf" srcId="{3BB135F7-AB60-4497-AD85-6B68F15E1865}" destId="{F214512E-530B-48BE-8599-BEB0E24F6C76}" srcOrd="5" destOrd="0" presId="urn:microsoft.com/office/officeart/2005/8/layout/radial1"/>
    <dgm:cxn modelId="{70D783E5-B172-4693-B231-A7CF617076E0}" type="presParOf" srcId="{F214512E-530B-48BE-8599-BEB0E24F6C76}" destId="{9F9C05EF-A525-4A75-81DC-E7F64C59F067}" srcOrd="0" destOrd="0" presId="urn:microsoft.com/office/officeart/2005/8/layout/radial1"/>
    <dgm:cxn modelId="{94468446-D28A-4FA9-B2B1-F2C973634E79}" type="presParOf" srcId="{3BB135F7-AB60-4497-AD85-6B68F15E1865}" destId="{E9121BB8-611A-443B-9841-79A1947B7648}" srcOrd="6" destOrd="0" presId="urn:microsoft.com/office/officeart/2005/8/layout/radial1"/>
    <dgm:cxn modelId="{38D40D3A-6B31-4363-B48E-383376C6B151}" type="presParOf" srcId="{3BB135F7-AB60-4497-AD85-6B68F15E1865}" destId="{8F4D11B0-A4DA-4CAE-9D70-76B2F7E0A70C}" srcOrd="7" destOrd="0" presId="urn:microsoft.com/office/officeart/2005/8/layout/radial1"/>
    <dgm:cxn modelId="{94CA8B2F-050C-4B43-933F-8F70F2913964}" type="presParOf" srcId="{8F4D11B0-A4DA-4CAE-9D70-76B2F7E0A70C}" destId="{279B0D7D-00DB-468C-AECC-249B29DA7682}" srcOrd="0" destOrd="0" presId="urn:microsoft.com/office/officeart/2005/8/layout/radial1"/>
    <dgm:cxn modelId="{5D5F2670-B77F-4CC9-A015-7424DD9E9B1A}" type="presParOf" srcId="{3BB135F7-AB60-4497-AD85-6B68F15E1865}" destId="{6FB03290-D7C0-43E7-B6EC-75B95E9596B1}" srcOrd="8" destOrd="0" presId="urn:microsoft.com/office/officeart/2005/8/layout/radial1"/>
    <dgm:cxn modelId="{4645E3C3-437F-4930-981C-387E82B6CCB3}" type="presParOf" srcId="{3BB135F7-AB60-4497-AD85-6B68F15E1865}" destId="{5BC8E00A-6D05-44AD-9B32-56A1F462C050}" srcOrd="9" destOrd="0" presId="urn:microsoft.com/office/officeart/2005/8/layout/radial1"/>
    <dgm:cxn modelId="{7B1DFBF8-6E47-4845-A981-90C65996B611}" type="presParOf" srcId="{5BC8E00A-6D05-44AD-9B32-56A1F462C050}" destId="{E14E2120-C76F-4301-A641-2381234DEF3E}" srcOrd="0" destOrd="0" presId="urn:microsoft.com/office/officeart/2005/8/layout/radial1"/>
    <dgm:cxn modelId="{82377B17-7955-4444-9C20-1A8D73CC7C61}" type="presParOf" srcId="{3BB135F7-AB60-4497-AD85-6B68F15E1865}" destId="{205094EE-CC33-47E9-B12D-538D92E88268}" srcOrd="10" destOrd="0" presId="urn:microsoft.com/office/officeart/2005/8/layout/radial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EA39DAD-0568-4C78-9A62-496D69776C5E}">
      <dsp:nvSpPr>
        <dsp:cNvPr id="0" name=""/>
        <dsp:cNvSpPr/>
      </dsp:nvSpPr>
      <dsp:spPr>
        <a:xfrm>
          <a:off x="3321174" y="2067954"/>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8415" tIns="18415" rIns="18415" bIns="18415" numCol="1" spcCol="1270" anchor="ctr" anchorCtr="0">
          <a:noAutofit/>
        </a:bodyPr>
        <a:lstStyle/>
        <a:p>
          <a:pPr lvl="0" algn="ctr" defTabSz="1289050">
            <a:lnSpc>
              <a:spcPct val="90000"/>
            </a:lnSpc>
            <a:spcBef>
              <a:spcPct val="0"/>
            </a:spcBef>
            <a:spcAft>
              <a:spcPct val="35000"/>
            </a:spcAft>
          </a:pPr>
          <a:r>
            <a:rPr lang="ru-RU" sz="2900" kern="1200" dirty="0" smtClean="0"/>
            <a:t>МАМА</a:t>
          </a:r>
          <a:endParaRPr lang="ru-RU" sz="2900" kern="1200" dirty="0"/>
        </a:p>
      </dsp:txBody>
      <dsp:txXfrm>
        <a:off x="3321174" y="2067954"/>
        <a:ext cx="1587251" cy="1587251"/>
      </dsp:txXfrm>
    </dsp:sp>
    <dsp:sp modelId="{59E1769E-B0D4-48D7-BD83-D525A620F372}">
      <dsp:nvSpPr>
        <dsp:cNvPr id="0" name=""/>
        <dsp:cNvSpPr/>
      </dsp:nvSpPr>
      <dsp:spPr>
        <a:xfrm rot="16200000">
          <a:off x="3875430" y="1811227"/>
          <a:ext cx="478738" cy="34716"/>
        </a:xfrm>
        <a:custGeom>
          <a:avLst/>
          <a:gdLst/>
          <a:ahLst/>
          <a:cxnLst/>
          <a:rect l="0" t="0" r="0" b="0"/>
          <a:pathLst>
            <a:path>
              <a:moveTo>
                <a:pt x="0" y="17358"/>
              </a:moveTo>
              <a:lnTo>
                <a:pt x="478738" y="17358"/>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6200000">
        <a:off x="4102831" y="1816616"/>
        <a:ext cx="23936" cy="23936"/>
      </dsp:txXfrm>
    </dsp:sp>
    <dsp:sp modelId="{D38176D7-E2B3-4440-8F42-5CA206DD3D64}">
      <dsp:nvSpPr>
        <dsp:cNvPr id="0" name=""/>
        <dsp:cNvSpPr/>
      </dsp:nvSpPr>
      <dsp:spPr>
        <a:xfrm>
          <a:off x="3321174" y="1964"/>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Забота</a:t>
          </a:r>
          <a:endParaRPr lang="ru-RU" sz="1900" kern="1200" dirty="0"/>
        </a:p>
      </dsp:txBody>
      <dsp:txXfrm>
        <a:off x="3321174" y="1964"/>
        <a:ext cx="1587251" cy="1587251"/>
      </dsp:txXfrm>
    </dsp:sp>
    <dsp:sp modelId="{3C2CDF7E-2E93-436F-94E3-54761D7ACFE7}">
      <dsp:nvSpPr>
        <dsp:cNvPr id="0" name=""/>
        <dsp:cNvSpPr/>
      </dsp:nvSpPr>
      <dsp:spPr>
        <a:xfrm rot="20520000">
          <a:off x="4857867" y="2525009"/>
          <a:ext cx="478738" cy="34716"/>
        </a:xfrm>
        <a:custGeom>
          <a:avLst/>
          <a:gdLst/>
          <a:ahLst/>
          <a:cxnLst/>
          <a:rect l="0" t="0" r="0" b="0"/>
          <a:pathLst>
            <a:path>
              <a:moveTo>
                <a:pt x="0" y="17358"/>
              </a:moveTo>
              <a:lnTo>
                <a:pt x="478738" y="17358"/>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20520000">
        <a:off x="5085268" y="2530399"/>
        <a:ext cx="23936" cy="23936"/>
      </dsp:txXfrm>
    </dsp:sp>
    <dsp:sp modelId="{D4B1C87C-0F83-4F74-BA3F-218FCCDD2CB3}">
      <dsp:nvSpPr>
        <dsp:cNvPr id="0" name=""/>
        <dsp:cNvSpPr/>
      </dsp:nvSpPr>
      <dsp:spPr>
        <a:xfrm>
          <a:off x="5286047" y="1429528"/>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Нежность</a:t>
          </a:r>
          <a:endParaRPr lang="ru-RU" sz="1900" kern="1200" dirty="0"/>
        </a:p>
      </dsp:txBody>
      <dsp:txXfrm>
        <a:off x="5286047" y="1429528"/>
        <a:ext cx="1587251" cy="1587251"/>
      </dsp:txXfrm>
    </dsp:sp>
    <dsp:sp modelId="{F214512E-530B-48BE-8599-BEB0E24F6C76}">
      <dsp:nvSpPr>
        <dsp:cNvPr id="0" name=""/>
        <dsp:cNvSpPr/>
      </dsp:nvSpPr>
      <dsp:spPr>
        <a:xfrm rot="3240000">
          <a:off x="4482610" y="3679932"/>
          <a:ext cx="478738" cy="34716"/>
        </a:xfrm>
        <a:custGeom>
          <a:avLst/>
          <a:gdLst/>
          <a:ahLst/>
          <a:cxnLst/>
          <a:rect l="0" t="0" r="0" b="0"/>
          <a:pathLst>
            <a:path>
              <a:moveTo>
                <a:pt x="0" y="17358"/>
              </a:moveTo>
              <a:lnTo>
                <a:pt x="478738" y="17358"/>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3240000">
        <a:off x="4710010" y="3685322"/>
        <a:ext cx="23936" cy="23936"/>
      </dsp:txXfrm>
    </dsp:sp>
    <dsp:sp modelId="{E9121BB8-611A-443B-9841-79A1947B7648}">
      <dsp:nvSpPr>
        <dsp:cNvPr id="0" name=""/>
        <dsp:cNvSpPr/>
      </dsp:nvSpPr>
      <dsp:spPr>
        <a:xfrm>
          <a:off x="4535532" y="3739375"/>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Юмор</a:t>
          </a:r>
          <a:endParaRPr lang="ru-RU" sz="1900" kern="1200" dirty="0"/>
        </a:p>
      </dsp:txBody>
      <dsp:txXfrm>
        <a:off x="4535532" y="3739375"/>
        <a:ext cx="1587251" cy="1587251"/>
      </dsp:txXfrm>
    </dsp:sp>
    <dsp:sp modelId="{8F4D11B0-A4DA-4CAE-9D70-76B2F7E0A70C}">
      <dsp:nvSpPr>
        <dsp:cNvPr id="0" name=""/>
        <dsp:cNvSpPr/>
      </dsp:nvSpPr>
      <dsp:spPr>
        <a:xfrm rot="7560000">
          <a:off x="3268251" y="3679932"/>
          <a:ext cx="478738" cy="34716"/>
        </a:xfrm>
        <a:custGeom>
          <a:avLst/>
          <a:gdLst/>
          <a:ahLst/>
          <a:cxnLst/>
          <a:rect l="0" t="0" r="0" b="0"/>
          <a:pathLst>
            <a:path>
              <a:moveTo>
                <a:pt x="0" y="17358"/>
              </a:moveTo>
              <a:lnTo>
                <a:pt x="478738" y="17358"/>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7560000">
        <a:off x="3495652" y="3685322"/>
        <a:ext cx="23936" cy="23936"/>
      </dsp:txXfrm>
    </dsp:sp>
    <dsp:sp modelId="{6FB03290-D7C0-43E7-B6EC-75B95E9596B1}">
      <dsp:nvSpPr>
        <dsp:cNvPr id="0" name=""/>
        <dsp:cNvSpPr/>
      </dsp:nvSpPr>
      <dsp:spPr>
        <a:xfrm>
          <a:off x="2106815" y="3739375"/>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Доброта</a:t>
          </a:r>
          <a:endParaRPr lang="ru-RU" sz="1900" kern="1200" dirty="0"/>
        </a:p>
      </dsp:txBody>
      <dsp:txXfrm>
        <a:off x="2106815" y="3739375"/>
        <a:ext cx="1587251" cy="1587251"/>
      </dsp:txXfrm>
    </dsp:sp>
    <dsp:sp modelId="{5BC8E00A-6D05-44AD-9B32-56A1F462C050}">
      <dsp:nvSpPr>
        <dsp:cNvPr id="0" name=""/>
        <dsp:cNvSpPr/>
      </dsp:nvSpPr>
      <dsp:spPr>
        <a:xfrm rot="11880000">
          <a:off x="2892994" y="2525009"/>
          <a:ext cx="478738" cy="34716"/>
        </a:xfrm>
        <a:custGeom>
          <a:avLst/>
          <a:gdLst/>
          <a:ahLst/>
          <a:cxnLst/>
          <a:rect l="0" t="0" r="0" b="0"/>
          <a:pathLst>
            <a:path>
              <a:moveTo>
                <a:pt x="0" y="17358"/>
              </a:moveTo>
              <a:lnTo>
                <a:pt x="478738" y="17358"/>
              </a:lnTo>
            </a:path>
          </a:pathLst>
        </a:custGeom>
        <a:noFill/>
        <a:ln w="381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rot="11880000">
        <a:off x="3120394" y="2530399"/>
        <a:ext cx="23936" cy="23936"/>
      </dsp:txXfrm>
    </dsp:sp>
    <dsp:sp modelId="{205094EE-CC33-47E9-B12D-538D92E88268}">
      <dsp:nvSpPr>
        <dsp:cNvPr id="0" name=""/>
        <dsp:cNvSpPr/>
      </dsp:nvSpPr>
      <dsp:spPr>
        <a:xfrm>
          <a:off x="1356300" y="1429528"/>
          <a:ext cx="1587251" cy="1587251"/>
        </a:xfrm>
        <a:prstGeom prst="ellipse">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Мудрость</a:t>
          </a:r>
          <a:endParaRPr lang="ru-RU" sz="1900" kern="1200" dirty="0"/>
        </a:p>
      </dsp:txBody>
      <dsp:txXfrm>
        <a:off x="1356300" y="1429528"/>
        <a:ext cx="1587251" cy="158725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Заголовок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0" name="Дата 9"/>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19.11.2012</a:t>
            </a:fld>
            <a:endParaRPr lang="ru-RU"/>
          </a:p>
        </p:txBody>
      </p:sp>
      <p:sp>
        <p:nvSpPr>
          <p:cNvPr id="11" name="Номер слайда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2" name="Нижний колонтитул 11"/>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lgn="l">
              <a:defRPr/>
            </a:lvl1pPr>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8" name="Дата 7"/>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19.11.2012</a:t>
            </a:fld>
            <a:endParaRPr lang="ru-RU"/>
          </a:p>
        </p:txBody>
      </p:sp>
      <p:sp>
        <p:nvSpPr>
          <p:cNvPr id="9" name="Номер слайда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
        <p:nvSpPr>
          <p:cNvPr id="10" name="Прямоугольник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Прямоугольник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Прямоугольник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Заголовок 1"/>
          <p:cNvSpPr>
            <a:spLocks noGrp="1"/>
          </p:cNvSpPr>
          <p:nvPr>
            <p:ph type="title"/>
          </p:nvPr>
        </p:nvSpPr>
        <p:spPr>
          <a:xfrm>
            <a:off x="457200" y="251948"/>
            <a:ext cx="8229600"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a:xfrm>
            <a:off x="8641080" y="6514568"/>
            <a:ext cx="464288" cy="274320"/>
          </a:xfrm>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53218"/>
            <a:ext cx="8229600"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Прямоугольник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19.11.2012</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8" name="Прямоугольник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963136" y="304800"/>
            <a:ext cx="3931920" cy="762000"/>
          </a:xfrm>
        </p:spPr>
        <p:txBody>
          <a:bodyPr anchor="b"/>
          <a:lstStyle>
            <a:lvl1pPr marL="0" algn="r">
              <a:buNone/>
              <a:defRPr sz="2000" b="1"/>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9" name="Дата 8"/>
          <p:cNvSpPr>
            <a:spLocks noGrp="1"/>
          </p:cNvSpPr>
          <p:nvPr>
            <p:ph type="dt" sz="half" idx="10"/>
          </p:nvPr>
        </p:nvSpPr>
        <p:spPr>
          <a:xfrm>
            <a:off x="5562600" y="6513670"/>
            <a:ext cx="3002280" cy="274320"/>
          </a:xfrm>
        </p:spPr>
        <p:txBody>
          <a:bodyPr vert="horz" rtlCol="0"/>
          <a:lstStyle>
            <a:extLst/>
          </a:lstStyle>
          <a:p>
            <a:fld id="{5B106E36-FD25-4E2D-B0AA-010F637433A0}" type="datetimeFigureOut">
              <a:rPr lang="ru-RU" smtClean="0"/>
              <a:pPr/>
              <a:t>19.11.2012</a:t>
            </a:fld>
            <a:endParaRPr lang="ru-RU"/>
          </a:p>
        </p:txBody>
      </p:sp>
      <p:sp>
        <p:nvSpPr>
          <p:cNvPr id="10" name="Номер слайда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1" name="Нижний колонтитул 10"/>
          <p:cNvSpPr>
            <a:spLocks noGrp="1"/>
          </p:cNvSpPr>
          <p:nvPr>
            <p:ph type="ftr" sz="quarter" idx="12"/>
          </p:nvPr>
        </p:nvSpPr>
        <p:spPr>
          <a:xfrm>
            <a:off x="1600200" y="6513670"/>
            <a:ext cx="3907464" cy="274320"/>
          </a:xfrm>
        </p:spPr>
        <p:txBody>
          <a:bodyPr vert="horz" rtlCol="0"/>
          <a:lstStyle>
            <a:extLst/>
          </a:lstStyle>
          <a:p>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443" y="4724400"/>
            <a:ext cx="5486400" cy="664536"/>
          </a:xfrm>
        </p:spPr>
        <p:txBody>
          <a:bodyPr anchor="b"/>
          <a:lstStyle>
            <a:lvl1pPr marL="0" algn="r">
              <a:buNone/>
              <a:defRPr sz="2000" b="1"/>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13" name="Рисунок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8" name="Дата 7"/>
          <p:cNvSpPr>
            <a:spLocks noGrp="1"/>
          </p:cNvSpPr>
          <p:nvPr>
            <p:ph type="dt" sz="half" idx="10"/>
          </p:nvPr>
        </p:nvSpPr>
        <p:spPr>
          <a:xfrm>
            <a:off x="5562600" y="6509004"/>
            <a:ext cx="3002280" cy="274320"/>
          </a:xfrm>
        </p:spPr>
        <p:txBody>
          <a:bodyPr vert="horz" rtlCol="0"/>
          <a:lstStyle>
            <a:extLst/>
          </a:lstStyle>
          <a:p>
            <a:fld id="{5B106E36-FD25-4E2D-B0AA-010F637433A0}" type="datetimeFigureOut">
              <a:rPr lang="ru-RU" smtClean="0"/>
              <a:pPr/>
              <a:t>19.11.2012</a:t>
            </a:fld>
            <a:endParaRPr lang="ru-RU"/>
          </a:p>
        </p:txBody>
      </p:sp>
      <p:sp>
        <p:nvSpPr>
          <p:cNvPr id="9" name="Номер слайда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a:xfrm>
            <a:off x="1600200" y="6509004"/>
            <a:ext cx="3907464" cy="274320"/>
          </a:xfrm>
        </p:spPr>
        <p:txBody>
          <a:bodyPr vert="horz" rtlCol="0"/>
          <a:lstStyle>
            <a:extLst/>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оугольник с двумя скругленными противолежащими углами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Нижний колонтитул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ru-RU"/>
          </a:p>
        </p:txBody>
      </p:sp>
      <p:sp>
        <p:nvSpPr>
          <p:cNvPr id="14" name="Дата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B106E36-FD25-4E2D-B0AA-010F637433A0}" type="datetimeFigureOut">
              <a:rPr lang="ru-RU" smtClean="0"/>
              <a:pPr/>
              <a:t>19.11.2012</a:t>
            </a:fld>
            <a:endParaRPr lang="ru-RU"/>
          </a:p>
        </p:txBody>
      </p:sp>
      <p:sp>
        <p:nvSpPr>
          <p:cNvPr id="23" name="Номер слайда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725C68B6-61C2-468F-89AB-4B9F7531AA68}" type="slidenum">
              <a:rPr lang="ru-RU" smtClean="0"/>
              <a:pPr/>
              <a:t>‹#›</a:t>
            </a:fld>
            <a:endParaRPr lang="ru-RU"/>
          </a:p>
        </p:txBody>
      </p:sp>
      <p:sp>
        <p:nvSpPr>
          <p:cNvPr id="22" name="Заголовок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hyperlink" Target="http://president.e-dag.ru/uploads/pics/ras_gamz_03.jpg" TargetMode="External"/><Relationship Id="rId3" Type="http://schemas.openxmlformats.org/officeDocument/2006/relationships/hyperlink" Target="http://static.etvnet.com/shared/persons/person/000/008/114/yakovlev-16.jpg" TargetMode="External"/><Relationship Id="rId7" Type="http://schemas.openxmlformats.org/officeDocument/2006/relationships/hyperlink" Target="http://magicchilds.com/uploads/posts/2012-06/1339665214_priuchit_pomagat_doma.jpg" TargetMode="External"/><Relationship Id="rId2" Type="http://schemas.openxmlformats.org/officeDocument/2006/relationships/hyperlink" Target="http://img-fotki.yandex.ru/get/4004/kotivladimir.1/0_19518_d736a339_XL" TargetMode="External"/><Relationship Id="rId1" Type="http://schemas.openxmlformats.org/officeDocument/2006/relationships/slideLayout" Target="../slideLayouts/slideLayout7.xml"/><Relationship Id="rId6" Type="http://schemas.openxmlformats.org/officeDocument/2006/relationships/hyperlink" Target="http://photo.qip.ru/photo/abb70/2280573/67748289.jpg" TargetMode="External"/><Relationship Id="rId5" Type="http://schemas.openxmlformats.org/officeDocument/2006/relationships/hyperlink" Target="http://krasotka.tv/wp-content/uploads/2011/08/sovety-molodym-mamam-1.jpg" TargetMode="External"/><Relationship Id="rId4" Type="http://schemas.openxmlformats.org/officeDocument/2006/relationships/hyperlink" Target="http://www.museum.ru/imgB.asp?29575" TargetMode="External"/><Relationship Id="rId9" Type="http://schemas.openxmlformats.org/officeDocument/2006/relationships/hyperlink" Target="http://ph.files.7ja.ru/7ya-photo/2009/3/23/1237806924589.jpg" TargetMode="External"/></Relationships>
</file>

<file path=ppt/slides/_rels/slide33.xml.rels><?xml version="1.0" encoding="UTF-8" standalone="yes"?>
<Relationships xmlns="http://schemas.openxmlformats.org/package/2006/relationships"><Relationship Id="rId8" Type="http://schemas.openxmlformats.org/officeDocument/2006/relationships/hyperlink" Target="http://i.milliyet.com.tr/GaleriHaber/2010/08/27/fft20_mf800249.Jpeg" TargetMode="External"/><Relationship Id="rId3" Type="http://schemas.openxmlformats.org/officeDocument/2006/relationships/hyperlink" Target="http://www.xa-xa.org/uploads/posts/2011-11/1322484322_290420111649265538431_2.jpg" TargetMode="External"/><Relationship Id="rId7" Type="http://schemas.openxmlformats.org/officeDocument/2006/relationships/hyperlink" Target="http://hystero.ru/img/behappy.jpg" TargetMode="External"/><Relationship Id="rId2" Type="http://schemas.openxmlformats.org/officeDocument/2006/relationships/hyperlink" Target="http://www.zastavki.com/pictures/1280x1024/2009/People_Children_Mother_and_daughter___Children_012815_.jpg" TargetMode="External"/><Relationship Id="rId1" Type="http://schemas.openxmlformats.org/officeDocument/2006/relationships/slideLayout" Target="../slideLayouts/slideLayout7.xml"/><Relationship Id="rId6" Type="http://schemas.openxmlformats.org/officeDocument/2006/relationships/hyperlink" Target="http://www.tunnel.ru/userfiles/ck/images/2672/22_8.jpg" TargetMode="External"/><Relationship Id="rId5" Type="http://schemas.openxmlformats.org/officeDocument/2006/relationships/hyperlink" Target="http://lifeglobe.net/media/entry/426/yuschkin1_3.jpg" TargetMode="External"/><Relationship Id="rId4" Type="http://schemas.openxmlformats.org/officeDocument/2006/relationships/hyperlink" Target="http://www.vazhno.ru/pictureshow/7389/4.jpg" TargetMode="External"/><Relationship Id="rId9" Type="http://schemas.openxmlformats.org/officeDocument/2006/relationships/hyperlink" Target="http://img0.liveinternet.ru/images/attach/c/2/67/132/67132513_suynulya.jp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7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476672"/>
            <a:ext cx="8640960" cy="2376264"/>
          </a:xfrm>
        </p:spPr>
        <p:txBody>
          <a:bodyPr>
            <a:normAutofit fontScale="90000"/>
          </a:bodyPr>
          <a:lstStyle/>
          <a:p>
            <a:pPr algn="ctr"/>
            <a:r>
              <a:rPr lang="ru-RU" sz="5400" b="1" i="1" dirty="0" smtClean="0">
                <a:solidFill>
                  <a:srgbClr val="00B0F0"/>
                </a:solidFill>
              </a:rPr>
              <a:t>Славим женщину («Огонек» для мам)</a:t>
            </a:r>
            <a:r>
              <a:rPr lang="ru-RU" dirty="0" smtClean="0"/>
              <a:t/>
            </a:r>
            <a:br>
              <a:rPr lang="ru-RU" dirty="0" smtClean="0"/>
            </a:br>
            <a:endParaRPr lang="ru-RU" dirty="0"/>
          </a:p>
        </p:txBody>
      </p:sp>
      <p:sp>
        <p:nvSpPr>
          <p:cNvPr id="3" name="Подзаголовок 2"/>
          <p:cNvSpPr>
            <a:spLocks noGrp="1"/>
          </p:cNvSpPr>
          <p:nvPr>
            <p:ph type="subTitle" idx="1"/>
          </p:nvPr>
        </p:nvSpPr>
        <p:spPr>
          <a:xfrm>
            <a:off x="179512" y="2852936"/>
            <a:ext cx="8504450" cy="3552800"/>
          </a:xfrm>
        </p:spPr>
        <p:txBody>
          <a:bodyPr>
            <a:normAutofit/>
          </a:bodyPr>
          <a:lstStyle/>
          <a:p>
            <a:pPr algn="l"/>
            <a:r>
              <a:rPr lang="ru-RU" b="1" dirty="0" smtClean="0">
                <a:solidFill>
                  <a:schemeClr val="bg1"/>
                </a:solidFill>
              </a:rPr>
              <a:t>Автор: </a:t>
            </a:r>
            <a:r>
              <a:rPr lang="ru-RU" b="1" dirty="0" smtClean="0">
                <a:solidFill>
                  <a:srgbClr val="002060"/>
                </a:solidFill>
              </a:rPr>
              <a:t>Васильева Раушания Аглулловна</a:t>
            </a:r>
          </a:p>
          <a:p>
            <a:pPr algn="l"/>
            <a:r>
              <a:rPr lang="ru-RU" b="1" dirty="0" smtClean="0">
                <a:solidFill>
                  <a:schemeClr val="bg1"/>
                </a:solidFill>
              </a:rPr>
              <a:t>Место работы: </a:t>
            </a:r>
            <a:r>
              <a:rPr lang="ru-RU" b="1" dirty="0" smtClean="0">
                <a:solidFill>
                  <a:srgbClr val="002060"/>
                </a:solidFill>
              </a:rPr>
              <a:t>МБОУ </a:t>
            </a:r>
            <a:r>
              <a:rPr lang="ru-RU" b="1" dirty="0" smtClean="0">
                <a:solidFill>
                  <a:srgbClr val="002060"/>
                </a:solidFill>
              </a:rPr>
              <a:t>«Красногорская </a:t>
            </a:r>
            <a:r>
              <a:rPr lang="ru-RU" b="1" dirty="0" smtClean="0">
                <a:solidFill>
                  <a:srgbClr val="002060"/>
                </a:solidFill>
              </a:rPr>
              <a:t>СОШ», Мамадышский район РТ</a:t>
            </a:r>
          </a:p>
          <a:p>
            <a:pPr algn="l"/>
            <a:r>
              <a:rPr lang="ru-RU" b="1" dirty="0" smtClean="0">
                <a:solidFill>
                  <a:schemeClr val="bg1"/>
                </a:solidFill>
              </a:rPr>
              <a:t>Должность:</a:t>
            </a:r>
            <a:r>
              <a:rPr lang="ru-RU" b="1" dirty="0" smtClean="0"/>
              <a:t> </a:t>
            </a:r>
            <a:r>
              <a:rPr lang="ru-RU" b="1" dirty="0" smtClean="0">
                <a:solidFill>
                  <a:srgbClr val="002060"/>
                </a:solidFill>
              </a:rPr>
              <a:t>учитель татарского языка и литературы первой категории</a:t>
            </a: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332656"/>
            <a:ext cx="8496944" cy="6336704"/>
          </a:xfrm>
        </p:spPr>
        <p:txBody>
          <a:bodyPr>
            <a:normAutofit fontScale="25000" lnSpcReduction="20000"/>
          </a:bodyPr>
          <a:lstStyle/>
          <a:p>
            <a:pPr>
              <a:buNone/>
            </a:pPr>
            <a:r>
              <a:rPr lang="ru-RU" sz="9600" dirty="0" smtClean="0"/>
              <a:t>Отшумит и умчится любая беда,</a:t>
            </a:r>
          </a:p>
          <a:p>
            <a:pPr>
              <a:buNone/>
            </a:pPr>
            <a:r>
              <a:rPr lang="ru-RU" sz="9600" dirty="0" smtClean="0"/>
              <a:t>Как весенней порою грохочущий гром,</a:t>
            </a:r>
          </a:p>
          <a:p>
            <a:pPr>
              <a:buNone/>
            </a:pPr>
            <a:r>
              <a:rPr lang="ru-RU" sz="9600" dirty="0" smtClean="0"/>
              <a:t>Если с вами она, если рядом всегда</a:t>
            </a:r>
          </a:p>
          <a:p>
            <a:pPr>
              <a:buNone/>
            </a:pPr>
            <a:r>
              <a:rPr lang="ru-RU" sz="9600" dirty="0" smtClean="0"/>
              <a:t>Человек, на котором держится дом.</a:t>
            </a:r>
          </a:p>
          <a:p>
            <a:pPr>
              <a:buNone/>
            </a:pPr>
            <a:r>
              <a:rPr lang="ru-RU" sz="9600" dirty="0" smtClean="0"/>
              <a:t>Может быть тридцать три или семьдесят три-</a:t>
            </a:r>
          </a:p>
          <a:p>
            <a:pPr>
              <a:buNone/>
            </a:pPr>
            <a:r>
              <a:rPr lang="ru-RU" sz="9600" dirty="0" smtClean="0"/>
              <a:t>Сколько б ни было ей, возраст тут не при чем:</a:t>
            </a:r>
          </a:p>
          <a:p>
            <a:pPr>
              <a:buNone/>
            </a:pPr>
            <a:r>
              <a:rPr lang="ru-RU" sz="9600" dirty="0" smtClean="0"/>
              <a:t>В беспокойстве, в делах от зари  до зари</a:t>
            </a:r>
          </a:p>
          <a:p>
            <a:pPr>
              <a:buNone/>
            </a:pPr>
            <a:r>
              <a:rPr lang="ru-RU" sz="9600" dirty="0" smtClean="0"/>
              <a:t>Человек, на котором держится дом.</a:t>
            </a:r>
          </a:p>
          <a:p>
            <a:pPr>
              <a:buNone/>
            </a:pPr>
            <a:r>
              <a:rPr lang="ru-RU" sz="9600" dirty="0" smtClean="0"/>
              <a:t>Очень редко, но все же бывает  больна,</a:t>
            </a:r>
          </a:p>
          <a:p>
            <a:pPr>
              <a:buNone/>
            </a:pPr>
            <a:r>
              <a:rPr lang="ru-RU" sz="9600" dirty="0" smtClean="0"/>
              <a:t>И тогда все вокруг кувырком, к верху дном,</a:t>
            </a:r>
          </a:p>
          <a:p>
            <a:pPr>
              <a:buNone/>
            </a:pPr>
            <a:r>
              <a:rPr lang="ru-RU" sz="9600" dirty="0" smtClean="0"/>
              <a:t>Потому что она, потому что она-</a:t>
            </a:r>
          </a:p>
          <a:p>
            <a:pPr>
              <a:buNone/>
            </a:pPr>
            <a:r>
              <a:rPr lang="ru-RU" sz="9600" dirty="0" smtClean="0"/>
              <a:t>Человек, на котором держится дом.</a:t>
            </a:r>
          </a:p>
          <a:p>
            <a:pPr>
              <a:buNone/>
            </a:pPr>
            <a:r>
              <a:rPr lang="ru-RU" sz="9600" dirty="0" smtClean="0"/>
              <a:t>Нас куда-то уносит стремительный век.</a:t>
            </a:r>
          </a:p>
          <a:p>
            <a:pPr>
              <a:buNone/>
            </a:pPr>
            <a:r>
              <a:rPr lang="ru-RU" sz="9600" dirty="0" smtClean="0"/>
              <a:t>В суете, мы порой забываем о том,</a:t>
            </a:r>
          </a:p>
          <a:p>
            <a:pPr>
              <a:buNone/>
            </a:pPr>
            <a:r>
              <a:rPr lang="ru-RU" sz="9600" dirty="0" smtClean="0"/>
              <a:t>Что она не фундамент, она - человек,</a:t>
            </a:r>
          </a:p>
          <a:p>
            <a:pPr>
              <a:buNone/>
            </a:pPr>
            <a:r>
              <a:rPr lang="ru-RU" sz="9600" dirty="0" smtClean="0"/>
              <a:t>Человек, на котором держится дом.</a:t>
            </a:r>
          </a:p>
          <a:p>
            <a:pPr>
              <a:buNone/>
            </a:pPr>
            <a:r>
              <a:rPr lang="ru-RU" sz="9600" dirty="0" smtClean="0"/>
              <a:t>Чтобы было и в сердце, и в доме светло,</a:t>
            </a:r>
          </a:p>
          <a:p>
            <a:pPr>
              <a:buNone/>
            </a:pPr>
            <a:r>
              <a:rPr lang="ru-RU" sz="9600" dirty="0" smtClean="0"/>
              <a:t>На её доброту отвечайте добром.</a:t>
            </a:r>
          </a:p>
          <a:p>
            <a:pPr>
              <a:buNone/>
            </a:pPr>
            <a:r>
              <a:rPr lang="ru-RU" sz="9600" dirty="0" smtClean="0"/>
              <a:t>Пусть всегда ощущает доброту и тепло</a:t>
            </a:r>
          </a:p>
          <a:p>
            <a:pPr>
              <a:buNone/>
            </a:pPr>
            <a:r>
              <a:rPr lang="ru-RU" sz="9600" dirty="0" smtClean="0"/>
              <a:t>Человек, на котором держится дом.</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39552" y="188640"/>
            <a:ext cx="8229600" cy="4525962"/>
          </a:xfrm>
        </p:spPr>
        <p:txBody>
          <a:bodyPr>
            <a:normAutofit/>
          </a:bodyPr>
          <a:lstStyle/>
          <a:p>
            <a:pPr marL="0" indent="0">
              <a:buNone/>
            </a:pPr>
            <a:r>
              <a:rPr lang="ru-RU" sz="2400" dirty="0" smtClean="0"/>
              <a:t>Мы в вечном, неоплатном долгу перед матерью, чья любовь сопровождает нас всю жизнь. Давайте будем проявлять больше заботы, внимания, сочувствия как мамам. Будем помогать им по дому. Ведь наши мамы берут нас себя двойную работу, чтоб предоставить нам возможность хорошо учиться, отдыхать.</a:t>
            </a:r>
            <a:endParaRPr lang="ru-RU" sz="2400" dirty="0"/>
          </a:p>
        </p:txBody>
      </p:sp>
      <p:pic>
        <p:nvPicPr>
          <p:cNvPr id="19458" name="Picture 2" descr="http://magicchilds.com/uploads/posts/2012-06/1339665214_priuchit_pomagat_doma.jpg"/>
          <p:cNvPicPr>
            <a:picLocks noChangeAspect="1" noChangeArrowheads="1"/>
          </p:cNvPicPr>
          <p:nvPr/>
        </p:nvPicPr>
        <p:blipFill>
          <a:blip r:embed="rId2" cstate="email"/>
          <a:srcRect/>
          <a:stretch>
            <a:fillRect/>
          </a:stretch>
        </p:blipFill>
        <p:spPr bwMode="auto">
          <a:xfrm>
            <a:off x="1115616" y="2492896"/>
            <a:ext cx="6912768" cy="411824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88640"/>
            <a:ext cx="4824536" cy="4525962"/>
          </a:xfrm>
        </p:spPr>
        <p:txBody>
          <a:bodyPr/>
          <a:lstStyle/>
          <a:p>
            <a:pPr marL="0" indent="0">
              <a:buNone/>
            </a:pPr>
            <a:r>
              <a:rPr lang="ru-RU" sz="2400" dirty="0" smtClean="0"/>
              <a:t>Будем помнить наказ поэта Расула Гамзатова:</a:t>
            </a:r>
          </a:p>
          <a:p>
            <a:pPr marL="0" indent="0">
              <a:buNone/>
            </a:pPr>
            <a:endParaRPr lang="ru-RU" sz="2400" dirty="0" smtClean="0"/>
          </a:p>
          <a:p>
            <a:pPr marL="0" indent="0">
              <a:buNone/>
            </a:pPr>
            <a:r>
              <a:rPr lang="ru-RU" sz="2400" dirty="0" smtClean="0"/>
              <a:t>Если ваши матери устали,</a:t>
            </a:r>
          </a:p>
          <a:p>
            <a:pPr marL="0" indent="0">
              <a:buNone/>
            </a:pPr>
            <a:r>
              <a:rPr lang="ru-RU" sz="2400" dirty="0" smtClean="0"/>
              <a:t>Добрый отдых вы им дать должны…</a:t>
            </a:r>
          </a:p>
          <a:p>
            <a:pPr marL="0" indent="0">
              <a:buNone/>
            </a:pPr>
            <a:r>
              <a:rPr lang="ru-RU" sz="2400" dirty="0" smtClean="0"/>
              <a:t>Пуще глаза маму берегите</a:t>
            </a:r>
          </a:p>
          <a:p>
            <a:pPr marL="0" indent="0">
              <a:buNone/>
            </a:pPr>
            <a:r>
              <a:rPr lang="ru-RU" sz="2400" dirty="0" smtClean="0"/>
              <a:t>От обид, от тягот и забот.</a:t>
            </a:r>
          </a:p>
          <a:p>
            <a:pPr marL="0" indent="0">
              <a:buNone/>
            </a:pPr>
            <a:r>
              <a:rPr lang="ru-RU" sz="2400" dirty="0" smtClean="0"/>
              <a:t>Берегите мать от злого слова,</a:t>
            </a:r>
          </a:p>
          <a:p>
            <a:pPr marL="0" indent="0">
              <a:buNone/>
            </a:pPr>
            <a:r>
              <a:rPr lang="ru-RU" sz="2400" dirty="0" smtClean="0"/>
              <a:t>Знайте: дети  ранят всех больней!</a:t>
            </a:r>
          </a:p>
          <a:p>
            <a:endParaRPr lang="ru-RU" dirty="0"/>
          </a:p>
        </p:txBody>
      </p:sp>
      <p:pic>
        <p:nvPicPr>
          <p:cNvPr id="18436" name="Picture 4" descr="http://president.e-dag.ru/uploads/pics/ras_gamz_03.jpg"/>
          <p:cNvPicPr>
            <a:picLocks noChangeAspect="1" noChangeArrowheads="1"/>
          </p:cNvPicPr>
          <p:nvPr/>
        </p:nvPicPr>
        <p:blipFill>
          <a:blip r:embed="rId2" cstate="email"/>
          <a:srcRect/>
          <a:stretch>
            <a:fillRect/>
          </a:stretch>
        </p:blipFill>
        <p:spPr bwMode="auto">
          <a:xfrm>
            <a:off x="4860032" y="404664"/>
            <a:ext cx="3888432" cy="583264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772816"/>
            <a:ext cx="8424936" cy="3312368"/>
          </a:xfrm>
        </p:spPr>
        <p:txBody>
          <a:bodyPr>
            <a:normAutofit/>
          </a:bodyPr>
          <a:lstStyle/>
          <a:p>
            <a:pPr marL="0" indent="0">
              <a:buNone/>
            </a:pPr>
            <a:r>
              <a:rPr lang="ru-RU" sz="2400" dirty="0" smtClean="0"/>
              <a:t>Соберу для мамы                                                                              </a:t>
            </a:r>
          </a:p>
          <a:p>
            <a:pPr marL="0" indent="0">
              <a:buNone/>
            </a:pPr>
            <a:r>
              <a:rPr lang="ru-RU" sz="2400" dirty="0" smtClean="0"/>
              <a:t>Робота такого,</a:t>
            </a:r>
          </a:p>
          <a:p>
            <a:pPr marL="0" indent="0">
              <a:buNone/>
            </a:pPr>
            <a:r>
              <a:rPr lang="ru-RU" sz="2400" dirty="0" smtClean="0"/>
              <a:t>Чтобы всю работу                                                                             </a:t>
            </a:r>
          </a:p>
          <a:p>
            <a:pPr marL="0" indent="0">
              <a:buNone/>
            </a:pPr>
            <a:r>
              <a:rPr lang="ru-RU" sz="2400" dirty="0" smtClean="0"/>
              <a:t> Делал он по дому:</a:t>
            </a:r>
          </a:p>
          <a:p>
            <a:pPr marL="0" indent="0">
              <a:buNone/>
            </a:pPr>
            <a:r>
              <a:rPr lang="ru-RU" sz="2400" dirty="0" smtClean="0"/>
              <a:t>И стирал, и гладил,</a:t>
            </a:r>
          </a:p>
          <a:p>
            <a:pPr marL="0" indent="0">
              <a:buNone/>
            </a:pPr>
            <a:r>
              <a:rPr lang="ru-RU" sz="2400" dirty="0" smtClean="0"/>
              <a:t>Жарил и варил</a:t>
            </a:r>
          </a:p>
          <a:p>
            <a:pPr marL="0" indent="0">
              <a:buNone/>
            </a:pPr>
            <a:r>
              <a:rPr lang="ru-RU" sz="2400" dirty="0" smtClean="0"/>
              <a:t>И полы в квартире</a:t>
            </a:r>
          </a:p>
          <a:p>
            <a:pPr marL="0" indent="0">
              <a:buNone/>
            </a:pPr>
            <a:r>
              <a:rPr lang="ru-RU" sz="2400" dirty="0" smtClean="0"/>
              <a:t>Подметал и мыл.</a:t>
            </a:r>
          </a:p>
          <a:p>
            <a:endParaRPr lang="ru-RU" dirty="0"/>
          </a:p>
        </p:txBody>
      </p:sp>
      <p:pic>
        <p:nvPicPr>
          <p:cNvPr id="17410" name="Picture 2" descr="http://s49.radikal.ru/i123/0808/0c/8398789dd9d4.jpg"/>
          <p:cNvPicPr>
            <a:picLocks noChangeAspect="1" noChangeArrowheads="1"/>
          </p:cNvPicPr>
          <p:nvPr/>
        </p:nvPicPr>
        <p:blipFill>
          <a:blip r:embed="rId2" cstate="email"/>
          <a:srcRect/>
          <a:stretch>
            <a:fillRect/>
          </a:stretch>
        </p:blipFill>
        <p:spPr bwMode="auto">
          <a:xfrm>
            <a:off x="3275856" y="1340768"/>
            <a:ext cx="5519936" cy="413132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755576" y="188640"/>
            <a:ext cx="7632848" cy="6480720"/>
          </a:xfrm>
        </p:spPr>
        <p:style>
          <a:lnRef idx="2">
            <a:schemeClr val="accent3">
              <a:shade val="50000"/>
            </a:schemeClr>
          </a:lnRef>
          <a:fillRef idx="1">
            <a:schemeClr val="accent3"/>
          </a:fillRef>
          <a:effectRef idx="0">
            <a:schemeClr val="accent3"/>
          </a:effectRef>
          <a:fontRef idx="minor">
            <a:schemeClr val="lt1"/>
          </a:fontRef>
        </p:style>
        <p:txBody>
          <a:bodyPr>
            <a:normAutofit fontScale="62500" lnSpcReduction="20000"/>
          </a:bodyPr>
          <a:lstStyle/>
          <a:p>
            <a:pPr marL="0" indent="0" algn="ctr">
              <a:buNone/>
            </a:pPr>
            <a:r>
              <a:rPr lang="ru-RU" dirty="0" smtClean="0">
                <a:solidFill>
                  <a:srgbClr val="002060"/>
                </a:solidFill>
              </a:rPr>
              <a:t>Предлагаю мамам включиться в соревнование</a:t>
            </a:r>
            <a:r>
              <a:rPr lang="ru-RU" b="1" dirty="0" smtClean="0">
                <a:solidFill>
                  <a:srgbClr val="002060"/>
                </a:solidFill>
              </a:rPr>
              <a:t>. Проводим тест «Хорошая ли вы хозяйка?».</a:t>
            </a:r>
            <a:r>
              <a:rPr lang="ru-RU" dirty="0" smtClean="0">
                <a:solidFill>
                  <a:srgbClr val="002060"/>
                </a:solidFill>
              </a:rPr>
              <a:t> За каждое «да» вы получаете одно очко. Я читаю вопрос, а вы ставите «+» или «-».</a:t>
            </a:r>
          </a:p>
          <a:p>
            <a:pPr marL="514350" lvl="0" indent="-514350">
              <a:buClr>
                <a:srgbClr val="FF0000"/>
              </a:buClr>
              <a:buFont typeface="+mj-lt"/>
              <a:buAutoNum type="arabicPeriod"/>
            </a:pPr>
            <a:r>
              <a:rPr lang="ru-RU" dirty="0" smtClean="0">
                <a:solidFill>
                  <a:schemeClr val="bg1"/>
                </a:solidFill>
              </a:rPr>
              <a:t>Записываете вы свои доходы и расходы?</a:t>
            </a:r>
          </a:p>
          <a:p>
            <a:pPr marL="514350" lvl="0" indent="-514350">
              <a:buClr>
                <a:srgbClr val="FF0000"/>
              </a:buClr>
              <a:buFont typeface="+mj-lt"/>
              <a:buAutoNum type="arabicPeriod"/>
            </a:pPr>
            <a:r>
              <a:rPr lang="ru-RU" dirty="0" smtClean="0">
                <a:solidFill>
                  <a:schemeClr val="bg1"/>
                </a:solidFill>
              </a:rPr>
              <a:t>Откладываете ли вы часть денег  на крупные покупки?</a:t>
            </a:r>
          </a:p>
          <a:p>
            <a:pPr marL="514350" lvl="0" indent="-514350">
              <a:buClr>
                <a:srgbClr val="FF0000"/>
              </a:buClr>
              <a:buFont typeface="+mj-lt"/>
              <a:buAutoNum type="arabicPeriod"/>
            </a:pPr>
            <a:r>
              <a:rPr lang="ru-RU" dirty="0" smtClean="0">
                <a:solidFill>
                  <a:schemeClr val="bg1"/>
                </a:solidFill>
              </a:rPr>
              <a:t>Можете ли вы быстро приготовить ужин, если к вам неожиданно пришли гости?</a:t>
            </a:r>
          </a:p>
          <a:p>
            <a:pPr marL="514350" lvl="0" indent="-514350">
              <a:buClr>
                <a:srgbClr val="FF0000"/>
              </a:buClr>
              <a:buFont typeface="+mj-lt"/>
              <a:buAutoNum type="arabicPeriod"/>
            </a:pPr>
            <a:r>
              <a:rPr lang="ru-RU" dirty="0" smtClean="0">
                <a:solidFill>
                  <a:schemeClr val="bg1"/>
                </a:solidFill>
              </a:rPr>
              <a:t>Умеете ли вы за полчаса приготовить 10 самых простых блюд?</a:t>
            </a:r>
          </a:p>
          <a:p>
            <a:pPr marL="514350" lvl="0" indent="-514350">
              <a:buClr>
                <a:srgbClr val="FF0000"/>
              </a:buClr>
              <a:buFont typeface="+mj-lt"/>
              <a:buAutoNum type="arabicPeriod"/>
            </a:pPr>
            <a:r>
              <a:rPr lang="ru-RU" dirty="0" smtClean="0">
                <a:solidFill>
                  <a:schemeClr val="bg1"/>
                </a:solidFill>
              </a:rPr>
              <a:t>Часто ли у вас не хватает денег до зарплаты, хотя крупных покупок вы не делали?</a:t>
            </a:r>
          </a:p>
          <a:p>
            <a:pPr marL="514350" lvl="0" indent="-514350">
              <a:buClr>
                <a:srgbClr val="FF0000"/>
              </a:buClr>
              <a:buFont typeface="+mj-lt"/>
              <a:buAutoNum type="arabicPeriod"/>
            </a:pPr>
            <a:r>
              <a:rPr lang="ru-RU" dirty="0" smtClean="0">
                <a:solidFill>
                  <a:schemeClr val="bg1"/>
                </a:solidFill>
              </a:rPr>
              <a:t>Всегда ли вы знаете, чего на данный момент не достает в хозяйстве: масла, спичек, соли, например?</a:t>
            </a:r>
          </a:p>
          <a:p>
            <a:pPr marL="514350" lvl="0" indent="-514350">
              <a:buClr>
                <a:srgbClr val="FF0000"/>
              </a:buClr>
              <a:buFont typeface="+mj-lt"/>
              <a:buAutoNum type="arabicPeriod"/>
            </a:pPr>
            <a:r>
              <a:rPr lang="ru-RU" dirty="0" smtClean="0">
                <a:solidFill>
                  <a:schemeClr val="bg1"/>
                </a:solidFill>
              </a:rPr>
              <a:t>Делаете ли вы покупки про запас?</a:t>
            </a:r>
          </a:p>
          <a:p>
            <a:pPr marL="514350" lvl="0" indent="-514350">
              <a:buClr>
                <a:srgbClr val="FF0000"/>
              </a:buClr>
              <a:buFont typeface="+mj-lt"/>
              <a:buAutoNum type="arabicPeriod"/>
            </a:pPr>
            <a:r>
              <a:rPr lang="ru-RU" dirty="0" smtClean="0">
                <a:solidFill>
                  <a:schemeClr val="bg1"/>
                </a:solidFill>
              </a:rPr>
              <a:t>Часто ли вы выбрасываете залежавшуюся еду или это для вас  чрезвычайное событие?</a:t>
            </a:r>
          </a:p>
          <a:p>
            <a:pPr marL="514350" lvl="0" indent="-514350">
              <a:buClr>
                <a:srgbClr val="FF0000"/>
              </a:buClr>
              <a:buFont typeface="+mj-lt"/>
              <a:buAutoNum type="arabicPeriod"/>
            </a:pPr>
            <a:r>
              <a:rPr lang="ru-RU" dirty="0" smtClean="0">
                <a:solidFill>
                  <a:schemeClr val="bg1"/>
                </a:solidFill>
              </a:rPr>
              <a:t>Есть ли в семье сберегательная книжка?</a:t>
            </a:r>
          </a:p>
          <a:p>
            <a:pPr marL="514350" lvl="0" indent="-514350">
              <a:buClr>
                <a:srgbClr val="FF0000"/>
              </a:buClr>
              <a:buFont typeface="+mj-lt"/>
              <a:buAutoNum type="arabicPeriod"/>
            </a:pPr>
            <a:r>
              <a:rPr lang="ru-RU" dirty="0" smtClean="0">
                <a:solidFill>
                  <a:schemeClr val="bg1"/>
                </a:solidFill>
              </a:rPr>
              <a:t>Убираете ли вы квартиру каждую неделю в определенные дни или то случая к случаю?</a:t>
            </a:r>
          </a:p>
          <a:p>
            <a:pPr marL="514350" lvl="0" indent="-514350">
              <a:buClr>
                <a:srgbClr val="FF0000"/>
              </a:buClr>
              <a:buFont typeface="+mj-lt"/>
              <a:buAutoNum type="arabicPeriod"/>
            </a:pPr>
            <a:r>
              <a:rPr lang="ru-RU" dirty="0" smtClean="0">
                <a:solidFill>
                  <a:schemeClr val="bg1"/>
                </a:solidFill>
              </a:rPr>
              <a:t>Знаете ли вы, где именно сложены вещи, которыми вы временно не пользуетесь?</a:t>
            </a:r>
          </a:p>
          <a:p>
            <a:pPr marL="514350" lvl="0" indent="-514350">
              <a:buClr>
                <a:srgbClr val="FF0000"/>
              </a:buClr>
              <a:buFont typeface="+mj-lt"/>
              <a:buAutoNum type="arabicPeriod"/>
            </a:pPr>
            <a:r>
              <a:rPr lang="ru-RU" dirty="0" smtClean="0">
                <a:solidFill>
                  <a:schemeClr val="bg1"/>
                </a:solidFill>
              </a:rPr>
              <a:t>Раздражает ли вас вид немытой посуды?</a:t>
            </a:r>
          </a:p>
          <a:p>
            <a:pPr marL="514350" lvl="0" indent="-514350">
              <a:buClr>
                <a:srgbClr val="FF0000"/>
              </a:buClr>
              <a:buFont typeface="+mj-lt"/>
              <a:buAutoNum type="arabicPeriod"/>
            </a:pPr>
            <a:r>
              <a:rPr lang="ru-RU" dirty="0" smtClean="0">
                <a:solidFill>
                  <a:schemeClr val="bg1"/>
                </a:solidFill>
              </a:rPr>
              <a:t>Помогает ли вам во время уборки квартиры вся семья?</a:t>
            </a:r>
          </a:p>
          <a:p>
            <a:pPr marL="514350" indent="-514350">
              <a:buClr>
                <a:srgbClr val="FF0000"/>
              </a:buClr>
              <a:buFont typeface="+mj-lt"/>
              <a:buAutoNum type="arabicPeriod"/>
            </a:pPr>
            <a:r>
              <a:rPr lang="ru-RU" dirty="0" smtClean="0">
                <a:solidFill>
                  <a:schemeClr val="bg1"/>
                </a:solidFill>
              </a:rPr>
              <a:t>Удается ли вам выкроить утром 20 минут, чтобы спокойно позавтракать и навести красоту?</a:t>
            </a:r>
            <a:endParaRPr lang="ru-RU" dirty="0">
              <a:solidFill>
                <a:schemeClr val="bg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467544" y="260648"/>
            <a:ext cx="842493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990725" algn="l"/>
                <a:tab pos="2009775" algn="l"/>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Дорогие мамы,</a:t>
            </a:r>
            <a:r>
              <a:rPr kumimoji="0" lang="ru-RU" sz="2400" b="1"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делаем итоги, итак </a:t>
            </a: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l" defTabSz="914400" rtl="0" eaLnBrk="1" fontAlgn="base" latinLnBrk="0" hangingPunct="1">
              <a:lnSpc>
                <a:spcPct val="100000"/>
              </a:lnSpc>
              <a:spcBef>
                <a:spcPct val="0"/>
              </a:spcBef>
              <a:spcAft>
                <a:spcPct val="0"/>
              </a:spcAft>
              <a:buClrTx/>
              <a:buSzTx/>
              <a:buFontTx/>
              <a:buNone/>
              <a:tabLst>
                <a:tab pos="1990725" algn="l"/>
                <a:tab pos="2009775" algn="l"/>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10-14 очков.</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 ведете свое хозяйство образцово. Удивительно, как в одной женщине уживается столько талантов! У вас, должно быть, много терпения и времени, или вы хороший организатор.</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990725" algn="l"/>
                <a:tab pos="2009775" algn="l"/>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6-9 очков.</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 умелая хозяйка, но позволяете себе иногда отступить от строгих правил. Это не плохо! Порядок в доме - дело важное, но не единственное.</a:t>
            </a:r>
            <a:endPar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990725" algn="l"/>
                <a:tab pos="2009775" algn="l"/>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0-5 очков.</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Домашнее хозяйство- не самая большая ваша привязанность. Видимо, вы сильнее в чем-то другом. Но не смущайтесь – искусству домоводства учиться никогда не поздно. Начните с сегодняшнего дня.</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39552" y="188640"/>
            <a:ext cx="8229600" cy="4525963"/>
          </a:xfrm>
        </p:spPr>
        <p:txBody>
          <a:bodyPr>
            <a:normAutofit/>
          </a:bodyPr>
          <a:lstStyle/>
          <a:p>
            <a:pPr>
              <a:buNone/>
            </a:pPr>
            <a:r>
              <a:rPr lang="ru-RU" sz="2400" dirty="0" smtClean="0"/>
              <a:t>Люблю тебя, мама, за что- я не знаю,</a:t>
            </a:r>
          </a:p>
          <a:p>
            <a:pPr>
              <a:buNone/>
            </a:pPr>
            <a:r>
              <a:rPr lang="ru-RU" sz="2400" dirty="0" smtClean="0"/>
              <a:t>Наверно, за то, что живу и мечтаю,</a:t>
            </a:r>
          </a:p>
          <a:p>
            <a:pPr>
              <a:buNone/>
            </a:pPr>
            <a:r>
              <a:rPr lang="ru-RU" sz="2400" dirty="0" smtClean="0"/>
              <a:t>И радуюсь солнцу, и светлому дню.</a:t>
            </a:r>
          </a:p>
          <a:p>
            <a:pPr>
              <a:buNone/>
            </a:pPr>
            <a:r>
              <a:rPr lang="ru-RU" sz="2400" dirty="0" smtClean="0"/>
              <a:t>За что тебя я, родная люблю?</a:t>
            </a:r>
          </a:p>
          <a:p>
            <a:pPr>
              <a:buNone/>
            </a:pPr>
            <a:r>
              <a:rPr lang="ru-RU" sz="2400" dirty="0" smtClean="0"/>
              <a:t>За небо, за ветер, за воздух вокруг.</a:t>
            </a:r>
          </a:p>
          <a:p>
            <a:pPr>
              <a:buNone/>
            </a:pPr>
            <a:r>
              <a:rPr lang="ru-RU" sz="2400" dirty="0" smtClean="0"/>
              <a:t>Люблю тебя, мама, ты- лучший мой друг</a:t>
            </a:r>
            <a:endParaRPr lang="ru-RU" sz="2400" dirty="0"/>
          </a:p>
        </p:txBody>
      </p:sp>
      <p:pic>
        <p:nvPicPr>
          <p:cNvPr id="15362" name="Picture 2" descr="http://stat17.privet.ru/lr/0a097ff414b0581a9acd17bc5fc72940"/>
          <p:cNvPicPr>
            <a:picLocks noChangeAspect="1" noChangeArrowheads="1"/>
          </p:cNvPicPr>
          <p:nvPr/>
        </p:nvPicPr>
        <p:blipFill>
          <a:blip r:embed="rId2" cstate="email"/>
          <a:srcRect/>
          <a:stretch>
            <a:fillRect/>
          </a:stretch>
        </p:blipFill>
        <p:spPr bwMode="auto">
          <a:xfrm>
            <a:off x="2141730" y="2492896"/>
            <a:ext cx="5165136" cy="413211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764704"/>
            <a:ext cx="8229600" cy="4525962"/>
          </a:xfrm>
        </p:spPr>
        <p:txBody>
          <a:bodyPr>
            <a:normAutofit fontScale="92500" lnSpcReduction="10000"/>
          </a:bodyPr>
          <a:lstStyle/>
          <a:p>
            <a:pPr algn="ctr">
              <a:buNone/>
            </a:pPr>
            <a:r>
              <a:rPr lang="ru-RU" sz="4800" dirty="0" smtClean="0">
                <a:solidFill>
                  <a:srgbClr val="002060"/>
                </a:solidFill>
              </a:rPr>
              <a:t>Конкурс:</a:t>
            </a:r>
            <a:r>
              <a:rPr lang="ru-RU" sz="4800" b="1" dirty="0" smtClean="0">
                <a:solidFill>
                  <a:srgbClr val="002060"/>
                </a:solidFill>
              </a:rPr>
              <a:t> «Знаете ли вы качества, присущие маме?»</a:t>
            </a:r>
            <a:endParaRPr lang="ru-RU" sz="4800" dirty="0" smtClean="0">
              <a:solidFill>
                <a:srgbClr val="002060"/>
              </a:solidFill>
            </a:endParaRPr>
          </a:p>
          <a:p>
            <a:pPr marL="514350" lvl="0" indent="-514350">
              <a:buClr>
                <a:srgbClr val="FF0000"/>
              </a:buClr>
              <a:buFont typeface="+mj-lt"/>
              <a:buAutoNum type="arabicPeriod"/>
            </a:pPr>
            <a:r>
              <a:rPr lang="ru-RU" sz="2800" dirty="0" smtClean="0"/>
              <a:t>Этим качеством обладает каждая любящая мама.</a:t>
            </a:r>
          </a:p>
          <a:p>
            <a:pPr marL="514350" lvl="0" indent="-514350">
              <a:buClr>
                <a:srgbClr val="FF0000"/>
              </a:buClr>
              <a:buFont typeface="+mj-lt"/>
              <a:buAutoNum type="arabicPeriod"/>
            </a:pPr>
            <a:r>
              <a:rPr lang="ru-RU" sz="2800" dirty="0" smtClean="0"/>
              <a:t>Таким удивительным словом обозначено это качество. Оно всегда в маминой душе.</a:t>
            </a:r>
          </a:p>
          <a:p>
            <a:pPr marL="514350" lvl="0" indent="-514350">
              <a:buClr>
                <a:srgbClr val="FF0000"/>
              </a:buClr>
              <a:buFont typeface="+mj-lt"/>
              <a:buAutoNum type="arabicPeriod"/>
            </a:pPr>
            <a:r>
              <a:rPr lang="ru-RU" sz="2800" dirty="0" smtClean="0"/>
              <a:t>Это свойство души можно увидеть во взгляде мамы, услышать в ее голосе.</a:t>
            </a:r>
          </a:p>
          <a:p>
            <a:pPr marL="514350" lvl="0" indent="-514350">
              <a:buClr>
                <a:srgbClr val="FF0000"/>
              </a:buClr>
              <a:buFont typeface="+mj-lt"/>
              <a:buAutoNum type="arabicPeriod"/>
            </a:pPr>
            <a:r>
              <a:rPr lang="ru-RU" sz="2800" dirty="0" smtClean="0"/>
              <a:t>Умение разумно решать разные Сложные вопросы, давать мудрые советы.</a:t>
            </a:r>
          </a:p>
          <a:p>
            <a:pPr marL="514350" indent="-514350">
              <a:buClr>
                <a:srgbClr val="FF0000"/>
              </a:buClr>
              <a:buFont typeface="+mj-lt"/>
              <a:buAutoNum type="arabicPeriod"/>
            </a:pPr>
            <a:r>
              <a:rPr lang="ru-RU" sz="2800" dirty="0" smtClean="0"/>
              <a:t>А это качество проявляется, когда мама шутит, всех веселит.</a:t>
            </a:r>
            <a:endParaRPr lang="ru-RU"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79512" y="188640"/>
            <a:ext cx="8229600" cy="1143000"/>
          </a:xfrm>
        </p:spPr>
        <p:txBody>
          <a:bodyPr>
            <a:normAutofit fontScale="90000"/>
          </a:bodyPr>
          <a:lstStyle/>
          <a:p>
            <a:pPr algn="ctr"/>
            <a:r>
              <a:rPr lang="ru-RU" b="1" dirty="0" smtClean="0"/>
              <a:t>«Знаете ли вы качества, присущие маме?»</a:t>
            </a:r>
            <a:endParaRPr lang="ru-RU" dirty="0"/>
          </a:p>
        </p:txBody>
      </p:sp>
      <p:graphicFrame>
        <p:nvGraphicFramePr>
          <p:cNvPr id="4" name="Содержимое 3"/>
          <p:cNvGraphicFramePr>
            <a:graphicFrameLocks noGrp="1"/>
          </p:cNvGraphicFramePr>
          <p:nvPr>
            <p:ph idx="4294967295"/>
          </p:nvPr>
        </p:nvGraphicFramePr>
        <p:xfrm>
          <a:off x="395536" y="1268760"/>
          <a:ext cx="8229600"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39552" y="1412776"/>
            <a:ext cx="4176464" cy="3744416"/>
          </a:xfrm>
        </p:spPr>
        <p:txBody>
          <a:bodyPr>
            <a:normAutofit fontScale="85000" lnSpcReduction="10000"/>
          </a:bodyPr>
          <a:lstStyle/>
          <a:p>
            <a:pPr>
              <a:buNone/>
            </a:pPr>
            <a:r>
              <a:rPr lang="ru-RU" dirty="0" smtClean="0"/>
              <a:t>Ни усталости не зная,</a:t>
            </a:r>
          </a:p>
          <a:p>
            <a:pPr>
              <a:buNone/>
            </a:pPr>
            <a:r>
              <a:rPr lang="ru-RU" dirty="0" smtClean="0"/>
              <a:t>Ни покоя каждый час,</a:t>
            </a:r>
          </a:p>
          <a:p>
            <a:pPr>
              <a:buNone/>
            </a:pPr>
            <a:r>
              <a:rPr lang="ru-RU" dirty="0" smtClean="0"/>
              <a:t>День и ночь родная мама</a:t>
            </a:r>
          </a:p>
          <a:p>
            <a:pPr>
              <a:buNone/>
            </a:pPr>
            <a:r>
              <a:rPr lang="ru-RU" dirty="0" smtClean="0"/>
              <a:t>Все тревожится о нас.</a:t>
            </a:r>
          </a:p>
          <a:p>
            <a:pPr>
              <a:buNone/>
            </a:pPr>
            <a:r>
              <a:rPr lang="ru-RU" dirty="0" smtClean="0"/>
              <a:t>Нас баюкала, кормила,</a:t>
            </a:r>
          </a:p>
          <a:p>
            <a:pPr>
              <a:buNone/>
            </a:pPr>
            <a:r>
              <a:rPr lang="ru-RU" dirty="0" smtClean="0"/>
              <a:t>У кровати пела нам.</a:t>
            </a:r>
          </a:p>
          <a:p>
            <a:pPr>
              <a:buNone/>
            </a:pPr>
            <a:r>
              <a:rPr lang="ru-RU" dirty="0" smtClean="0"/>
              <a:t>Первой нас она учила</a:t>
            </a:r>
          </a:p>
          <a:p>
            <a:pPr marL="0" indent="0">
              <a:buNone/>
            </a:pPr>
            <a:r>
              <a:rPr lang="ru-RU" dirty="0" smtClean="0"/>
              <a:t>Добрым, радостным словам.</a:t>
            </a:r>
            <a:endParaRPr lang="ru-RU" dirty="0"/>
          </a:p>
        </p:txBody>
      </p:sp>
      <p:pic>
        <p:nvPicPr>
          <p:cNvPr id="12290" name="Picture 2" descr="http://www.supertosty.ru/images/cards/den_mam_14.jpg"/>
          <p:cNvPicPr>
            <a:picLocks noChangeAspect="1" noChangeArrowheads="1"/>
          </p:cNvPicPr>
          <p:nvPr/>
        </p:nvPicPr>
        <p:blipFill>
          <a:blip r:embed="rId2" cstate="email"/>
          <a:srcRect/>
          <a:stretch>
            <a:fillRect/>
          </a:stretch>
        </p:blipFill>
        <p:spPr bwMode="auto">
          <a:xfrm>
            <a:off x="4716016" y="1268760"/>
            <a:ext cx="4104456" cy="4104456"/>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260647"/>
            <a:ext cx="4392488" cy="6336705"/>
          </a:xfrm>
        </p:spPr>
        <p:txBody>
          <a:bodyPr>
            <a:normAutofit/>
          </a:bodyPr>
          <a:lstStyle/>
          <a:p>
            <a:pPr marL="0" indent="0">
              <a:buNone/>
            </a:pPr>
            <a:r>
              <a:rPr lang="ru-RU" sz="4800" dirty="0" smtClean="0"/>
              <a:t>«Мать- самое уважаемое, что ни есть в жизни, самое родное- вся состоит из жалости». В.Шукшин.</a:t>
            </a:r>
            <a:endParaRPr lang="ru-RU" sz="4800" dirty="0"/>
          </a:p>
        </p:txBody>
      </p:sp>
      <p:pic>
        <p:nvPicPr>
          <p:cNvPr id="28674" name="Picture 2" descr="http://img-fotki.yandex.ru/get/4004/kotivladimir.1/0_19518_d736a339_XL"/>
          <p:cNvPicPr>
            <a:picLocks noChangeAspect="1" noChangeArrowheads="1"/>
          </p:cNvPicPr>
          <p:nvPr/>
        </p:nvPicPr>
        <p:blipFill>
          <a:blip r:embed="rId2" cstate="email"/>
          <a:srcRect/>
          <a:stretch>
            <a:fillRect/>
          </a:stretch>
        </p:blipFill>
        <p:spPr bwMode="auto">
          <a:xfrm>
            <a:off x="5004048" y="332656"/>
            <a:ext cx="3672408" cy="6020341"/>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476672"/>
            <a:ext cx="8424936" cy="7488832"/>
          </a:xfrm>
        </p:spPr>
        <p:txBody>
          <a:bodyPr>
            <a:normAutofit fontScale="32500" lnSpcReduction="20000"/>
          </a:bodyPr>
          <a:lstStyle/>
          <a:p>
            <a:pPr algn="ctr">
              <a:buNone/>
            </a:pPr>
            <a:r>
              <a:rPr lang="ru-RU" sz="6200" b="1" dirty="0" smtClean="0">
                <a:solidFill>
                  <a:srgbClr val="002060"/>
                </a:solidFill>
              </a:rPr>
              <a:t>Конкурс «Кто даст больше ответов за 1 минуту».</a:t>
            </a:r>
          </a:p>
          <a:p>
            <a:pPr algn="ctr"/>
            <a:r>
              <a:rPr lang="ru-RU" sz="6200" b="1" dirty="0" smtClean="0">
                <a:solidFill>
                  <a:schemeClr val="bg1"/>
                </a:solidFill>
              </a:rPr>
              <a:t>Вопросы первой команде:</a:t>
            </a:r>
            <a:endParaRPr lang="ru-RU" sz="6200" dirty="0" smtClean="0">
              <a:solidFill>
                <a:schemeClr val="bg1"/>
              </a:solidFill>
            </a:endParaRPr>
          </a:p>
          <a:p>
            <a:pPr marL="514350" lvl="0" indent="-514350">
              <a:buClr>
                <a:srgbClr val="FF0000"/>
              </a:buClr>
              <a:buFont typeface="+mj-lt"/>
              <a:buAutoNum type="arabicPeriod"/>
            </a:pPr>
            <a:r>
              <a:rPr lang="ru-RU" sz="6200" dirty="0" smtClean="0"/>
              <a:t>Какая из нот не нужна для компота? (Соль)</a:t>
            </a:r>
          </a:p>
          <a:p>
            <a:pPr marL="514350" lvl="0" indent="-514350">
              <a:buClr>
                <a:srgbClr val="FF0000"/>
              </a:buClr>
              <a:buFont typeface="+mj-lt"/>
              <a:buAutoNum type="arabicPeriod"/>
            </a:pPr>
            <a:r>
              <a:rPr lang="ru-RU" sz="6200" dirty="0" smtClean="0"/>
              <a:t>Фамилия какого композитора похожа на выстрел охотника? (Бах)</a:t>
            </a:r>
          </a:p>
          <a:p>
            <a:pPr marL="514350" lvl="0" indent="-514350">
              <a:buClr>
                <a:srgbClr val="FF0000"/>
              </a:buClr>
              <a:buFont typeface="+mj-lt"/>
              <a:buAutoNum type="arabicPeriod"/>
            </a:pPr>
            <a:r>
              <a:rPr lang="ru-RU" sz="6200" dirty="0" smtClean="0"/>
              <a:t>Можно ли принести воды в решете (Да, кусок льда)</a:t>
            </a:r>
          </a:p>
          <a:p>
            <a:pPr marL="514350" lvl="0" indent="-514350">
              <a:buClr>
                <a:srgbClr val="FF0000"/>
              </a:buClr>
              <a:buFont typeface="+mj-lt"/>
              <a:buAutoNum type="arabicPeriod"/>
            </a:pPr>
            <a:r>
              <a:rPr lang="ru-RU" sz="6200" dirty="0" smtClean="0"/>
              <a:t>Какое колесо не вертится в автомобиле во время движения? (Запасное)</a:t>
            </a:r>
          </a:p>
          <a:p>
            <a:pPr marL="514350" lvl="0" indent="-514350">
              <a:buClr>
                <a:srgbClr val="FF0000"/>
              </a:buClr>
              <a:buFont typeface="+mj-lt"/>
              <a:buAutoNum type="arabicPeriod"/>
            </a:pPr>
            <a:r>
              <a:rPr lang="ru-RU" sz="6200" dirty="0" smtClean="0"/>
              <a:t>Кто говорит на всех языках? (Эхо)</a:t>
            </a:r>
          </a:p>
          <a:p>
            <a:pPr marL="514350" lvl="0" indent="-514350">
              <a:buClr>
                <a:srgbClr val="FF0000"/>
              </a:buClr>
              <a:buFont typeface="+mj-lt"/>
              <a:buAutoNum type="arabicPeriod"/>
            </a:pPr>
            <a:r>
              <a:rPr lang="ru-RU" sz="6200" dirty="0" smtClean="0"/>
              <a:t>Хищная ночная птица. (Сова)</a:t>
            </a:r>
          </a:p>
          <a:p>
            <a:pPr marL="514350" lvl="0" indent="-514350">
              <a:buClr>
                <a:srgbClr val="FF0000"/>
              </a:buClr>
              <a:buFont typeface="+mj-lt"/>
              <a:buAutoNum type="arabicPeriod"/>
            </a:pPr>
            <a:r>
              <a:rPr lang="ru-RU" sz="6200" dirty="0" smtClean="0"/>
              <a:t>Оборка на платье. (Волан)</a:t>
            </a:r>
          </a:p>
          <a:p>
            <a:pPr marL="514350" lvl="0" indent="-514350">
              <a:buClr>
                <a:srgbClr val="FF0000"/>
              </a:buClr>
              <a:buFont typeface="+mj-lt"/>
              <a:buAutoNum type="arabicPeriod"/>
            </a:pPr>
            <a:r>
              <a:rPr lang="ru-RU" sz="6200" dirty="0" smtClean="0"/>
              <a:t>Какое слово состоит из трех слогов, а указывает на 33 буквы? (Алфавит)</a:t>
            </a:r>
          </a:p>
          <a:p>
            <a:pPr marL="514350" lvl="0" indent="-514350">
              <a:buClr>
                <a:srgbClr val="FF0000"/>
              </a:buClr>
              <a:buFont typeface="+mj-lt"/>
              <a:buAutoNum type="arabicPeriod"/>
            </a:pPr>
            <a:r>
              <a:rPr lang="ru-RU" sz="6200" dirty="0" smtClean="0"/>
              <a:t>Сорт лапши. (Вермишель)</a:t>
            </a:r>
          </a:p>
          <a:p>
            <a:pPr marL="514350" lvl="0" indent="-514350">
              <a:buClr>
                <a:srgbClr val="FF0000"/>
              </a:buClr>
              <a:buFont typeface="+mj-lt"/>
              <a:buAutoNum type="arabicPeriod"/>
            </a:pPr>
            <a:r>
              <a:rPr lang="ru-RU" sz="6200" dirty="0" smtClean="0"/>
              <a:t>Какой город летает? (Орел)</a:t>
            </a:r>
          </a:p>
          <a:p>
            <a:pPr marL="514350" lvl="0" indent="-514350">
              <a:buClr>
                <a:srgbClr val="FF0000"/>
              </a:buClr>
              <a:buFont typeface="+mj-lt"/>
              <a:buAutoNum type="arabicPeriod"/>
            </a:pPr>
            <a:r>
              <a:rPr lang="ru-RU" sz="6200" dirty="0" smtClean="0"/>
              <a:t>Плод тропической пальмы. (Кокос)</a:t>
            </a:r>
          </a:p>
          <a:p>
            <a:pPr marL="514350" lvl="0" indent="-514350">
              <a:buClr>
                <a:srgbClr val="FF0000"/>
              </a:buClr>
              <a:buFont typeface="+mj-lt"/>
              <a:buAutoNum type="arabicPeriod"/>
            </a:pPr>
            <a:r>
              <a:rPr lang="ru-RU" sz="6200" dirty="0" smtClean="0"/>
              <a:t>Из какого полотна не сшить рубашку? (Железнодорожного)</a:t>
            </a:r>
          </a:p>
          <a:p>
            <a:pPr marL="514350" lvl="0" indent="-514350">
              <a:buClr>
                <a:srgbClr val="FF0000"/>
              </a:buClr>
              <a:buFont typeface="+mj-lt"/>
              <a:buAutoNum type="arabicPeriod"/>
            </a:pPr>
            <a:r>
              <a:rPr lang="ru-RU" sz="6200" dirty="0" smtClean="0"/>
              <a:t>Какое крыло никогда не летает? (Крыло автомобиля)</a:t>
            </a:r>
          </a:p>
          <a:p>
            <a:pPr marL="514350" lvl="0" indent="-514350">
              <a:buClr>
                <a:srgbClr val="FF0000"/>
              </a:buClr>
              <a:buFont typeface="+mj-lt"/>
              <a:buAutoNum type="arabicPeriod"/>
            </a:pPr>
            <a:r>
              <a:rPr lang="ru-RU" sz="6200" dirty="0" smtClean="0"/>
              <a:t>Корзина из бересты. (Короб)</a:t>
            </a:r>
          </a:p>
          <a:p>
            <a:pPr marL="514350" lvl="0" indent="-514350">
              <a:buClr>
                <a:srgbClr val="FF0000"/>
              </a:buClr>
              <a:buFont typeface="+mj-lt"/>
              <a:buAutoNum type="arabicPeriod"/>
            </a:pPr>
            <a:r>
              <a:rPr lang="ru-RU" sz="6200" dirty="0" smtClean="0"/>
              <a:t>Спрятанные сокровища. (Клад)</a:t>
            </a:r>
          </a:p>
          <a:p>
            <a:pPr marL="514350" lvl="0" indent="-514350">
              <a:buClr>
                <a:srgbClr val="FF0000"/>
              </a:buClr>
              <a:buFont typeface="+mj-lt"/>
              <a:buAutoNum type="arabicPeriod"/>
            </a:pPr>
            <a:r>
              <a:rPr lang="ru-RU" sz="6200" dirty="0" smtClean="0"/>
              <a:t>Гладкая блестящая поверхность, дающая отражение. (Зеркало)</a:t>
            </a:r>
          </a:p>
          <a:p>
            <a:pPr marL="514350" lvl="0" indent="-514350">
              <a:buClr>
                <a:srgbClr val="FF0000"/>
              </a:buClr>
              <a:buFont typeface="+mj-lt"/>
              <a:buAutoNum type="arabicPeriod"/>
            </a:pPr>
            <a:r>
              <a:rPr lang="ru-RU" sz="6200" dirty="0" smtClean="0"/>
              <a:t>Женское платье без рукавов. (Сарафан)</a:t>
            </a:r>
          </a:p>
          <a:p>
            <a:pPr>
              <a:buNone/>
            </a:pPr>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88640"/>
            <a:ext cx="8229600" cy="6480720"/>
          </a:xfrm>
        </p:spPr>
        <p:txBody>
          <a:bodyPr>
            <a:normAutofit fontScale="70000" lnSpcReduction="20000"/>
          </a:bodyPr>
          <a:lstStyle/>
          <a:p>
            <a:pPr algn="ctr"/>
            <a:r>
              <a:rPr lang="ru-RU" b="1" dirty="0" smtClean="0">
                <a:solidFill>
                  <a:schemeClr val="bg1"/>
                </a:solidFill>
              </a:rPr>
              <a:t>Вопросы для второй команды:</a:t>
            </a:r>
            <a:endParaRPr lang="ru-RU" dirty="0" smtClean="0">
              <a:solidFill>
                <a:schemeClr val="bg1"/>
              </a:solidFill>
            </a:endParaRPr>
          </a:p>
          <a:p>
            <a:pPr marL="514350" lvl="0" indent="-514350">
              <a:buClr>
                <a:srgbClr val="FF0000"/>
              </a:buClr>
              <a:buFont typeface="+mj-lt"/>
              <a:buAutoNum type="arabicPeriod"/>
            </a:pPr>
            <a:r>
              <a:rPr lang="ru-RU" dirty="0" smtClean="0"/>
              <a:t>Какую часть слова можно найти в земле? (Корень)</a:t>
            </a:r>
          </a:p>
          <a:p>
            <a:pPr marL="514350" lvl="0" indent="-514350">
              <a:buClr>
                <a:srgbClr val="FF0000"/>
              </a:buClr>
              <a:buFont typeface="+mj-lt"/>
              <a:buAutoNum type="arabicPeriod"/>
            </a:pPr>
            <a:r>
              <a:rPr lang="ru-RU" dirty="0" smtClean="0"/>
              <a:t>Жидкость, придающая блеск обрабатываемой поверхности? (Лак)</a:t>
            </a:r>
          </a:p>
          <a:p>
            <a:pPr marL="514350" lvl="0" indent="-514350">
              <a:buClr>
                <a:srgbClr val="FF0000"/>
              </a:buClr>
              <a:buFont typeface="+mj-lt"/>
              <a:buAutoNum type="arabicPeriod"/>
            </a:pPr>
            <a:r>
              <a:rPr lang="ru-RU" dirty="0" smtClean="0"/>
              <a:t>Вода в газообразном состоянии. (Пар)</a:t>
            </a:r>
          </a:p>
          <a:p>
            <a:pPr marL="514350" lvl="0" indent="-514350">
              <a:buClr>
                <a:srgbClr val="FF0000"/>
              </a:buClr>
              <a:buFont typeface="+mj-lt"/>
              <a:buAutoNum type="arabicPeriod"/>
            </a:pPr>
            <a:r>
              <a:rPr lang="ru-RU" dirty="0" smtClean="0"/>
              <a:t>Шуба из шкуры, как мехом наружу, так и внутрь? (Доха)</a:t>
            </a:r>
          </a:p>
          <a:p>
            <a:pPr marL="514350" lvl="0" indent="-514350">
              <a:buClr>
                <a:srgbClr val="FF0000"/>
              </a:buClr>
              <a:buFont typeface="+mj-lt"/>
              <a:buAutoNum type="arabicPeriod"/>
            </a:pPr>
            <a:r>
              <a:rPr lang="ru-RU" dirty="0" smtClean="0"/>
              <a:t>Одновременный ход королем и ладьей в шахматах. (Рокировка)</a:t>
            </a:r>
          </a:p>
          <a:p>
            <a:pPr marL="514350" lvl="0" indent="-514350">
              <a:buClr>
                <a:srgbClr val="FF0000"/>
              </a:buClr>
              <a:buFont typeface="+mj-lt"/>
              <a:buAutoNum type="arabicPeriod"/>
            </a:pPr>
            <a:r>
              <a:rPr lang="ru-RU" dirty="0" smtClean="0"/>
              <a:t>Квашенное топленое молоко? (Варенец)</a:t>
            </a:r>
          </a:p>
          <a:p>
            <a:pPr marL="514350" lvl="0" indent="-514350">
              <a:buClr>
                <a:srgbClr val="FF0000"/>
              </a:buClr>
              <a:buFont typeface="+mj-lt"/>
              <a:buAutoNum type="arabicPeriod"/>
            </a:pPr>
            <a:r>
              <a:rPr lang="ru-RU" dirty="0" smtClean="0"/>
              <a:t>Наружный слой плодов цитрусовый  растений. (Цедра)</a:t>
            </a:r>
          </a:p>
          <a:p>
            <a:pPr marL="514350" lvl="0" indent="-514350">
              <a:buClr>
                <a:srgbClr val="FF0000"/>
              </a:buClr>
              <a:buFont typeface="+mj-lt"/>
              <a:buAutoNum type="arabicPeriod"/>
            </a:pPr>
            <a:r>
              <a:rPr lang="ru-RU" dirty="0" smtClean="0"/>
              <a:t>Герой русских народных кукольных представлений. (Петрушка)</a:t>
            </a:r>
          </a:p>
          <a:p>
            <a:pPr marL="514350" lvl="0" indent="-514350">
              <a:buClr>
                <a:srgbClr val="FF0000"/>
              </a:buClr>
              <a:buFont typeface="+mj-lt"/>
              <a:buAutoNum type="arabicPeriod"/>
            </a:pPr>
            <a:r>
              <a:rPr lang="ru-RU" dirty="0" err="1" smtClean="0"/>
              <a:t>Безворсовый</a:t>
            </a:r>
            <a:r>
              <a:rPr lang="ru-RU" dirty="0" smtClean="0"/>
              <a:t> ковер. (Палас)</a:t>
            </a:r>
          </a:p>
          <a:p>
            <a:pPr marL="514350" lvl="0" indent="-514350">
              <a:buClr>
                <a:srgbClr val="FF0000"/>
              </a:buClr>
              <a:buFont typeface="+mj-lt"/>
              <a:buAutoNum type="arabicPeriod"/>
            </a:pPr>
            <a:r>
              <a:rPr lang="ru-RU" dirty="0" smtClean="0"/>
              <a:t>Перерыв между актами спектакля. (Антракт)</a:t>
            </a:r>
          </a:p>
          <a:p>
            <a:pPr marL="514350" lvl="0" indent="-514350">
              <a:buClr>
                <a:srgbClr val="FF0000"/>
              </a:buClr>
              <a:buFont typeface="+mj-lt"/>
              <a:buAutoNum type="arabicPeriod"/>
            </a:pPr>
            <a:r>
              <a:rPr lang="ru-RU" dirty="0" smtClean="0"/>
              <a:t>Место представления в цирке. (Арена)</a:t>
            </a:r>
          </a:p>
          <a:p>
            <a:pPr marL="514350" lvl="0" indent="-514350">
              <a:buClr>
                <a:srgbClr val="FF0000"/>
              </a:buClr>
              <a:buFont typeface="+mj-lt"/>
              <a:buAutoNum type="arabicPeriod"/>
            </a:pPr>
            <a:r>
              <a:rPr lang="ru-RU" dirty="0" smtClean="0"/>
              <a:t>Пакет из бумаги. (Конверт)</a:t>
            </a:r>
          </a:p>
          <a:p>
            <a:pPr marL="514350" lvl="0" indent="-514350">
              <a:buClr>
                <a:srgbClr val="FF0000"/>
              </a:buClr>
              <a:buFont typeface="+mj-lt"/>
              <a:buAutoNum type="arabicPeriod"/>
            </a:pPr>
            <a:r>
              <a:rPr lang="ru-RU" dirty="0" smtClean="0"/>
              <a:t>Место на площади для торговли. (Базар)</a:t>
            </a:r>
          </a:p>
          <a:p>
            <a:pPr marL="514350" lvl="0" indent="-514350">
              <a:buClr>
                <a:srgbClr val="FF0000"/>
              </a:buClr>
              <a:buFont typeface="+mj-lt"/>
              <a:buAutoNum type="arabicPeriod"/>
            </a:pPr>
            <a:r>
              <a:rPr lang="ru-RU" dirty="0" smtClean="0"/>
              <a:t>Птица, которая первая прилетает весной. (Грач)</a:t>
            </a:r>
          </a:p>
          <a:p>
            <a:pPr marL="514350" lvl="0" indent="-514350">
              <a:buClr>
                <a:srgbClr val="FF0000"/>
              </a:buClr>
              <a:buFont typeface="+mj-lt"/>
              <a:buAutoNum type="arabicPeriod"/>
            </a:pPr>
            <a:r>
              <a:rPr lang="ru-RU" dirty="0" smtClean="0"/>
              <a:t>Узорная полоса, вид вышивки на ткани.(Мережка)</a:t>
            </a:r>
          </a:p>
          <a:p>
            <a:pPr marL="514350" lvl="0" indent="-514350">
              <a:buClr>
                <a:srgbClr val="FF0000"/>
              </a:buClr>
              <a:buFont typeface="+mj-lt"/>
              <a:buAutoNum type="arabicPeriod"/>
            </a:pPr>
            <a:r>
              <a:rPr lang="ru-RU" dirty="0" smtClean="0"/>
              <a:t>Одноклеточные грибы, используемые в хлебопечении.(Дрожжи)</a:t>
            </a:r>
          </a:p>
          <a:p>
            <a:pPr marL="514350" indent="-514350">
              <a:buClr>
                <a:srgbClr val="FF0000"/>
              </a:buClr>
              <a:buFont typeface="+mj-lt"/>
              <a:buAutoNum type="arabicPeriod"/>
            </a:pPr>
            <a:r>
              <a:rPr lang="ru-RU" dirty="0" smtClean="0"/>
              <a:t>На каких полях трава не растет? (На полях шляпы)</a:t>
            </a:r>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88640"/>
            <a:ext cx="4392488" cy="6408712"/>
          </a:xfrm>
        </p:spPr>
        <p:txBody>
          <a:bodyPr/>
          <a:lstStyle/>
          <a:p>
            <a:pPr marL="0" indent="0">
              <a:buNone/>
            </a:pPr>
            <a:r>
              <a:rPr lang="ru-RU" sz="2800" dirty="0" smtClean="0"/>
              <a:t>Мы в вечном долгу перед матерью, чья любовь сопровождает нас всю жизнь. Не всегда мы ценим труд матери, воздаем ей должное, выражаем любовь и благодарность. А ведь ничто так не согревает душу матери как добрые, ласковые слова дочери или сына.</a:t>
            </a:r>
          </a:p>
          <a:p>
            <a:pPr>
              <a:buNone/>
            </a:pPr>
            <a:endParaRPr lang="ru-RU" dirty="0"/>
          </a:p>
        </p:txBody>
      </p:sp>
      <p:pic>
        <p:nvPicPr>
          <p:cNvPr id="8194" name="Picture 2" descr="http://i057.radikal.ru/0907/5e/e6f8f15682fc.jpg"/>
          <p:cNvPicPr>
            <a:picLocks noChangeAspect="1" noChangeArrowheads="1"/>
          </p:cNvPicPr>
          <p:nvPr/>
        </p:nvPicPr>
        <p:blipFill>
          <a:blip r:embed="rId2" cstate="email"/>
          <a:srcRect/>
          <a:stretch>
            <a:fillRect/>
          </a:stretch>
        </p:blipFill>
        <p:spPr bwMode="auto">
          <a:xfrm>
            <a:off x="4788024" y="260647"/>
            <a:ext cx="4032448" cy="6054727"/>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377280"/>
            <a:ext cx="8352928" cy="6480720"/>
          </a:xfrm>
        </p:spPr>
        <p:txBody>
          <a:bodyPr>
            <a:normAutofit fontScale="62500" lnSpcReduction="20000"/>
          </a:bodyPr>
          <a:lstStyle/>
          <a:p>
            <a:pPr marL="0" indent="0" algn="ctr">
              <a:buNone/>
            </a:pPr>
            <a:r>
              <a:rPr lang="ru-RU" sz="5100" b="1" dirty="0" smtClean="0">
                <a:solidFill>
                  <a:srgbClr val="002060"/>
                </a:solidFill>
              </a:rPr>
              <a:t>Конкурс для мам.</a:t>
            </a:r>
            <a:r>
              <a:rPr lang="ru-RU" sz="5100" dirty="0" smtClean="0">
                <a:solidFill>
                  <a:srgbClr val="002060"/>
                </a:solidFill>
              </a:rPr>
              <a:t> Проверим как они знают пословицы. </a:t>
            </a:r>
          </a:p>
          <a:p>
            <a:pPr marL="514350" lvl="0" indent="-514350">
              <a:buClr>
                <a:srgbClr val="FF0000"/>
              </a:buClr>
              <a:buFont typeface="+mj-lt"/>
              <a:buAutoNum type="arabicPeriod"/>
            </a:pPr>
            <a:r>
              <a:rPr lang="ru-RU" sz="3800" dirty="0" smtClean="0"/>
              <a:t>Упоминается домашнее парнокопытное животное, способное при любых метеорологических условиях отыскать некую полужидкую субстанцию? </a:t>
            </a:r>
          </a:p>
          <a:p>
            <a:pPr marL="514350" lvl="0" indent="-514350">
              <a:buClr>
                <a:srgbClr val="FF0000"/>
              </a:buClr>
              <a:buFont typeface="+mj-lt"/>
              <a:buAutoNum type="arabicPeriod"/>
            </a:pPr>
            <a:r>
              <a:rPr lang="ru-RU" sz="3800" dirty="0" smtClean="0"/>
              <a:t>Звучит призыв к максимальному использованию ресурсов животноводства. </a:t>
            </a:r>
          </a:p>
          <a:p>
            <a:pPr marL="514350" lvl="0" indent="-514350">
              <a:buClr>
                <a:srgbClr val="FF0000"/>
              </a:buClr>
              <a:buFont typeface="+mj-lt"/>
              <a:buAutoNum type="arabicPeriod"/>
            </a:pPr>
            <a:r>
              <a:rPr lang="ru-RU" sz="3800" dirty="0" smtClean="0"/>
              <a:t>Упоминается определенная категория людей, способных в процессе сношения с потусторонними силами нанести себе черепно-мозговую травму</a:t>
            </a:r>
          </a:p>
          <a:p>
            <a:pPr marL="514350" lvl="0" indent="-514350">
              <a:buClr>
                <a:srgbClr val="FF0000"/>
              </a:buClr>
              <a:buFont typeface="+mj-lt"/>
              <a:buAutoNum type="arabicPeriod"/>
            </a:pPr>
            <a:r>
              <a:rPr lang="ru-RU" sz="3800" dirty="0" smtClean="0"/>
              <a:t>Говорится о необходимости объективного отношения к предметам туалета</a:t>
            </a:r>
          </a:p>
          <a:p>
            <a:pPr marL="514350" lvl="0" indent="-514350">
              <a:buClr>
                <a:srgbClr val="FF0000"/>
              </a:buClr>
              <a:buFont typeface="+mj-lt"/>
              <a:buAutoNum type="arabicPeriod"/>
            </a:pPr>
            <a:r>
              <a:rPr lang="ru-RU" sz="3800" dirty="0" smtClean="0"/>
              <a:t>Сравнивается определенное физиологическое понятие с мелкой зерноядной птицей, постулируя при этом вытекающий из данного сравнения вывод? </a:t>
            </a:r>
          </a:p>
          <a:p>
            <a:pPr marL="514350" indent="-514350">
              <a:buClr>
                <a:srgbClr val="FF0000"/>
              </a:buClr>
              <a:buFont typeface="+mj-lt"/>
              <a:buAutoNum type="arabicPeriod"/>
            </a:pPr>
            <a:r>
              <a:rPr lang="ru-RU" sz="3800" dirty="0" smtClean="0"/>
              <a:t>Дается эмпирическое определение ареала разброса репродукционного фонда отдельных фруктовых деревьев? </a:t>
            </a:r>
            <a:endParaRPr lang="ru-RU" sz="3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340768"/>
            <a:ext cx="8208911" cy="3662541"/>
          </a:xfrm>
          <a:prstGeom prst="rect">
            <a:avLst/>
          </a:prstGeom>
        </p:spPr>
        <p:txBody>
          <a:bodyPr wrap="square">
            <a:spAutoFit/>
          </a:bodyPr>
          <a:lstStyle/>
          <a:p>
            <a:r>
              <a:rPr lang="ru-RU" sz="3600" dirty="0" smtClean="0">
                <a:solidFill>
                  <a:srgbClr val="002060"/>
                </a:solidFill>
              </a:rPr>
              <a:t>Ответы на конкурс знание пословиц:</a:t>
            </a:r>
          </a:p>
          <a:p>
            <a:pPr marL="342900" indent="-342900">
              <a:buClr>
                <a:srgbClr val="FF0000"/>
              </a:buClr>
              <a:buFont typeface="+mj-lt"/>
              <a:buAutoNum type="arabicPeriod"/>
            </a:pPr>
            <a:r>
              <a:rPr lang="ru-RU" sz="2800" dirty="0" smtClean="0"/>
              <a:t>Свинья грязь везде найдет.</a:t>
            </a:r>
          </a:p>
          <a:p>
            <a:pPr marL="342900" indent="-342900">
              <a:buClr>
                <a:srgbClr val="FF0000"/>
              </a:buClr>
              <a:buFont typeface="+mj-lt"/>
              <a:buAutoNum type="arabicPeriod"/>
            </a:pPr>
            <a:r>
              <a:rPr lang="ru-RU" sz="2800" dirty="0" smtClean="0"/>
              <a:t>С паршивой овцы хоть шерсти клок.</a:t>
            </a:r>
          </a:p>
          <a:p>
            <a:pPr marL="342900" indent="-342900">
              <a:buClr>
                <a:srgbClr val="FF0000"/>
              </a:buClr>
              <a:buFont typeface="+mj-lt"/>
              <a:buAutoNum type="arabicPeriod"/>
            </a:pPr>
            <a:r>
              <a:rPr lang="ru-RU" sz="2800" dirty="0" smtClean="0"/>
              <a:t>Заставь  </a:t>
            </a:r>
            <a:r>
              <a:rPr lang="ru-RU" sz="2800" dirty="0" err="1" smtClean="0"/>
              <a:t>дурака</a:t>
            </a:r>
            <a:r>
              <a:rPr lang="ru-RU" sz="2800" dirty="0" smtClean="0"/>
              <a:t>  Богу молиться, он и лоб расшибет.</a:t>
            </a:r>
          </a:p>
          <a:p>
            <a:pPr marL="342900" indent="-342900">
              <a:buClr>
                <a:srgbClr val="FF0000"/>
              </a:buClr>
              <a:buFont typeface="+mj-lt"/>
              <a:buAutoNum type="arabicPeriod"/>
            </a:pPr>
            <a:r>
              <a:rPr lang="ru-RU" sz="2800" dirty="0" smtClean="0"/>
              <a:t>Нечего на зеркало пенять, коли рожа крива.</a:t>
            </a:r>
          </a:p>
          <a:p>
            <a:pPr marL="342900" indent="-342900">
              <a:buClr>
                <a:srgbClr val="FF0000"/>
              </a:buClr>
              <a:buFont typeface="+mj-lt"/>
              <a:buAutoNum type="arabicPeriod"/>
            </a:pPr>
            <a:r>
              <a:rPr lang="ru-RU" sz="2800" dirty="0" smtClean="0"/>
              <a:t>Слово- не воробей, вылетит- не поймаешь.</a:t>
            </a:r>
          </a:p>
          <a:p>
            <a:pPr marL="342900" indent="-342900">
              <a:buClr>
                <a:srgbClr val="FF0000"/>
              </a:buClr>
              <a:buFont typeface="+mj-lt"/>
              <a:buAutoNum type="arabicPeriod"/>
            </a:pPr>
            <a:r>
              <a:rPr lang="ru-RU" sz="2800" dirty="0" smtClean="0"/>
              <a:t>Яблоко от яблони недалеко падает.</a:t>
            </a:r>
            <a:endParaRPr lang="ru-RU"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188640"/>
            <a:ext cx="8229600" cy="6480720"/>
          </a:xfrm>
        </p:spPr>
        <p:txBody>
          <a:bodyPr>
            <a:normAutofit/>
          </a:bodyPr>
          <a:lstStyle/>
          <a:p>
            <a:pPr marL="0" indent="0">
              <a:buNone/>
            </a:pPr>
            <a:r>
              <a:rPr lang="ru-RU" sz="2400" dirty="0" smtClean="0"/>
              <a:t>С помощью волшебных слов можно даже грустной или обиженной маме вернуть хорошее  настроение. Каждая мама ждет таких слов, она их служила. Послушаем, как обращаются к матерям поэты и писатели, какие находят слова для выражения своих чувств.</a:t>
            </a:r>
          </a:p>
          <a:p>
            <a:pPr marL="0" indent="0">
              <a:buNone/>
            </a:pPr>
            <a:endParaRPr lang="ru-RU" sz="2400" dirty="0" smtClean="0"/>
          </a:p>
          <a:p>
            <a:pPr marL="0" indent="0">
              <a:buNone/>
            </a:pPr>
            <a:endParaRPr lang="ru-RU" sz="2400" dirty="0" smtClean="0"/>
          </a:p>
          <a:p>
            <a:pPr marL="0" indent="0">
              <a:buNone/>
            </a:pPr>
            <a:endParaRPr lang="ru-RU" sz="2400" dirty="0" smtClean="0"/>
          </a:p>
          <a:p>
            <a:pPr marL="0" indent="0">
              <a:buNone/>
            </a:pPr>
            <a:endParaRPr lang="ru-RU" sz="2400" dirty="0" smtClean="0"/>
          </a:p>
          <a:p>
            <a:pPr marL="0" indent="0">
              <a:buNone/>
            </a:pPr>
            <a:endParaRPr lang="ru-RU" sz="2400" dirty="0" smtClean="0"/>
          </a:p>
          <a:p>
            <a:pPr marL="0" indent="0">
              <a:buNone/>
            </a:pPr>
            <a:endParaRPr lang="ru-RU" sz="2400" dirty="0" smtClean="0"/>
          </a:p>
          <a:p>
            <a:pPr>
              <a:buNone/>
            </a:pPr>
            <a:r>
              <a:rPr lang="ru-RU" sz="2600" dirty="0" smtClean="0"/>
              <a:t>Милая, добрая, нежная,</a:t>
            </a:r>
          </a:p>
          <a:p>
            <a:pPr>
              <a:buNone/>
            </a:pPr>
            <a:r>
              <a:rPr lang="ru-RU" sz="2600" dirty="0" smtClean="0"/>
              <a:t>С думами грустными ты не дружись,</a:t>
            </a:r>
          </a:p>
          <a:p>
            <a:pPr>
              <a:buNone/>
            </a:pPr>
            <a:r>
              <a:rPr lang="ru-RU" sz="2600" dirty="0" smtClean="0"/>
              <a:t>Слушай, под эту гармонику снежную</a:t>
            </a:r>
          </a:p>
          <a:p>
            <a:pPr>
              <a:buNone/>
            </a:pPr>
            <a:r>
              <a:rPr lang="ru-RU" sz="2600" dirty="0" smtClean="0"/>
              <a:t>Я расскажу про свою тебе жизнь.               (С. Есенин)</a:t>
            </a:r>
            <a:endParaRPr lang="ru-RU" dirty="0"/>
          </a:p>
        </p:txBody>
      </p:sp>
      <p:pic>
        <p:nvPicPr>
          <p:cNvPr id="6146" name="Picture 2" descr="http://lifeglobe.net/media/entry/426/yuschkin1_3.jpg"/>
          <p:cNvPicPr>
            <a:picLocks noChangeAspect="1" noChangeArrowheads="1"/>
          </p:cNvPicPr>
          <p:nvPr/>
        </p:nvPicPr>
        <p:blipFill>
          <a:blip r:embed="rId2" cstate="email"/>
          <a:srcRect/>
          <a:stretch>
            <a:fillRect/>
          </a:stretch>
        </p:blipFill>
        <p:spPr bwMode="auto">
          <a:xfrm>
            <a:off x="6156176" y="1700808"/>
            <a:ext cx="2555776" cy="371749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611560" y="188640"/>
            <a:ext cx="8229600" cy="6408737"/>
          </a:xfrm>
        </p:spPr>
        <p:txBody>
          <a:bodyPr>
            <a:normAutofit fontScale="77500" lnSpcReduction="20000"/>
          </a:bodyPr>
          <a:lstStyle/>
          <a:p>
            <a:pPr algn="ctr">
              <a:buNone/>
            </a:pPr>
            <a:r>
              <a:rPr lang="ru-RU" sz="3400" dirty="0" smtClean="0">
                <a:solidFill>
                  <a:srgbClr val="002060"/>
                </a:solidFill>
              </a:rPr>
              <a:t>Участвуем </a:t>
            </a:r>
            <a:r>
              <a:rPr lang="ru-RU" sz="3400" b="1" dirty="0" smtClean="0">
                <a:solidFill>
                  <a:srgbClr val="002060"/>
                </a:solidFill>
              </a:rPr>
              <a:t>в конкурсе «эрудитов».</a:t>
            </a:r>
            <a:r>
              <a:rPr lang="ru-RU" sz="3400" dirty="0" smtClean="0">
                <a:solidFill>
                  <a:srgbClr val="002060"/>
                </a:solidFill>
              </a:rPr>
              <a:t> </a:t>
            </a:r>
          </a:p>
          <a:p>
            <a:pPr marL="514350" lvl="0" indent="-514350">
              <a:buClr>
                <a:srgbClr val="FF0000"/>
              </a:buClr>
              <a:buFont typeface="+mj-lt"/>
              <a:buAutoNum type="arabicPeriod"/>
            </a:pPr>
            <a:r>
              <a:rPr lang="ru-RU" sz="3400" dirty="0" smtClean="0"/>
              <a:t>Чьему перу принадлежат строки: «Восславим Женщину - Мать, чья любовь не знает границ, чьей грудью скормлен весь мир! Все прекрасное в человеке – от лучей солнца и от молока Матери, что насыщает нас любовью к жизни»</a:t>
            </a:r>
          </a:p>
          <a:p>
            <a:pPr marL="514350" lvl="0" indent="-514350">
              <a:buClr>
                <a:srgbClr val="FF0000"/>
              </a:buClr>
              <a:buFont typeface="+mj-lt"/>
              <a:buAutoNum type="arabicPeriod"/>
            </a:pPr>
            <a:r>
              <a:rPr lang="ru-RU" sz="3400" dirty="0" smtClean="0"/>
              <a:t>В 1812 году юная девушка из дворянской семьи переоделась в гусарский мундир и отправилась освобождать русскую землю от захватчиков. Назовите имя этой девушки. </a:t>
            </a:r>
          </a:p>
          <a:p>
            <a:pPr marL="514350" lvl="0" indent="-514350">
              <a:buClr>
                <a:srgbClr val="FF0000"/>
              </a:buClr>
              <a:buFont typeface="+mj-lt"/>
              <a:buAutoNum type="arabicPeriod"/>
            </a:pPr>
            <a:r>
              <a:rPr lang="ru-RU" sz="3400" dirty="0" smtClean="0"/>
              <a:t>Назовите имя женщины - математика. </a:t>
            </a:r>
          </a:p>
          <a:p>
            <a:pPr marL="514350" lvl="0" indent="-514350">
              <a:buClr>
                <a:srgbClr val="FF0000"/>
              </a:buClr>
              <a:buFont typeface="+mj-lt"/>
              <a:buAutoNum type="arabicPeriod"/>
            </a:pPr>
            <a:r>
              <a:rPr lang="ru-RU" sz="3400" dirty="0" smtClean="0"/>
              <a:t>Из девяти планет солнечной системы одна носит красивое женское имя. Какое? </a:t>
            </a:r>
          </a:p>
          <a:p>
            <a:pPr marL="514350" lvl="0" indent="-514350">
              <a:buClr>
                <a:srgbClr val="FF0000"/>
              </a:buClr>
              <a:buFont typeface="+mj-lt"/>
              <a:buAutoNum type="arabicPeriod"/>
            </a:pPr>
            <a:r>
              <a:rPr lang="ru-RU" sz="3400" dirty="0" smtClean="0"/>
              <a:t>Назовите 10 российских городов названия которых женского рода. </a:t>
            </a:r>
          </a:p>
          <a:p>
            <a:pPr marL="514350" lvl="0" indent="-514350">
              <a:buClr>
                <a:srgbClr val="FF0000"/>
              </a:buClr>
              <a:buFont typeface="+mj-lt"/>
              <a:buAutoNum type="arabicPeriod"/>
            </a:pPr>
            <a:r>
              <a:rPr lang="ru-RU" sz="3400" dirty="0" smtClean="0"/>
              <a:t>Назовите имя первой женщины - космонавта</a:t>
            </a:r>
          </a:p>
          <a:p>
            <a:pPr marL="514350" lvl="0" indent="-514350">
              <a:buClr>
                <a:srgbClr val="FF0000"/>
              </a:buClr>
              <a:buFont typeface="+mj-lt"/>
              <a:buAutoNum type="arabicPeriod"/>
            </a:pPr>
            <a:r>
              <a:rPr lang="ru-RU" sz="3400" dirty="0" smtClean="0"/>
              <a:t>Кто автор стихов «Уронили мишку на пол», «Идет бычок, качается»? </a:t>
            </a:r>
            <a:endParaRPr lang="ru-RU" dirty="0" smtClean="0"/>
          </a:p>
          <a:p>
            <a:pPr>
              <a:buNone/>
            </a:pPr>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1412776"/>
            <a:ext cx="8424936" cy="3416320"/>
          </a:xfrm>
          <a:prstGeom prst="rect">
            <a:avLst/>
          </a:prstGeom>
        </p:spPr>
        <p:txBody>
          <a:bodyPr wrap="square">
            <a:spAutoFit/>
          </a:bodyPr>
          <a:lstStyle/>
          <a:p>
            <a:pPr algn="ctr"/>
            <a:r>
              <a:rPr lang="ru-RU" sz="2400" b="1" dirty="0" smtClean="0">
                <a:solidFill>
                  <a:srgbClr val="002060"/>
                </a:solidFill>
              </a:rPr>
              <a:t>Ответы конкурса «эрудитов»:</a:t>
            </a:r>
          </a:p>
          <a:p>
            <a:pPr marL="342900" indent="-342900">
              <a:buClr>
                <a:srgbClr val="FF0000"/>
              </a:buClr>
              <a:buFont typeface="+mj-lt"/>
              <a:buAutoNum type="arabicPeriod"/>
            </a:pPr>
            <a:r>
              <a:rPr lang="ru-RU" sz="2400" dirty="0" smtClean="0"/>
              <a:t>Максим Горький</a:t>
            </a:r>
          </a:p>
          <a:p>
            <a:pPr marL="342900" indent="-342900">
              <a:buClr>
                <a:srgbClr val="FF0000"/>
              </a:buClr>
              <a:buFont typeface="+mj-lt"/>
              <a:buAutoNum type="arabicPeriod"/>
            </a:pPr>
            <a:r>
              <a:rPr lang="ru-RU" sz="2400" dirty="0" smtClean="0"/>
              <a:t>Надежда Дурова</a:t>
            </a:r>
          </a:p>
          <a:p>
            <a:pPr marL="342900" indent="-342900">
              <a:buClr>
                <a:srgbClr val="FF0000"/>
              </a:buClr>
              <a:buFont typeface="+mj-lt"/>
              <a:buAutoNum type="arabicPeriod"/>
            </a:pPr>
            <a:r>
              <a:rPr lang="ru-RU" sz="2400" dirty="0" smtClean="0"/>
              <a:t>Софья Ковалевская</a:t>
            </a:r>
          </a:p>
          <a:p>
            <a:pPr marL="342900" indent="-342900">
              <a:buClr>
                <a:srgbClr val="FF0000"/>
              </a:buClr>
              <a:buFont typeface="+mj-lt"/>
              <a:buAutoNum type="arabicPeriod"/>
            </a:pPr>
            <a:r>
              <a:rPr lang="ru-RU" sz="2400" dirty="0" smtClean="0"/>
              <a:t>Венера</a:t>
            </a:r>
          </a:p>
          <a:p>
            <a:pPr marL="342900" indent="-342900">
              <a:buClr>
                <a:srgbClr val="FF0000"/>
              </a:buClr>
              <a:buFont typeface="+mj-lt"/>
              <a:buAutoNum type="arabicPeriod"/>
            </a:pPr>
            <a:r>
              <a:rPr lang="ru-RU" sz="2400" dirty="0" smtClean="0"/>
              <a:t>Вологда, Елабуга, Кострома, Калуга, Коломна, Москва, Самара,  Уфа, Чита</a:t>
            </a:r>
          </a:p>
          <a:p>
            <a:pPr marL="342900" indent="-342900">
              <a:buClr>
                <a:srgbClr val="FF0000"/>
              </a:buClr>
              <a:buFont typeface="+mj-lt"/>
              <a:buAutoNum type="arabicPeriod"/>
            </a:pPr>
            <a:r>
              <a:rPr lang="ru-RU" sz="2400" dirty="0" smtClean="0"/>
              <a:t>Валентина Терешкова</a:t>
            </a:r>
          </a:p>
          <a:p>
            <a:pPr marL="342900" indent="-342900">
              <a:buClr>
                <a:srgbClr val="FF0000"/>
              </a:buClr>
              <a:buFont typeface="+mj-lt"/>
              <a:buAutoNum type="arabicPeriod"/>
            </a:pPr>
            <a:r>
              <a:rPr lang="ru-RU" sz="2400" dirty="0" smtClean="0"/>
              <a:t>Агния Львовна </a:t>
            </a:r>
            <a:r>
              <a:rPr lang="ru-RU" sz="2400" dirty="0" err="1" smtClean="0"/>
              <a:t>Барто</a:t>
            </a:r>
            <a:endParaRPr lang="ru-RU"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1520" y="764704"/>
            <a:ext cx="8229600" cy="4525962"/>
          </a:xfrm>
        </p:spPr>
        <p:txBody>
          <a:bodyPr>
            <a:normAutofit fontScale="40000" lnSpcReduction="20000"/>
          </a:bodyPr>
          <a:lstStyle/>
          <a:p>
            <a:pPr>
              <a:buNone/>
            </a:pPr>
            <a:r>
              <a:rPr lang="ru-RU" sz="7000" b="1" dirty="0" smtClean="0"/>
              <a:t> </a:t>
            </a:r>
            <a:r>
              <a:rPr lang="ru-RU" sz="7000" dirty="0" smtClean="0"/>
              <a:t>«Мамины глаза» М. </a:t>
            </a:r>
            <a:r>
              <a:rPr lang="ru-RU" sz="7000" dirty="0" err="1" smtClean="0"/>
              <a:t>Пляцковский</a:t>
            </a:r>
            <a:r>
              <a:rPr lang="ru-RU" sz="7000" dirty="0" smtClean="0"/>
              <a:t>.</a:t>
            </a:r>
          </a:p>
          <a:p>
            <a:pPr>
              <a:buNone/>
            </a:pPr>
            <a:endParaRPr lang="ru-RU" dirty="0" smtClean="0"/>
          </a:p>
          <a:p>
            <a:pPr>
              <a:buNone/>
            </a:pPr>
            <a:r>
              <a:rPr lang="ru-RU" sz="5100" dirty="0" smtClean="0"/>
              <a:t>Дождинка упадет на землю, как слеза,</a:t>
            </a:r>
          </a:p>
          <a:p>
            <a:pPr>
              <a:buNone/>
            </a:pPr>
            <a:r>
              <a:rPr lang="ru-RU" sz="5100" dirty="0" smtClean="0"/>
              <a:t>И в даль поманит утром нас дорога</a:t>
            </a:r>
          </a:p>
          <a:p>
            <a:pPr>
              <a:buNone/>
            </a:pPr>
            <a:r>
              <a:rPr lang="ru-RU" sz="5100" dirty="0" smtClean="0"/>
              <a:t>А мамины глаза, а мамины глаза</a:t>
            </a:r>
          </a:p>
          <a:p>
            <a:pPr>
              <a:buNone/>
            </a:pPr>
            <a:r>
              <a:rPr lang="ru-RU" sz="5100" dirty="0" smtClean="0"/>
              <a:t>Нам вслед посмотрят ласково и строго</a:t>
            </a:r>
          </a:p>
          <a:p>
            <a:pPr>
              <a:buNone/>
            </a:pPr>
            <a:r>
              <a:rPr lang="ru-RU" sz="5100" dirty="0" smtClean="0"/>
              <a:t>Все в жизни может быть и радость, и гроза.</a:t>
            </a:r>
          </a:p>
          <a:p>
            <a:pPr>
              <a:buNone/>
            </a:pPr>
            <a:r>
              <a:rPr lang="ru-RU" sz="5100" dirty="0" smtClean="0"/>
              <a:t>Не жалует судьба нас временами</a:t>
            </a:r>
          </a:p>
          <a:p>
            <a:pPr>
              <a:buNone/>
            </a:pPr>
            <a:r>
              <a:rPr lang="ru-RU" sz="5100" dirty="0" smtClean="0"/>
              <a:t>А мамины глаза, а мамины глаза</a:t>
            </a:r>
          </a:p>
          <a:p>
            <a:pPr>
              <a:buNone/>
            </a:pPr>
            <a:r>
              <a:rPr lang="ru-RU" sz="5100" dirty="0" smtClean="0"/>
              <a:t>Всегда следят с волнением за нами.</a:t>
            </a:r>
          </a:p>
          <a:p>
            <a:pPr>
              <a:buNone/>
            </a:pPr>
            <a:r>
              <a:rPr lang="ru-RU" sz="5100" dirty="0" smtClean="0"/>
              <a:t>Мы в поисках мечты меняем адреса,</a:t>
            </a:r>
          </a:p>
          <a:p>
            <a:pPr>
              <a:buNone/>
            </a:pPr>
            <a:r>
              <a:rPr lang="ru-RU" sz="5100" dirty="0" smtClean="0"/>
              <a:t>Нам дома письма редкие прощают.</a:t>
            </a:r>
          </a:p>
          <a:p>
            <a:pPr>
              <a:buNone/>
            </a:pPr>
            <a:r>
              <a:rPr lang="ru-RU" sz="5100" dirty="0" smtClean="0"/>
              <a:t>А мамины глаза, а мамины глаза</a:t>
            </a:r>
          </a:p>
          <a:p>
            <a:pPr>
              <a:buNone/>
            </a:pPr>
            <a:r>
              <a:rPr lang="ru-RU" sz="5100" dirty="0" smtClean="0"/>
              <a:t>Нас в детство по привычке возвращают.</a:t>
            </a:r>
          </a:p>
          <a:p>
            <a:pPr>
              <a:buNone/>
            </a:pPr>
            <a:r>
              <a:rPr lang="ru-RU" sz="5100" dirty="0" smtClean="0"/>
              <a:t>Грубеют на ветру мальчишек голоса,</a:t>
            </a:r>
          </a:p>
          <a:p>
            <a:pPr>
              <a:buNone/>
            </a:pPr>
            <a:r>
              <a:rPr lang="ru-RU" sz="5100" dirty="0" smtClean="0"/>
              <a:t>И девочки становятся взрослее</a:t>
            </a:r>
          </a:p>
          <a:p>
            <a:pPr>
              <a:buNone/>
            </a:pPr>
            <a:r>
              <a:rPr lang="ru-RU" sz="5100" dirty="0" smtClean="0"/>
              <a:t>А мамины глаза, а мамины глаза</a:t>
            </a:r>
          </a:p>
          <a:p>
            <a:pPr>
              <a:buNone/>
            </a:pPr>
            <a:r>
              <a:rPr lang="ru-RU" sz="5100" dirty="0" smtClean="0"/>
              <a:t>С годами все добрее и светлее.</a:t>
            </a:r>
            <a:endParaRPr lang="ru-RU" sz="5100" dirty="0"/>
          </a:p>
        </p:txBody>
      </p:sp>
      <p:pic>
        <p:nvPicPr>
          <p:cNvPr id="4098" name="Picture 2" descr="http://www.tunnel.ru/userfiles/ck/images/2672/22_8.jpg"/>
          <p:cNvPicPr>
            <a:picLocks noChangeAspect="1" noChangeArrowheads="1"/>
          </p:cNvPicPr>
          <p:nvPr/>
        </p:nvPicPr>
        <p:blipFill>
          <a:blip r:embed="rId2" cstate="email"/>
          <a:srcRect/>
          <a:stretch>
            <a:fillRect/>
          </a:stretch>
        </p:blipFill>
        <p:spPr bwMode="auto">
          <a:xfrm>
            <a:off x="5436096" y="1340768"/>
            <a:ext cx="3291499" cy="4248472"/>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1124744"/>
            <a:ext cx="8229600" cy="4525962"/>
          </a:xfrm>
        </p:spPr>
        <p:txBody>
          <a:bodyPr>
            <a:normAutofit fontScale="92500" lnSpcReduction="20000"/>
          </a:bodyPr>
          <a:lstStyle/>
          <a:p>
            <a:pPr>
              <a:buNone/>
            </a:pPr>
            <a:r>
              <a:rPr lang="ru-RU" dirty="0" smtClean="0"/>
              <a:t>Наша мама, как весна:</a:t>
            </a:r>
          </a:p>
          <a:p>
            <a:pPr>
              <a:buNone/>
            </a:pPr>
            <a:r>
              <a:rPr lang="ru-RU" dirty="0" smtClean="0"/>
              <a:t>То, как солнце, засмеется,</a:t>
            </a:r>
          </a:p>
          <a:p>
            <a:pPr>
              <a:buNone/>
            </a:pPr>
            <a:r>
              <a:rPr lang="ru-RU" dirty="0" smtClean="0"/>
              <a:t>То, как легкий ветерок,</a:t>
            </a:r>
          </a:p>
          <a:p>
            <a:pPr>
              <a:buNone/>
            </a:pPr>
            <a:r>
              <a:rPr lang="ru-RU" dirty="0" smtClean="0"/>
              <a:t>Головы моей коснется.</a:t>
            </a:r>
          </a:p>
          <a:p>
            <a:pPr>
              <a:buNone/>
            </a:pPr>
            <a:r>
              <a:rPr lang="ru-RU" dirty="0" smtClean="0"/>
              <a:t>То рассердится слегка,</a:t>
            </a:r>
          </a:p>
          <a:p>
            <a:pPr>
              <a:buNone/>
            </a:pPr>
            <a:r>
              <a:rPr lang="ru-RU" dirty="0" smtClean="0"/>
              <a:t>Будто тучка набежала,</a:t>
            </a:r>
          </a:p>
          <a:p>
            <a:pPr>
              <a:buNone/>
            </a:pPr>
            <a:r>
              <a:rPr lang="ru-RU" dirty="0" smtClean="0"/>
              <a:t>То как радуга, она:</a:t>
            </a:r>
          </a:p>
          <a:p>
            <a:pPr>
              <a:buNone/>
            </a:pPr>
            <a:r>
              <a:rPr lang="ru-RU" dirty="0" smtClean="0"/>
              <a:t>Поглядит и засияла!</a:t>
            </a:r>
          </a:p>
          <a:p>
            <a:pPr>
              <a:buNone/>
            </a:pPr>
            <a:r>
              <a:rPr lang="ru-RU" dirty="0" smtClean="0"/>
              <a:t>Как </a:t>
            </a:r>
            <a:r>
              <a:rPr lang="ru-RU" dirty="0" err="1" smtClean="0"/>
              <a:t>заботница</a:t>
            </a:r>
            <a:r>
              <a:rPr lang="ru-RU" dirty="0" smtClean="0"/>
              <a:t> весна,</a:t>
            </a:r>
          </a:p>
          <a:p>
            <a:pPr>
              <a:buNone/>
            </a:pPr>
            <a:r>
              <a:rPr lang="ru-RU" dirty="0" smtClean="0"/>
              <a:t>Не присядет, не устанет.</a:t>
            </a:r>
          </a:p>
          <a:p>
            <a:pPr>
              <a:buNone/>
            </a:pPr>
            <a:r>
              <a:rPr lang="ru-RU" dirty="0" smtClean="0"/>
              <a:t>Вот придет домой она,</a:t>
            </a:r>
          </a:p>
          <a:p>
            <a:pPr>
              <a:buNone/>
            </a:pPr>
            <a:r>
              <a:rPr lang="ru-RU" dirty="0" smtClean="0"/>
              <a:t>И тот час весна настанет.</a:t>
            </a:r>
          </a:p>
          <a:p>
            <a:endParaRPr lang="ru-RU" dirty="0"/>
          </a:p>
        </p:txBody>
      </p:sp>
      <p:pic>
        <p:nvPicPr>
          <p:cNvPr id="3074" name="Picture 2" descr="http://gallery.likar.info/pictures/news/50/08ba/cropr_380x445/5008baf5cc2c5ee4e85569b1d532e8e44ef84b584db0e.jpg"/>
          <p:cNvPicPr>
            <a:picLocks noChangeAspect="1" noChangeArrowheads="1"/>
          </p:cNvPicPr>
          <p:nvPr/>
        </p:nvPicPr>
        <p:blipFill>
          <a:blip r:embed="rId2" cstate="email"/>
          <a:srcRect/>
          <a:stretch>
            <a:fillRect/>
          </a:stretch>
        </p:blipFill>
        <p:spPr bwMode="auto">
          <a:xfrm>
            <a:off x="5004048" y="1124744"/>
            <a:ext cx="3873868" cy="4536504"/>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4294967295"/>
          </p:nvPr>
        </p:nvSpPr>
        <p:spPr>
          <a:xfrm>
            <a:off x="251520" y="332656"/>
            <a:ext cx="4608512" cy="6264696"/>
          </a:xfrm>
        </p:spPr>
        <p:txBody>
          <a:bodyPr>
            <a:normAutofit/>
          </a:bodyPr>
          <a:lstStyle/>
          <a:p>
            <a:pPr marL="0" indent="0">
              <a:buNone/>
            </a:pPr>
            <a:r>
              <a:rPr lang="ru-RU" sz="4000" dirty="0" smtClean="0"/>
              <a:t>«Любовь к Родине начинается с любви к матери. А человек начинается с его отношения к матери». Ю.Яковлев</a:t>
            </a:r>
            <a:endParaRPr lang="ru-RU" sz="4000" dirty="0"/>
          </a:p>
        </p:txBody>
      </p:sp>
      <p:pic>
        <p:nvPicPr>
          <p:cNvPr id="27650" name="Picture 2" descr="http://static.etvnet.com/shared/persons/person/000/008/114/yakovlev-16.jpg"/>
          <p:cNvPicPr>
            <a:picLocks noChangeAspect="1" noChangeArrowheads="1"/>
          </p:cNvPicPr>
          <p:nvPr/>
        </p:nvPicPr>
        <p:blipFill>
          <a:blip r:embed="rId2" cstate="email"/>
          <a:srcRect/>
          <a:stretch>
            <a:fillRect/>
          </a:stretch>
        </p:blipFill>
        <p:spPr bwMode="auto">
          <a:xfrm>
            <a:off x="4644008" y="836712"/>
            <a:ext cx="4128898" cy="5400600"/>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95536" y="260648"/>
            <a:ext cx="4536504" cy="6597352"/>
          </a:xfrm>
        </p:spPr>
        <p:txBody>
          <a:bodyPr>
            <a:normAutofit/>
          </a:bodyPr>
          <a:lstStyle/>
          <a:p>
            <a:pPr marL="0" indent="0">
              <a:buNone/>
            </a:pPr>
            <a:r>
              <a:rPr lang="ru-RU" sz="2800" dirty="0" smtClean="0"/>
              <a:t>Дети- самое дорогое для матери. Счастье матери- это счастье ее детей. Она бывает строгой, взыскательной, потому что чувствует большую ответственность за сына или дочь, желает им добра. Мать- первый учитель и друг ребенка, причем самый близкий и верный. </a:t>
            </a:r>
            <a:endParaRPr lang="ru-RU" sz="2800" dirty="0"/>
          </a:p>
        </p:txBody>
      </p:sp>
      <p:pic>
        <p:nvPicPr>
          <p:cNvPr id="2050" name="Picture 2" descr="http://i.milliyet.com.tr/GaleriHaber/2010/08/27/fft20_mf800249.Jpeg"/>
          <p:cNvPicPr>
            <a:picLocks noChangeAspect="1" noChangeArrowheads="1"/>
          </p:cNvPicPr>
          <p:nvPr/>
        </p:nvPicPr>
        <p:blipFill>
          <a:blip r:embed="rId2" cstate="email"/>
          <a:srcRect/>
          <a:stretch>
            <a:fillRect/>
          </a:stretch>
        </p:blipFill>
        <p:spPr bwMode="auto">
          <a:xfrm>
            <a:off x="4716016" y="260647"/>
            <a:ext cx="4104456" cy="6139143"/>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http://img0.liveinternet.ru/images/attach/c/2/67/132/67132513_suynulya.jpg"/>
          <p:cNvPicPr>
            <a:picLocks noChangeAspect="1" noChangeArrowheads="1"/>
          </p:cNvPicPr>
          <p:nvPr/>
        </p:nvPicPr>
        <p:blipFill>
          <a:blip r:embed="rId2" cstate="email"/>
          <a:srcRect/>
          <a:stretch>
            <a:fillRect/>
          </a:stretch>
        </p:blipFill>
        <p:spPr bwMode="auto">
          <a:xfrm>
            <a:off x="1835696" y="188640"/>
            <a:ext cx="5760640" cy="648072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7171194"/>
          </a:xfrm>
          <a:prstGeom prst="rect">
            <a:avLst/>
          </a:prstGeom>
        </p:spPr>
        <p:txBody>
          <a:bodyPr wrap="square">
            <a:spAutoFit/>
          </a:bodyPr>
          <a:lstStyle/>
          <a:p>
            <a:pPr marL="342900" indent="-342900" algn="ctr"/>
            <a:r>
              <a:rPr lang="ru-RU" sz="2000" u="sng" dirty="0" smtClean="0">
                <a:solidFill>
                  <a:srgbClr val="FFC000"/>
                </a:solidFill>
              </a:rPr>
              <a:t>Список использованных источников:</a:t>
            </a:r>
          </a:p>
          <a:p>
            <a:pPr marL="342900" indent="-342900">
              <a:buFont typeface="+mj-lt"/>
              <a:buAutoNum type="arabicPeriod"/>
            </a:pPr>
            <a:r>
              <a:rPr lang="ru-RU" sz="2000" dirty="0" smtClean="0"/>
              <a:t>«Классные часы» , издательство «Учитель- АСТ», Волгоград 2005.</a:t>
            </a:r>
          </a:p>
          <a:p>
            <a:pPr marL="342900" indent="-342900">
              <a:buFont typeface="+mj-lt"/>
              <a:buAutoNum type="arabicPeriod"/>
            </a:pPr>
            <a:r>
              <a:rPr lang="ru-RU" sz="2000" dirty="0" smtClean="0"/>
              <a:t>Изображение В. Шукшина </a:t>
            </a:r>
            <a:r>
              <a:rPr lang="en-US" sz="2000" dirty="0" smtClean="0">
                <a:hlinkClick r:id="rId2"/>
              </a:rPr>
              <a:t>http://img-fotki.yandex.ru/get/4004/kotivladimir.1/0_19518_d736a339_XL</a:t>
            </a:r>
            <a:endParaRPr lang="ru-RU" sz="2000" dirty="0" smtClean="0"/>
          </a:p>
          <a:p>
            <a:pPr marL="342900" indent="-342900">
              <a:buFont typeface="+mj-lt"/>
              <a:buAutoNum type="arabicPeriod"/>
            </a:pPr>
            <a:r>
              <a:rPr lang="ru-RU" sz="2000" dirty="0" smtClean="0"/>
              <a:t>Изображение Ю. Яковлева </a:t>
            </a:r>
            <a:r>
              <a:rPr lang="en-US" sz="2000" dirty="0" smtClean="0">
                <a:hlinkClick r:id="rId3"/>
              </a:rPr>
              <a:t>http://static.etvnet.com/shared/persons/person/000/008/114/yakovlev-16.jpg</a:t>
            </a:r>
            <a:endParaRPr lang="ru-RU" sz="2000" dirty="0" smtClean="0"/>
          </a:p>
          <a:p>
            <a:pPr marL="342900" indent="-342900">
              <a:buFont typeface="+mj-lt"/>
              <a:buAutoNum type="arabicPeriod"/>
            </a:pPr>
            <a:r>
              <a:rPr lang="ru-RU" sz="2000" dirty="0" smtClean="0"/>
              <a:t>Изображение М. </a:t>
            </a:r>
            <a:r>
              <a:rPr lang="ru-RU" sz="2000" dirty="0" err="1" smtClean="0"/>
              <a:t>Джалиля</a:t>
            </a:r>
            <a:r>
              <a:rPr lang="ru-RU" sz="2000" dirty="0" smtClean="0"/>
              <a:t> </a:t>
            </a:r>
            <a:r>
              <a:rPr lang="en-US" sz="2000" dirty="0" smtClean="0">
                <a:hlinkClick r:id="rId4"/>
              </a:rPr>
              <a:t>http://www.museum.ru/imgB.asp?29575</a:t>
            </a:r>
            <a:endParaRPr lang="ru-RU" sz="2000" dirty="0" smtClean="0"/>
          </a:p>
          <a:p>
            <a:pPr marL="342900" indent="-342900">
              <a:buFont typeface="+mj-lt"/>
              <a:buAutoNum type="arabicPeriod"/>
            </a:pPr>
            <a:r>
              <a:rPr lang="ru-RU" sz="2000" dirty="0" smtClean="0"/>
              <a:t>Изображение матери и ребенка </a:t>
            </a:r>
            <a:r>
              <a:rPr lang="en-US" sz="2000" dirty="0" smtClean="0">
                <a:hlinkClick r:id="rId5"/>
              </a:rPr>
              <a:t>http://krasotka.tv/wp-content/uploads/2011/08/sovety-molodym-mamam-1.jpg</a:t>
            </a:r>
            <a:endParaRPr lang="ru-RU" sz="2000" dirty="0" smtClean="0"/>
          </a:p>
          <a:p>
            <a:pPr marL="342900" indent="-342900">
              <a:buFont typeface="+mj-lt"/>
              <a:buAutoNum type="arabicPeriod"/>
            </a:pPr>
            <a:r>
              <a:rPr lang="ru-RU" sz="2000" dirty="0" smtClean="0"/>
              <a:t>Изображение М. Горького </a:t>
            </a:r>
            <a:r>
              <a:rPr lang="en-US" sz="2000" dirty="0" smtClean="0">
                <a:hlinkClick r:id="rId6"/>
              </a:rPr>
              <a:t>http://photo.qip.ru/photo/abb70/2280573/67748289.jpg</a:t>
            </a:r>
            <a:endParaRPr lang="ru-RU" sz="2000" dirty="0" smtClean="0"/>
          </a:p>
          <a:p>
            <a:pPr marL="342900" indent="-342900">
              <a:buFont typeface="+mj-lt"/>
              <a:buAutoNum type="arabicPeriod"/>
            </a:pPr>
            <a:r>
              <a:rPr lang="ru-RU" sz="2000" dirty="0" smtClean="0"/>
              <a:t>Личная фотография из альбома.</a:t>
            </a:r>
          </a:p>
          <a:p>
            <a:pPr marL="342900" indent="-342900">
              <a:buFont typeface="+mj-lt"/>
              <a:buAutoNum type="arabicPeriod"/>
            </a:pPr>
            <a:r>
              <a:rPr lang="ru-RU" sz="2000" dirty="0" smtClean="0"/>
              <a:t>Изображение ребенок моет посуду </a:t>
            </a:r>
            <a:r>
              <a:rPr lang="en-US" sz="2000" dirty="0" smtClean="0">
                <a:hlinkClick r:id="rId7"/>
              </a:rPr>
              <a:t>http://magicchilds.com/uploads/posts/2012-06/1339665214_priuchit_pomagat_doma.jpg</a:t>
            </a:r>
            <a:endParaRPr lang="ru-RU" sz="2000" dirty="0" smtClean="0"/>
          </a:p>
          <a:p>
            <a:pPr marL="342900" indent="-342900">
              <a:buFont typeface="+mj-lt"/>
              <a:buAutoNum type="arabicPeriod"/>
            </a:pPr>
            <a:r>
              <a:rPr lang="ru-RU" sz="2000" dirty="0" smtClean="0"/>
              <a:t>Изображение Р. Гамзатова </a:t>
            </a:r>
            <a:r>
              <a:rPr lang="en-US" sz="2000" dirty="0" smtClean="0">
                <a:hlinkClick r:id="rId8"/>
              </a:rPr>
              <a:t>http://president.e-dag.ru/uploads/pics/ras_gamz_03.jpg</a:t>
            </a:r>
            <a:endParaRPr lang="ru-RU" sz="2000" dirty="0" smtClean="0"/>
          </a:p>
          <a:p>
            <a:pPr marL="342900" indent="-342900">
              <a:buFont typeface="+mj-lt"/>
              <a:buAutoNum type="arabicPeriod"/>
            </a:pPr>
            <a:r>
              <a:rPr lang="ru-RU" sz="2000" dirty="0" smtClean="0"/>
              <a:t>Изображение помощница дома </a:t>
            </a:r>
            <a:r>
              <a:rPr lang="en-US" sz="2000" dirty="0" smtClean="0">
                <a:hlinkClick r:id="rId9"/>
              </a:rPr>
              <a:t>http://ph.files.7ja.ru/7ya-photo/2009/3/23/1237806924589.jpg</a:t>
            </a:r>
            <a:r>
              <a:rPr lang="ru-RU" sz="2000" dirty="0" smtClean="0"/>
              <a:t> </a:t>
            </a:r>
          </a:p>
          <a:p>
            <a:pPr marL="342900" indent="-342900">
              <a:buFont typeface="+mj-lt"/>
              <a:buAutoNum type="arabicPeriod"/>
            </a:pPr>
            <a:endParaRPr lang="ru-RU" sz="2000" dirty="0" smtClean="0"/>
          </a:p>
          <a:p>
            <a:pPr marL="342900" indent="-342900">
              <a:buFont typeface="+mj-lt"/>
              <a:buAutoNum type="arabicPeriod"/>
            </a:pPr>
            <a:endParaRPr lang="ru-RU" sz="2000" dirty="0" smtClean="0"/>
          </a:p>
          <a:p>
            <a:pPr marL="342900" indent="-342900">
              <a:buFont typeface="+mj-lt"/>
              <a:buAutoNum type="arabicPeriod"/>
            </a:pPr>
            <a:endParaRPr lang="ru-RU" sz="200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88640"/>
            <a:ext cx="8712968" cy="6863417"/>
          </a:xfrm>
          <a:prstGeom prst="rect">
            <a:avLst/>
          </a:prstGeom>
        </p:spPr>
        <p:txBody>
          <a:bodyPr wrap="square">
            <a:spAutoFit/>
          </a:bodyPr>
          <a:lstStyle/>
          <a:p>
            <a:pPr marL="342900" indent="-342900" algn="ctr"/>
            <a:r>
              <a:rPr lang="ru-RU" sz="2000" u="sng" dirty="0" smtClean="0">
                <a:solidFill>
                  <a:srgbClr val="FFC000"/>
                </a:solidFill>
              </a:rPr>
              <a:t>Список использованных источников:</a:t>
            </a:r>
          </a:p>
          <a:p>
            <a:pPr marL="457200" indent="-457200">
              <a:buClr>
                <a:schemeClr val="tx1"/>
              </a:buClr>
              <a:buFont typeface="+mj-lt"/>
              <a:buAutoNum type="arabicPeriod" startAt="11"/>
            </a:pPr>
            <a:r>
              <a:rPr lang="ru-RU" sz="2000" dirty="0" smtClean="0"/>
              <a:t>Изображение «Люблю тебя, Мама!!!» </a:t>
            </a:r>
            <a:r>
              <a:rPr lang="en-US" sz="2000" dirty="0" smtClean="0">
                <a:hlinkClick r:id="rId2"/>
              </a:rPr>
              <a:t>http://www.zastavki.com/pictures/1280x1024/2009/People_Children_Mother_and_daughter___Children_012815_.jpg</a:t>
            </a:r>
            <a:endParaRPr lang="ru-RU" sz="2000" dirty="0" smtClean="0"/>
          </a:p>
          <a:p>
            <a:pPr marL="457200" indent="-457200">
              <a:buClr>
                <a:schemeClr val="tx1"/>
              </a:buClr>
              <a:buFont typeface="+mj-lt"/>
              <a:buAutoNum type="arabicPeriod" startAt="11"/>
            </a:pPr>
            <a:r>
              <a:rPr lang="ru-RU" sz="2000" dirty="0" smtClean="0"/>
              <a:t>Изображение «Подарок маме» </a:t>
            </a:r>
            <a:r>
              <a:rPr lang="en-US" sz="2000" dirty="0" smtClean="0">
                <a:hlinkClick r:id="rId3"/>
              </a:rPr>
              <a:t>http://www.xa-xa.org/uploads/posts/2011-11/1322484322_290420111649265538431_2.jpg</a:t>
            </a:r>
            <a:endParaRPr lang="ru-RU" sz="2000" dirty="0" smtClean="0"/>
          </a:p>
          <a:p>
            <a:pPr marL="457200" indent="-457200">
              <a:buClr>
                <a:schemeClr val="tx1"/>
              </a:buClr>
              <a:buFont typeface="+mj-lt"/>
              <a:buAutoNum type="arabicPeriod" startAt="11"/>
            </a:pPr>
            <a:r>
              <a:rPr lang="ru-RU" sz="2000" dirty="0" smtClean="0"/>
              <a:t>Изображение «Тина Канделаки и её дети» </a:t>
            </a:r>
            <a:r>
              <a:rPr lang="en-US" sz="2000" dirty="0" smtClean="0">
                <a:hlinkClick r:id="rId4"/>
              </a:rPr>
              <a:t>http://www.vazhno.ru/pictureshow/7389/4.jpg</a:t>
            </a:r>
            <a:endParaRPr lang="ru-RU" sz="2000" dirty="0" smtClean="0"/>
          </a:p>
          <a:p>
            <a:pPr marL="457200" indent="-457200">
              <a:buClr>
                <a:schemeClr val="tx1"/>
              </a:buClr>
              <a:buFont typeface="+mj-lt"/>
              <a:buAutoNum type="arabicPeriod" startAt="11"/>
            </a:pPr>
            <a:r>
              <a:rPr lang="ru-RU" sz="2000" dirty="0" smtClean="0"/>
              <a:t>Изображение С. Есенина </a:t>
            </a:r>
            <a:r>
              <a:rPr lang="en-US" sz="2000" dirty="0" smtClean="0">
                <a:hlinkClick r:id="rId5"/>
              </a:rPr>
              <a:t>http://lifeglobe.net/media/entry/426/yuschkin1_3.jpg</a:t>
            </a:r>
            <a:endParaRPr lang="ru-RU" sz="2000" dirty="0" smtClean="0"/>
          </a:p>
          <a:p>
            <a:pPr marL="457200" indent="-457200">
              <a:buClr>
                <a:schemeClr val="tx1"/>
              </a:buClr>
              <a:buFont typeface="+mj-lt"/>
              <a:buAutoNum type="arabicPeriod" startAt="11"/>
            </a:pPr>
            <a:r>
              <a:rPr lang="ru-RU" sz="2000" dirty="0" smtClean="0"/>
              <a:t>Изображение М. </a:t>
            </a:r>
            <a:r>
              <a:rPr lang="ru-RU" sz="2000" dirty="0" err="1" smtClean="0"/>
              <a:t>Пляцковского</a:t>
            </a:r>
            <a:r>
              <a:rPr lang="ru-RU" sz="2000" dirty="0" smtClean="0"/>
              <a:t> </a:t>
            </a:r>
            <a:r>
              <a:rPr lang="en-US" sz="2000" dirty="0" smtClean="0">
                <a:hlinkClick r:id="rId6"/>
              </a:rPr>
              <a:t>http://www.tunnel.ru/userfiles/ck/images/2672/22_8.jpg</a:t>
            </a:r>
            <a:endParaRPr lang="ru-RU" sz="2000" dirty="0" smtClean="0"/>
          </a:p>
          <a:p>
            <a:pPr marL="457200" indent="-457200">
              <a:buClr>
                <a:schemeClr val="tx1"/>
              </a:buClr>
              <a:buFont typeface="+mj-lt"/>
              <a:buAutoNum type="arabicPeriod" startAt="11"/>
            </a:pPr>
            <a:r>
              <a:rPr lang="ru-RU" sz="2000" dirty="0" smtClean="0"/>
              <a:t>Изображение матери со взрослой дочерью </a:t>
            </a:r>
            <a:r>
              <a:rPr lang="en-US" sz="2000" dirty="0" smtClean="0">
                <a:hlinkClick r:id="rId7"/>
              </a:rPr>
              <a:t>http://hystero.ru/img/behappy.jpg</a:t>
            </a:r>
            <a:endParaRPr lang="ru-RU" sz="2000" dirty="0" smtClean="0"/>
          </a:p>
          <a:p>
            <a:pPr marL="457200" indent="-457200">
              <a:buClr>
                <a:schemeClr val="tx1"/>
              </a:buClr>
              <a:buFont typeface="+mj-lt"/>
              <a:buAutoNum type="arabicPeriod" startAt="11"/>
            </a:pPr>
            <a:r>
              <a:rPr lang="ru-RU" sz="2000" dirty="0" smtClean="0"/>
              <a:t>Изображение матери с детьми </a:t>
            </a:r>
            <a:r>
              <a:rPr lang="en-US" sz="2000" dirty="0" smtClean="0">
                <a:hlinkClick r:id="rId8"/>
              </a:rPr>
              <a:t>http://i.milliyet.com.tr/GaleriHaber/2010/08/27/fft20_mf800249.Jpeg</a:t>
            </a:r>
            <a:r>
              <a:rPr lang="ru-RU" sz="2000" dirty="0" smtClean="0"/>
              <a:t> </a:t>
            </a:r>
          </a:p>
          <a:p>
            <a:pPr marL="342900" indent="-342900">
              <a:buFont typeface="+mj-lt"/>
              <a:buAutoNum type="arabicPeriod" startAt="11"/>
            </a:pPr>
            <a:r>
              <a:rPr lang="ru-RU" sz="2000" dirty="0" smtClean="0"/>
              <a:t> Поздравительная открытка </a:t>
            </a:r>
            <a:r>
              <a:rPr lang="en-US" sz="2000" dirty="0" smtClean="0">
                <a:hlinkClick r:id="rId9"/>
              </a:rPr>
              <a:t>http://img0.liveinternet.ru/images/attach/c/2/67/132/67132513_suynulya.jpg</a:t>
            </a:r>
            <a:r>
              <a:rPr lang="ru-RU" sz="2000" dirty="0" smtClean="0"/>
              <a:t> </a:t>
            </a:r>
          </a:p>
          <a:p>
            <a:pPr marL="342900" indent="-342900">
              <a:buFont typeface="+mj-lt"/>
              <a:buAutoNum type="arabicPeriod" startAt="11"/>
            </a:pPr>
            <a:endParaRPr lang="ru-RU"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88640"/>
            <a:ext cx="4176464" cy="6453336"/>
          </a:xfrm>
        </p:spPr>
        <p:txBody>
          <a:bodyPr/>
          <a:lstStyle/>
          <a:p>
            <a:pPr marL="0" indent="0">
              <a:buNone/>
            </a:pPr>
            <a:r>
              <a:rPr lang="ru-RU" sz="5400" dirty="0" smtClean="0"/>
              <a:t>«Мы будем вечно прославлять ту женщину, чье имя Мать». </a:t>
            </a:r>
          </a:p>
          <a:p>
            <a:pPr marL="0" indent="0">
              <a:buNone/>
            </a:pPr>
            <a:r>
              <a:rPr lang="ru-RU" sz="5400" dirty="0" smtClean="0"/>
              <a:t>М. </a:t>
            </a:r>
            <a:r>
              <a:rPr lang="ru-RU" sz="5400" dirty="0" err="1" smtClean="0"/>
              <a:t>Джалиль</a:t>
            </a:r>
            <a:r>
              <a:rPr lang="ru-RU" sz="5400" dirty="0" smtClean="0"/>
              <a:t>.</a:t>
            </a:r>
          </a:p>
          <a:p>
            <a:endParaRPr lang="ru-RU" dirty="0"/>
          </a:p>
        </p:txBody>
      </p:sp>
      <p:pic>
        <p:nvPicPr>
          <p:cNvPr id="26626" name="Picture 2" descr="http://www.museum.ru/imgB.asp?29575"/>
          <p:cNvPicPr>
            <a:picLocks noChangeAspect="1" noChangeArrowheads="1"/>
          </p:cNvPicPr>
          <p:nvPr/>
        </p:nvPicPr>
        <p:blipFill>
          <a:blip r:embed="rId2" cstate="email"/>
          <a:srcRect/>
          <a:stretch>
            <a:fillRect/>
          </a:stretch>
        </p:blipFill>
        <p:spPr bwMode="auto">
          <a:xfrm>
            <a:off x="4572000" y="548680"/>
            <a:ext cx="4286250" cy="5616624"/>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539552" y="188640"/>
            <a:ext cx="8229600" cy="4525962"/>
          </a:xfrm>
        </p:spPr>
        <p:txBody>
          <a:bodyPr/>
          <a:lstStyle/>
          <a:p>
            <a:pPr marL="0" indent="0" algn="just">
              <a:buNone/>
            </a:pPr>
            <a:r>
              <a:rPr lang="ru-RU" sz="2400" dirty="0" smtClean="0"/>
              <a:t>Дети- самое дорогое для матери. Счастье матери- в счастье ее детей. Мать- первый учитель и друг ребенка. Она всегда поймет его, утешит, поможет в трудную минуту, защитит, оградит от беды. На свете нет человека, роднее и ближе матери.</a:t>
            </a:r>
          </a:p>
          <a:p>
            <a:pPr>
              <a:buNone/>
            </a:pPr>
            <a:endParaRPr lang="ru-RU" dirty="0"/>
          </a:p>
        </p:txBody>
      </p:sp>
      <p:pic>
        <p:nvPicPr>
          <p:cNvPr id="25602" name="Picture 2" descr="http://krasotka.tv/wp-content/uploads/2011/08/sovety-molodym-mamam-1.jpg"/>
          <p:cNvPicPr>
            <a:picLocks noChangeAspect="1" noChangeArrowheads="1"/>
          </p:cNvPicPr>
          <p:nvPr/>
        </p:nvPicPr>
        <p:blipFill>
          <a:blip r:embed="rId2" cstate="email"/>
          <a:srcRect/>
          <a:stretch>
            <a:fillRect/>
          </a:stretch>
        </p:blipFill>
        <p:spPr bwMode="auto">
          <a:xfrm>
            <a:off x="1619672" y="2132856"/>
            <a:ext cx="6048672" cy="445333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188640"/>
            <a:ext cx="8229600" cy="4525963"/>
          </a:xfrm>
        </p:spPr>
        <p:txBody>
          <a:bodyPr>
            <a:normAutofit/>
          </a:bodyPr>
          <a:lstStyle/>
          <a:p>
            <a:pPr marL="0" indent="0">
              <a:buNone/>
            </a:pPr>
            <a:r>
              <a:rPr lang="ru-RU" sz="2400" b="1" dirty="0" smtClean="0"/>
              <a:t> </a:t>
            </a:r>
            <a:r>
              <a:rPr lang="ru-RU" sz="2400" dirty="0" smtClean="0"/>
              <a:t>О, как прекрасно это слово- Мама! Все на земле от материнских рук! М.Горький писал «Без солнца не цветут цветы, без любви нет счастья, без женщин нет любви, без матери ни поэта, ни героя». </a:t>
            </a:r>
            <a:endParaRPr lang="ru-RU" sz="2400" dirty="0"/>
          </a:p>
        </p:txBody>
      </p:sp>
      <p:pic>
        <p:nvPicPr>
          <p:cNvPr id="24578" name="Picture 2" descr="http://photo.qip.ru/photo/abb70/2280573/67748289.jpg"/>
          <p:cNvPicPr>
            <a:picLocks noChangeAspect="1" noChangeArrowheads="1"/>
          </p:cNvPicPr>
          <p:nvPr/>
        </p:nvPicPr>
        <p:blipFill>
          <a:blip r:embed="rId2" cstate="email"/>
          <a:srcRect/>
          <a:stretch>
            <a:fillRect/>
          </a:stretch>
        </p:blipFill>
        <p:spPr bwMode="auto">
          <a:xfrm>
            <a:off x="2267744" y="1700808"/>
            <a:ext cx="4392488" cy="492383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260648"/>
            <a:ext cx="8497887" cy="3529012"/>
          </a:xfrm>
        </p:spPr>
        <p:txBody>
          <a:bodyPr>
            <a:noAutofit/>
          </a:bodyPr>
          <a:lstStyle/>
          <a:p>
            <a:pPr>
              <a:buNone/>
            </a:pPr>
            <a:r>
              <a:rPr lang="ru-RU" sz="2400" dirty="0" smtClean="0"/>
              <a:t>О, вера наших матерей,                                                                          </a:t>
            </a:r>
          </a:p>
          <a:p>
            <a:pPr>
              <a:buNone/>
            </a:pPr>
            <a:r>
              <a:rPr lang="ru-RU" sz="2400" dirty="0" smtClean="0"/>
              <a:t>Вовек не знающая меры!                                                                        </a:t>
            </a:r>
          </a:p>
          <a:p>
            <a:pPr>
              <a:buNone/>
            </a:pPr>
            <a:r>
              <a:rPr lang="ru-RU" sz="2400" dirty="0" smtClean="0"/>
              <a:t>Святая, трепетная вера</a:t>
            </a:r>
          </a:p>
          <a:p>
            <a:pPr>
              <a:buNone/>
            </a:pPr>
            <a:r>
              <a:rPr lang="ru-RU" sz="2400" dirty="0" smtClean="0"/>
              <a:t>В нас,                                                                                                         </a:t>
            </a:r>
          </a:p>
          <a:p>
            <a:pPr>
              <a:buNone/>
            </a:pPr>
            <a:r>
              <a:rPr lang="ru-RU" sz="2400" dirty="0" smtClean="0"/>
              <a:t>Подрастающих детей</a:t>
            </a:r>
          </a:p>
          <a:p>
            <a:pPr>
              <a:buNone/>
            </a:pPr>
            <a:r>
              <a:rPr lang="ru-RU" sz="2400" dirty="0" smtClean="0"/>
              <a:t>Ее, как свет в березняке,                                                                          </a:t>
            </a:r>
          </a:p>
          <a:p>
            <a:pPr>
              <a:buNone/>
            </a:pPr>
            <a:r>
              <a:rPr lang="ru-RU" sz="2400" dirty="0" smtClean="0"/>
              <a:t>Не вытравит ничто на свете:</a:t>
            </a:r>
          </a:p>
          <a:p>
            <a:pPr>
              <a:buNone/>
            </a:pPr>
            <a:r>
              <a:rPr lang="ru-RU" sz="2400" dirty="0" smtClean="0"/>
              <a:t>Ни единице в дневники,                                                                         </a:t>
            </a:r>
          </a:p>
          <a:p>
            <a:pPr>
              <a:buNone/>
            </a:pPr>
            <a:r>
              <a:rPr lang="ru-RU" sz="2400" dirty="0" smtClean="0"/>
              <a:t>Ни злые жалобы соседей.                                                                       </a:t>
            </a:r>
          </a:p>
          <a:p>
            <a:pPr>
              <a:buNone/>
            </a:pPr>
            <a:r>
              <a:rPr lang="ru-RU" sz="2400" dirty="0" smtClean="0"/>
              <a:t>Уж матери - такой народ</a:t>
            </a:r>
          </a:p>
          <a:p>
            <a:pPr>
              <a:buNone/>
            </a:pPr>
            <a:r>
              <a:rPr lang="ru-RU" sz="2400" dirty="0" smtClean="0"/>
              <a:t>Вздохнут,                                                                                                 </a:t>
            </a:r>
          </a:p>
          <a:p>
            <a:pPr>
              <a:buNone/>
            </a:pPr>
            <a:r>
              <a:rPr lang="ru-RU" sz="2400" dirty="0" smtClean="0"/>
              <a:t>                                                                                                                  </a:t>
            </a:r>
            <a:endParaRPr lang="ru-RU" sz="2400" dirty="0"/>
          </a:p>
        </p:txBody>
      </p:sp>
      <p:sp>
        <p:nvSpPr>
          <p:cNvPr id="4" name="TextBox 3"/>
          <p:cNvSpPr txBox="1"/>
          <p:nvPr/>
        </p:nvSpPr>
        <p:spPr>
          <a:xfrm>
            <a:off x="4572000" y="260648"/>
            <a:ext cx="4392488" cy="6001643"/>
          </a:xfrm>
          <a:prstGeom prst="rect">
            <a:avLst/>
          </a:prstGeom>
          <a:noFill/>
        </p:spPr>
        <p:txBody>
          <a:bodyPr wrap="square" rtlCol="0">
            <a:spAutoFit/>
          </a:bodyPr>
          <a:lstStyle/>
          <a:p>
            <a:r>
              <a:rPr lang="ru-RU" sz="2400" dirty="0" smtClean="0"/>
              <a:t>Нас долгим взглядом </a:t>
            </a:r>
            <a:r>
              <a:rPr lang="ru-RU" sz="2400" dirty="0" err="1" smtClean="0"/>
              <a:t>смеря</a:t>
            </a:r>
            <a:r>
              <a:rPr lang="ru-RU" sz="2400" dirty="0" smtClean="0"/>
              <a:t>:</a:t>
            </a:r>
          </a:p>
          <a:p>
            <a:r>
              <a:rPr lang="ru-RU" sz="2400" dirty="0" smtClean="0"/>
              <a:t> «Пусть </a:t>
            </a:r>
            <a:r>
              <a:rPr lang="ru-RU" sz="2400" dirty="0" err="1" smtClean="0"/>
              <a:t>перебесятся.Пройдет</a:t>
            </a:r>
            <a:r>
              <a:rPr lang="ru-RU" sz="2400" dirty="0" smtClean="0"/>
              <a:t>»,- </a:t>
            </a:r>
          </a:p>
          <a:p>
            <a:r>
              <a:rPr lang="ru-RU" sz="2400" dirty="0" smtClean="0"/>
              <a:t>И снова верят, верят, верят. </a:t>
            </a:r>
          </a:p>
          <a:p>
            <a:r>
              <a:rPr lang="ru-RU" sz="2400" dirty="0" smtClean="0"/>
              <a:t>Так верят матери одни,</a:t>
            </a:r>
          </a:p>
          <a:p>
            <a:r>
              <a:rPr lang="ru-RU" sz="2400" dirty="0" smtClean="0"/>
              <a:t>Взыскательно и терпеливо. </a:t>
            </a:r>
          </a:p>
          <a:p>
            <a:r>
              <a:rPr lang="ru-RU" sz="2400" dirty="0" smtClean="0"/>
              <a:t>И не крикливые они, </a:t>
            </a:r>
          </a:p>
          <a:p>
            <a:r>
              <a:rPr lang="ru-RU" sz="2400" dirty="0" smtClean="0"/>
              <a:t>Не почитают это дивом.</a:t>
            </a:r>
          </a:p>
          <a:p>
            <a:r>
              <a:rPr lang="ru-RU" sz="2400" dirty="0" smtClean="0"/>
              <a:t>А просто нипочем года </a:t>
            </a:r>
          </a:p>
          <a:p>
            <a:r>
              <a:rPr lang="ru-RU" sz="2400" dirty="0" smtClean="0"/>
              <a:t>Их вере, трепетной и нежной;</a:t>
            </a:r>
          </a:p>
          <a:p>
            <a:r>
              <a:rPr lang="ru-RU" sz="2400" dirty="0" smtClean="0"/>
              <a:t>Вот только мы-то</a:t>
            </a:r>
          </a:p>
          <a:p>
            <a:r>
              <a:rPr lang="ru-RU" sz="2400" dirty="0" smtClean="0"/>
              <a:t>Не всегда</a:t>
            </a:r>
          </a:p>
          <a:p>
            <a:r>
              <a:rPr lang="ru-RU" sz="2400" dirty="0" smtClean="0"/>
              <a:t>Оправдываем их надежды.</a:t>
            </a:r>
          </a:p>
          <a:p>
            <a:endParaRPr lang="ru-RU"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467544" y="377281"/>
            <a:ext cx="8496944" cy="6480719"/>
          </a:xfrm>
        </p:spPr>
        <p:txBody>
          <a:bodyPr>
            <a:normAutofit/>
          </a:bodyPr>
          <a:lstStyle/>
          <a:p>
            <a:pPr>
              <a:buNone/>
            </a:pPr>
            <a:r>
              <a:rPr lang="ru-RU" dirty="0" smtClean="0"/>
              <a:t>Красивые мамы, на свете вас много</a:t>
            </a:r>
          </a:p>
          <a:p>
            <a:pPr>
              <a:buNone/>
            </a:pPr>
            <a:r>
              <a:rPr lang="ru-RU" dirty="0" smtClean="0"/>
              <a:t>В глаза вы глядите открыто и прямо …</a:t>
            </a:r>
          </a:p>
          <a:p>
            <a:pPr>
              <a:buNone/>
            </a:pPr>
            <a:r>
              <a:rPr lang="ru-RU" dirty="0" smtClean="0"/>
              <a:t>В какую бы даль ни звала нас дорога,</a:t>
            </a:r>
          </a:p>
          <a:p>
            <a:pPr>
              <a:buNone/>
            </a:pPr>
            <a:r>
              <a:rPr lang="ru-RU" dirty="0" smtClean="0"/>
              <a:t>Нас всех провожают красивые мамы.</a:t>
            </a:r>
          </a:p>
          <a:p>
            <a:pPr>
              <a:buNone/>
            </a:pPr>
            <a:r>
              <a:rPr lang="ru-RU" dirty="0" smtClean="0"/>
              <a:t>Мы маме так редко приносим букеты,</a:t>
            </a:r>
          </a:p>
          <a:p>
            <a:pPr>
              <a:buNone/>
            </a:pPr>
            <a:r>
              <a:rPr lang="ru-RU" dirty="0" smtClean="0"/>
              <a:t>Но каждый так часто её огорчает…</a:t>
            </a:r>
          </a:p>
          <a:p>
            <a:pPr>
              <a:buNone/>
            </a:pPr>
            <a:r>
              <a:rPr lang="ru-RU" dirty="0" smtClean="0"/>
              <a:t>А добрая мама прощает все это,</a:t>
            </a:r>
          </a:p>
          <a:p>
            <a:pPr>
              <a:buNone/>
            </a:pPr>
            <a:r>
              <a:rPr lang="ru-RU" dirty="0" smtClean="0"/>
              <a:t>Красивая мама все это прощает.</a:t>
            </a:r>
          </a:p>
          <a:p>
            <a:pPr>
              <a:buNone/>
            </a:pPr>
            <a:r>
              <a:rPr lang="ru-RU" dirty="0" smtClean="0"/>
              <a:t>Под грузом забот не сгибаясь упрямо,</a:t>
            </a:r>
          </a:p>
          <a:p>
            <a:pPr>
              <a:buNone/>
            </a:pPr>
            <a:r>
              <a:rPr lang="ru-RU" dirty="0" smtClean="0"/>
              <a:t>Она выполняет свой долг терпеливо…</a:t>
            </a:r>
          </a:p>
          <a:p>
            <a:pPr>
              <a:buNone/>
            </a:pPr>
            <a:r>
              <a:rPr lang="ru-RU" dirty="0" smtClean="0"/>
              <a:t>Красива по-своему каждая мама,</a:t>
            </a:r>
          </a:p>
          <a:p>
            <a:pPr>
              <a:buNone/>
            </a:pPr>
            <a:r>
              <a:rPr lang="ru-RU" dirty="0" smtClean="0"/>
              <a:t>Любовью своей материнской красива.</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914400" y="333375"/>
            <a:ext cx="8229600" cy="4525963"/>
          </a:xfrm>
        </p:spPr>
        <p:txBody>
          <a:bodyPr>
            <a:normAutofit/>
          </a:bodyPr>
          <a:lstStyle/>
          <a:p>
            <a:pPr marL="0" indent="0">
              <a:buNone/>
            </a:pPr>
            <a:r>
              <a:rPr lang="ru-RU" sz="2400" dirty="0" smtClean="0"/>
              <a:t>Мама! Мамочка! Сколько тепла таит магическое слово, которым называют самого близкого, дорогого, единственного человека. Мама следит за нашей жизненной дорогой. Материнская любовь греет нас до глубокой старости. У женщины есть важная и ответственная обязанность - быть душой семьи, нести свет и тепло окружающим.</a:t>
            </a:r>
            <a:endParaRPr lang="ru-RU" sz="2400" dirty="0"/>
          </a:p>
        </p:txBody>
      </p:sp>
      <p:pic>
        <p:nvPicPr>
          <p:cNvPr id="4" name="Picture 1" descr="E:\бишек\DSCN2675.JPG"/>
          <p:cNvPicPr>
            <a:picLocks noChangeAspect="1" noChangeArrowheads="1"/>
          </p:cNvPicPr>
          <p:nvPr/>
        </p:nvPicPr>
        <p:blipFill>
          <a:blip r:embed="rId2" cstate="email"/>
          <a:srcRect/>
          <a:stretch>
            <a:fillRect/>
          </a:stretch>
        </p:blipFill>
        <p:spPr bwMode="auto">
          <a:xfrm>
            <a:off x="2123728" y="2996952"/>
            <a:ext cx="4824536" cy="3618402"/>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Литей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Литейная">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208</TotalTime>
  <Words>2319</Words>
  <Application>Microsoft Office PowerPoint</Application>
  <PresentationFormat>Экран (4:3)</PresentationFormat>
  <Paragraphs>263</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Литейная</vt:lpstr>
      <vt:lpstr>Славим женщину («Огонек» для мам)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«Знаете ли вы качества, присущие маме?»</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Славим женщину («Огонек» для мам) </dc:title>
  <dc:creator>раушания</dc:creator>
  <cp:lastModifiedBy>Олег</cp:lastModifiedBy>
  <cp:revision>28</cp:revision>
  <dcterms:created xsi:type="dcterms:W3CDTF">2012-11-17T13:07:28Z</dcterms:created>
  <dcterms:modified xsi:type="dcterms:W3CDTF">2012-11-19T16:43:59Z</dcterms:modified>
</cp:coreProperties>
</file>