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handoutMasterIdLst>
    <p:handoutMasterId r:id="rId32"/>
  </p:handoutMasterIdLst>
  <p:sldIdLst>
    <p:sldId id="256" r:id="rId2"/>
    <p:sldId id="258" r:id="rId3"/>
    <p:sldId id="270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60" r:id="rId13"/>
    <p:sldId id="264" r:id="rId14"/>
    <p:sldId id="262" r:id="rId15"/>
    <p:sldId id="284" r:id="rId16"/>
    <p:sldId id="266" r:id="rId17"/>
    <p:sldId id="263" r:id="rId18"/>
    <p:sldId id="297" r:id="rId19"/>
    <p:sldId id="269" r:id="rId20"/>
    <p:sldId id="292" r:id="rId21"/>
    <p:sldId id="280" r:id="rId22"/>
    <p:sldId id="298" r:id="rId23"/>
    <p:sldId id="295" r:id="rId24"/>
    <p:sldId id="299" r:id="rId25"/>
    <p:sldId id="282" r:id="rId26"/>
    <p:sldId id="286" r:id="rId27"/>
    <p:sldId id="287" r:id="rId28"/>
    <p:sldId id="293" r:id="rId29"/>
    <p:sldId id="294" r:id="rId30"/>
    <p:sldId id="300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-1398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2396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2396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2396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B550402-6E4D-40E6-B24C-BAB7C65BC0E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859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23859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59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59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59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59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860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60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60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60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60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60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60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60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60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60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61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61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61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61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61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61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861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61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61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61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62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62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62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62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62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62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62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62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62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62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863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3863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23863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863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38634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395288" y="115888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38635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116013" y="2924175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38636" name="Rectangle 4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38637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38638" name="Rectangle 4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C239803-A69E-4501-B932-3AF1B106F82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009BDE-F731-453B-BB5D-2D1A66A4B19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C06411-686F-4BFF-9CC1-4F1038EFF2C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5FFEDD-9CC8-41FA-9941-192BD617FAF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AC3108-E1E7-431D-A4E0-9215F123EBA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1003AB-FE8F-4B6D-BA46-5161103A089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E25BDE-38A7-4733-97F1-CD57BEB6D41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9F7EDC-6175-4233-88B1-F4C0C559635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11AB0F-6C9D-4492-84CA-10D9C92F37B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E529C1-F698-4937-8280-72F78AD21B4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3DDC80-9BD9-4EED-99EC-FBC5035E0DF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7570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237571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7572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7573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7574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7575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576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7577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7578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7579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7580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7581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7582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7583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7584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7585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7586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7587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7588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7589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7590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7591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37592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7593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7594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7595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7596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7597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7598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7599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7600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7601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7602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7603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7604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7605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7606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37607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237608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7609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37610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37611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37612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237613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237614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9709699C-A696-4896-8592-7E5956852D81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ransition>
    <p:wheel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Book Antiqu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Book Antiqu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Book Antiqu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Book Antiqu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Book Antiqu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Book Antiqu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Book Antiqu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Book Antiqua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hyperlink" Target="http://www.wisdoms.ru/128.html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hyperlink" Target="http://taina.aib.ru/biography/albert-ejnshtejn.htm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img-fotki.yandex.ru/get/3006/srbn00000.9/0_1a3e8_8e77406f_XL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gi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hyperlink" Target="http://www.wisdoms.ru/28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404813"/>
            <a:ext cx="8229600" cy="1828800"/>
          </a:xfrm>
        </p:spPr>
        <p:txBody>
          <a:bodyPr/>
          <a:lstStyle/>
          <a:p>
            <a:r>
              <a:rPr lang="ru-RU" sz="9600"/>
              <a:t>Число</a:t>
            </a:r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27088" y="2852738"/>
            <a:ext cx="7740650" cy="1752600"/>
          </a:xfrm>
        </p:spPr>
        <p:txBody>
          <a:bodyPr/>
          <a:lstStyle/>
          <a:p>
            <a:r>
              <a:rPr lang="ru-RU" sz="4400"/>
              <a:t>«Все вещи — суть числа». </a:t>
            </a:r>
          </a:p>
          <a:p>
            <a:pPr algn="r"/>
            <a:r>
              <a:rPr lang="ru-RU" sz="4400"/>
              <a:t>Пифагор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/>
              <a:t>Омывай полученную обиду не в крови, а в Лете, реке забвения.  </a:t>
            </a:r>
          </a:p>
          <a:p>
            <a:pPr>
              <a:lnSpc>
                <a:spcPct val="90000"/>
              </a:lnSpc>
            </a:pPr>
            <a:r>
              <a:rPr lang="ru-RU"/>
              <a:t>Пьянство есть упражнение в безумстве. </a:t>
            </a:r>
          </a:p>
          <a:p>
            <a:pPr>
              <a:lnSpc>
                <a:spcPct val="90000"/>
              </a:lnSpc>
            </a:pPr>
            <a:r>
              <a:rPr lang="ru-RU"/>
              <a:t>Спроси у пьяницы, как бы он мог перестать пьянствовать. Я отвечу за него: пусть почаще вспоминает о делах, какие он делает в пьяном виде.  </a:t>
            </a:r>
          </a:p>
          <a:p>
            <a:pPr>
              <a:lnSpc>
                <a:spcPct val="90000"/>
              </a:lnSpc>
            </a:pPr>
            <a:r>
              <a:rPr lang="ru-RU"/>
              <a:t>У друзей все общее, и дружба есть </a:t>
            </a:r>
            <a:r>
              <a:rPr lang="ru-RU">
                <a:hlinkClick r:id="rId2"/>
              </a:rPr>
              <a:t>равенство</a:t>
            </a:r>
            <a:r>
              <a:rPr lang="ru-RU"/>
              <a:t>.  </a:t>
            </a:r>
          </a:p>
        </p:txBody>
      </p:sp>
      <p:pic>
        <p:nvPicPr>
          <p:cNvPr id="263172" name="Picture 4" descr="J007616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39025" y="5600700"/>
            <a:ext cx="1704975" cy="1257300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64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/>
              <a:t>Великая наука жить счастливо состоит в том, чтобы жить только в настоящем  </a:t>
            </a:r>
          </a:p>
          <a:p>
            <a:r>
              <a:rPr lang="ru-RU" sz="2800"/>
              <a:t>Что всех разумнее? Разумнее всех Время.</a:t>
            </a:r>
            <a:br>
              <a:rPr lang="ru-RU" sz="2800"/>
            </a:br>
            <a:r>
              <a:rPr lang="ru-RU" sz="2800"/>
              <a:t>Хранит прошедшее, а будущему - семя. </a:t>
            </a:r>
          </a:p>
          <a:p>
            <a:r>
              <a:rPr lang="ru-RU" sz="2800"/>
              <a:t>Что неотъемлемей всего? - Надежды свет.</a:t>
            </a:r>
            <a:br>
              <a:rPr lang="ru-RU" sz="2800"/>
            </a:br>
            <a:r>
              <a:rPr lang="ru-RU" sz="2800"/>
              <a:t>Она есть там, где ничего уже и нет.</a:t>
            </a:r>
          </a:p>
          <a:p>
            <a:r>
              <a:rPr lang="ru-RU" sz="2800"/>
              <a:t>  Не суди о своем величии по своей тени при заходе солнца. </a:t>
            </a:r>
          </a:p>
        </p:txBody>
      </p:sp>
      <p:pic>
        <p:nvPicPr>
          <p:cNvPr id="264196" name="Picture 4" descr="J0076130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74063" y="2565400"/>
            <a:ext cx="769937" cy="4292600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Чет -нечет</a:t>
            </a:r>
          </a:p>
        </p:txBody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/>
              <a:t>Все числа пифагорейцы разделяли на две категории — четные и нечетные </a:t>
            </a:r>
          </a:p>
          <a:p>
            <a:r>
              <a:rPr lang="ru-RU" sz="2800"/>
              <a:t> Позднее выяснилось, что пифагорейские «четное — нечетное», «правое — левое» имеют глубокие и интересные следствия в кристаллах кварца, в структуре вирусов и ДНК, в знаменитых опытах Пастера , в нарушении четности элементарных частиц и других теориях. </a:t>
            </a:r>
          </a:p>
        </p:txBody>
      </p:sp>
      <p:pic>
        <p:nvPicPr>
          <p:cNvPr id="244741" name="Picture 5" descr="numerologia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62750" y="5238750"/>
            <a:ext cx="2381250" cy="1619250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Чет… Нечет…</a:t>
            </a:r>
          </a:p>
        </p:txBody>
      </p:sp>
      <p:sp>
        <p:nvSpPr>
          <p:cNvPr id="248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Пифагорейцы считали четные числа женскими, а нечетные мужскими   Брак — это пятерка, равная трем плюс два. </a:t>
            </a:r>
          </a:p>
          <a:p>
            <a:r>
              <a:rPr lang="ru-RU"/>
              <a:t>По той же причине прямоугольный треугольник со сторонами три, четыре, пять был назван ими «фигура невесты». </a:t>
            </a:r>
          </a:p>
        </p:txBody>
      </p:sp>
      <p:pic>
        <p:nvPicPr>
          <p:cNvPr id="248836" name="Picture 4" descr="J009571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65925" y="4652963"/>
            <a:ext cx="2378075" cy="2347912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Десятка</a:t>
            </a:r>
          </a:p>
        </p:txBody>
      </p:sp>
      <p:sp>
        <p:nvSpPr>
          <p:cNvPr id="24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Десятка может быть выражена суммой первых четырех чисел (1+2+3+4=10), где единица — выражение точки, двойка — линии и одномерного образа, тройка — плоскости и двумерного образа, четверка — пирамиды, то есть трехмерного образа. Ну чем не четырехмерная Вселенная </a:t>
            </a:r>
            <a:r>
              <a:rPr lang="ru-RU">
                <a:hlinkClick r:id="rId2" tooltip="Биография физика Альберта Эйнштейна"/>
              </a:rPr>
              <a:t>Эйнштейна</a:t>
            </a:r>
            <a:r>
              <a:rPr lang="ru-RU"/>
              <a:t>? </a:t>
            </a:r>
          </a:p>
        </p:txBody>
      </p:sp>
      <p:pic>
        <p:nvPicPr>
          <p:cNvPr id="246788" name="Picture 4" descr="an6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25" y="5381625"/>
            <a:ext cx="1476375" cy="1476375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/>
              <a:t>Тетрада</a:t>
            </a:r>
          </a:p>
        </p:txBody>
      </p:sp>
      <p:sp>
        <p:nvSpPr>
          <p:cNvPr id="270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327275"/>
            <a:ext cx="91440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/>
              <a:t>Числа 1, 2, 3 и 4 составляли знаменитую </a:t>
            </a:r>
            <a:r>
              <a:rPr lang="ru-RU" b="1" i="1"/>
              <a:t>"тетраду"</a:t>
            </a:r>
            <a:r>
              <a:rPr lang="ru-RU"/>
              <a:t>.  </a:t>
            </a:r>
          </a:p>
          <a:p>
            <a:pPr>
              <a:lnSpc>
                <a:spcPct val="90000"/>
              </a:lnSpc>
            </a:pPr>
            <a:r>
              <a:rPr lang="ru-RU"/>
              <a:t>Геометрически тетрада изображалась "совершенным треугольником", арифметически — "треугольным числом" 1+2+3+4 = 10.  </a:t>
            </a:r>
          </a:p>
          <a:p>
            <a:pPr>
              <a:lnSpc>
                <a:spcPct val="90000"/>
              </a:lnSpc>
            </a:pPr>
            <a:r>
              <a:rPr lang="ru-RU"/>
              <a:t> Пифагорейцы, клялись </a:t>
            </a:r>
            <a:r>
              <a:rPr lang="ru-RU">
                <a:effectLst/>
              </a:rPr>
              <a:t>"тем, кто вложил в нашу душу тетраду, — источник и корень вечной природы"</a:t>
            </a:r>
            <a:r>
              <a:rPr lang="ru-RU"/>
              <a:t>. </a:t>
            </a:r>
          </a:p>
        </p:txBody>
      </p:sp>
      <p:pic>
        <p:nvPicPr>
          <p:cNvPr id="270341" name="Picture 5" descr="image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987675" cy="238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Grp="1" noChangeArrowheads="1"/>
          </p:cNvSpPr>
          <p:nvPr>
            <p:ph type="title"/>
          </p:nvPr>
        </p:nvSpPr>
        <p:spPr>
          <a:xfrm>
            <a:off x="2987675" y="277813"/>
            <a:ext cx="5699125" cy="1143000"/>
          </a:xfrm>
        </p:spPr>
        <p:txBody>
          <a:bodyPr/>
          <a:lstStyle/>
          <a:p>
            <a:r>
              <a:rPr lang="ru-RU"/>
              <a:t>Идеальное число</a:t>
            </a:r>
          </a:p>
        </p:txBody>
      </p:sp>
      <p:sp>
        <p:nvSpPr>
          <p:cNvPr id="250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r>
              <a:rPr lang="ru-RU"/>
              <a:t>Сумма чисел, входящих в тетраду, равна десяти, именно поэтому десятка считалась у пифагорейцев идеальным числом и символизировала Вселенную. </a:t>
            </a:r>
          </a:p>
          <a:p>
            <a:r>
              <a:rPr lang="ru-RU"/>
              <a:t>Поскольку число десять — идеальное, рассуждали они, на небе должно быть ровно десять планет. Надо заметить, что тогда были известны лишь Солнце, Земля и пять планет. </a:t>
            </a:r>
          </a:p>
        </p:txBody>
      </p:sp>
      <p:pic>
        <p:nvPicPr>
          <p:cNvPr id="250885" name="Picture 5" descr="br-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916238" cy="1673225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333375"/>
            <a:ext cx="8229600" cy="1143000"/>
          </a:xfrm>
        </p:spPr>
        <p:txBody>
          <a:bodyPr/>
          <a:lstStyle/>
          <a:p>
            <a:r>
              <a:rPr lang="ru-RU"/>
              <a:t>Справедливость  и равенство</a:t>
            </a:r>
          </a:p>
        </p:txBody>
      </p:sp>
      <p:sp>
        <p:nvSpPr>
          <p:cNvPr id="247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r>
              <a:rPr lang="ru-RU"/>
              <a:t>Справедливость и равенство пифагорейцы видели в квадрате числа.</a:t>
            </a:r>
          </a:p>
          <a:p>
            <a:r>
              <a:rPr lang="ru-RU"/>
              <a:t> Символом постоянства у них было число девять, поскольку все кратные девяти числа имеют сумму цифр опять-таки девять. </a:t>
            </a:r>
          </a:p>
          <a:p>
            <a:pPr>
              <a:buFont typeface="Wingdings" pitchFamily="2" charset="2"/>
              <a:buNone/>
            </a:pPr>
            <a:r>
              <a:rPr lang="ru-RU"/>
              <a:t>9*2=18      1+8=9;    </a:t>
            </a:r>
          </a:p>
          <a:p>
            <a:pPr>
              <a:buFont typeface="Wingdings" pitchFamily="2" charset="2"/>
              <a:buNone/>
            </a:pPr>
            <a:r>
              <a:rPr lang="ru-RU"/>
              <a:t>7*9=63  	6+3=9; </a:t>
            </a:r>
          </a:p>
          <a:p>
            <a:pPr>
              <a:buFont typeface="Wingdings" pitchFamily="2" charset="2"/>
              <a:buNone/>
            </a:pPr>
            <a:r>
              <a:rPr lang="ru-RU"/>
              <a:t>11*9=99     9+9=18   1+8=9;</a:t>
            </a:r>
          </a:p>
          <a:p>
            <a:pPr>
              <a:buFont typeface="Wingdings" pitchFamily="2" charset="2"/>
              <a:buNone/>
            </a:pPr>
            <a:r>
              <a:rPr lang="ru-RU"/>
              <a:t>25*9= 225  2+2+5=9.</a:t>
            </a:r>
          </a:p>
          <a:p>
            <a:pPr>
              <a:buFont typeface="Wingdings" pitchFamily="2" charset="2"/>
              <a:buNone/>
            </a:pPr>
            <a:endParaRPr lang="ru-RU"/>
          </a:p>
        </p:txBody>
      </p:sp>
      <p:pic>
        <p:nvPicPr>
          <p:cNvPr id="247812" name="Picture 4" descr="J009567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350"/>
            <a:ext cx="1192213" cy="1412875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350"/>
            <a:ext cx="8697913" cy="2808288"/>
          </a:xfrm>
        </p:spPr>
        <p:txBody>
          <a:bodyPr/>
          <a:lstStyle/>
          <a:p>
            <a:pPr algn="l"/>
            <a:r>
              <a:rPr lang="ru-RU" sz="4000"/>
              <a:t>Число восемь у пифагорейцев символизировало смерть, так как кратные восьми имеют уменьшающуюся сумму цифр. </a:t>
            </a:r>
            <a:br>
              <a:rPr lang="ru-RU" sz="4000"/>
            </a:br>
            <a:endParaRPr lang="ru-RU" sz="4000"/>
          </a:p>
        </p:txBody>
      </p:sp>
      <p:pic>
        <p:nvPicPr>
          <p:cNvPr id="289796" name="Picture 4" descr="J0095672"/>
          <p:cNvPicPr>
            <a:picLocks noChangeAspect="1" noChangeArrowheads="1" noCrop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362825" y="4940300"/>
            <a:ext cx="1781175" cy="1917700"/>
          </a:xfrm>
          <a:noFill/>
          <a:ln/>
        </p:spPr>
      </p:pic>
      <p:sp>
        <p:nvSpPr>
          <p:cNvPr id="289797" name="Text Box 5"/>
          <p:cNvSpPr txBox="1">
            <a:spLocks noChangeArrowheads="1"/>
          </p:cNvSpPr>
          <p:nvPr/>
        </p:nvSpPr>
        <p:spPr bwMode="auto">
          <a:xfrm>
            <a:off x="684213" y="2565400"/>
            <a:ext cx="6840537" cy="476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/>
              <a:t>8*2=16   1+6=7; </a:t>
            </a:r>
          </a:p>
          <a:p>
            <a:pPr>
              <a:spcBef>
                <a:spcPct val="50000"/>
              </a:spcBef>
            </a:pPr>
            <a:r>
              <a:rPr lang="ru-RU" sz="3600"/>
              <a:t>8*3=24    2+4=6;  </a:t>
            </a:r>
          </a:p>
          <a:p>
            <a:pPr>
              <a:spcBef>
                <a:spcPct val="50000"/>
              </a:spcBef>
            </a:pPr>
            <a:r>
              <a:rPr lang="ru-RU" sz="3600"/>
              <a:t>8*4=32   3+2=5; </a:t>
            </a:r>
          </a:p>
          <a:p>
            <a:pPr>
              <a:spcBef>
                <a:spcPct val="50000"/>
              </a:spcBef>
            </a:pPr>
            <a:r>
              <a:rPr lang="ru-RU" sz="3600"/>
              <a:t>8*5+40  4+0=4; </a:t>
            </a:r>
          </a:p>
          <a:p>
            <a:pPr>
              <a:spcBef>
                <a:spcPct val="50000"/>
              </a:spcBef>
            </a:pPr>
            <a:r>
              <a:rPr lang="ru-RU" sz="3600"/>
              <a:t>8*6=48  4+8=12  1+2=3</a:t>
            </a:r>
          </a:p>
          <a:p>
            <a:pPr>
              <a:spcBef>
                <a:spcPct val="50000"/>
              </a:spcBef>
            </a:pPr>
            <a:r>
              <a:rPr lang="ru-RU" sz="3600"/>
              <a:t>  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«Нехорошие числа»</a:t>
            </a:r>
          </a:p>
        </p:txBody>
      </p:sp>
      <p:sp>
        <p:nvSpPr>
          <p:cNvPr id="253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r>
              <a:rPr lang="ru-RU"/>
              <a:t>Кроме чисел, вызывавших восхищение и преклонение, у пифагорейцев были и так называемые нехорошие числа. Это числа, которые не обладали никакими достоинствами, а еще хуже, если такое число было окружено «хорошими» числами. </a:t>
            </a:r>
          </a:p>
          <a:p>
            <a:r>
              <a:rPr lang="ru-RU"/>
              <a:t> Знаменитое число тринадцать — чертова дюжина </a:t>
            </a:r>
          </a:p>
          <a:p>
            <a:r>
              <a:rPr lang="ru-RU"/>
              <a:t>Число семнадцать, вызывавшее особое отвращение у пифагорейцев. </a:t>
            </a:r>
          </a:p>
        </p:txBody>
      </p:sp>
      <p:pic>
        <p:nvPicPr>
          <p:cNvPr id="253956" name="Picture 4" descr="J0095776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82638" cy="1700213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3643314"/>
            <a:ext cx="8964612" cy="2781300"/>
          </a:xfrm>
        </p:spPr>
        <p:txBody>
          <a:bodyPr/>
          <a:lstStyle/>
          <a:p>
            <a:pPr algn="l"/>
            <a:r>
              <a:rPr lang="ru-RU" sz="2400" b="1" dirty="0"/>
              <a:t>Пифагор Самосский </a:t>
            </a:r>
            <a:r>
              <a:rPr lang="ru-RU" sz="2400" dirty="0"/>
              <a:t>(</a:t>
            </a:r>
            <a:r>
              <a:rPr lang="ru-RU" sz="2400" dirty="0" err="1"/>
              <a:t>ок</a:t>
            </a:r>
            <a:r>
              <a:rPr lang="ru-RU" sz="2400" dirty="0"/>
              <a:t>. 580 — </a:t>
            </a:r>
            <a:r>
              <a:rPr lang="ru-RU" sz="2400" dirty="0" err="1"/>
              <a:t>ок</a:t>
            </a:r>
            <a:r>
              <a:rPr lang="ru-RU" sz="2400" dirty="0"/>
              <a:t>. 500 до н. э.) — древнегреческий философ, религиозный и политический деятель, основатель пифагореизма, математик. Пифагору приписывается изучение свойств целых чисел и пропорций, доказательство теоремы Пифагора и др.</a:t>
            </a:r>
            <a:r>
              <a:rPr lang="ru-RU" sz="4000" dirty="0"/>
              <a:t> </a:t>
            </a:r>
          </a:p>
        </p:txBody>
      </p:sp>
      <p:pic>
        <p:nvPicPr>
          <p:cNvPr id="242692" name="Picture 4" descr="Пифагор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627313" y="0"/>
            <a:ext cx="3468687" cy="3860800"/>
          </a:xfrm>
          <a:noFill/>
          <a:ln/>
        </p:spPr>
      </p:pic>
      <p:sp>
        <p:nvSpPr>
          <p:cNvPr id="6" name="Рамка 5"/>
          <p:cNvSpPr/>
          <p:nvPr/>
        </p:nvSpPr>
        <p:spPr>
          <a:xfrm>
            <a:off x="3786182" y="6286520"/>
            <a:ext cx="2071702" cy="35719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Prezentacii.com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Число зверя</a:t>
            </a:r>
          </a:p>
        </p:txBody>
      </p:sp>
      <p:sp>
        <p:nvSpPr>
          <p:cNvPr id="278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96975"/>
            <a:ext cx="9144000" cy="56610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/>
              <a:t> Само понятие “</a:t>
            </a:r>
            <a:r>
              <a:rPr lang="ru-RU" sz="2400" b="1"/>
              <a:t>числа зверя</a:t>
            </a:r>
            <a:r>
              <a:rPr lang="ru-RU" sz="2400"/>
              <a:t>” впервые появляется в </a:t>
            </a:r>
            <a:r>
              <a:rPr lang="ru-RU" sz="2400" b="1"/>
              <a:t>Откровениях Иоанна Богослова</a:t>
            </a:r>
            <a:r>
              <a:rPr lang="ru-RU" sz="2400"/>
              <a:t>, появившемся впервые вероятно в </a:t>
            </a:r>
            <a:r>
              <a:rPr lang="ru-RU" sz="2400" b="1"/>
              <a:t>I веке</a:t>
            </a:r>
            <a:r>
              <a:rPr lang="ru-RU" sz="2400"/>
              <a:t> нашей эры.  </a:t>
            </a:r>
          </a:p>
          <a:p>
            <a:pPr>
              <a:lnSpc>
                <a:spcPct val="80000"/>
              </a:lnSpc>
            </a:pPr>
            <a:r>
              <a:rPr lang="ru-RU" sz="2400"/>
              <a:t>Интересно, что проблема известна давно - уже во </a:t>
            </a:r>
            <a:r>
              <a:rPr lang="ru-RU" sz="2400" b="1"/>
              <a:t>II веке</a:t>
            </a:r>
            <a:r>
              <a:rPr lang="ru-RU" sz="2400"/>
              <a:t> епископ </a:t>
            </a:r>
            <a:r>
              <a:rPr lang="ru-RU" sz="2400" b="1"/>
              <a:t>Иреней</a:t>
            </a:r>
            <a:r>
              <a:rPr lang="ru-RU" sz="2400"/>
              <a:t> утверждал, что </a:t>
            </a:r>
            <a:r>
              <a:rPr lang="ru-RU" sz="2400" b="1"/>
              <a:t>616</a:t>
            </a:r>
            <a:r>
              <a:rPr lang="ru-RU" sz="2400"/>
              <a:t> – ложно, а истинное </a:t>
            </a:r>
            <a:r>
              <a:rPr lang="ru-RU" sz="2400" b="1"/>
              <a:t>число зверя</a:t>
            </a:r>
            <a:r>
              <a:rPr lang="ru-RU" sz="2400"/>
              <a:t> – </a:t>
            </a:r>
            <a:r>
              <a:rPr lang="ru-RU" sz="2400" b="1"/>
              <a:t>666</a:t>
            </a:r>
            <a:r>
              <a:rPr lang="ru-RU" sz="2400"/>
              <a:t>.</a:t>
            </a:r>
            <a:br>
              <a:rPr lang="ru-RU" sz="2400"/>
            </a:br>
            <a:endParaRPr lang="ru-RU" sz="2400"/>
          </a:p>
          <a:p>
            <a:pPr>
              <a:lnSpc>
                <a:spcPct val="80000"/>
              </a:lnSpc>
            </a:pPr>
            <a:r>
              <a:rPr lang="ru-RU" sz="2400"/>
              <a:t>Каков же смысл “</a:t>
            </a:r>
            <a:r>
              <a:rPr lang="ru-RU" sz="2400" b="1"/>
              <a:t>числа зверя</a:t>
            </a:r>
            <a:r>
              <a:rPr lang="ru-RU" sz="2400"/>
              <a:t>“? Считается, что это зашифрованное имя гонителя христиан – императора </a:t>
            </a:r>
            <a:r>
              <a:rPr lang="ru-RU" sz="2400" b="1"/>
              <a:t>Нерона</a:t>
            </a:r>
            <a:r>
              <a:rPr lang="ru-RU" sz="2400"/>
              <a:t>. Еврейское написание “</a:t>
            </a:r>
            <a:r>
              <a:rPr lang="ru-RU" sz="2400" i="1"/>
              <a:t>Neron Kaisar</a:t>
            </a:r>
            <a:r>
              <a:rPr lang="ru-RU" sz="2400"/>
              <a:t>” в сумме даёт как раз 666, а вот латинское “</a:t>
            </a:r>
            <a:r>
              <a:rPr lang="ru-RU" sz="2400" i="1"/>
              <a:t>Nero Caesar</a:t>
            </a:r>
            <a:r>
              <a:rPr lang="ru-RU" sz="2400"/>
              <a:t>” как раз даёт 616. </a:t>
            </a:r>
          </a:p>
          <a:p>
            <a:pPr>
              <a:lnSpc>
                <a:spcPct val="80000"/>
              </a:lnSpc>
            </a:pPr>
            <a:r>
              <a:rPr lang="ru-RU" sz="2400"/>
              <a:t>Это палиндром </a:t>
            </a:r>
          </a:p>
          <a:p>
            <a:pPr>
              <a:lnSpc>
                <a:spcPct val="80000"/>
              </a:lnSpc>
            </a:pPr>
            <a:r>
              <a:rPr lang="ru-RU" sz="2400"/>
              <a:t>Это </a:t>
            </a:r>
            <a:r>
              <a:rPr lang="ru-RU" sz="2400" b="1"/>
              <a:t>число Смита</a:t>
            </a:r>
            <a:r>
              <a:rPr lang="ru-RU" sz="2400"/>
              <a:t>, то есть сумма его цифр равна сумме цифр его простых сомножителей </a:t>
            </a:r>
          </a:p>
          <a:p>
            <a:pPr>
              <a:lnSpc>
                <a:spcPct val="80000"/>
              </a:lnSpc>
            </a:pPr>
            <a:r>
              <a:rPr lang="ru-RU" sz="2400"/>
              <a:t>666 является суммой квадратов первых семи простых чисел  </a:t>
            </a:r>
          </a:p>
          <a:p>
            <a:pPr>
              <a:lnSpc>
                <a:spcPct val="80000"/>
              </a:lnSpc>
            </a:pPr>
            <a:r>
              <a:rPr lang="ru-RU" sz="2400"/>
              <a:t>В </a:t>
            </a:r>
            <a:r>
              <a:rPr lang="ru-RU" sz="2400" b="1"/>
              <a:t>Китае</a:t>
            </a:r>
            <a:r>
              <a:rPr lang="ru-RU" sz="2400"/>
              <a:t> число 6 является наоборот счастливым и 06.06.06 там было заключено рекордное количество браков.</a:t>
            </a:r>
          </a:p>
        </p:txBody>
      </p:sp>
      <p:pic>
        <p:nvPicPr>
          <p:cNvPr id="278532" name="Picture 4" descr="z03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31913" cy="1331913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ru-RU" sz="4000"/>
              <a:t>Школа Афинская.</a:t>
            </a:r>
            <a:br>
              <a:rPr lang="ru-RU" sz="4000"/>
            </a:br>
            <a:r>
              <a:rPr lang="ru-RU" sz="4000"/>
              <a:t>Рафаэль</a:t>
            </a:r>
          </a:p>
        </p:txBody>
      </p:sp>
      <p:sp>
        <p:nvSpPr>
          <p:cNvPr id="265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5222" name="Picture 6" descr="Картинка 5 из 1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1125538"/>
            <a:ext cx="7740650" cy="5732462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Пифагор</a:t>
            </a:r>
          </a:p>
        </p:txBody>
      </p:sp>
      <p:pic>
        <p:nvPicPr>
          <p:cNvPr id="290820" name="Picture 4" descr="Пифагор на фреске Рафаэл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150" y="1196975"/>
            <a:ext cx="4705350" cy="5661025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87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/>
              <a:t>Главным пифагорейским опознавательным знаком был символ здоровья – </a:t>
            </a:r>
            <a:r>
              <a:rPr lang="ru-RU" sz="3600" b="1" u="sng"/>
              <a:t>пентаграмма или пифагорейская звезда.</a:t>
            </a:r>
            <a:r>
              <a:rPr lang="ru-RU"/>
              <a:t>   </a:t>
            </a:r>
          </a:p>
          <a:p>
            <a:pPr>
              <a:lnSpc>
                <a:spcPct val="90000"/>
              </a:lnSpc>
            </a:pPr>
            <a:r>
              <a:rPr lang="ru-RU"/>
              <a:t> Нарисованная пентаграмма была тайным знаком, по которому пифагорейцы узнавали друг друга. В средние века считалось, что пентаграмма “предохраняет” от “нечистой силы </a:t>
            </a:r>
          </a:p>
        </p:txBody>
      </p:sp>
      <p:pic>
        <p:nvPicPr>
          <p:cNvPr id="287749" name="Picture 5" descr="image0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888" y="3695700"/>
            <a:ext cx="3324225" cy="3162300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Ёще о числах</a:t>
            </a:r>
          </a:p>
        </p:txBody>
      </p:sp>
      <p:sp>
        <p:nvSpPr>
          <p:cNvPr id="291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1844" name="Picture 4" descr="cif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2420938"/>
            <a:ext cx="2187575" cy="2733675"/>
          </a:xfrm>
          <a:prstGeom prst="rect">
            <a:avLst/>
          </a:prstGeom>
          <a:noFill/>
        </p:spPr>
      </p:pic>
      <p:pic>
        <p:nvPicPr>
          <p:cNvPr id="291845" name="Picture 5" descr="0_clr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5600" y="3500438"/>
            <a:ext cx="1638300" cy="3095625"/>
          </a:xfrm>
          <a:prstGeom prst="rect">
            <a:avLst/>
          </a:prstGeom>
          <a:noFill/>
        </p:spPr>
      </p:pic>
      <p:pic>
        <p:nvPicPr>
          <p:cNvPr id="291846" name="Picture 6" descr="J0095666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325" y="1700213"/>
            <a:ext cx="1504950" cy="1685925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Отрицательное число</a:t>
            </a:r>
          </a:p>
        </p:txBody>
      </p:sp>
      <p:sp>
        <p:nvSpPr>
          <p:cNvPr id="268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Понятие "отрицательное число" ввел впервые купец из Италии по фамилии Пизано в 1202 году, обозначив им свои задолженности и убытки. </a:t>
            </a:r>
          </a:p>
        </p:txBody>
      </p:sp>
      <p:pic>
        <p:nvPicPr>
          <p:cNvPr id="268292" name="Picture 4" descr="sweet_pair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725" y="3648075"/>
            <a:ext cx="3851275" cy="3209925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Праздник числа пи</a:t>
            </a:r>
          </a:p>
        </p:txBody>
      </p:sp>
      <p:sp>
        <p:nvSpPr>
          <p:cNvPr id="272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327275"/>
            <a:ext cx="8229600" cy="4530725"/>
          </a:xfrm>
        </p:spPr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ru-RU"/>
              <a:t>У числа Пи есть два неофициальных праздника. Первый — 14 марта, потому что этот день в Америке записывается как 3.14. </a:t>
            </a:r>
          </a:p>
          <a:p>
            <a:pPr marL="609600" indent="-609600">
              <a:lnSpc>
                <a:spcPct val="90000"/>
              </a:lnSpc>
            </a:pPr>
            <a:r>
              <a:rPr lang="ru-RU"/>
              <a:t>Второй — 22 июля, которое в европейском формате записывается 22/7, а значение такой дроби является достаточно популярным приближённым значением числа Пи. </a:t>
            </a:r>
          </a:p>
        </p:txBody>
      </p:sp>
      <p:pic>
        <p:nvPicPr>
          <p:cNvPr id="272388" name="Picture 4" descr="0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266950" cy="2266950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Ноль</a:t>
            </a:r>
          </a:p>
        </p:txBody>
      </p:sp>
      <p:sp>
        <p:nvSpPr>
          <p:cNvPr id="273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/>
            <a:r>
              <a:rPr lang="ru-RU"/>
              <a:t>В русской математической литературе ноль не является натуральным числом, а в западной, наоборот, принадлежит ко множеству натуральных чисел. </a:t>
            </a:r>
          </a:p>
        </p:txBody>
      </p:sp>
      <p:pic>
        <p:nvPicPr>
          <p:cNvPr id="273412" name="Picture 4" descr="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94425" y="3760788"/>
            <a:ext cx="2949575" cy="3097212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Сколько?!</a:t>
            </a:r>
          </a:p>
        </p:txBody>
      </p:sp>
      <p:sp>
        <p:nvSpPr>
          <p:cNvPr id="279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/>
              <a:t> </a:t>
            </a:r>
            <a:r>
              <a:rPr lang="ru-RU"/>
              <a:t>Мириада   				10 </a:t>
            </a:r>
            <a:r>
              <a:rPr lang="ru-RU" baseline="30000"/>
              <a:t>4</a:t>
            </a:r>
          </a:p>
          <a:p>
            <a:r>
              <a:rPr lang="ru-RU"/>
              <a:t>Гугол                               		10 </a:t>
            </a:r>
            <a:r>
              <a:rPr lang="ru-RU" baseline="30000"/>
              <a:t>100</a:t>
            </a:r>
          </a:p>
          <a:p>
            <a:r>
              <a:rPr lang="ru-RU"/>
              <a:t>Асанкхейя				10 </a:t>
            </a:r>
            <a:r>
              <a:rPr lang="ru-RU" baseline="30000"/>
              <a:t>140</a:t>
            </a:r>
            <a:endParaRPr lang="ru-RU"/>
          </a:p>
          <a:p>
            <a:r>
              <a:rPr lang="ru-RU"/>
              <a:t>Гуголплекс				10 </a:t>
            </a:r>
            <a:r>
              <a:rPr lang="ru-RU" baseline="30000"/>
              <a:t>10100</a:t>
            </a:r>
          </a:p>
          <a:p>
            <a:r>
              <a:rPr lang="ru-RU"/>
              <a:t>Второе число Скьюза 		10 </a:t>
            </a:r>
            <a:r>
              <a:rPr lang="ru-RU" baseline="30000"/>
              <a:t>10 10 1000</a:t>
            </a:r>
          </a:p>
          <a:p>
            <a:endParaRPr lang="ru-RU"/>
          </a:p>
        </p:txBody>
      </p:sp>
      <p:pic>
        <p:nvPicPr>
          <p:cNvPr id="279556" name="Picture 4" descr="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888" y="4564063"/>
            <a:ext cx="3059112" cy="2293937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/>
              <a:t>Закон экономики</a:t>
            </a:r>
            <a:br>
              <a:rPr lang="ru-RU" sz="4000" b="1"/>
            </a:br>
            <a:endParaRPr lang="ru-RU" sz="4000" b="1"/>
          </a:p>
        </p:txBody>
      </p:sp>
      <p:sp>
        <p:nvSpPr>
          <p:cNvPr id="280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/>
              <a:t>При снижении цены на 20%, количество товара покупаемого на одно и то же количество денег возрастает на 25%.</a:t>
            </a:r>
            <a:r>
              <a:rPr lang="ru-RU"/>
              <a:t> </a:t>
            </a:r>
          </a:p>
        </p:txBody>
      </p:sp>
      <p:pic>
        <p:nvPicPr>
          <p:cNvPr id="280580" name="Picture 4" descr="рыба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9338" y="3508375"/>
            <a:ext cx="4284662" cy="3349625"/>
          </a:xfrm>
          <a:prstGeom prst="rect">
            <a:avLst/>
          </a:prstGeom>
          <a:noFill/>
        </p:spPr>
      </p:pic>
      <p:pic>
        <p:nvPicPr>
          <p:cNvPr id="280581" name="Picture 5" descr="ANI5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3860800"/>
            <a:ext cx="2843213" cy="2562225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Школа Пифагора</a:t>
            </a:r>
          </a:p>
        </p:txBody>
      </p:sp>
      <p:sp>
        <p:nvSpPr>
          <p:cNvPr id="254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/>
              <a:t>Школа была основана Пифагором  и  просуществовала до начала IV в. до н.э., хотя гонения на нее начались практически сразу после смерти Пифагора в 500 г. </a:t>
            </a:r>
          </a:p>
          <a:p>
            <a:pPr>
              <a:lnSpc>
                <a:spcPct val="90000"/>
              </a:lnSpc>
            </a:pPr>
            <a:endParaRPr lang="ru-RU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/>
          </a:p>
          <a:p>
            <a:pPr>
              <a:lnSpc>
                <a:spcPct val="90000"/>
              </a:lnSpc>
            </a:pPr>
            <a:r>
              <a:rPr lang="ru-RU"/>
              <a:t>Прием в школу проходил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/>
              <a:t>	в несколько этапов</a:t>
            </a:r>
          </a:p>
        </p:txBody>
      </p:sp>
      <p:pic>
        <p:nvPicPr>
          <p:cNvPr id="254981" name="Picture 5" descr="img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4005263"/>
            <a:ext cx="3124200" cy="2705100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Text Box 2"/>
          <p:cNvSpPr txBox="1">
            <a:spLocks noChangeArrowheads="1"/>
          </p:cNvSpPr>
          <p:nvPr/>
        </p:nvSpPr>
        <p:spPr bwMode="auto">
          <a:xfrm>
            <a:off x="304800" y="914400"/>
            <a:ext cx="883920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/>
              <a:t>Боташева Айшат Ханапиевна</a:t>
            </a:r>
          </a:p>
          <a:p>
            <a:pPr>
              <a:spcBef>
                <a:spcPct val="50000"/>
              </a:spcBef>
            </a:pPr>
            <a:r>
              <a:rPr lang="ru-RU" sz="3600"/>
              <a:t>Учитель информатики</a:t>
            </a:r>
          </a:p>
          <a:p>
            <a:pPr>
              <a:spcBef>
                <a:spcPct val="50000"/>
              </a:spcBef>
            </a:pPr>
            <a:endParaRPr lang="ru-RU" sz="3600"/>
          </a:p>
          <a:p>
            <a:pPr>
              <a:spcBef>
                <a:spcPct val="50000"/>
              </a:spcBef>
            </a:pPr>
            <a:r>
              <a:rPr lang="ru-RU" sz="3600"/>
              <a:t>МОУ «СОШ №1 с. Учкекен» Малокарачаевский район </a:t>
            </a:r>
          </a:p>
          <a:p>
            <a:pPr>
              <a:spcBef>
                <a:spcPct val="50000"/>
              </a:spcBef>
            </a:pPr>
            <a:r>
              <a:rPr lang="ru-RU" sz="3600"/>
              <a:t>Карачаево-Черкесская Республика</a:t>
            </a:r>
          </a:p>
        </p:txBody>
      </p:sp>
    </p:spTree>
  </p:cSld>
  <p:clrMapOvr>
    <a:masterClrMapping/>
  </p:clrMapOvr>
  <p:transition>
    <p:whee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ru-RU"/>
              <a:t>Первый этап</a:t>
            </a:r>
          </a:p>
        </p:txBody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25538"/>
            <a:ext cx="9036050" cy="3527425"/>
          </a:xfrm>
        </p:spPr>
        <p:txBody>
          <a:bodyPr/>
          <a:lstStyle/>
          <a:p>
            <a:r>
              <a:rPr lang="ru-RU"/>
              <a:t>  Пифагор обычно отправлял кандидата обратно, советуя повременить и прийти вновь через три года. Этот внешне очень суровый прием был исполнен глубокого смысла - ведь любой импульс, даже самый прекрасный и чистый, должен пройти испытание временем. </a:t>
            </a:r>
          </a:p>
        </p:txBody>
      </p:sp>
      <p:pic>
        <p:nvPicPr>
          <p:cNvPr id="257029" name="Picture 5" descr="Aristotel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825" y="4276725"/>
            <a:ext cx="3810000" cy="2581275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Второй этап</a:t>
            </a:r>
          </a:p>
        </p:txBody>
      </p:sp>
      <p:sp>
        <p:nvSpPr>
          <p:cNvPr id="258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68413"/>
            <a:ext cx="8229600" cy="4530725"/>
          </a:xfrm>
        </p:spPr>
        <p:txBody>
          <a:bodyPr/>
          <a:lstStyle/>
          <a:p>
            <a:r>
              <a:rPr lang="ru-RU" sz="2800"/>
              <a:t>В этот период человек еще не считался учеником Школы и назывался акусматиком («слушателем»). Он слушал, впитывал, осознавал - и все это происходило в молчании.  </a:t>
            </a:r>
          </a:p>
          <a:p>
            <a:r>
              <a:rPr lang="ru-RU" sz="2800"/>
              <a:t>Акусматикам Пифагор «предписывал пятилетнее молчание, испытывая их способности воздерживаться, так как молчание - наиболее трудный вид воздержания».  </a:t>
            </a:r>
          </a:p>
        </p:txBody>
      </p:sp>
      <p:pic>
        <p:nvPicPr>
          <p:cNvPr id="258053" name="Picture 5" descr="img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59563" y="4702175"/>
            <a:ext cx="2484437" cy="2025650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Третий этап</a:t>
            </a:r>
          </a:p>
        </p:txBody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r>
              <a:rPr lang="ru-RU" sz="2800"/>
              <a:t>Лишь после долгих лет такой работы акусматик становился настоящим учеником-пифагорейцем  </a:t>
            </a:r>
          </a:p>
          <a:p>
            <a:r>
              <a:rPr lang="ru-RU" sz="2800"/>
              <a:t>Теперь он носил звание математика - «познающего». </a:t>
            </a:r>
          </a:p>
          <a:p>
            <a:r>
              <a:rPr lang="ru-RU" sz="2800"/>
              <a:t>На занятиях, которые проводил сам Пифагор или его ближайшие ученики, математикам давалась целостная картина мира, раскрывалось устройство Природы и человека.  </a:t>
            </a:r>
          </a:p>
          <a:p>
            <a:r>
              <a:rPr lang="ru-RU" sz="2800"/>
              <a:t>Обучение математиков происходило в течение долгого времени, но и оно тоже было только подготовкой. </a:t>
            </a:r>
          </a:p>
        </p:txBody>
      </p:sp>
      <p:pic>
        <p:nvPicPr>
          <p:cNvPr id="259077" name="Picture 5" descr="image025"/>
          <p:cNvPicPr>
            <a:picLocks noChangeAspect="1" noChangeArrowheads="1"/>
          </p:cNvPicPr>
          <p:nvPr/>
        </p:nvPicPr>
        <p:blipFill>
          <a:blip r:embed="rId2" cstate="print"/>
          <a:srcRect b="10527"/>
          <a:stretch>
            <a:fillRect/>
          </a:stretch>
        </p:blipFill>
        <p:spPr bwMode="auto">
          <a:xfrm>
            <a:off x="250825" y="0"/>
            <a:ext cx="2184400" cy="1484313"/>
          </a:xfrm>
          <a:prstGeom prst="rect">
            <a:avLst/>
          </a:prstGeom>
          <a:solidFill>
            <a:schemeClr val="tx1"/>
          </a:solidFill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Четвертый этап</a:t>
            </a:r>
          </a:p>
        </p:txBody>
      </p:sp>
      <p:sp>
        <p:nvSpPr>
          <p:cNvPr id="260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327275"/>
            <a:ext cx="82296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/>
              <a:t>  Посвятить себя служению людям, обществу, всем, кто нуждается в помощи и защите, - естественный шаг для зрелого философа. </a:t>
            </a:r>
          </a:p>
          <a:p>
            <a:pPr>
              <a:lnSpc>
                <a:spcPct val="90000"/>
              </a:lnSpc>
            </a:pPr>
            <a:r>
              <a:rPr lang="ru-RU" sz="2800"/>
              <a:t>И когда ученики-математики были готовы к этому, происходил выбор тех направлений и форм, в которых это служение будет осуществляться, и затем окончательное обучение избранной «специальности». </a:t>
            </a:r>
          </a:p>
          <a:p>
            <a:pPr>
              <a:lnSpc>
                <a:spcPct val="90000"/>
              </a:lnSpc>
            </a:pPr>
            <a:r>
              <a:rPr lang="ru-RU" sz="2800"/>
              <a:t>Одни изучали   экономику,  другие изучали медицину,   и т. д.</a:t>
            </a:r>
          </a:p>
        </p:txBody>
      </p:sp>
      <p:pic>
        <p:nvPicPr>
          <p:cNvPr id="260101" name="Picture 5" descr="85790775"/>
          <p:cNvPicPr>
            <a:picLocks noChangeAspect="1" noChangeArrowheads="1"/>
          </p:cNvPicPr>
          <p:nvPr/>
        </p:nvPicPr>
        <p:blipFill>
          <a:blip r:embed="rId2" cstate="print"/>
          <a:srcRect t="8995" r="4666" b="14955"/>
          <a:stretch>
            <a:fillRect/>
          </a:stretch>
        </p:blipFill>
        <p:spPr bwMode="auto">
          <a:xfrm>
            <a:off x="0" y="115888"/>
            <a:ext cx="1816100" cy="2187575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ru-RU"/>
              <a:t>Пятый этап</a:t>
            </a:r>
          </a:p>
        </p:txBody>
      </p:sp>
      <p:sp>
        <p:nvSpPr>
          <p:cNvPr id="261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96975"/>
            <a:ext cx="9144000" cy="56610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/>
              <a:t>Высшей же ступенью в Пифагорейской школе считалось обучение политиков - людей, способных управлять обществом. </a:t>
            </a:r>
          </a:p>
          <a:p>
            <a:pPr>
              <a:lnSpc>
                <a:spcPct val="90000"/>
              </a:lnSpc>
            </a:pPr>
            <a:r>
              <a:rPr lang="ru-RU" sz="2800"/>
              <a:t> Задача - руководить людьми исходя из общего блага, не идя на поводу ни собственных, ни чужих интересов,   </a:t>
            </a:r>
          </a:p>
          <a:p>
            <a:pPr>
              <a:lnSpc>
                <a:spcPct val="90000"/>
              </a:lnSpc>
            </a:pPr>
            <a:r>
              <a:rPr lang="ru-RU" sz="2800"/>
              <a:t>Позже Платон переработал и расширил пифагорейскую теорию государства - «модель идеального государства Платона».</a:t>
            </a:r>
          </a:p>
          <a:p>
            <a:pPr>
              <a:lnSpc>
                <a:spcPct val="90000"/>
              </a:lnSpc>
            </a:pPr>
            <a:r>
              <a:rPr lang="ru-RU" sz="2800"/>
              <a:t>Многие ученики Пифагора прославились как законодатели и справедливые хранители законов</a:t>
            </a:r>
          </a:p>
          <a:p>
            <a:pPr>
              <a:lnSpc>
                <a:spcPct val="90000"/>
              </a:lnSpc>
            </a:pPr>
            <a:r>
              <a:rPr lang="ru-RU" sz="2800"/>
              <a:t>Годы, когда пифагорейцы участвовали в государственных делах, были благополучными,  </a:t>
            </a:r>
          </a:p>
        </p:txBody>
      </p:sp>
      <p:pic>
        <p:nvPicPr>
          <p:cNvPr id="261124" name="Picture 4" descr="J0076126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979613" cy="1325563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ru-RU"/>
              <a:t>Афоризмы Пифагора</a:t>
            </a:r>
          </a:p>
        </p:txBody>
      </p:sp>
      <p:sp>
        <p:nvSpPr>
          <p:cNvPr id="262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9144000" cy="58769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800"/>
              <a:t>Не делай ничего постыдного ни в присутствии других, ни втайне. Первым твоим законом должно быть уважение к себе самому.      </a:t>
            </a:r>
          </a:p>
          <a:p>
            <a:pPr>
              <a:lnSpc>
                <a:spcPct val="80000"/>
              </a:lnSpc>
            </a:pPr>
            <a:r>
              <a:rPr lang="ru-RU" sz="2800"/>
              <a:t>Для познания нравов какого ни есть народа старайся прежде изучить его язык. </a:t>
            </a:r>
          </a:p>
          <a:p>
            <a:pPr>
              <a:lnSpc>
                <a:spcPct val="80000"/>
              </a:lnSpc>
            </a:pPr>
            <a:r>
              <a:rPr lang="ru-RU" sz="2800"/>
              <a:t>Если можешь быть орлом, не стремись стать первым среди галок.  </a:t>
            </a:r>
          </a:p>
          <a:p>
            <a:pPr>
              <a:lnSpc>
                <a:spcPct val="80000"/>
              </a:lnSpc>
            </a:pPr>
            <a:r>
              <a:rPr lang="ru-RU" sz="2800"/>
              <a:t>Во время </a:t>
            </a:r>
            <a:r>
              <a:rPr lang="ru-RU" sz="2800">
                <a:hlinkClick r:id="rId2"/>
              </a:rPr>
              <a:t>гнева</a:t>
            </a:r>
            <a:r>
              <a:rPr lang="ru-RU" sz="2800"/>
              <a:t> не должно ни говорить, ни действовать.  </a:t>
            </a:r>
          </a:p>
          <a:p>
            <a:pPr>
              <a:lnSpc>
                <a:spcPct val="80000"/>
              </a:lnSpc>
            </a:pPr>
            <a:r>
              <a:rPr lang="ru-RU" sz="2800"/>
              <a:t>Жизнь подобна игрищам: иные приходят на них состязаться, иные — торговать, а самые счастливые — смотреть.   </a:t>
            </a:r>
          </a:p>
          <a:p>
            <a:pPr>
              <a:lnSpc>
                <a:spcPct val="80000"/>
              </a:lnSpc>
            </a:pPr>
            <a:r>
              <a:rPr lang="ru-RU" sz="2800"/>
              <a:t>Как ни коротки слова «да» и «нет», все же они требуют самого серьезного размышления.    </a:t>
            </a:r>
          </a:p>
        </p:txBody>
      </p:sp>
      <p:pic>
        <p:nvPicPr>
          <p:cNvPr id="262148" name="Picture 4" descr="J009572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5445125"/>
            <a:ext cx="1371600" cy="1590675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учи">
  <a:themeElements>
    <a:clrScheme name="Лучи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Лучи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Лучи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Beam</Template>
  <TotalTime>316</TotalTime>
  <Words>1169</Words>
  <Application>Microsoft Office PowerPoint</Application>
  <PresentationFormat>Экран (4:3)</PresentationFormat>
  <Paragraphs>112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5" baseType="lpstr">
      <vt:lpstr>Arial</vt:lpstr>
      <vt:lpstr>Book Antiqua</vt:lpstr>
      <vt:lpstr>Times New Roman</vt:lpstr>
      <vt:lpstr>Wingdings</vt:lpstr>
      <vt:lpstr>Лучи</vt:lpstr>
      <vt:lpstr>Число</vt:lpstr>
      <vt:lpstr>Пифагор Самосский (ок. 580 — ок. 500 до н. э.) — древнегреческий философ, религиозный и политический деятель, основатель пифагореизма, математик. Пифагору приписывается изучение свойств целых чисел и пропорций, доказательство теоремы Пифагора и др. </vt:lpstr>
      <vt:lpstr>Школа Пифагора</vt:lpstr>
      <vt:lpstr>Первый этап</vt:lpstr>
      <vt:lpstr>Второй этап</vt:lpstr>
      <vt:lpstr>Третий этап</vt:lpstr>
      <vt:lpstr>Четвертый этап</vt:lpstr>
      <vt:lpstr>Пятый этап</vt:lpstr>
      <vt:lpstr>Афоризмы Пифагора</vt:lpstr>
      <vt:lpstr>Слайд 10</vt:lpstr>
      <vt:lpstr>Слайд 11</vt:lpstr>
      <vt:lpstr>Чет -нечет</vt:lpstr>
      <vt:lpstr>Чет… Нечет…</vt:lpstr>
      <vt:lpstr>Десятка</vt:lpstr>
      <vt:lpstr>Тетрада</vt:lpstr>
      <vt:lpstr>Идеальное число</vt:lpstr>
      <vt:lpstr>Справедливость  и равенство</vt:lpstr>
      <vt:lpstr>Число восемь у пифагорейцев символизировало смерть, так как кратные восьми имеют уменьшающуюся сумму цифр.  </vt:lpstr>
      <vt:lpstr>«Нехорошие числа»</vt:lpstr>
      <vt:lpstr>Число зверя</vt:lpstr>
      <vt:lpstr>Школа Афинская. Рафаэль</vt:lpstr>
      <vt:lpstr>Пифагор</vt:lpstr>
      <vt:lpstr>Слайд 23</vt:lpstr>
      <vt:lpstr>Ёще о числах</vt:lpstr>
      <vt:lpstr>Отрицательное число</vt:lpstr>
      <vt:lpstr>Праздник числа пи</vt:lpstr>
      <vt:lpstr>Ноль</vt:lpstr>
      <vt:lpstr>Сколько?!</vt:lpstr>
      <vt:lpstr>Закон экономики </vt:lpstr>
      <vt:lpstr>Слайд 30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рпатр</dc:creator>
  <cp:lastModifiedBy>Admin</cp:lastModifiedBy>
  <cp:revision>10</cp:revision>
  <cp:lastPrinted>1601-01-01T00:00:00Z</cp:lastPrinted>
  <dcterms:created xsi:type="dcterms:W3CDTF">2010-02-24T17:33:04Z</dcterms:created>
  <dcterms:modified xsi:type="dcterms:W3CDTF">2012-02-10T12:54:35Z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8</vt:i4>
  </property>
</Properties>
</file>