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3064E0-32B1-4F0A-AAA8-597C9F681FD3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00D1B7-B649-4DD6-A8D3-E76F01D66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1.Начало урока. </a:t>
            </a: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(По щелчку мыши на значок  «звук» на слайде зазвучит музыка. )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Ребята, в октябре месяце проходят традиционные Дни Российской культуры. В нашей школе эти Дни открывает беседа о православии «Русские святые». Мне бы хотелось, чтобы вы сегодня не только послушали рассказы о русских святых, но и приняли участие в беседе по вопросам православия.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Моим соведущим будет настоятель Свято-Никольского прихода иеромонах Тимофей.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Мы рады приветствовать наших гостей – учащихся Седельницкой средней школы, которые покажут нам видеосъёмку святых мест нашей области, где они побывали летом и расскажут об ивановском святом Леонтии Михайловском.  </a:t>
            </a:r>
          </a:p>
          <a:p>
            <a:pPr eaLnBrk="1" hangingPunct="1">
              <a:spcBef>
                <a:spcPct val="0"/>
              </a:spcBef>
            </a:pPr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2.Беседа.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Святые земли русской. А что это за люди? Чем они отличались от обычных людей?...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Выступление учащегося 3 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городе Муроме правил князь по имени Пётр. Заболел проказой, стал искать лекарей. Кто-то сказал князю, что его может спасти девица Феврония, дочь пчельника из рязанского села Ласково, которая лечит травами.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Когда приехала юная целительница, она поставила князю условие: если он излечится, то женится на ней. Пётр согласился. Феврония сварила мазь и вылечила князя. Однако обещание своё он не сдержал. Уехал домой…и вскоре снова заболел. Пришлось Петру повиниться. Исцелила девушка князя, и они обвенчались.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Муромские бояре не хотели иметь над собою  княгиню простого звания и просили Петра отправить жену на свою родину. Но Пётр и Феврония уехали из Мурома вместе. Тем временем начался в Муроме мятеж: всякий желал стать Муромским князем, и пошла тут битва великая…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Вернись, князь, вместе с женой. Будем служить тебе верно.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Княжеская чета с радостью вернулась домой.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Настало счастливое время для муромцев  под мудрым  правлением благочестивых супругов. А когда заканчивались сроки их жизни, постриглись супруги в монахи и разошлись по своим монастырям.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Скончались супруги в один день и час – 8 июля 1228 года.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этом году 8 июля – день памяти благоверных князей Петра и Февронии Муромских – в России впервые отмечается День семьи, любви и верности. Идея этого праздника получила поддержку государства и Русской Православной Церкви.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Специально к Дню семьи утверждена медаль «За любовь и верность», которой будут награждены «образцовые семьи» нашей страны из числа многодетных и отметивших золотую и бриллиантовую годовщину супружеской жизни. На одной её стороне изображены Пётр и Феврония, а на другой ромашка, чьи лепестки окрашены в цвет Российского триколора.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Вспоминая царскую семью нельзя не рассказать об удивительной женщине, сестре императрицы Александры Фёдоровны, о святой  преподобномученице великой княгине Елизавете Фёдоровне.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Пережив трагическую смерть любимого мужа, княгиня на собственные сбережения  основала в Москве обитель милосердия, где был открыт приют для девочек-сирот, построила больницу, амбулаторию, бесплатную аптеку. Она помогала бездомным и нищим.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ночь на 18 июля, под Алапаевском, были избиты и заживо брошены в шахту Великая Княгиня, её верная спутница Варвара Яковлева и ещё шесть человек – членов царской семьи.</a:t>
            </a:r>
          </a:p>
          <a:p>
            <a:pPr eaLnBrk="1" hangingPunct="1">
              <a:spcBef>
                <a:spcPct val="0"/>
              </a:spcBef>
            </a:pPr>
            <a:endParaRPr lang="ru-RU" sz="1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Русским святым посвящается. </a:t>
            </a: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Исполняется песня «Молитва» на стихи Лермонтова под гитару.(Мясникова И.Н., Маранов Ал.)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Учащийся 4.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каждом русском православном храме есть иконы Сергия Радонежского. Зная житие святого, легко научиться «читать» его иконы.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Икона «Видение Сергию множества птиц», которую вы видите, рассказывает. Однажды ночью, когда Сергий по обыкновению молился о братии, он вдруг услышал голос: «Сергий!» Он открыл окошко и видит: небо ярко озарилось дивным светом, превратив ночь словно бы в день. И снова голос: «Ты молишься за учеников своих – Господь принял твою молитву. Посмотри, как много иноков собралось во имя Святой Троицы!» И тут Сергий увидел великое множество прекрасных райских птиц. А голос пояснил: «Как много птиц на небе, так много будет у тебя учеников и при твоей жизни, и  после неё».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30000"/>
              </a:spcBef>
            </a:pPr>
            <a:r>
              <a:rPr lang="ru-RU" sz="1400" i="1">
                <a:latin typeface="Times New Roman" pitchFamily="18" charset="0"/>
                <a:cs typeface="Times New Roman" pitchFamily="18" charset="0"/>
              </a:rPr>
              <a:t>(После ответов учащихся на вопрос ведущая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>
                <a:latin typeface="Times New Roman" pitchFamily="18" charset="0"/>
                <a:cs typeface="Times New Roman" pitchFamily="18" charset="0"/>
              </a:rPr>
              <a:t>зачитывает определения некоторых святых людей.) </a:t>
            </a:r>
          </a:p>
          <a:p>
            <a:pPr eaLnBrk="0" hangingPunct="0">
              <a:spcBef>
                <a:spcPct val="30000"/>
              </a:spcBef>
            </a:pPr>
            <a:endParaRPr lang="ru-RU" sz="1400" i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spcBef>
                <a:spcPct val="30000"/>
              </a:spcBef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О.Тимофей. </a:t>
            </a:r>
          </a:p>
          <a:p>
            <a:pPr eaLnBrk="0" hangingPunct="0">
              <a:spcBef>
                <a:spcPct val="30000"/>
              </a:spcBef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Этот список следует начать с пророков. Пророками называют тех святых, которые по внушению Святого Духа предсказывали будущее и преимущественно о Спасителе; они жили до пришествия  Спасителя на землю.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Среди святых, которых вы видите на экране, мы поговорим сегодня о княгине Ольге и князе Владимире: в этом году исполняется 1020 лет крещению Руси. Мы вспомним Петра и Февронию, благодаря которым в России появился новый праздник - День семьи, любви и верности. И конечно, Сергия Радонежского, покровителя учащихся и студентов, т.к. именно  в октябре Православная Церковь почитает этого святого.</a:t>
            </a:r>
          </a:p>
          <a:p>
            <a:pPr eaLnBrk="1" hangingPunct="1">
              <a:spcBef>
                <a:spcPct val="0"/>
              </a:spcBef>
            </a:pP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(Учитель наводит мышку на образ святого и осуществляет гиперссылку на нужный слайд.)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Сегодня, ребята, вы были очень активны, внимательно слушали рассказы о русских святых и вам будет  легко ответить на следующие вопросы. Мне бы  хотелось, чтобы вы запомнили основную, важную информацию беседы.</a:t>
            </a:r>
          </a:p>
          <a:p>
            <a:pPr eaLnBrk="1" hangingPunct="1">
              <a:spcBef>
                <a:spcPct val="0"/>
              </a:spcBef>
            </a:pP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(Учитель зачитывает вопросы викторины.)</a:t>
            </a:r>
          </a:p>
          <a:p>
            <a:pPr eaLnBrk="1" hangingPunct="1">
              <a:spcBef>
                <a:spcPct val="0"/>
              </a:spcBef>
            </a:pPr>
            <a:endParaRPr lang="ru-RU" sz="1400" i="1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Учащиеся Седельницкой школы рассказывают о своих паломнических поездках по Ивановской области и  о святом Леонтии Михайловском, мощи которого находятся в храме с.Михайловское Фурмановского района.</a:t>
            </a:r>
          </a:p>
          <a:p>
            <a:pPr eaLnBrk="1" hangingPunct="1">
              <a:spcBef>
                <a:spcPct val="0"/>
              </a:spcBef>
            </a:pPr>
            <a:endParaRPr lang="ru-RU" sz="1400" i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b="1" smtClean="0">
                <a:latin typeface="Times New Roman" pitchFamily="18" charset="0"/>
                <a:cs typeface="Times New Roman" pitchFamily="18" charset="0"/>
              </a:rPr>
              <a:t>3. Завершение урока.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О.Тимофей. 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Ребята, у каждого из вас есть небесный покровитель – святой, которому вы можете помолиться о своём благополучии. Святая, имя которой носит  Ирина Николаевна, - великомученица Ирина. История жизни этой святой очень интересна: с этой женщины была содрана кожа, и  она была брошена в темницу за то, что не отказалась от веры в Христа. Там, в камере, ей явился Господь, и за свою веру она вновь обрела тело. Это и есть великомученица.</a:t>
            </a:r>
          </a:p>
          <a:p>
            <a:pPr eaLnBrk="1" hangingPunct="1">
              <a:spcBef>
                <a:spcPct val="0"/>
              </a:spcBef>
            </a:pPr>
            <a:r>
              <a:rPr lang="ru-RU" sz="1400" i="1" smtClean="0">
                <a:latin typeface="Times New Roman" pitchFamily="18" charset="0"/>
                <a:cs typeface="Times New Roman" pitchFamily="18" charset="0"/>
              </a:rPr>
              <a:t>(Учитель читает текст слайда.)</a:t>
            </a:r>
          </a:p>
          <a:p>
            <a:pPr eaLnBrk="1" hangingPunct="1">
              <a:spcBef>
                <a:spcPct val="0"/>
              </a:spcBef>
            </a:pPr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Ведущая.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Ребята, я выписала имена наших участников и их святых. Кто хочет узнать о своём Дне  ангела подойдите ко мне после урока.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Выступление учащегося 1.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Мудрость княгини Ольги отмечают все – летописцы, историки, составители житийных повествований. Предание говорит о том, что князь Игорь взял в жёны Ольгу, будучи поражён не столько её красотой, сколько «мудростью и смышлённостью».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Став правительницей Руси, она сразу проявила себя как мудрый государственный деятель. В отличие от Игоря, взимавшего дань произвольно, за что и поплатился, Ольга провела первую в истории Руси налоговую реформу.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эпоху, когда война была главным средством решения политических споров, Русь в период её правления на воевала ни с одним государством. «Великие князья до времён Ольгиных воевали – она правила государством.»(Н.М. Карамзин)</a:t>
            </a:r>
          </a:p>
          <a:p>
            <a:pPr eaLnBrk="1" hangingPunct="1">
              <a:spcBef>
                <a:spcPct val="0"/>
              </a:spcBef>
            </a:pPr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Выступление учащегося 2.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 988 году произошло великое событие в жизни русского народа. По всей Киевской земле помчались гонцы с приказом князя собраться всем на берегу Днепра. И вот по его зову в назначенный час стал стекаться к реке киевский люд. Людей сошлось, говорит летопись, «без числа». Там их встречал сам князь и православные священники из России.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По приказу князя люди «вошли в воду и стояли там: одни по шею, другие по грудь…некоторые держали младенцев, иереи совершали молитвы, стоя на месте. И была видна радость на небе и на земле по поводу стольких спасённых душ».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Будучи язычником, князь Владимир  потребовал от  византийских императоров-братьев  отдать ему в жёны царевну Анну. Православная христианка Анна отказалась стать женой язычника. Тогда Владимир объявил войну Византии и занял византийский город Корсунь (Херсонес), чем вынудил императоров пойти на уступки: они уговорили сестру выйти замуж за Владимира. Но князь продолжал показывать свой норов:                                   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Не хочу ехать в Византию, пусть царевна и священник сами прибудут в Корсунь.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Тут Господь наказал гордого язычника: Владимир внезапно ослеп. Приехала царевна Анна и, увидев плачевное состояние жениха, прониклась жалостью к нему.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Крещение исцелит тебя, - утешала его Анна.</a:t>
            </a:r>
          </a:p>
          <a:p>
            <a:pPr eaLnBrk="1" hangingPunct="1">
              <a:spcBef>
                <a:spcPct val="0"/>
              </a:spcBef>
            </a:pP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Владимир крестился и …прозрел.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8007E-72D8-4450-8CC6-975D13258C3F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60D8B-9E83-4042-8C17-9736F29DF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3C6FA-2A5C-412C-85D3-18DDF0A5028D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01B2C-F6E4-4E48-81EF-9F11F42DE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B39F0-43EE-4550-9C91-44CB4EAE7845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DD65F-8F01-412B-8A24-6454A1162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E5394-BA4C-4F16-A0B3-0371B8AD82B6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EBE0B-93F7-4854-A9D4-FCBFEA9BE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3B6B1-477F-48BE-AED8-87491AC36150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4217D-76F1-41F2-90B7-1773BB549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FBC50-6200-4B62-AC0D-5D555C8FCF3A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42B56-8B0C-4B54-974C-C2411B0E1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77DF8-12B9-4C3E-B7FC-4E1A2174D5F6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D112E-2502-4FB3-9B10-E5CB99DC8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2217D-931E-4C34-B307-E2C446B1386D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2EBDE-70F6-4DB0-8B7E-53432B608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FEB1F-15EA-43EA-81AA-390740EC44B1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DD6AF-510F-4670-A980-72AA8BBDD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B7365-FBD0-4EE2-A668-F4F25E3660F4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CC55D-3CC4-4086-8C70-0856F0E77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5D13-80E8-45DB-8957-334FA8EC10FE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BC30F-445C-4F8A-B165-4191DD16C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66D232-B28C-4DA6-9602-80357FA9EFDB}" type="datetimeFigureOut">
              <a:rPr lang="ru-RU"/>
              <a:pPr>
                <a:defRPr/>
              </a:pPr>
              <a:t>22.08.2012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12151D-E2C7-47DC-A45F-7F561726C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wmf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prezentacii.com/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9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12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7.xml"/><Relationship Id="rId5" Type="http://schemas.openxmlformats.org/officeDocument/2006/relationships/image" Target="../media/image4.jpeg"/><Relationship Id="rId10" Type="http://schemas.openxmlformats.org/officeDocument/2006/relationships/image" Target="../media/image7.jpeg"/><Relationship Id="rId4" Type="http://schemas.openxmlformats.org/officeDocument/2006/relationships/slide" Target="slide13.xml"/><Relationship Id="rId9" Type="http://schemas.openxmlformats.org/officeDocument/2006/relationships/image" Target="../media/image6.jpeg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000" y="685800"/>
            <a:ext cx="6966779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Русские святые</a:t>
            </a:r>
          </a:p>
        </p:txBody>
      </p:sp>
      <p:pic>
        <p:nvPicPr>
          <p:cNvPr id="5" name="Рисунок 4" descr="Святые Росси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1857375"/>
            <a:ext cx="7035800" cy="4352925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743200" y="152400"/>
            <a:ext cx="378661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993366"/>
                </a:solidFill>
                <a:latin typeface="Book Antiqua" pitchFamily="18" charset="0"/>
              </a:rPr>
              <a:t>БЕСЕДЫ О ПРАВОСЛАВИИ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857620" y="6429375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4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841116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       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Светильник веры  </a:t>
            </a: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1752600"/>
            <a:ext cx="3810000" cy="3915489"/>
          </a:xfrm>
          <a:prstGeom prst="plaque">
            <a:avLst>
              <a:gd name="adj" fmla="val 6906"/>
            </a:avLst>
          </a:prstGeom>
          <a:solidFill>
            <a:schemeClr val="accent6">
              <a:lumMod val="60000"/>
              <a:lumOff val="40000"/>
            </a:schemeClr>
          </a:solidFill>
          <a:ln w="28575" cmpd="thickThin">
            <a:solidFill>
              <a:srgbClr val="FF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7030A0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Петр и </a:t>
            </a:r>
            <a:r>
              <a:rPr lang="ru-RU" sz="2000" b="1" dirty="0" err="1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Феврония</a:t>
            </a:r>
            <a:endParaRPr lang="ru-RU" sz="2000" b="1" dirty="0">
              <a:solidFill>
                <a:srgbClr val="7030A0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Муромские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(День смерти – 8.</a:t>
            </a:r>
            <a:r>
              <a:rPr lang="en-US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VII. </a:t>
            </a:r>
            <a:r>
              <a:rPr lang="ru-RU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1228)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Святые благоверные князь Пётр и княгиня </a:t>
            </a:r>
            <a:r>
              <a:rPr lang="ru-RU" sz="1200" dirty="0" err="1">
                <a:solidFill>
                  <a:srgbClr val="7030A0"/>
                </a:solidFill>
                <a:latin typeface="+mn-lt"/>
              </a:rPr>
              <a:t>Феврония</a:t>
            </a:r>
            <a:r>
              <a:rPr lang="ru-RU" sz="1200" dirty="0">
                <a:solidFill>
                  <a:srgbClr val="7030A0"/>
                </a:solidFill>
                <a:latin typeface="+mn-lt"/>
              </a:rPr>
              <a:t> были неразлучны как в жизни, так и в смерти. Именно им, святым </a:t>
            </a:r>
            <a:r>
              <a:rPr lang="ru-RU" sz="1200" dirty="0" err="1">
                <a:solidFill>
                  <a:srgbClr val="7030A0"/>
                </a:solidFill>
                <a:latin typeface="+mn-lt"/>
              </a:rPr>
              <a:t>муромским</a:t>
            </a:r>
            <a:r>
              <a:rPr lang="ru-RU" sz="1200" dirty="0">
                <a:solidFill>
                  <a:srgbClr val="7030A0"/>
                </a:solidFill>
                <a:latin typeface="+mn-lt"/>
              </a:rPr>
              <a:t> супругам, пострадавшим за святость и нерушимость брачного союза, всегда молились на святой Руси женихи и невесты, прося у них благословение, чтобы, как и они, «жить в любви и согласии до самой смерти и умереть в один день».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7030A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 </a:t>
            </a:r>
          </a:p>
        </p:txBody>
      </p:sp>
      <p:pic>
        <p:nvPicPr>
          <p:cNvPr id="8" name="Рисунок 7" descr="Святые России 003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943600" y="1828800"/>
            <a:ext cx="2133600" cy="3674534"/>
          </a:xfrm>
          <a:prstGeom prst="rect">
            <a:avLst/>
          </a:prstGeom>
          <a:ln w="228600" cap="sq" cmpd="thickThin">
            <a:solidFill>
              <a:srgbClr val="A5002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7" name="Рисунок 6" descr="Рисунок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533400"/>
            <a:ext cx="338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вятые России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0800000" flipV="1">
            <a:off x="3886200" y="381000"/>
            <a:ext cx="4953000" cy="3064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Семья 07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95800" y="365760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емья 07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5400000">
            <a:off x="-443459" y="900658"/>
            <a:ext cx="4766869" cy="3575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762000" y="5181600"/>
            <a:ext cx="30432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A50021"/>
                </a:solidFill>
                <a:latin typeface="Calibri" pitchFamily="34" charset="0"/>
              </a:rPr>
              <a:t>г.Муром</a:t>
            </a:r>
          </a:p>
          <a:p>
            <a:r>
              <a:rPr lang="ru-RU" b="1">
                <a:solidFill>
                  <a:srgbClr val="A50021"/>
                </a:solidFill>
                <a:latin typeface="Calibri" pitchFamily="34" charset="0"/>
              </a:rPr>
              <a:t>Женский монастырь, где</a:t>
            </a:r>
          </a:p>
          <a:p>
            <a:r>
              <a:rPr lang="ru-RU" b="1">
                <a:solidFill>
                  <a:srgbClr val="A50021"/>
                </a:solidFill>
                <a:latin typeface="Calibri" pitchFamily="34" charset="0"/>
              </a:rPr>
              <a:t> покоятся мощи святых</a:t>
            </a:r>
          </a:p>
          <a:p>
            <a:r>
              <a:rPr lang="ru-RU" b="1">
                <a:solidFill>
                  <a:srgbClr val="A50021"/>
                </a:solidFill>
                <a:latin typeface="Calibri" pitchFamily="34" charset="0"/>
              </a:rPr>
              <a:t>Петра и Февронии</a:t>
            </a:r>
          </a:p>
          <a:p>
            <a:endParaRPr lang="ru-RU">
              <a:solidFill>
                <a:srgbClr val="A5002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усские святые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400800" y="2722394"/>
            <a:ext cx="2514600" cy="3428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Русские святые 00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810000" y="3505200"/>
            <a:ext cx="1658112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47800" y="1066800"/>
            <a:ext cx="6399316" cy="1446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317500"/>
          </a:effectLst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8 июля – День семьи,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любви и верности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228600"/>
            <a:ext cx="7196008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Новый праздник России</a:t>
            </a:r>
          </a:p>
        </p:txBody>
      </p:sp>
      <p:pic>
        <p:nvPicPr>
          <p:cNvPr id="14342" name="Рисунок 6" descr="flag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0" y="228600"/>
            <a:ext cx="8302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усские святые 003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57200" y="2667000"/>
            <a:ext cx="2365248" cy="3490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3200400" y="2971800"/>
            <a:ext cx="30534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A5002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За любовь и верность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534400" y="6324600"/>
            <a:ext cx="381000" cy="3571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828800" y="228600"/>
            <a:ext cx="5651917" cy="1258610"/>
          </a:xfrm>
          <a:prstGeom prst="plaque">
            <a:avLst>
              <a:gd name="adj" fmla="val 17545"/>
            </a:avLst>
          </a:prstGeom>
          <a:solidFill>
            <a:schemeClr val="accent6">
              <a:lumMod val="60000"/>
              <a:lumOff val="40000"/>
            </a:schemeClr>
          </a:solidFill>
          <a:ln w="28575" cmpd="thickThin">
            <a:solidFill>
              <a:srgbClr val="FF0000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800080"/>
                </a:solidFill>
                <a:latin typeface="Book Antiqua" pitchFamily="18" charset="0"/>
              </a:rPr>
              <a:t>Святая </a:t>
            </a:r>
            <a:r>
              <a:rPr lang="ru-RU" sz="2800" b="1" dirty="0" err="1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800080"/>
                </a:solidFill>
                <a:latin typeface="Book Antiqua" pitchFamily="18" charset="0"/>
              </a:rPr>
              <a:t>преподобномученица</a:t>
            </a:r>
            <a:endParaRPr lang="ru-RU" sz="2800" b="1" dirty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rgbClr val="800080"/>
              </a:solidFill>
              <a:latin typeface="Book Antiqu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800080"/>
                </a:solidFill>
                <a:latin typeface="Book Antiqua" pitchFamily="18" charset="0"/>
              </a:rPr>
              <a:t> великая княгиня </a:t>
            </a:r>
            <a:r>
              <a:rPr lang="ru-RU" sz="2800" b="1" dirty="0" err="1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800080"/>
                </a:solidFill>
                <a:latin typeface="Book Antiqua" pitchFamily="18" charset="0"/>
              </a:rPr>
              <a:t>Елисавета</a:t>
            </a:r>
            <a:endParaRPr lang="ru-RU" sz="2800" b="1" dirty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rgbClr val="800080"/>
              </a:solidFill>
              <a:latin typeface="Book Antiqua" pitchFamily="18" charset="0"/>
            </a:endParaRPr>
          </a:p>
        </p:txBody>
      </p:sp>
      <p:pic>
        <p:nvPicPr>
          <p:cNvPr id="4" name="Рисунок 3" descr="урок 002.jpg"/>
          <p:cNvPicPr>
            <a:picLocks noChangeAspect="1"/>
          </p:cNvPicPr>
          <p:nvPr/>
        </p:nvPicPr>
        <p:blipFill>
          <a:blip r:embed="rId4" cstate="email">
            <a:duotone>
              <a:schemeClr val="accent2">
                <a:shade val="45000"/>
                <a:satMod val="135000"/>
              </a:schemeClr>
              <a:prstClr val="white"/>
            </a:duotone>
            <a:lum contrast="10000"/>
          </a:blip>
          <a:srcRect/>
          <a:stretch>
            <a:fillRect/>
          </a:stretch>
        </p:blipFill>
        <p:spPr>
          <a:xfrm rot="5400000">
            <a:off x="2909794" y="2881405"/>
            <a:ext cx="3352802" cy="23143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9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735387" y="3656013"/>
            <a:ext cx="4568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839787" y="3656013"/>
            <a:ext cx="4568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5562600"/>
            <a:ext cx="35052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4" descr="C:\Program Files\Microsoft Office\MEDIA\CAGCAT10\j015799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1752600"/>
            <a:ext cx="350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228600"/>
            <a:ext cx="3841116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       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Светильник веры  </a:t>
            </a: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905000"/>
            <a:ext cx="3810000" cy="3982998"/>
          </a:xfrm>
          <a:prstGeom prst="plaque">
            <a:avLst>
              <a:gd name="adj" fmla="val 6906"/>
            </a:avLst>
          </a:prstGeom>
          <a:solidFill>
            <a:schemeClr val="accent6">
              <a:lumMod val="60000"/>
              <a:lumOff val="40000"/>
            </a:schemeClr>
          </a:solidFill>
          <a:ln w="28575" cmpd="thickThin">
            <a:solidFill>
              <a:srgbClr val="FF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7030A0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Сергий Радонежский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(1321 -1391)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Преподобный Сергий основал Троице-Сергиев монастырь, ставший со временем всемирно известной Троице-Сергиевой лаврой. Он обладал высоким нравственным авторитетом, что позволяло ему благотворно влиять на церковные и политические дела своего времени.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Преподобный Сергий почитается как заступник земли Русской, покровитель русского воинства и особый покровитель школьников, помогающий успешной учёбе.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rgbClr val="7030A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 </a:t>
            </a:r>
          </a:p>
        </p:txBody>
      </p:sp>
      <p:pic>
        <p:nvPicPr>
          <p:cNvPr id="6" name="Рисунок 5" descr="Святые России 01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86400" y="2057400"/>
            <a:ext cx="2601221" cy="3652114"/>
          </a:xfrm>
          <a:prstGeom prst="rect">
            <a:avLst/>
          </a:prstGeom>
          <a:ln w="228600" cap="sq" cmpd="thickThin">
            <a:solidFill>
              <a:srgbClr val="A5002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417" name="Рисунок 6" descr="Рисунок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533400"/>
            <a:ext cx="2667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hlinkClick r:id="rId5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381000" y="152400"/>
            <a:ext cx="8382000" cy="6477000"/>
          </a:xfrm>
          <a:prstGeom prst="vertic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47800" y="1295400"/>
            <a:ext cx="6324600" cy="5262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Святые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</a:t>
            </a: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– особенно чтимые церковью лица за их праведную жизнь, благочестие, стойкое исповедание веры и обладающие даром чудотворства.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Апостолы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 это ближайшие ученики Иисуса Христа, которых Он во время Своей земной жизни посылал на проповедь.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Мученики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 те христиане, которые за веру в Иисуса Христа приняли жестокие мучения и даже смерть.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Святители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 епископы или архиереи, угодившие Богу своею праведною жизнью.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rgbClr val="C00000"/>
                </a:solidFill>
                <a:latin typeface="Comic Sans MS" pitchFamily="66" charset="0"/>
              </a:rPr>
              <a:t>Священномученики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–Святители, претерпевшие мучения за Христа.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Преподобные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–праведные люди, которые удалялись от мирской жизни и угодили Богу, пребывая в девстве, посте и молитве.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err="1">
                <a:solidFill>
                  <a:srgbClr val="C00000"/>
                </a:solidFill>
                <a:latin typeface="Comic Sans MS" pitchFamily="66" charset="0"/>
              </a:rPr>
              <a:t>Бессребренники</a:t>
            </a: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– люди, которые без всякой платы исцеляли болезни.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  <a:latin typeface="Comic Sans MS" pitchFamily="66" charset="0"/>
              </a:rPr>
              <a:t>Праведные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– семейные люди, которые проводили праведную, угодную Богу жизнь.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bg1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вятые России 008.jpg"/>
          <p:cNvPicPr>
            <a:picLocks noChangeAspect="1"/>
          </p:cNvPicPr>
          <p:nvPr/>
        </p:nvPicPr>
        <p:blipFill>
          <a:blip r:embed="rId3" cstate="email">
            <a:lum contrast="20000"/>
          </a:blip>
          <a:srcRect/>
          <a:stretch>
            <a:fillRect/>
          </a:stretch>
        </p:blipFill>
        <p:spPr>
          <a:xfrm>
            <a:off x="4953000" y="228600"/>
            <a:ext cx="1600200" cy="2480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Святые России 001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690812" y="3657600"/>
            <a:ext cx="1728788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Святые России 002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09600" y="228600"/>
            <a:ext cx="1524000" cy="2460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Святые России 003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7239000" y="228600"/>
            <a:ext cx="1415845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Святые России 004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7162800" y="3657600"/>
            <a:ext cx="1414463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Святые России 005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>
          <a:xfrm rot="10800000">
            <a:off x="2819400" y="228600"/>
            <a:ext cx="1371600" cy="2438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Святые России 006.jpg"/>
          <p:cNvPicPr>
            <a:picLocks noChangeAspect="1"/>
          </p:cNvPicPr>
          <p:nvPr/>
        </p:nvPicPr>
        <p:blipFill>
          <a:blip r:embed="rId13" cstate="email"/>
          <a:srcRect r="-6564"/>
          <a:stretch>
            <a:fillRect/>
          </a:stretch>
        </p:blipFill>
        <p:spPr>
          <a:xfrm rot="10800000">
            <a:off x="5257800" y="3657600"/>
            <a:ext cx="1143000" cy="2260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Святые России 007.jpg"/>
          <p:cNvPicPr>
            <a:picLocks noChangeAspect="1"/>
          </p:cNvPicPr>
          <p:nvPr/>
        </p:nvPicPr>
        <p:blipFill>
          <a:blip r:embed="rId14" cstate="email">
            <a:lum contrast="20000"/>
          </a:blip>
          <a:srcRect/>
          <a:stretch>
            <a:fillRect/>
          </a:stretch>
        </p:blipFill>
        <p:spPr>
          <a:xfrm>
            <a:off x="609600" y="3733800"/>
            <a:ext cx="12954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457200" y="2819400"/>
            <a:ext cx="174307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Княгиня Ольга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90800" y="2819400"/>
            <a:ext cx="1878013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Князь  Владимир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48200" y="2819400"/>
            <a:ext cx="228282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Феодосий Печерский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86600" y="2819400"/>
            <a:ext cx="188912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Пётр и </a:t>
            </a:r>
            <a:r>
              <a:rPr lang="ru-RU" dirty="0" err="1">
                <a:solidFill>
                  <a:srgbClr val="C00000"/>
                </a:solidFill>
              </a:rPr>
              <a:t>Феврония</a:t>
            </a:r>
            <a:endParaRPr lang="ru-RU" dirty="0">
              <a:solidFill>
                <a:srgbClr val="C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     Муромские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" y="6324600"/>
            <a:ext cx="213677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Александр Невский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38400" y="6324600"/>
            <a:ext cx="226377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Сергий Радонежский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0" y="6096000"/>
            <a:ext cx="16256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      Ксения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Петербургская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81800" y="6324600"/>
            <a:ext cx="2193925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C00000"/>
                </a:solidFill>
              </a:rPr>
              <a:t>Серафим </a:t>
            </a:r>
            <a:r>
              <a:rPr lang="ru-RU" dirty="0" err="1">
                <a:solidFill>
                  <a:srgbClr val="C00000"/>
                </a:solidFill>
              </a:rPr>
              <a:t>Саровский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веденье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04800" y="3657600"/>
            <a:ext cx="8507134" cy="32004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62200" y="228600"/>
            <a:ext cx="4528804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317500"/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Викторина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676400"/>
            <a:ext cx="86106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Какой иконе молятся на Руси женихи и невесты, прося благословение жить в любви и согласии.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2. Какие две даты отмечает в этом году Русская Православная Церковь?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3. Что обозначают птицы на иконе Сергия Радонежского?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2060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4. Когда в России отмечается День семьи?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228600"/>
            <a:ext cx="770390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C33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Именины –праздник особый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2000" y="1219200"/>
            <a:ext cx="7696200" cy="52629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j-lt"/>
              </a:rPr>
              <a:t>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latin typeface="+mj-lt"/>
              </a:rPr>
              <a:t>                       </a:t>
            </a:r>
            <a:r>
              <a:rPr lang="ru-RU" sz="2800" b="1" dirty="0">
                <a:solidFill>
                  <a:srgbClr val="C00000"/>
                </a:solidFill>
                <a:latin typeface="Comic Sans MS" pitchFamily="66" charset="0"/>
              </a:rPr>
              <a:t>ДЕНЬ АНГЕЛА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150" name="TextBox 8"/>
          <p:cNvSpPr txBox="1">
            <a:spLocks noChangeArrowheads="1"/>
          </p:cNvSpPr>
          <p:nvPr/>
        </p:nvSpPr>
        <p:spPr bwMode="auto">
          <a:xfrm>
            <a:off x="990600" y="2438400"/>
            <a:ext cx="71628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omic Sans MS" pitchFamily="66" charset="0"/>
              </a:rPr>
              <a:t>Чтобы определить день своего Ангела, найдите своё имя в алфавитном списке. Каждое из имён отмечено, как правило, несколькими датами – это дни православных святых, носящих данное имя. Необходимо выбрать одну именную дату, которая либо совпадает с днём вашего рождения, либо следует за ним и более всего приближается к нему.</a:t>
            </a:r>
          </a:p>
          <a:p>
            <a:endParaRPr lang="ru-RU" sz="2000">
              <a:latin typeface="Calibri" pitchFamily="34" charset="0"/>
            </a:endParaRPr>
          </a:p>
        </p:txBody>
      </p:sp>
      <p:pic>
        <p:nvPicPr>
          <p:cNvPr id="6151" name="Рисунок 9" descr="angel0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371600"/>
            <a:ext cx="107791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457200" y="914400"/>
            <a:ext cx="3886200" cy="4879975"/>
          </a:xfrm>
          <a:prstGeom prst="foldedCorner">
            <a:avLst>
              <a:gd name="adj" fmla="val 29272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Александр</a:t>
            </a:r>
            <a:r>
              <a:rPr lang="ru-RU" sz="20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sz="2000" dirty="0">
                <a:latin typeface="Comic Sans MS" pitchFamily="66" charset="0"/>
              </a:rPr>
              <a:t>– защитник людей (греческое): 22 марта,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11 октября.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Владимир</a:t>
            </a:r>
            <a:r>
              <a:rPr lang="ru-RU" sz="2000" dirty="0">
                <a:latin typeface="Comic Sans MS" pitchFamily="66" charset="0"/>
              </a:rPr>
              <a:t> (славянское): 28 июля.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Максим </a:t>
            </a:r>
            <a:r>
              <a:rPr lang="ru-RU" sz="2000" dirty="0">
                <a:latin typeface="Comic Sans MS" pitchFamily="66" charset="0"/>
              </a:rPr>
              <a:t>– величайший (латинское): 12 августа.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Павел</a:t>
            </a:r>
            <a:r>
              <a:rPr lang="ru-RU" sz="2000" dirty="0">
                <a:latin typeface="Comic Sans MS" pitchFamily="66" charset="0"/>
              </a:rPr>
              <a:t> – малый(латинское):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30 августа.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latin typeface="Comic Sans MS" pitchFamily="66" charset="0"/>
              </a:rPr>
              <a:t>Алексий </a:t>
            </a:r>
            <a:r>
              <a:rPr lang="ru-RU" sz="2000" dirty="0">
                <a:latin typeface="Comic Sans MS" pitchFamily="66" charset="0"/>
              </a:rPr>
              <a:t>– защитник (греческое): 30 марта.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800600" y="914400"/>
            <a:ext cx="3886200" cy="4879975"/>
          </a:xfrm>
          <a:prstGeom prst="foldedCorner">
            <a:avLst>
              <a:gd name="adj" fmla="val 29832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Дария</a:t>
            </a:r>
            <a:r>
              <a:rPr lang="ru-RU" sz="2000" dirty="0">
                <a:latin typeface="Comic Sans MS" pitchFamily="66" charset="0"/>
              </a:rPr>
              <a:t> – сильная, побеждающая (персидское):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1 апреля.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Ксения</a:t>
            </a:r>
            <a:r>
              <a:rPr lang="ru-RU" sz="2000" dirty="0">
                <a:latin typeface="Comic Sans MS" pitchFamily="66" charset="0"/>
              </a:rPr>
              <a:t> – иностранка, странница (греческое) : 6 февраля.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Наталия</a:t>
            </a:r>
            <a:r>
              <a:rPr lang="ru-RU" sz="2000" dirty="0">
                <a:latin typeface="Comic Sans MS" pitchFamily="66" charset="0"/>
              </a:rPr>
              <a:t> – природная (латинское): 8 сентября.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Ольга</a:t>
            </a:r>
            <a:r>
              <a:rPr lang="ru-RU" sz="2000" dirty="0">
                <a:latin typeface="Comic Sans MS" pitchFamily="66" charset="0"/>
              </a:rPr>
              <a:t>(скандинавское):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omic Sans MS" pitchFamily="66" charset="0"/>
              </a:rPr>
              <a:t>24 июля.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Comic Sans MS" pitchFamily="66" charset="0"/>
              </a:rPr>
              <a:t>Светлана(Фотиния):</a:t>
            </a:r>
            <a:r>
              <a:rPr lang="ru-RU" dirty="0">
                <a:latin typeface="Comic Sans MS" pitchFamily="66" charset="0"/>
              </a:rPr>
              <a:t>26февраля</a:t>
            </a:r>
          </a:p>
        </p:txBody>
      </p:sp>
      <p:pic>
        <p:nvPicPr>
          <p:cNvPr id="7172" name="Picture 4" descr="H:\Program Files\Microsoft Office\MEDIA\OFFICE12\Lines\BD2131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6324600"/>
            <a:ext cx="868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 descr="H:\Program Files\Microsoft Office\MEDIA\OFFICE12\Lines\BD21313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868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вятые России 01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867400" y="1828800"/>
            <a:ext cx="2477773" cy="3810000"/>
          </a:xfrm>
          <a:prstGeom prst="rect">
            <a:avLst/>
          </a:prstGeom>
          <a:ln w="228600" cap="sq" cmpd="thickThin">
            <a:solidFill>
              <a:srgbClr val="A5002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838200" y="1752600"/>
            <a:ext cx="3810000" cy="3915489"/>
          </a:xfrm>
          <a:prstGeom prst="plaque">
            <a:avLst>
              <a:gd name="adj" fmla="val 6906"/>
            </a:avLst>
          </a:prstGeom>
          <a:solidFill>
            <a:schemeClr val="accent6">
              <a:lumMod val="60000"/>
              <a:lumOff val="40000"/>
            </a:schemeClr>
          </a:solidFill>
          <a:ln w="28575" cmpd="thickThin">
            <a:solidFill>
              <a:srgbClr val="FF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7030A0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Княгиня Ольга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(ок.890-969)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7030A0"/>
                </a:solidFill>
                <a:latin typeface="+mn-lt"/>
              </a:rPr>
              <a:t>Святая благоверная княгиня Ольга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7030A0"/>
                </a:solidFill>
                <a:latin typeface="+mn-lt"/>
              </a:rPr>
              <a:t> зачинательница православной веры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7030A0"/>
                </a:solidFill>
                <a:latin typeface="+mn-lt"/>
              </a:rPr>
              <a:t>на Руси. Она одной из первых, ещё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7030A0"/>
                </a:solidFill>
                <a:latin typeface="+mn-lt"/>
              </a:rPr>
              <a:t>до крещения Руси, приняла христианство и много сил приложила к распространению веры Христовой; прославилась делами христианского благочестия, помогала больным и бедным.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228600"/>
            <a:ext cx="3841116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       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Светильник веры  </a:t>
            </a: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8201" name="Рисунок 5" descr="Рисунок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57200"/>
            <a:ext cx="338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228600"/>
            <a:ext cx="3841116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00"/>
                </a:solidFill>
                <a:latin typeface="Comic Sans MS" pitchFamily="66" charset="0"/>
              </a:rPr>
              <a:t>        </a:t>
            </a:r>
            <a:r>
              <a:rPr lang="ru-RU" sz="2400" b="1" dirty="0">
                <a:solidFill>
                  <a:srgbClr val="FFFF00"/>
                </a:solidFill>
                <a:latin typeface="Comic Sans MS" pitchFamily="66" charset="0"/>
              </a:rPr>
              <a:t>Светильник веры  </a:t>
            </a: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905000"/>
            <a:ext cx="3810000" cy="3677603"/>
          </a:xfrm>
          <a:prstGeom prst="plaque">
            <a:avLst>
              <a:gd name="adj" fmla="val 6906"/>
            </a:avLst>
          </a:prstGeom>
          <a:solidFill>
            <a:schemeClr val="accent6">
              <a:lumMod val="60000"/>
              <a:lumOff val="40000"/>
            </a:schemeClr>
          </a:solidFill>
          <a:ln w="28575" cmpd="thickThin">
            <a:solidFill>
              <a:srgbClr val="FF000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Князь</a:t>
            </a:r>
            <a:r>
              <a:rPr lang="en-US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Владимир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  <a:latin typeface="Microsoft Sans Serif" pitchFamily="34" charset="0"/>
                <a:cs typeface="Microsoft Sans Serif" pitchFamily="34" charset="0"/>
              </a:rPr>
              <a:t>(ок.955-1015)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Владимир Святославович, великий князь Киевский, был внуком княгини Ольги. В молодые годы он вёл нечестивую жизнь и  отличался властолюбием.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В 987 году он принял крещение, а в 988 году обратил в православие киевлян, положив начало распространению христианства по всей Руси.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После крещения Владимир превратился в милосердного и кроткого христианина, чем заслужил себе справедливое прозвание: Владимир Красное Солнышко.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7030A0"/>
                </a:solidFill>
                <a:latin typeface="+mn-lt"/>
              </a:rPr>
              <a:t> </a:t>
            </a:r>
          </a:p>
        </p:txBody>
      </p:sp>
      <p:pic>
        <p:nvPicPr>
          <p:cNvPr id="6" name="Рисунок 5" descr="Святые России 01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34000" y="1981200"/>
            <a:ext cx="2833007" cy="3448879"/>
          </a:xfrm>
          <a:prstGeom prst="rect">
            <a:avLst/>
          </a:prstGeom>
          <a:ln w="228600" cap="sq" cmpd="thickThin">
            <a:solidFill>
              <a:srgbClr val="A5002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49" name="Рисунок 6" descr="Рисунок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57200"/>
            <a:ext cx="338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вятые России 01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3400" y="609600"/>
            <a:ext cx="8232496" cy="5474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Управляющая кнопка: возврат 2">
            <a:hlinkClick r:id="rId4" action="ppaction://hlinksldjump" highlightClick="1"/>
          </p:cNvPr>
          <p:cNvSpPr/>
          <p:nvPr/>
        </p:nvSpPr>
        <p:spPr>
          <a:xfrm>
            <a:off x="8610600" y="6324600"/>
            <a:ext cx="381000" cy="3571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2032</Words>
  <Application>Microsoft Office PowerPoint</Application>
  <PresentationFormat>Экран (4:3)</PresentationFormat>
  <Paragraphs>171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</cp:revision>
  <dcterms:modified xsi:type="dcterms:W3CDTF">2012-08-22T10:29:19Z</dcterms:modified>
</cp:coreProperties>
</file>