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3" r:id="rId4"/>
    <p:sldId id="259" r:id="rId5"/>
    <p:sldId id="260" r:id="rId6"/>
    <p:sldId id="262" r:id="rId7"/>
    <p:sldId id="261" r:id="rId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-930" y="-63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7223C5-3A60-4784-8A76-7FEAE524CC6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heel spokes="3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803B68-7318-4D3C-95AD-524FBD9EEE5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heel spokes="3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15F3C8-E005-427C-848D-940BDC84C05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heel spokes="3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6CD98E-18D6-4D15-9AC0-4731391F73B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heel spokes="3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1042C7-51D4-4C99-8ABB-06985335784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heel spokes="3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A0E2F4-FF46-4C4E-A338-64D192A29E2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heel spokes="3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48D321-AE48-4E6F-8E24-C45AD7D0EE1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heel spokes="3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B77516-A394-48CA-980E-849F6C1A1C7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heel spokes="3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3A1075-F5FF-475D-8A4A-E02B55C4464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heel spokes="3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19D428-270C-4149-A450-67C9773189B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heel spokes="3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F34024-BCA5-459C-9D55-3CF9877EB0B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heel spokes="3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449F366A-EF30-455F-B42A-A67B4B39A83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wheel spokes="3"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emf"/><Relationship Id="rId3" Type="http://schemas.openxmlformats.org/officeDocument/2006/relationships/image" Target="../media/image5.jpeg"/><Relationship Id="rId7" Type="http://schemas.openxmlformats.org/officeDocument/2006/relationships/image" Target="../media/image9.em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emf"/><Relationship Id="rId9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image" Target="../media/image12.jpeg"/><Relationship Id="rId7" Type="http://schemas.openxmlformats.org/officeDocument/2006/relationships/image" Target="../media/image16.em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11" Type="http://schemas.openxmlformats.org/officeDocument/2006/relationships/image" Target="../media/image20.emf"/><Relationship Id="rId5" Type="http://schemas.openxmlformats.org/officeDocument/2006/relationships/image" Target="../media/image14.emf"/><Relationship Id="rId10" Type="http://schemas.openxmlformats.org/officeDocument/2006/relationships/image" Target="../media/image19.jpeg"/><Relationship Id="rId4" Type="http://schemas.openxmlformats.org/officeDocument/2006/relationships/image" Target="../media/image13.jpeg"/><Relationship Id="rId9" Type="http://schemas.openxmlformats.org/officeDocument/2006/relationships/image" Target="../media/image18.em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0"/>
            <a:ext cx="7772400" cy="1470025"/>
          </a:xfrm>
        </p:spPr>
        <p:txBody>
          <a:bodyPr/>
          <a:lstStyle/>
          <a:p>
            <a:pPr eaLnBrk="1" hangingPunct="1"/>
            <a:r>
              <a:rPr lang="ru-RU" smtClean="0"/>
              <a:t/>
            </a:r>
            <a:br>
              <a:rPr lang="ru-RU" smtClean="0"/>
            </a:br>
            <a:endParaRPr lang="ru-RU" smtClean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b="1" i="1" smtClean="0">
                <a:effectLst>
                  <a:outerShdw blurRad="38100" dist="38100" dir="2700000" algn="tl">
                    <a:srgbClr val="C0C0C0"/>
                  </a:outerShdw>
                </a:effectLst>
                <a:latin typeface="Goudy Stout" pitchFamily="18" charset="0"/>
              </a:rPr>
              <a:t>Тайга</a:t>
            </a:r>
          </a:p>
        </p:txBody>
      </p:sp>
      <p:pic>
        <p:nvPicPr>
          <p:cNvPr id="2052" name="Picture 5" descr="Файл:Mixed Picea (Spruce) forest from Vestfold county in Norwa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1524000" y="2438400"/>
            <a:ext cx="6143926" cy="255454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80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00800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Природная </a:t>
            </a:r>
            <a:endParaRPr lang="en-US" sz="8000" b="1" dirty="0" smtClean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solidFill>
                <a:srgbClr val="008000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  <a:p>
            <a:pPr algn="ctr">
              <a:defRPr/>
            </a:pPr>
            <a:r>
              <a:rPr lang="ru-RU" sz="80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00800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зона </a:t>
            </a:r>
            <a:r>
              <a:rPr lang="ru-RU" sz="80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00800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тайги</a:t>
            </a:r>
          </a:p>
        </p:txBody>
      </p:sp>
      <p:sp>
        <p:nvSpPr>
          <p:cNvPr id="7" name="Прямоугольник 6"/>
          <p:cNvSpPr/>
          <p:nvPr/>
        </p:nvSpPr>
        <p:spPr bwMode="auto">
          <a:xfrm>
            <a:off x="3714750" y="0"/>
            <a:ext cx="2286000" cy="500063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eaLnBrk="0" hangingPunct="0">
              <a:defRPr/>
            </a:pPr>
            <a:r>
              <a:rPr lang="en-US" sz="2400" b="1" dirty="0">
                <a:solidFill>
                  <a:schemeClr val="tx1"/>
                </a:solidFill>
                <a:latin typeface="Times New Roman" pitchFamily="18" charset="0"/>
              </a:rPr>
              <a:t>Prezentacii.com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0"/>
            <a:ext cx="9144000" cy="22860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2400" b="1" smtClean="0">
                <a:solidFill>
                  <a:srgbClr val="008000"/>
                </a:solidFill>
              </a:rPr>
              <a:t>    </a:t>
            </a:r>
            <a:r>
              <a:rPr lang="ru-RU" sz="1800" b="1" smtClean="0">
                <a:solidFill>
                  <a:srgbClr val="008000"/>
                </a:solidFill>
              </a:rPr>
              <a:t>Тайга — биом, характеризующийся преобладанием хвойных лесов (бореальных видов ели, пихты, лиственницы, сосны, в том числе кедровой). Располагается в северной субарктической влажной географической зоне. Хвойные деревья составляют там основу растительной жизни. Для этой зоны также характерны болота, которые покрывают северную Сибирь. Тайга — самая большая по площади ландшафтная зона России. Её ширина в Европейской части достигает 800 километров, а в Западной и Восточной Сибири — 2150 километров. Таёжные зоны России стали формироваться ещё до наступления ледников. </a:t>
            </a:r>
          </a:p>
        </p:txBody>
      </p:sp>
      <p:sp>
        <p:nvSpPr>
          <p:cNvPr id="3075" name="AutoShape 5" descr="ANd9GcRxaHpRaDb_qg5lx7kCtFom67FDNfsfYfOduq-txVwwIi5KjkDFLw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3076" name="Picture 7" descr="Taig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438400"/>
            <a:ext cx="9144000" cy="454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800" y="228600"/>
            <a:ext cx="8686800" cy="632460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b="1" i="1" smtClean="0">
                <a:solidFill>
                  <a:schemeClr val="bg1"/>
                </a:solidFill>
              </a:rPr>
              <a:t>    По видовому составу различают светлохвойную (сосна обыкновенная, некоторые американские виды сосны, лиственницы сибирская и даурская) и более характерную и распространённую  - темнохвойную тайгу (ель, пихта, кедровая сосна). Древесные породы могут образовывать чистые (еловые, лиственничные) и смешанные (елово-пихтовые) древостои.</a:t>
            </a: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1600" smtClean="0"/>
              <a:t> </a:t>
            </a:r>
          </a:p>
        </p:txBody>
      </p:sp>
      <p:pic>
        <p:nvPicPr>
          <p:cNvPr id="5123" name="Picture 4" descr="tg10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0" y="3492500"/>
            <a:ext cx="2381250" cy="3365500"/>
          </a:xfrm>
          <a:noFill/>
        </p:spPr>
      </p:pic>
      <p:pic>
        <p:nvPicPr>
          <p:cNvPr id="5124" name="Picture 5" descr="Рисунок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838200" y="2819400"/>
            <a:ext cx="4114800" cy="57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5" name="AutoShape 7" descr="ANd9GcSjwBSGQIJMmIcg1dQnme9hLKzVWJ_kXUEINrN_dslNc1Z9un_Egz-Foe3qnw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5126" name="Picture 9" descr="ANd9GcTa1XMlvrjfMNxHbCB9jvkEbIc-qnNQgbe8V8G0xcXR7VHFOGQ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908800" y="3457575"/>
            <a:ext cx="2235200" cy="3400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7" name="Picture 11" descr="Rhododendron_dauricum_flower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90800" y="3505200"/>
            <a:ext cx="4114800" cy="308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8" name="Picture 12" descr="Рисунок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590800" y="2819400"/>
            <a:ext cx="4044950" cy="56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9" name="Picture 13" descr="Рисунок5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791200" y="2743200"/>
            <a:ext cx="4419600" cy="620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30" name="Rectangle 14"/>
          <p:cNvSpPr>
            <a:spLocks noChangeArrowheads="1"/>
          </p:cNvSpPr>
          <p:nvPr/>
        </p:nvSpPr>
        <p:spPr bwMode="auto">
          <a:xfrm>
            <a:off x="4019550" y="3246438"/>
            <a:ext cx="2476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/>
              <a:t> </a:t>
            </a:r>
          </a:p>
        </p:txBody>
      </p:sp>
      <p:sp>
        <p:nvSpPr>
          <p:cNvPr id="5131" name="Rectangle 15"/>
          <p:cNvSpPr>
            <a:spLocks noChangeArrowheads="1"/>
          </p:cNvSpPr>
          <p:nvPr/>
        </p:nvSpPr>
        <p:spPr bwMode="auto">
          <a:xfrm>
            <a:off x="152400" y="381000"/>
            <a:ext cx="2133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/>
              <a:t>брусника</a:t>
            </a:r>
          </a:p>
        </p:txBody>
      </p:sp>
      <p:sp>
        <p:nvSpPr>
          <p:cNvPr id="5132" name="AutoShape 17" descr="ANd9GcQYrYQEQYhCbBtq60wPiAK_a2w6KNEn0p748AiYBMo3e98sSvme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133" name="AutoShape 19" descr="ANd9GcQYrYQEQYhCbBtq60wPiAK_a2w6KNEn0p748AiYBMo3e98sSvme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134" name="AutoShape 21" descr="ANd9GcQYrYQEQYhCbBtq60wPiAK_a2w6KNEn0p748AiYBMo3e98sSvme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5135" name="Picture 23" descr="ANd9GcTi6UlvGL4Df7_ydi-8uHRkg2RIkPgkzFcDkW1RRBcmOjwvijZlnkVF4GL9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52400" y="838200"/>
            <a:ext cx="2133600" cy="196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36" name="Rectangle 24"/>
          <p:cNvSpPr>
            <a:spLocks noChangeArrowheads="1"/>
          </p:cNvSpPr>
          <p:nvPr/>
        </p:nvSpPr>
        <p:spPr bwMode="auto">
          <a:xfrm>
            <a:off x="2362200" y="762000"/>
            <a:ext cx="6781800" cy="1465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solidFill>
                  <a:schemeClr val="tx2"/>
                </a:solidFill>
              </a:rPr>
              <a:t>Тайге свойственно отсутствие или слабое развитие подлеска (так как в лесу мало света), а также однообразие травяно-кустарникового яруса и мохового покрова (зелёные мхи). Виды кустарников, кустарничков и трав немногочисленны. </a:t>
            </a:r>
            <a:endParaRPr lang="ru-RU">
              <a:solidFill>
                <a:schemeClr val="tx2"/>
              </a:solidFill>
            </a:endParaRP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0"/>
            <a:ext cx="5943600" cy="38100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1600" b="1" smtClean="0"/>
              <a:t>      Многочисленны и широко распространены: рысь, росомаха, бурундук, соболь, белка и др. Из копытных встречаются северный и Благородный олень, лось, косуля</a:t>
            </a:r>
            <a:r>
              <a:rPr lang="en-US" sz="1600" b="1" smtClean="0"/>
              <a:t>;</a:t>
            </a:r>
            <a:r>
              <a:rPr lang="ru-RU" sz="1600" b="1" smtClean="0"/>
              <a:t> многочисленны зайцы, бурозубки, грызуны: мыши, полёвки, белки обыкновенная и летяга, бурундуки. Из птиц обычны: глухарь, обыкновенный рябчик, кедровка, клесты и др. В таёжном лесу по сравнению с лесотундрой благоприятнее условия для жизни животных. Здесь больше оседлых животных. Нигде в мире, кроме тайги, не водится столько пушных зверей.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1600" b="1" smtClean="0"/>
              <a:t>      В зимний период подавляющее число видов беспозвоночных, все земноводные и пресмыкающиеся, а также некоторые виды млекопитающих погружаются в анабиоз и зимнюю спячку, снижается активность ряда других животных.</a:t>
            </a:r>
          </a:p>
        </p:txBody>
      </p:sp>
      <p:pic>
        <p:nvPicPr>
          <p:cNvPr id="6147" name="Picture 5" descr="ANd9GcQpCd-v8bAGS4_aD7Y-T0QOZoNZC56tND1EcRIdOatWB_lpr27Dwpxd4p9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62663" y="0"/>
            <a:ext cx="3081337" cy="2390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8" name="Picture 8" descr="ANd9GcQbm4WTx_Srs9phd3HFUQD0G_NkM1YRML0U9DlVdGa2VJwgqaZO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96000" y="2438400"/>
            <a:ext cx="3048000" cy="202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9" name="Picture 10" descr="Рисунок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53000" y="3505200"/>
            <a:ext cx="3429000" cy="481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0" name="Picture 12" descr="ANd9GcQZsZcJgjOViiuNWTiNOMdfCaMJHCETaN8Caf3chTNYUnS7ut_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486400" y="4419600"/>
            <a:ext cx="289560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1" name="Picture 13" descr="Рисунок10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096000" y="6375400"/>
            <a:ext cx="3435350" cy="48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2" name="Picture 15" descr="ANd9GcQJklJWELI3h0JROAmA8VVFu3p1krnFOKRyGHut1W4XQsqAn-9QNA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4114800"/>
            <a:ext cx="2265363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3" name="Picture 16" descr="Рисунок11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-762000" y="3581400"/>
            <a:ext cx="3892550" cy="54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4" name="Picture 18" descr="ANd9GcRcOlwP6GUyiTqdPq__tPHmTXmFa4nsGaUU5hs92Pr_l1NH8mh4hobshos5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667000" y="4343400"/>
            <a:ext cx="1920875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5" name="Picture 19" descr="Рисунок12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1600200" y="3830638"/>
            <a:ext cx="38100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6156" name="Group 21"/>
          <p:cNvGrpSpPr>
            <a:grpSpLocks noChangeAspect="1"/>
          </p:cNvGrpSpPr>
          <p:nvPr/>
        </p:nvGrpSpPr>
        <p:grpSpPr bwMode="auto">
          <a:xfrm>
            <a:off x="4800600" y="0"/>
            <a:ext cx="3289300" cy="461963"/>
            <a:chOff x="3552" y="0"/>
            <a:chExt cx="2072" cy="291"/>
          </a:xfrm>
        </p:grpSpPr>
        <p:sp>
          <p:nvSpPr>
            <p:cNvPr id="6157" name="AutoShape 20"/>
            <p:cNvSpPr>
              <a:spLocks noChangeAspect="1" noChangeArrowheads="1" noTextEdit="1"/>
            </p:cNvSpPr>
            <p:nvPr/>
          </p:nvSpPr>
          <p:spPr bwMode="auto">
            <a:xfrm>
              <a:off x="3552" y="0"/>
              <a:ext cx="2072" cy="2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158" name="Rectangle 22"/>
            <p:cNvSpPr>
              <a:spLocks noChangeArrowheads="1"/>
            </p:cNvSpPr>
            <p:nvPr/>
          </p:nvSpPr>
          <p:spPr bwMode="auto">
            <a:xfrm>
              <a:off x="4424" y="71"/>
              <a:ext cx="331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>
                  <a:solidFill>
                    <a:schemeClr val="bg1"/>
                  </a:solidFill>
                </a:rPr>
                <a:t>рысь</a:t>
              </a:r>
            </a:p>
          </p:txBody>
        </p:sp>
      </p:grp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4000" b="1" smtClean="0"/>
              <a:t>Характеристика почвы.</a:t>
            </a:r>
            <a:r>
              <a:rPr lang="ru-RU" sz="4000" smtClean="0"/>
              <a:t/>
            </a:r>
            <a:br>
              <a:rPr lang="ru-RU" sz="4000" smtClean="0"/>
            </a:br>
            <a:endParaRPr lang="ru-RU" sz="4000" smtClean="0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r>
              <a:rPr lang="ru-RU" smtClean="0"/>
              <a:t>Дерново-подзолистая. Испаряемость 545 мм, осадки 550 мм, Средняя t° в июле 17°-20 °C, зимой средняя t° января на западе −6 °C, а на востоке −13 °C.</a:t>
            </a:r>
          </a:p>
          <a:p>
            <a:pPr eaLnBrk="1" hangingPunct="1">
              <a:buFontTx/>
              <a:buNone/>
            </a:pPr>
            <a:r>
              <a:rPr lang="ru-RU" smtClean="0"/>
              <a:t>Увлажнённость достаточная. 1-6 % гумуса.</a:t>
            </a:r>
          </a:p>
        </p:txBody>
      </p:sp>
      <p:pic>
        <p:nvPicPr>
          <p:cNvPr id="7172" name="Picture 4" descr="ANd9GcTL7s-5HLTV3OKlodKSyHOCA4nUHJnGdwNfayLHztoT3nO9gaS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7173" name="Group 7"/>
          <p:cNvGrpSpPr>
            <a:grpSpLocks noChangeAspect="1"/>
          </p:cNvGrpSpPr>
          <p:nvPr/>
        </p:nvGrpSpPr>
        <p:grpSpPr bwMode="auto">
          <a:xfrm>
            <a:off x="152400" y="2362200"/>
            <a:ext cx="9525000" cy="5246688"/>
            <a:chOff x="240" y="1248"/>
            <a:chExt cx="5192" cy="2860"/>
          </a:xfrm>
        </p:grpSpPr>
        <p:sp>
          <p:nvSpPr>
            <p:cNvPr id="7175" name="AutoShape 6"/>
            <p:cNvSpPr>
              <a:spLocks noChangeAspect="1" noChangeArrowheads="1" noTextEdit="1"/>
            </p:cNvSpPr>
            <p:nvPr/>
          </p:nvSpPr>
          <p:spPr bwMode="auto">
            <a:xfrm>
              <a:off x="240" y="1248"/>
              <a:ext cx="5192" cy="28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176" name="Rectangle 8"/>
            <p:cNvSpPr>
              <a:spLocks noChangeArrowheads="1"/>
            </p:cNvSpPr>
            <p:nvPr/>
          </p:nvSpPr>
          <p:spPr bwMode="auto">
            <a:xfrm>
              <a:off x="298" y="1294"/>
              <a:ext cx="881" cy="2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sz="3200">
                  <a:solidFill>
                    <a:schemeClr val="bg1"/>
                  </a:solidFill>
                </a:rPr>
                <a:t>Дерново</a:t>
              </a:r>
              <a:endParaRPr lang="ru-RU">
                <a:solidFill>
                  <a:schemeClr val="bg1"/>
                </a:solidFill>
              </a:endParaRPr>
            </a:p>
          </p:txBody>
        </p:sp>
        <p:sp>
          <p:nvSpPr>
            <p:cNvPr id="7177" name="Rectangle 9"/>
            <p:cNvSpPr>
              <a:spLocks noChangeArrowheads="1"/>
            </p:cNvSpPr>
            <p:nvPr/>
          </p:nvSpPr>
          <p:spPr bwMode="auto">
            <a:xfrm>
              <a:off x="1311" y="1294"/>
              <a:ext cx="74" cy="2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sz="3200">
                  <a:solidFill>
                    <a:schemeClr val="bg1"/>
                  </a:solidFill>
                </a:rPr>
                <a:t>-</a:t>
              </a:r>
              <a:endParaRPr lang="ru-RU">
                <a:solidFill>
                  <a:schemeClr val="bg1"/>
                </a:solidFill>
              </a:endParaRPr>
            </a:p>
          </p:txBody>
        </p:sp>
        <p:sp>
          <p:nvSpPr>
            <p:cNvPr id="7178" name="Rectangle 10"/>
            <p:cNvSpPr>
              <a:spLocks noChangeArrowheads="1"/>
            </p:cNvSpPr>
            <p:nvPr/>
          </p:nvSpPr>
          <p:spPr bwMode="auto">
            <a:xfrm>
              <a:off x="1398" y="1294"/>
              <a:ext cx="1304" cy="2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sz="3200">
                  <a:solidFill>
                    <a:schemeClr val="bg1"/>
                  </a:solidFill>
                </a:rPr>
                <a:t>подзолистая</a:t>
              </a:r>
              <a:endParaRPr lang="ru-RU">
                <a:solidFill>
                  <a:schemeClr val="bg1"/>
                </a:solidFill>
              </a:endParaRPr>
            </a:p>
          </p:txBody>
        </p:sp>
        <p:sp>
          <p:nvSpPr>
            <p:cNvPr id="7179" name="Rectangle 11"/>
            <p:cNvSpPr>
              <a:spLocks noChangeArrowheads="1"/>
            </p:cNvSpPr>
            <p:nvPr/>
          </p:nvSpPr>
          <p:spPr bwMode="auto">
            <a:xfrm>
              <a:off x="2909" y="1294"/>
              <a:ext cx="123" cy="2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sz="3200">
                  <a:solidFill>
                    <a:schemeClr val="bg1"/>
                  </a:solidFill>
                </a:rPr>
                <a:t>. </a:t>
              </a:r>
              <a:endParaRPr lang="ru-RU">
                <a:solidFill>
                  <a:schemeClr val="bg1"/>
                </a:solidFill>
              </a:endParaRPr>
            </a:p>
          </p:txBody>
        </p:sp>
        <p:sp>
          <p:nvSpPr>
            <p:cNvPr id="7180" name="Rectangle 12"/>
            <p:cNvSpPr>
              <a:spLocks noChangeArrowheads="1"/>
            </p:cNvSpPr>
            <p:nvPr/>
          </p:nvSpPr>
          <p:spPr bwMode="auto">
            <a:xfrm>
              <a:off x="3051" y="1294"/>
              <a:ext cx="1481" cy="2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sz="3200">
                  <a:solidFill>
                    <a:schemeClr val="bg1"/>
                  </a:solidFill>
                </a:rPr>
                <a:t>Испаряемость</a:t>
              </a:r>
              <a:endParaRPr lang="ru-RU">
                <a:solidFill>
                  <a:schemeClr val="bg1"/>
                </a:solidFill>
              </a:endParaRPr>
            </a:p>
          </p:txBody>
        </p:sp>
        <p:sp>
          <p:nvSpPr>
            <p:cNvPr id="7181" name="Rectangle 13"/>
            <p:cNvSpPr>
              <a:spLocks noChangeArrowheads="1"/>
            </p:cNvSpPr>
            <p:nvPr/>
          </p:nvSpPr>
          <p:spPr bwMode="auto">
            <a:xfrm>
              <a:off x="513" y="1600"/>
              <a:ext cx="368" cy="2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sz="3200">
                  <a:solidFill>
                    <a:schemeClr val="bg1"/>
                  </a:solidFill>
                </a:rPr>
                <a:t>545</a:t>
              </a:r>
              <a:endParaRPr lang="ru-RU">
                <a:solidFill>
                  <a:schemeClr val="bg1"/>
                </a:solidFill>
              </a:endParaRPr>
            </a:p>
          </p:txBody>
        </p:sp>
        <p:sp>
          <p:nvSpPr>
            <p:cNvPr id="7182" name="Rectangle 14"/>
            <p:cNvSpPr>
              <a:spLocks noChangeArrowheads="1"/>
            </p:cNvSpPr>
            <p:nvPr/>
          </p:nvSpPr>
          <p:spPr bwMode="auto">
            <a:xfrm>
              <a:off x="1009" y="1600"/>
              <a:ext cx="305" cy="2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sz="3200">
                  <a:solidFill>
                    <a:schemeClr val="bg1"/>
                  </a:solidFill>
                </a:rPr>
                <a:t>мм</a:t>
              </a:r>
              <a:endParaRPr lang="ru-RU">
                <a:solidFill>
                  <a:schemeClr val="bg1"/>
                </a:solidFill>
              </a:endParaRPr>
            </a:p>
          </p:txBody>
        </p:sp>
        <p:sp>
          <p:nvSpPr>
            <p:cNvPr id="7183" name="Rectangle 15"/>
            <p:cNvSpPr>
              <a:spLocks noChangeArrowheads="1"/>
            </p:cNvSpPr>
            <p:nvPr/>
          </p:nvSpPr>
          <p:spPr bwMode="auto">
            <a:xfrm>
              <a:off x="1360" y="1600"/>
              <a:ext cx="123" cy="2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sz="3200">
                  <a:solidFill>
                    <a:schemeClr val="bg1"/>
                  </a:solidFill>
                </a:rPr>
                <a:t>, </a:t>
              </a:r>
              <a:endParaRPr lang="ru-RU">
                <a:solidFill>
                  <a:schemeClr val="bg1"/>
                </a:solidFill>
              </a:endParaRPr>
            </a:p>
          </p:txBody>
        </p:sp>
        <p:sp>
          <p:nvSpPr>
            <p:cNvPr id="7184" name="Rectangle 16"/>
            <p:cNvSpPr>
              <a:spLocks noChangeArrowheads="1"/>
            </p:cNvSpPr>
            <p:nvPr/>
          </p:nvSpPr>
          <p:spPr bwMode="auto">
            <a:xfrm>
              <a:off x="1504" y="1600"/>
              <a:ext cx="706" cy="2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sz="3200">
                  <a:solidFill>
                    <a:schemeClr val="bg1"/>
                  </a:solidFill>
                </a:rPr>
                <a:t>осадки</a:t>
              </a:r>
              <a:endParaRPr lang="ru-RU">
                <a:solidFill>
                  <a:schemeClr val="bg1"/>
                </a:solidFill>
              </a:endParaRPr>
            </a:p>
          </p:txBody>
        </p:sp>
        <p:sp>
          <p:nvSpPr>
            <p:cNvPr id="7185" name="Rectangle 17"/>
            <p:cNvSpPr>
              <a:spLocks noChangeArrowheads="1"/>
            </p:cNvSpPr>
            <p:nvPr/>
          </p:nvSpPr>
          <p:spPr bwMode="auto">
            <a:xfrm>
              <a:off x="2394" y="1600"/>
              <a:ext cx="368" cy="2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sz="3200">
                  <a:solidFill>
                    <a:schemeClr val="bg1"/>
                  </a:solidFill>
                </a:rPr>
                <a:t>550</a:t>
              </a:r>
              <a:endParaRPr lang="ru-RU">
                <a:solidFill>
                  <a:schemeClr val="bg1"/>
                </a:solidFill>
              </a:endParaRPr>
            </a:p>
          </p:txBody>
        </p:sp>
        <p:sp>
          <p:nvSpPr>
            <p:cNvPr id="7186" name="Rectangle 18"/>
            <p:cNvSpPr>
              <a:spLocks noChangeArrowheads="1"/>
            </p:cNvSpPr>
            <p:nvPr/>
          </p:nvSpPr>
          <p:spPr bwMode="auto">
            <a:xfrm>
              <a:off x="2889" y="1600"/>
              <a:ext cx="304" cy="2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sz="3200">
                  <a:solidFill>
                    <a:schemeClr val="bg1"/>
                  </a:solidFill>
                </a:rPr>
                <a:t>мм</a:t>
              </a:r>
              <a:endParaRPr lang="ru-RU">
                <a:solidFill>
                  <a:schemeClr val="bg1"/>
                </a:solidFill>
              </a:endParaRPr>
            </a:p>
          </p:txBody>
        </p:sp>
        <p:sp>
          <p:nvSpPr>
            <p:cNvPr id="7187" name="Rectangle 19"/>
            <p:cNvSpPr>
              <a:spLocks noChangeArrowheads="1"/>
            </p:cNvSpPr>
            <p:nvPr/>
          </p:nvSpPr>
          <p:spPr bwMode="auto">
            <a:xfrm>
              <a:off x="3241" y="1600"/>
              <a:ext cx="123" cy="2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sz="3200">
                  <a:solidFill>
                    <a:schemeClr val="bg1"/>
                  </a:solidFill>
                </a:rPr>
                <a:t>, </a:t>
              </a:r>
              <a:endParaRPr lang="ru-RU">
                <a:solidFill>
                  <a:schemeClr val="bg1"/>
                </a:solidFill>
              </a:endParaRPr>
            </a:p>
          </p:txBody>
        </p:sp>
        <p:sp>
          <p:nvSpPr>
            <p:cNvPr id="7188" name="Rectangle 20"/>
            <p:cNvSpPr>
              <a:spLocks noChangeArrowheads="1"/>
            </p:cNvSpPr>
            <p:nvPr/>
          </p:nvSpPr>
          <p:spPr bwMode="auto">
            <a:xfrm>
              <a:off x="3382" y="1600"/>
              <a:ext cx="897" cy="2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sz="3200">
                  <a:solidFill>
                    <a:schemeClr val="bg1"/>
                  </a:solidFill>
                </a:rPr>
                <a:t>Средняя</a:t>
              </a:r>
              <a:endParaRPr lang="ru-RU">
                <a:solidFill>
                  <a:schemeClr val="bg1"/>
                </a:solidFill>
              </a:endParaRPr>
            </a:p>
          </p:txBody>
        </p:sp>
        <p:sp>
          <p:nvSpPr>
            <p:cNvPr id="7189" name="Rectangle 21"/>
            <p:cNvSpPr>
              <a:spLocks noChangeArrowheads="1"/>
            </p:cNvSpPr>
            <p:nvPr/>
          </p:nvSpPr>
          <p:spPr bwMode="auto">
            <a:xfrm>
              <a:off x="4488" y="1600"/>
              <a:ext cx="61" cy="2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sz="3200">
                  <a:solidFill>
                    <a:schemeClr val="bg1"/>
                  </a:solidFill>
                </a:rPr>
                <a:t>t</a:t>
              </a:r>
              <a:endParaRPr lang="ru-RU">
                <a:solidFill>
                  <a:schemeClr val="bg1"/>
                </a:solidFill>
              </a:endParaRPr>
            </a:p>
          </p:txBody>
        </p:sp>
        <p:sp>
          <p:nvSpPr>
            <p:cNvPr id="7190" name="Rectangle 22"/>
            <p:cNvSpPr>
              <a:spLocks noChangeArrowheads="1"/>
            </p:cNvSpPr>
            <p:nvPr/>
          </p:nvSpPr>
          <p:spPr bwMode="auto">
            <a:xfrm>
              <a:off x="4560" y="1600"/>
              <a:ext cx="88" cy="2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sz="3200">
                  <a:solidFill>
                    <a:schemeClr val="bg1"/>
                  </a:solidFill>
                </a:rPr>
                <a:t>°</a:t>
              </a:r>
              <a:endParaRPr lang="ru-RU">
                <a:solidFill>
                  <a:schemeClr val="bg1"/>
                </a:solidFill>
              </a:endParaRPr>
            </a:p>
          </p:txBody>
        </p:sp>
        <p:sp>
          <p:nvSpPr>
            <p:cNvPr id="7191" name="Rectangle 23"/>
            <p:cNvSpPr>
              <a:spLocks noChangeArrowheads="1"/>
            </p:cNvSpPr>
            <p:nvPr/>
          </p:nvSpPr>
          <p:spPr bwMode="auto">
            <a:xfrm>
              <a:off x="4735" y="1600"/>
              <a:ext cx="118" cy="2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sz="3200">
                  <a:solidFill>
                    <a:schemeClr val="bg1"/>
                  </a:solidFill>
                </a:rPr>
                <a:t>в</a:t>
              </a:r>
              <a:endParaRPr lang="ru-RU">
                <a:solidFill>
                  <a:schemeClr val="bg1"/>
                </a:solidFill>
              </a:endParaRPr>
            </a:p>
          </p:txBody>
        </p:sp>
        <p:sp>
          <p:nvSpPr>
            <p:cNvPr id="7192" name="Rectangle 24"/>
            <p:cNvSpPr>
              <a:spLocks noChangeArrowheads="1"/>
            </p:cNvSpPr>
            <p:nvPr/>
          </p:nvSpPr>
          <p:spPr bwMode="auto">
            <a:xfrm>
              <a:off x="513" y="1908"/>
              <a:ext cx="541" cy="2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sz="3200">
                  <a:solidFill>
                    <a:schemeClr val="bg1"/>
                  </a:solidFill>
                </a:rPr>
                <a:t>июле</a:t>
              </a:r>
              <a:endParaRPr lang="ru-RU">
                <a:solidFill>
                  <a:schemeClr val="bg1"/>
                </a:solidFill>
              </a:endParaRPr>
            </a:p>
          </p:txBody>
        </p:sp>
        <p:sp>
          <p:nvSpPr>
            <p:cNvPr id="7193" name="Rectangle 25"/>
            <p:cNvSpPr>
              <a:spLocks noChangeArrowheads="1"/>
            </p:cNvSpPr>
            <p:nvPr/>
          </p:nvSpPr>
          <p:spPr bwMode="auto">
            <a:xfrm>
              <a:off x="1213" y="1908"/>
              <a:ext cx="245" cy="2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sz="3200">
                  <a:solidFill>
                    <a:schemeClr val="bg1"/>
                  </a:solidFill>
                </a:rPr>
                <a:t>17</a:t>
              </a:r>
              <a:endParaRPr lang="ru-RU">
                <a:solidFill>
                  <a:schemeClr val="bg1"/>
                </a:solidFill>
              </a:endParaRPr>
            </a:p>
          </p:txBody>
        </p:sp>
        <p:sp>
          <p:nvSpPr>
            <p:cNvPr id="7194" name="Rectangle 26"/>
            <p:cNvSpPr>
              <a:spLocks noChangeArrowheads="1"/>
            </p:cNvSpPr>
            <p:nvPr/>
          </p:nvSpPr>
          <p:spPr bwMode="auto">
            <a:xfrm>
              <a:off x="1495" y="1908"/>
              <a:ext cx="88" cy="2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sz="3200">
                  <a:solidFill>
                    <a:schemeClr val="bg1"/>
                  </a:solidFill>
                </a:rPr>
                <a:t>°</a:t>
              </a:r>
              <a:endParaRPr lang="ru-RU">
                <a:solidFill>
                  <a:schemeClr val="bg1"/>
                </a:solidFill>
              </a:endParaRPr>
            </a:p>
          </p:txBody>
        </p:sp>
        <p:sp>
          <p:nvSpPr>
            <p:cNvPr id="7195" name="Rectangle 27"/>
            <p:cNvSpPr>
              <a:spLocks noChangeArrowheads="1"/>
            </p:cNvSpPr>
            <p:nvPr/>
          </p:nvSpPr>
          <p:spPr bwMode="auto">
            <a:xfrm>
              <a:off x="1599" y="1908"/>
              <a:ext cx="73" cy="2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sz="3200">
                  <a:solidFill>
                    <a:schemeClr val="bg1"/>
                  </a:solidFill>
                </a:rPr>
                <a:t>-</a:t>
              </a:r>
              <a:endParaRPr lang="ru-RU">
                <a:solidFill>
                  <a:schemeClr val="bg1"/>
                </a:solidFill>
              </a:endParaRPr>
            </a:p>
          </p:txBody>
        </p:sp>
        <p:sp>
          <p:nvSpPr>
            <p:cNvPr id="7196" name="Rectangle 28"/>
            <p:cNvSpPr>
              <a:spLocks noChangeArrowheads="1"/>
            </p:cNvSpPr>
            <p:nvPr/>
          </p:nvSpPr>
          <p:spPr bwMode="auto">
            <a:xfrm>
              <a:off x="1686" y="1908"/>
              <a:ext cx="246" cy="2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sz="3200">
                  <a:solidFill>
                    <a:schemeClr val="bg1"/>
                  </a:solidFill>
                </a:rPr>
                <a:t>20</a:t>
              </a:r>
              <a:endParaRPr lang="ru-RU">
                <a:solidFill>
                  <a:schemeClr val="bg1"/>
                </a:solidFill>
              </a:endParaRPr>
            </a:p>
          </p:txBody>
        </p:sp>
        <p:sp>
          <p:nvSpPr>
            <p:cNvPr id="7197" name="Rectangle 29"/>
            <p:cNvSpPr>
              <a:spLocks noChangeArrowheads="1"/>
            </p:cNvSpPr>
            <p:nvPr/>
          </p:nvSpPr>
          <p:spPr bwMode="auto">
            <a:xfrm>
              <a:off x="2037" y="1908"/>
              <a:ext cx="89" cy="2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sz="3200">
                  <a:solidFill>
                    <a:schemeClr val="bg1"/>
                  </a:solidFill>
                </a:rPr>
                <a:t>°</a:t>
              </a:r>
              <a:endParaRPr lang="ru-RU">
                <a:solidFill>
                  <a:schemeClr val="bg1"/>
                </a:solidFill>
              </a:endParaRPr>
            </a:p>
          </p:txBody>
        </p:sp>
        <p:sp>
          <p:nvSpPr>
            <p:cNvPr id="7198" name="Rectangle 30"/>
            <p:cNvSpPr>
              <a:spLocks noChangeArrowheads="1"/>
            </p:cNvSpPr>
            <p:nvPr/>
          </p:nvSpPr>
          <p:spPr bwMode="auto">
            <a:xfrm>
              <a:off x="2141" y="1908"/>
              <a:ext cx="283" cy="2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sz="3200">
                  <a:solidFill>
                    <a:schemeClr val="bg1"/>
                  </a:solidFill>
                </a:rPr>
                <a:t>C, </a:t>
              </a:r>
              <a:endParaRPr lang="ru-RU">
                <a:solidFill>
                  <a:schemeClr val="bg1"/>
                </a:solidFill>
              </a:endParaRPr>
            </a:p>
          </p:txBody>
        </p:sp>
        <p:sp>
          <p:nvSpPr>
            <p:cNvPr id="7199" name="Rectangle 31"/>
            <p:cNvSpPr>
              <a:spLocks noChangeArrowheads="1"/>
            </p:cNvSpPr>
            <p:nvPr/>
          </p:nvSpPr>
          <p:spPr bwMode="auto">
            <a:xfrm>
              <a:off x="2466" y="1908"/>
              <a:ext cx="624" cy="2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sz="3200">
                  <a:solidFill>
                    <a:schemeClr val="bg1"/>
                  </a:solidFill>
                </a:rPr>
                <a:t>зимой</a:t>
              </a:r>
              <a:endParaRPr lang="ru-RU">
                <a:solidFill>
                  <a:schemeClr val="bg1"/>
                </a:solidFill>
              </a:endParaRPr>
            </a:p>
          </p:txBody>
        </p:sp>
        <p:sp>
          <p:nvSpPr>
            <p:cNvPr id="7200" name="Rectangle 32"/>
            <p:cNvSpPr>
              <a:spLocks noChangeArrowheads="1"/>
            </p:cNvSpPr>
            <p:nvPr/>
          </p:nvSpPr>
          <p:spPr bwMode="auto">
            <a:xfrm>
              <a:off x="3258" y="1908"/>
              <a:ext cx="848" cy="2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sz="3200">
                  <a:solidFill>
                    <a:schemeClr val="bg1"/>
                  </a:solidFill>
                </a:rPr>
                <a:t>средняя</a:t>
              </a:r>
              <a:endParaRPr lang="ru-RU">
                <a:solidFill>
                  <a:schemeClr val="bg1"/>
                </a:solidFill>
              </a:endParaRPr>
            </a:p>
          </p:txBody>
        </p:sp>
        <p:sp>
          <p:nvSpPr>
            <p:cNvPr id="7201" name="Rectangle 33"/>
            <p:cNvSpPr>
              <a:spLocks noChangeArrowheads="1"/>
            </p:cNvSpPr>
            <p:nvPr/>
          </p:nvSpPr>
          <p:spPr bwMode="auto">
            <a:xfrm>
              <a:off x="4306" y="1908"/>
              <a:ext cx="62" cy="2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sz="3200">
                  <a:solidFill>
                    <a:schemeClr val="bg1"/>
                  </a:solidFill>
                </a:rPr>
                <a:t>t</a:t>
              </a:r>
              <a:endParaRPr lang="ru-RU">
                <a:solidFill>
                  <a:schemeClr val="bg1"/>
                </a:solidFill>
              </a:endParaRPr>
            </a:p>
          </p:txBody>
        </p:sp>
        <p:sp>
          <p:nvSpPr>
            <p:cNvPr id="7202" name="Rectangle 34"/>
            <p:cNvSpPr>
              <a:spLocks noChangeArrowheads="1"/>
            </p:cNvSpPr>
            <p:nvPr/>
          </p:nvSpPr>
          <p:spPr bwMode="auto">
            <a:xfrm>
              <a:off x="4378" y="1908"/>
              <a:ext cx="88" cy="2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sz="3200">
                  <a:solidFill>
                    <a:schemeClr val="bg1"/>
                  </a:solidFill>
                </a:rPr>
                <a:t>°</a:t>
              </a:r>
              <a:endParaRPr lang="ru-RU">
                <a:solidFill>
                  <a:schemeClr val="bg1"/>
                </a:solidFill>
              </a:endParaRPr>
            </a:p>
          </p:txBody>
        </p:sp>
        <p:sp>
          <p:nvSpPr>
            <p:cNvPr id="7203" name="Rectangle 35"/>
            <p:cNvSpPr>
              <a:spLocks noChangeArrowheads="1"/>
            </p:cNvSpPr>
            <p:nvPr/>
          </p:nvSpPr>
          <p:spPr bwMode="auto">
            <a:xfrm>
              <a:off x="513" y="2213"/>
              <a:ext cx="726" cy="2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sz="3200">
                  <a:solidFill>
                    <a:schemeClr val="bg1"/>
                  </a:solidFill>
                </a:rPr>
                <a:t>января</a:t>
              </a:r>
              <a:endParaRPr lang="ru-RU">
                <a:solidFill>
                  <a:schemeClr val="bg1"/>
                </a:solidFill>
              </a:endParaRPr>
            </a:p>
          </p:txBody>
        </p:sp>
        <p:sp>
          <p:nvSpPr>
            <p:cNvPr id="7204" name="Rectangle 36"/>
            <p:cNvSpPr>
              <a:spLocks noChangeArrowheads="1"/>
            </p:cNvSpPr>
            <p:nvPr/>
          </p:nvSpPr>
          <p:spPr bwMode="auto">
            <a:xfrm>
              <a:off x="1421" y="2213"/>
              <a:ext cx="245" cy="2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sz="3200">
                  <a:solidFill>
                    <a:schemeClr val="bg1"/>
                  </a:solidFill>
                </a:rPr>
                <a:t>на</a:t>
              </a:r>
              <a:endParaRPr lang="ru-RU">
                <a:solidFill>
                  <a:schemeClr val="bg1"/>
                </a:solidFill>
              </a:endParaRPr>
            </a:p>
          </p:txBody>
        </p:sp>
        <p:sp>
          <p:nvSpPr>
            <p:cNvPr id="7205" name="Rectangle 37"/>
            <p:cNvSpPr>
              <a:spLocks noChangeArrowheads="1"/>
            </p:cNvSpPr>
            <p:nvPr/>
          </p:nvSpPr>
          <p:spPr bwMode="auto">
            <a:xfrm>
              <a:off x="1775" y="2213"/>
              <a:ext cx="719" cy="2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sz="3200">
                  <a:solidFill>
                    <a:schemeClr val="bg1"/>
                  </a:solidFill>
                </a:rPr>
                <a:t>западе</a:t>
              </a:r>
              <a:endParaRPr lang="ru-RU">
                <a:solidFill>
                  <a:schemeClr val="bg1"/>
                </a:solidFill>
              </a:endParaRPr>
            </a:p>
          </p:txBody>
        </p:sp>
        <p:sp>
          <p:nvSpPr>
            <p:cNvPr id="7206" name="Rectangle 38"/>
            <p:cNvSpPr>
              <a:spLocks noChangeArrowheads="1"/>
            </p:cNvSpPr>
            <p:nvPr/>
          </p:nvSpPr>
          <p:spPr bwMode="auto">
            <a:xfrm>
              <a:off x="2676" y="2213"/>
              <a:ext cx="73" cy="2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3200">
                  <a:solidFill>
                    <a:schemeClr val="bg1"/>
                  </a:solidFill>
                </a:rPr>
                <a:t>-</a:t>
              </a:r>
              <a:endParaRPr lang="ru-RU">
                <a:solidFill>
                  <a:schemeClr val="bg1"/>
                </a:solidFill>
              </a:endParaRPr>
            </a:p>
          </p:txBody>
        </p:sp>
        <p:sp>
          <p:nvSpPr>
            <p:cNvPr id="7207" name="Rectangle 39"/>
            <p:cNvSpPr>
              <a:spLocks noChangeArrowheads="1"/>
            </p:cNvSpPr>
            <p:nvPr/>
          </p:nvSpPr>
          <p:spPr bwMode="auto">
            <a:xfrm>
              <a:off x="2826" y="2213"/>
              <a:ext cx="122" cy="2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sz="3200">
                  <a:solidFill>
                    <a:schemeClr val="bg1"/>
                  </a:solidFill>
                </a:rPr>
                <a:t>6</a:t>
              </a:r>
              <a:endParaRPr lang="ru-RU">
                <a:solidFill>
                  <a:schemeClr val="bg1"/>
                </a:solidFill>
              </a:endParaRPr>
            </a:p>
          </p:txBody>
        </p:sp>
        <p:sp>
          <p:nvSpPr>
            <p:cNvPr id="7208" name="Rectangle 40"/>
            <p:cNvSpPr>
              <a:spLocks noChangeArrowheads="1"/>
            </p:cNvSpPr>
            <p:nvPr/>
          </p:nvSpPr>
          <p:spPr bwMode="auto">
            <a:xfrm>
              <a:off x="3039" y="2213"/>
              <a:ext cx="89" cy="2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sz="3200">
                  <a:solidFill>
                    <a:schemeClr val="bg1"/>
                  </a:solidFill>
                </a:rPr>
                <a:t>°</a:t>
              </a:r>
              <a:endParaRPr lang="ru-RU">
                <a:solidFill>
                  <a:schemeClr val="bg1"/>
                </a:solidFill>
              </a:endParaRPr>
            </a:p>
          </p:txBody>
        </p:sp>
        <p:sp>
          <p:nvSpPr>
            <p:cNvPr id="7209" name="Rectangle 41"/>
            <p:cNvSpPr>
              <a:spLocks noChangeArrowheads="1"/>
            </p:cNvSpPr>
            <p:nvPr/>
          </p:nvSpPr>
          <p:spPr bwMode="auto">
            <a:xfrm>
              <a:off x="3143" y="2213"/>
              <a:ext cx="283" cy="2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sz="3200">
                  <a:solidFill>
                    <a:schemeClr val="bg1"/>
                  </a:solidFill>
                </a:rPr>
                <a:t>C, </a:t>
              </a:r>
              <a:endParaRPr lang="ru-RU">
                <a:solidFill>
                  <a:schemeClr val="bg1"/>
                </a:solidFill>
              </a:endParaRPr>
            </a:p>
          </p:txBody>
        </p:sp>
        <p:sp>
          <p:nvSpPr>
            <p:cNvPr id="7210" name="Rectangle 42"/>
            <p:cNvSpPr>
              <a:spLocks noChangeArrowheads="1"/>
            </p:cNvSpPr>
            <p:nvPr/>
          </p:nvSpPr>
          <p:spPr bwMode="auto">
            <a:xfrm>
              <a:off x="3471" y="2213"/>
              <a:ext cx="123" cy="2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sz="3200">
                  <a:solidFill>
                    <a:schemeClr val="bg1"/>
                  </a:solidFill>
                </a:rPr>
                <a:t>а</a:t>
              </a:r>
              <a:endParaRPr lang="ru-RU">
                <a:solidFill>
                  <a:schemeClr val="bg1"/>
                </a:solidFill>
              </a:endParaRPr>
            </a:p>
          </p:txBody>
        </p:sp>
        <p:sp>
          <p:nvSpPr>
            <p:cNvPr id="7211" name="Rectangle 43"/>
            <p:cNvSpPr>
              <a:spLocks noChangeArrowheads="1"/>
            </p:cNvSpPr>
            <p:nvPr/>
          </p:nvSpPr>
          <p:spPr bwMode="auto">
            <a:xfrm>
              <a:off x="3684" y="2213"/>
              <a:ext cx="245" cy="2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sz="3200">
                  <a:solidFill>
                    <a:schemeClr val="bg1"/>
                  </a:solidFill>
                </a:rPr>
                <a:t>на</a:t>
              </a:r>
              <a:endParaRPr lang="ru-RU">
                <a:solidFill>
                  <a:schemeClr val="bg1"/>
                </a:solidFill>
              </a:endParaRPr>
            </a:p>
          </p:txBody>
        </p:sp>
        <p:sp>
          <p:nvSpPr>
            <p:cNvPr id="7212" name="Rectangle 44"/>
            <p:cNvSpPr>
              <a:spLocks noChangeArrowheads="1"/>
            </p:cNvSpPr>
            <p:nvPr/>
          </p:nvSpPr>
          <p:spPr bwMode="auto">
            <a:xfrm>
              <a:off x="4038" y="2213"/>
              <a:ext cx="795" cy="2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sz="3200">
                  <a:solidFill>
                    <a:schemeClr val="bg1"/>
                  </a:solidFill>
                </a:rPr>
                <a:t>востоке</a:t>
              </a:r>
              <a:endParaRPr lang="ru-RU">
                <a:solidFill>
                  <a:schemeClr val="bg1"/>
                </a:solidFill>
              </a:endParaRPr>
            </a:p>
          </p:txBody>
        </p:sp>
        <p:sp>
          <p:nvSpPr>
            <p:cNvPr id="7213" name="Rectangle 45"/>
            <p:cNvSpPr>
              <a:spLocks noChangeArrowheads="1"/>
            </p:cNvSpPr>
            <p:nvPr/>
          </p:nvSpPr>
          <p:spPr bwMode="auto">
            <a:xfrm>
              <a:off x="513" y="2521"/>
              <a:ext cx="85" cy="2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r>
                <a:rPr lang="en-US" sz="3200">
                  <a:solidFill>
                    <a:schemeClr val="bg1"/>
                  </a:solidFill>
                </a:rPr>
                <a:t>-</a:t>
              </a:r>
              <a:endParaRPr lang="ru-RU">
                <a:solidFill>
                  <a:schemeClr val="bg1"/>
                </a:solidFill>
              </a:endParaRPr>
            </a:p>
          </p:txBody>
        </p:sp>
        <p:sp>
          <p:nvSpPr>
            <p:cNvPr id="7214" name="Rectangle 46"/>
            <p:cNvSpPr>
              <a:spLocks noChangeArrowheads="1"/>
            </p:cNvSpPr>
            <p:nvPr/>
          </p:nvSpPr>
          <p:spPr bwMode="auto">
            <a:xfrm>
              <a:off x="663" y="2521"/>
              <a:ext cx="246" cy="2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sz="3200">
                  <a:solidFill>
                    <a:schemeClr val="bg1"/>
                  </a:solidFill>
                </a:rPr>
                <a:t>13</a:t>
              </a:r>
              <a:endParaRPr lang="ru-RU">
                <a:solidFill>
                  <a:schemeClr val="bg1"/>
                </a:solidFill>
              </a:endParaRPr>
            </a:p>
          </p:txBody>
        </p:sp>
        <p:sp>
          <p:nvSpPr>
            <p:cNvPr id="7215" name="Rectangle 47"/>
            <p:cNvSpPr>
              <a:spLocks noChangeArrowheads="1"/>
            </p:cNvSpPr>
            <p:nvPr/>
          </p:nvSpPr>
          <p:spPr bwMode="auto">
            <a:xfrm>
              <a:off x="1017" y="2521"/>
              <a:ext cx="88" cy="2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sz="3200">
                  <a:solidFill>
                    <a:schemeClr val="bg1"/>
                  </a:solidFill>
                </a:rPr>
                <a:t>°</a:t>
              </a:r>
              <a:endParaRPr lang="ru-RU">
                <a:solidFill>
                  <a:schemeClr val="bg1"/>
                </a:solidFill>
              </a:endParaRPr>
            </a:p>
          </p:txBody>
        </p:sp>
        <p:sp>
          <p:nvSpPr>
            <p:cNvPr id="7216" name="Rectangle 48"/>
            <p:cNvSpPr>
              <a:spLocks noChangeArrowheads="1"/>
            </p:cNvSpPr>
            <p:nvPr/>
          </p:nvSpPr>
          <p:spPr bwMode="auto">
            <a:xfrm>
              <a:off x="1121" y="2521"/>
              <a:ext cx="221" cy="2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sz="3200">
                  <a:solidFill>
                    <a:schemeClr val="bg1"/>
                  </a:solidFill>
                </a:rPr>
                <a:t>C.</a:t>
              </a:r>
              <a:endParaRPr lang="ru-RU">
                <a:solidFill>
                  <a:schemeClr val="bg1"/>
                </a:solidFill>
              </a:endParaRPr>
            </a:p>
          </p:txBody>
        </p:sp>
        <p:sp>
          <p:nvSpPr>
            <p:cNvPr id="7217" name="Rectangle 49"/>
            <p:cNvSpPr>
              <a:spLocks noChangeArrowheads="1"/>
            </p:cNvSpPr>
            <p:nvPr/>
          </p:nvSpPr>
          <p:spPr bwMode="auto">
            <a:xfrm>
              <a:off x="298" y="2890"/>
              <a:ext cx="1597" cy="2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sz="3200">
                  <a:solidFill>
                    <a:schemeClr val="bg1"/>
                  </a:solidFill>
                </a:rPr>
                <a:t>Увлажнённость</a:t>
              </a:r>
              <a:endParaRPr lang="ru-RU">
                <a:solidFill>
                  <a:schemeClr val="bg1"/>
                </a:solidFill>
              </a:endParaRPr>
            </a:p>
          </p:txBody>
        </p:sp>
        <p:sp>
          <p:nvSpPr>
            <p:cNvPr id="7218" name="Rectangle 50"/>
            <p:cNvSpPr>
              <a:spLocks noChangeArrowheads="1"/>
            </p:cNvSpPr>
            <p:nvPr/>
          </p:nvSpPr>
          <p:spPr bwMode="auto">
            <a:xfrm>
              <a:off x="2215" y="2890"/>
              <a:ext cx="1291" cy="2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sz="3200">
                  <a:solidFill>
                    <a:schemeClr val="bg1"/>
                  </a:solidFill>
                </a:rPr>
                <a:t>достаточная</a:t>
              </a:r>
              <a:endParaRPr lang="ru-RU">
                <a:solidFill>
                  <a:schemeClr val="bg1"/>
                </a:solidFill>
              </a:endParaRPr>
            </a:p>
          </p:txBody>
        </p:sp>
        <p:sp>
          <p:nvSpPr>
            <p:cNvPr id="7219" name="Rectangle 51"/>
            <p:cNvSpPr>
              <a:spLocks noChangeArrowheads="1"/>
            </p:cNvSpPr>
            <p:nvPr/>
          </p:nvSpPr>
          <p:spPr bwMode="auto">
            <a:xfrm>
              <a:off x="3704" y="2890"/>
              <a:ext cx="246" cy="2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sz="3200">
                  <a:solidFill>
                    <a:schemeClr val="bg1"/>
                  </a:solidFill>
                </a:rPr>
                <a:t>. 1</a:t>
              </a:r>
              <a:endParaRPr lang="ru-RU">
                <a:solidFill>
                  <a:schemeClr val="bg1"/>
                </a:solidFill>
              </a:endParaRPr>
            </a:p>
          </p:txBody>
        </p:sp>
        <p:sp>
          <p:nvSpPr>
            <p:cNvPr id="7220" name="Rectangle 52"/>
            <p:cNvSpPr>
              <a:spLocks noChangeArrowheads="1"/>
            </p:cNvSpPr>
            <p:nvPr/>
          </p:nvSpPr>
          <p:spPr bwMode="auto">
            <a:xfrm>
              <a:off x="3989" y="2890"/>
              <a:ext cx="73" cy="2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sz="3200">
                  <a:solidFill>
                    <a:schemeClr val="bg1"/>
                  </a:solidFill>
                </a:rPr>
                <a:t>-</a:t>
              </a:r>
              <a:endParaRPr lang="ru-RU">
                <a:solidFill>
                  <a:schemeClr val="bg1"/>
                </a:solidFill>
              </a:endParaRPr>
            </a:p>
          </p:txBody>
        </p:sp>
        <p:sp>
          <p:nvSpPr>
            <p:cNvPr id="7221" name="Rectangle 53"/>
            <p:cNvSpPr>
              <a:spLocks noChangeArrowheads="1"/>
            </p:cNvSpPr>
            <p:nvPr/>
          </p:nvSpPr>
          <p:spPr bwMode="auto">
            <a:xfrm>
              <a:off x="4076" y="2890"/>
              <a:ext cx="123" cy="2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sz="3200">
                  <a:solidFill>
                    <a:schemeClr val="bg1"/>
                  </a:solidFill>
                </a:rPr>
                <a:t>6</a:t>
              </a:r>
              <a:endParaRPr lang="ru-RU">
                <a:solidFill>
                  <a:schemeClr val="bg1"/>
                </a:solidFill>
              </a:endParaRPr>
            </a:p>
          </p:txBody>
        </p:sp>
        <p:sp>
          <p:nvSpPr>
            <p:cNvPr id="7222" name="Rectangle 54"/>
            <p:cNvSpPr>
              <a:spLocks noChangeArrowheads="1"/>
            </p:cNvSpPr>
            <p:nvPr/>
          </p:nvSpPr>
          <p:spPr bwMode="auto">
            <a:xfrm>
              <a:off x="4289" y="2890"/>
              <a:ext cx="259" cy="2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sz="3200">
                  <a:solidFill>
                    <a:schemeClr val="bg1"/>
                  </a:solidFill>
                </a:rPr>
                <a:t>% </a:t>
              </a:r>
              <a:endParaRPr lang="ru-RU">
                <a:solidFill>
                  <a:schemeClr val="bg1"/>
                </a:solidFill>
              </a:endParaRPr>
            </a:p>
          </p:txBody>
        </p:sp>
        <p:sp>
          <p:nvSpPr>
            <p:cNvPr id="7223" name="Rectangle 55"/>
            <p:cNvSpPr>
              <a:spLocks noChangeArrowheads="1"/>
            </p:cNvSpPr>
            <p:nvPr/>
          </p:nvSpPr>
          <p:spPr bwMode="auto">
            <a:xfrm>
              <a:off x="513" y="3195"/>
              <a:ext cx="688" cy="2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sz="3200">
                  <a:solidFill>
                    <a:schemeClr val="bg1"/>
                  </a:solidFill>
                </a:rPr>
                <a:t>гумуса</a:t>
              </a:r>
              <a:endParaRPr lang="ru-RU">
                <a:solidFill>
                  <a:schemeClr val="bg1"/>
                </a:solidFill>
              </a:endParaRPr>
            </a:p>
          </p:txBody>
        </p:sp>
        <p:sp>
          <p:nvSpPr>
            <p:cNvPr id="7224" name="Rectangle 56"/>
            <p:cNvSpPr>
              <a:spLocks noChangeArrowheads="1"/>
            </p:cNvSpPr>
            <p:nvPr/>
          </p:nvSpPr>
          <p:spPr bwMode="auto">
            <a:xfrm>
              <a:off x="1305" y="3195"/>
              <a:ext cx="62" cy="2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sz="3200">
                  <a:solidFill>
                    <a:schemeClr val="bg1"/>
                  </a:solidFill>
                </a:rPr>
                <a:t>.</a:t>
              </a:r>
              <a:endParaRPr lang="ru-RU">
                <a:solidFill>
                  <a:schemeClr val="bg1"/>
                </a:solidFill>
              </a:endParaRPr>
            </a:p>
          </p:txBody>
        </p:sp>
      </p:grpSp>
      <p:sp>
        <p:nvSpPr>
          <p:cNvPr id="57" name="TextBox 56"/>
          <p:cNvSpPr txBox="1"/>
          <p:nvPr/>
        </p:nvSpPr>
        <p:spPr>
          <a:xfrm>
            <a:off x="457200" y="228600"/>
            <a:ext cx="8229600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54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+mn-lt"/>
              </a:rPr>
              <a:t>Характеристика почвы</a:t>
            </a: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5" descr="ANd9GcQ2zbs2xuhHG4hEqujKWXGN3alIJmwuGLmktcNJCImZKqt35SFy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62000"/>
            <a:ext cx="4032250" cy="533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5" name="Rectangle 17"/>
          <p:cNvSpPr>
            <a:spLocks noGrp="1" noChangeArrowheads="1"/>
          </p:cNvSpPr>
          <p:nvPr>
            <p:ph type="body" idx="1"/>
          </p:nvPr>
        </p:nvSpPr>
        <p:spPr>
          <a:xfrm>
            <a:off x="3505200" y="304800"/>
            <a:ext cx="5638800" cy="655320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b="1" i="1" smtClean="0"/>
              <a:t>    </a:t>
            </a:r>
            <a:r>
              <a:rPr lang="ru-RU" b="1" i="1" smtClean="0"/>
              <a:t>Традиционные занятия населения — охота на пушного зверя, сбор лекарственного сырья, дикорастущих плодов, орехов, ягод и грибов, ловля рыбы, лесопромысловое хозяйство (строительство домов), скотоводство.</a:t>
            </a: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103</TotalTime>
  <Words>142</Words>
  <Application>Microsoft Office PowerPoint</Application>
  <PresentationFormat>Экран (4:3)</PresentationFormat>
  <Paragraphs>68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Оформление по умолчанию</vt:lpstr>
      <vt:lpstr> </vt:lpstr>
      <vt:lpstr>Слайд 2</vt:lpstr>
      <vt:lpstr>Слайд 3</vt:lpstr>
      <vt:lpstr> </vt:lpstr>
      <vt:lpstr>Слайд 5</vt:lpstr>
      <vt:lpstr>Характеристика почвы. </vt:lpstr>
      <vt:lpstr>Слайд 7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Admin</cp:lastModifiedBy>
  <cp:revision>8</cp:revision>
  <cp:lastPrinted>1601-01-01T00:00:00Z</cp:lastPrinted>
  <dcterms:created xsi:type="dcterms:W3CDTF">1601-01-01T00:00:00Z</dcterms:created>
  <dcterms:modified xsi:type="dcterms:W3CDTF">2012-05-19T17:18:11Z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NXTAG2">
    <vt:lpwstr>000800b8050000000000010250300207f7000400038000</vt:lpwstr>
  </property>
</Properties>
</file>