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58" r:id="rId5"/>
    <p:sldId id="259" r:id="rId6"/>
    <p:sldId id="261" r:id="rId7"/>
    <p:sldId id="260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9D2D"/>
    <a:srgbClr val="EA822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ipe dir="r"/>
  </p:transition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lossofsoul.com/LIFE_IS/Story/parable.htm" TargetMode="External"/><Relationship Id="rId2" Type="http://schemas.openxmlformats.org/officeDocument/2006/relationships/hyperlink" Target="http://www.kinoluxx.ru/8166-ritchi_arri_ardina_onflikt.html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youtube.com/watch?v=-m3EC4sQDOY" TargetMode="External"/><Relationship Id="rId5" Type="http://schemas.openxmlformats.org/officeDocument/2006/relationships/hyperlink" Target="http://milatrusilo.com/osoznaniya-uroki-v-moey-zhizni/pritcha-nauchis-pisat-obidyi-na-peske-i-vyisekat-radosti-na-kamne" TargetMode="External"/><Relationship Id="rId4" Type="http://schemas.openxmlformats.org/officeDocument/2006/relationships/hyperlink" Target="http://www.master-neways.ru/wisdom/allegoryaboutpeople/index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3108" y="1071546"/>
            <a:ext cx="5786478" cy="121444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Причины конфликтов и как их избежать в жизни</a:t>
            </a:r>
            <a:b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10 класс</a:t>
            </a:r>
            <a:endParaRPr lang="ru-RU" sz="36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57422" y="3786190"/>
            <a:ext cx="6172200" cy="2143140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русского языка и литературы 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МБОУ «Макуловская СОШ»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Верхнеуслонского района 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Республики Татарстан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Белкина Татьяна Алексеевна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285860"/>
            <a:ext cx="7467600" cy="3154362"/>
          </a:xfrm>
        </p:spPr>
        <p:txBody>
          <a:bodyPr>
            <a:normAutofit/>
          </a:bodyPr>
          <a:lstStyle/>
          <a:p>
            <a:r>
              <a:rPr lang="ru-RU" sz="3200" b="1" u="sng" dirty="0" smtClean="0">
                <a:solidFill>
                  <a:schemeClr val="tx1"/>
                </a:solidFill>
              </a:rPr>
              <a:t>Конфликт</a:t>
            </a:r>
            <a:r>
              <a:rPr lang="ru-RU" sz="3200" b="1" dirty="0" smtClean="0">
                <a:solidFill>
                  <a:schemeClr val="tx1"/>
                </a:solidFill>
              </a:rPr>
              <a:t> - это столкновение, противоречие, которое рождает 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враждебность</a:t>
            </a:r>
            <a:r>
              <a:rPr lang="ru-RU" sz="3200" b="1" dirty="0" smtClean="0">
                <a:solidFill>
                  <a:schemeClr val="tx1"/>
                </a:solidFill>
              </a:rPr>
              <a:t>, страх, ненависть между людьми. </a:t>
            </a:r>
            <a:endParaRPr lang="ru-RU" sz="32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43890" cy="2011354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Гарри Яковлевич Бардин – российский аниматор, автор многих мультфильмов: «Чуча», «Летучий корабль», «Серый Волк энд Красная Шапочка», Гадкий утёнок», «Адажио», «Достать до неба», «Прежде мы были птицами»… Особенно известен он работами в жанре пластилиновой анимации. Настоящая его фамилия – Бардейштейн. Родился Гарри Бардин в Оренбурге. 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3429000"/>
            <a:ext cx="3657600" cy="2194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929190" y="2643182"/>
            <a:ext cx="3657600" cy="267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82594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Причины конфликтов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28992" y="4429132"/>
            <a:ext cx="2357454" cy="914400"/>
          </a:xfrm>
          <a:prstGeom prst="rect">
            <a:avLst/>
          </a:prstGeom>
          <a:solidFill>
            <a:srgbClr val="E99D2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Противоречия между людьми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857884" y="4429132"/>
            <a:ext cx="2286016" cy="914400"/>
          </a:xfrm>
          <a:prstGeom prst="rect">
            <a:avLst/>
          </a:prstGeom>
          <a:solidFill>
            <a:srgbClr val="E99D2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Враждебность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229600" y="4429132"/>
            <a:ext cx="914400" cy="914400"/>
          </a:xfrm>
          <a:prstGeom prst="rect">
            <a:avLst/>
          </a:prstGeom>
          <a:solidFill>
            <a:srgbClr val="E99D2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071538" y="4429132"/>
            <a:ext cx="2271722" cy="914400"/>
          </a:xfrm>
          <a:prstGeom prst="rect">
            <a:avLst/>
          </a:prstGeom>
          <a:solidFill>
            <a:srgbClr val="E99D2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Столкновение интересов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4429132"/>
            <a:ext cx="1000100" cy="914400"/>
          </a:xfrm>
          <a:prstGeom prst="rect">
            <a:avLst/>
          </a:prstGeom>
          <a:solidFill>
            <a:srgbClr val="E99D2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0" y="3429000"/>
            <a:ext cx="2214546" cy="914400"/>
          </a:xfrm>
          <a:prstGeom prst="rect">
            <a:avLst/>
          </a:prstGeom>
          <a:solidFill>
            <a:srgbClr val="E99D2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Упрямство, неумение уступать 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85984" y="3429000"/>
            <a:ext cx="2428892" cy="914400"/>
          </a:xfrm>
          <a:prstGeom prst="rect">
            <a:avLst/>
          </a:prstGeom>
          <a:solidFill>
            <a:srgbClr val="E99D2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Оскорблённое достоинство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786314" y="3429000"/>
            <a:ext cx="2286016" cy="914400"/>
          </a:xfrm>
          <a:prstGeom prst="rect">
            <a:avLst/>
          </a:prstGeom>
          <a:solidFill>
            <a:srgbClr val="E99D2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Нетерпимость к чужому мнению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7143768" y="3429000"/>
            <a:ext cx="2000232" cy="914400"/>
          </a:xfrm>
          <a:prstGeom prst="rect">
            <a:avLst/>
          </a:prstGeom>
          <a:solidFill>
            <a:srgbClr val="E99D2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Нетерпимость к другой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конфессии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0" y="2428868"/>
            <a:ext cx="1000100" cy="914400"/>
          </a:xfrm>
          <a:prstGeom prst="rect">
            <a:avLst/>
          </a:prstGeom>
          <a:solidFill>
            <a:srgbClr val="E99D2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071538" y="2428868"/>
            <a:ext cx="2286016" cy="914400"/>
          </a:xfrm>
          <a:prstGeom prst="rect">
            <a:avLst/>
          </a:prstGeom>
          <a:solidFill>
            <a:srgbClr val="E99D2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Уязвлённое самолюбие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428992" y="2428868"/>
            <a:ext cx="2286016" cy="914400"/>
          </a:xfrm>
          <a:prstGeom prst="rect">
            <a:avLst/>
          </a:prstGeom>
          <a:solidFill>
            <a:srgbClr val="E99D2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Отсутствие условий для самореализации 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786446" y="2428868"/>
            <a:ext cx="2143140" cy="914400"/>
          </a:xfrm>
          <a:prstGeom prst="rect">
            <a:avLst/>
          </a:prstGeom>
          <a:solidFill>
            <a:srgbClr val="E99D2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Внутренний конфликт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8001024" y="2428868"/>
            <a:ext cx="1142976" cy="914400"/>
          </a:xfrm>
          <a:prstGeom prst="rect">
            <a:avLst/>
          </a:prstGeom>
          <a:solidFill>
            <a:srgbClr val="E99D2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0" y="1428736"/>
            <a:ext cx="2143108" cy="914400"/>
          </a:xfrm>
          <a:prstGeom prst="rect">
            <a:avLst/>
          </a:prstGeom>
          <a:solidFill>
            <a:srgbClr val="E99D2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Неумение общаться с людьми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214546" y="1428736"/>
            <a:ext cx="2286016" cy="914400"/>
          </a:xfrm>
          <a:prstGeom prst="rect">
            <a:avLst/>
          </a:prstGeom>
          <a:solidFill>
            <a:srgbClr val="E99D2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Завышенная самооценка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572000" y="1428736"/>
            <a:ext cx="2286016" cy="914400"/>
          </a:xfrm>
          <a:prstGeom prst="rect">
            <a:avLst/>
          </a:prstGeom>
          <a:solidFill>
            <a:srgbClr val="E99D2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Упрямство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929454" y="1428736"/>
            <a:ext cx="2214546" cy="914400"/>
          </a:xfrm>
          <a:prstGeom prst="rect">
            <a:avLst/>
          </a:prstGeom>
          <a:solidFill>
            <a:srgbClr val="E99D2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Невоспитанность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 animBg="1"/>
      <p:bldP spid="8" grpId="0" animBg="1"/>
      <p:bldP spid="9" grpId="0" animBg="1"/>
      <p:bldP spid="10" grpId="0" animBg="1"/>
      <p:bldP spid="11" grpId="0" animBg="1"/>
      <p:bldP spid="13" grpId="0" animBg="1"/>
      <p:bldP spid="14" grpId="0" animBg="1"/>
      <p:bldP spid="15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000100" y="2071678"/>
            <a:ext cx="728667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Берегите своих родных и близких, поддерживайте хорошие отношения с коллегами, старайтесь мыслить позитивно и улыбайтесь чаще.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1352376646_sposobi_razresheniya_konfliktov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3571876"/>
            <a:ext cx="1590046" cy="912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82594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Причины конфликтов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4572008"/>
            <a:ext cx="914400" cy="914400"/>
          </a:xfrm>
          <a:prstGeom prst="rect">
            <a:avLst/>
          </a:prstGeom>
          <a:solidFill>
            <a:srgbClr val="E99D2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000100" y="4572008"/>
            <a:ext cx="2143140" cy="914400"/>
          </a:xfrm>
          <a:prstGeom prst="rect">
            <a:avLst/>
          </a:prstGeom>
          <a:solidFill>
            <a:srgbClr val="E99D2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Столкновение интересов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14678" y="4572008"/>
            <a:ext cx="2428892" cy="914400"/>
          </a:xfrm>
          <a:prstGeom prst="rect">
            <a:avLst/>
          </a:prstGeom>
          <a:solidFill>
            <a:srgbClr val="E99D2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Противоречия между людьми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15008" y="4572008"/>
            <a:ext cx="2214578" cy="914400"/>
          </a:xfrm>
          <a:prstGeom prst="rect">
            <a:avLst/>
          </a:prstGeom>
          <a:solidFill>
            <a:srgbClr val="E99D2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Враждебность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001024" y="4572008"/>
            <a:ext cx="1142976" cy="914400"/>
          </a:xfrm>
          <a:prstGeom prst="rect">
            <a:avLst/>
          </a:prstGeom>
          <a:solidFill>
            <a:srgbClr val="E99D2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571876"/>
            <a:ext cx="2000232" cy="914400"/>
          </a:xfrm>
          <a:prstGeom prst="rect">
            <a:avLst/>
          </a:prstGeom>
          <a:solidFill>
            <a:srgbClr val="E99D2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Упрямство, неумение уступать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071670" y="3571876"/>
            <a:ext cx="2357454" cy="914400"/>
          </a:xfrm>
          <a:prstGeom prst="rect">
            <a:avLst/>
          </a:prstGeom>
          <a:solidFill>
            <a:srgbClr val="E99D2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Оскорблённое достоинство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500562" y="3571876"/>
            <a:ext cx="2357454" cy="914400"/>
          </a:xfrm>
          <a:prstGeom prst="rect">
            <a:avLst/>
          </a:prstGeom>
          <a:solidFill>
            <a:srgbClr val="E99D2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Нетерпимость к чужому мнению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929454" y="3571876"/>
            <a:ext cx="2214546" cy="914400"/>
          </a:xfrm>
          <a:prstGeom prst="rect">
            <a:avLst/>
          </a:prstGeom>
          <a:solidFill>
            <a:srgbClr val="E99D2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Нетерпимость к другой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конфессии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0" y="2571744"/>
            <a:ext cx="914400" cy="914400"/>
          </a:xfrm>
          <a:prstGeom prst="rect">
            <a:avLst/>
          </a:prstGeom>
          <a:solidFill>
            <a:srgbClr val="E99D2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000100" y="2571744"/>
            <a:ext cx="2428892" cy="914400"/>
          </a:xfrm>
          <a:prstGeom prst="rect">
            <a:avLst/>
          </a:prstGeom>
          <a:solidFill>
            <a:srgbClr val="E99D2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Уязвлённое самолюбие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500430" y="2571744"/>
            <a:ext cx="2286016" cy="914400"/>
          </a:xfrm>
          <a:prstGeom prst="rect">
            <a:avLst/>
          </a:prstGeom>
          <a:solidFill>
            <a:srgbClr val="E99D2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Отсутствие 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условий для самореализации 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857884" y="2571744"/>
            <a:ext cx="2143140" cy="914400"/>
          </a:xfrm>
          <a:prstGeom prst="rect">
            <a:avLst/>
          </a:prstGeom>
          <a:solidFill>
            <a:srgbClr val="E99D2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Внутренний конфликт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8072462" y="2571744"/>
            <a:ext cx="1071538" cy="914400"/>
          </a:xfrm>
          <a:prstGeom prst="rect">
            <a:avLst/>
          </a:prstGeom>
          <a:solidFill>
            <a:srgbClr val="E99D2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1571612"/>
            <a:ext cx="2357422" cy="914400"/>
          </a:xfrm>
          <a:prstGeom prst="rect">
            <a:avLst/>
          </a:prstGeom>
          <a:solidFill>
            <a:srgbClr val="E99D2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Неумение общаться с людьми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428860" y="1571612"/>
            <a:ext cx="2143140" cy="914400"/>
          </a:xfrm>
          <a:prstGeom prst="rect">
            <a:avLst/>
          </a:prstGeom>
          <a:solidFill>
            <a:srgbClr val="E99D2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Завышенная самооценка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643438" y="1571612"/>
            <a:ext cx="2214578" cy="914400"/>
          </a:xfrm>
          <a:prstGeom prst="rect">
            <a:avLst/>
          </a:prstGeom>
          <a:solidFill>
            <a:srgbClr val="E99D2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Упрямство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929454" y="1571612"/>
            <a:ext cx="2214546" cy="914400"/>
          </a:xfrm>
          <a:prstGeom prst="rect">
            <a:avLst/>
          </a:prstGeom>
          <a:solidFill>
            <a:srgbClr val="E99D2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Невоспитанность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0" grpId="0" animBg="1"/>
      <p:bldP spid="11" grpId="0" animBg="1"/>
      <p:bldP spid="12" grpId="0" animBg="1"/>
      <p:bldP spid="13" grpId="0" animBg="1"/>
      <p:bldP spid="15" grpId="0" animBg="1"/>
      <p:bldP spid="16" grpId="0" animBg="1"/>
      <p:bldP spid="17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297634"/>
          </a:xfrm>
        </p:spPr>
        <p:txBody>
          <a:bodyPr>
            <a:normAutofit fontScale="90000"/>
          </a:bodyPr>
          <a:lstStyle/>
          <a:p>
            <a:r>
              <a:rPr lang="ru-RU" sz="27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Притча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Как-то два друга много дней шли в пустыне. Однажды они поспорили, и один из них сгоряча дал пощёчину другому. Его друг, почувствовал боль, но ничего не сказал. Молча, он написал на песке: «Сегодня мой самый лучший друг дал мне пощёчину».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Друзья продолжали идти, и через много дней нашли оазис с озером, в котором они решили искупаться. Тот, который получил пощёчину, едва не утонул и его друг его спас.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Когда он пришёл в себя, то высек на камне: «Сегодня мой самый лучший друг спас мне жизнь».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Первый спросил его: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Когда я тебя обидел, ты написал на песке, а теперь ты пишешь на камне. Почему?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друг ответил: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Когда кто-либо нас обижает, мы должны написать это на песке, чтобы ветры могли стереть это. Но когда кто-либо делает что-либо хорошее, мы должны высечь это на камне, чтобы никакой ветер не смог бы стереть это.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Научись писать обиды на песке и высекать радости на камне. Оставь немного времени для жизни! И пусть тебе будет легко и светло...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5984" y="0"/>
            <a:ext cx="6172200" cy="100010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Магические формулы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28860" y="1142984"/>
            <a:ext cx="6572296" cy="5231938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Существует магическая формула для разрешения конфликтов. Вот она: </a:t>
            </a:r>
          </a:p>
          <a:p>
            <a:r>
              <a:rPr lang="ru-RU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Ваша цель — разрешение конфликта, а не получение преимущества. </a:t>
            </a:r>
          </a:p>
          <a:p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Существует магическая формула для того, чтобы избежать конфликтов. Вот она: </a:t>
            </a:r>
          </a:p>
          <a:p>
            <a:r>
              <a:rPr lang="ru-RU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 думайте о том, что кто-то может вас обидеть, заботьтесь только о том, чтобы вы никого не обидели. </a:t>
            </a:r>
            <a:endParaRPr lang="ru-RU" sz="2800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286000" y="285728"/>
            <a:ext cx="6172200" cy="142876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Использованная литература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000232" y="1928802"/>
            <a:ext cx="6786610" cy="4446120"/>
          </a:xfrm>
        </p:spPr>
        <p:txBody>
          <a:bodyPr>
            <a:normAutofit/>
          </a:bodyPr>
          <a:lstStyle/>
          <a:p>
            <a:pPr marL="342900" indent="-342900">
              <a:buAutoNum type="arabicPeriod"/>
            </a:pPr>
            <a:r>
              <a:rPr lang="ru-RU" u="sng" dirty="0" smtClean="0">
                <a:hlinkClick r:id="rId2"/>
              </a:rPr>
              <a:t>http://www.kinoluxx.ru/8166-ritchi_arri_ardina_onflikt.html</a:t>
            </a:r>
            <a:endParaRPr lang="ru-RU" u="sng" dirty="0" smtClean="0"/>
          </a:p>
          <a:p>
            <a:pPr marL="342900" indent="-342900">
              <a:buAutoNum type="arabicPeriod"/>
            </a:pPr>
            <a:r>
              <a:rPr lang="en-US" dirty="0" smtClean="0">
                <a:hlinkClick r:id="rId3"/>
              </a:rPr>
              <a:t>http://lossofsoul.com/LIFE_IS/Story/parable.htm</a:t>
            </a:r>
            <a:endParaRPr lang="ru-RU" dirty="0" smtClean="0"/>
          </a:p>
          <a:p>
            <a:pPr marL="342900" indent="-342900">
              <a:buAutoNum type="arabicPeriod"/>
            </a:pPr>
            <a:r>
              <a:rPr lang="en-US" dirty="0" smtClean="0">
                <a:hlinkClick r:id="rId4"/>
              </a:rPr>
              <a:t>http://www.master-neways.ru/wisdom/allegoryaboutpeople/index.html</a:t>
            </a:r>
            <a:endParaRPr lang="ru-RU" dirty="0" smtClean="0"/>
          </a:p>
          <a:p>
            <a:pPr marL="342900" indent="-342900">
              <a:buAutoNum type="arabicPeriod"/>
            </a:pPr>
            <a:r>
              <a:rPr lang="en-US" dirty="0" smtClean="0">
                <a:hlinkClick r:id="rId5"/>
              </a:rPr>
              <a:t>http://milatrusilo.com/osoznaniya-uroki-v-moey-zhizni/pritcha-nauchis-pisat-obidyi-na-peske-i-vyisekat-radosti-na-kamne</a:t>
            </a:r>
            <a:endParaRPr lang="ru-RU" dirty="0" smtClean="0"/>
          </a:p>
          <a:p>
            <a:pPr marL="342900" indent="-342900">
              <a:buAutoNum type="arabicPeriod"/>
            </a:pPr>
            <a:r>
              <a:rPr lang="en-US" dirty="0" smtClean="0">
                <a:hlinkClick r:id="rId6"/>
              </a:rPr>
              <a:t>http://www.youtube.com/watch?v=-m3EC4sQDOY</a:t>
            </a:r>
            <a:endParaRPr lang="ru-RU" dirty="0" smtClean="0"/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 smtClean="0"/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237</TotalTime>
  <Words>234</Words>
  <PresentationFormat>Экран (4:3)</PresentationFormat>
  <Paragraphs>57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Эркер</vt:lpstr>
      <vt:lpstr>Причины конфликтов и как их избежать в жизни 10 класс</vt:lpstr>
      <vt:lpstr>Конфликт - это столкновение, противоречие, которое рождает враждебность, страх, ненависть между людьми. </vt:lpstr>
      <vt:lpstr>Гарри Яковлевич Бардин – российский аниматор, автор многих мультфильмов: «Чуча», «Летучий корабль», «Серый Волк энд Красная Шапочка», Гадкий утёнок», «Адажио», «Достать до неба», «Прежде мы были птицами»… Особенно известен он работами в жанре пластилиновой анимации. Настоящая его фамилия – Бардейштейн. Родился Гарри Бардин в Оренбурге.  </vt:lpstr>
      <vt:lpstr>Причины конфликтов</vt:lpstr>
      <vt:lpstr>Причины конфликтов</vt:lpstr>
      <vt:lpstr>Притча Как-то два друга много дней шли в пустыне. Однажды они поспорили, и один из них сгоряча дал пощёчину другому. Его друг, почувствовал боль, но ничего не сказал. Молча, он написал на песке: «Сегодня мой самый лучший друг дал мне пощёчину».  Друзья продолжали идти, и через много дней нашли оазис с озером, в котором они решили искупаться. Тот, который получил пощёчину, едва не утонул и его друг его спас.  Когда он пришёл в себя, то высек на камне: «Сегодня мой самый лучший друг спас мне жизнь».  Первый спросил его:  – Когда я тебя обидел, ты написал на песке, а теперь ты пишешь на камне. Почему?  И друг ответил:  – Когда кто-либо нас обижает, мы должны написать это на песке, чтобы ветры могли стереть это. Но когда кто-либо делает что-либо хорошее, мы должны высечь это на камне, чтобы никакой ветер не смог бы стереть это.  Научись писать обиды на песке и высекать радости на камне. Оставь немного времени для жизни! И пусть тебе будет легко и светло...  </vt:lpstr>
      <vt:lpstr>Магические формулы</vt:lpstr>
      <vt:lpstr>Использованная литература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Причины конфликтов и как из избежать в жизни 10 класс</dc:title>
  <cp:lastModifiedBy>Admin</cp:lastModifiedBy>
  <cp:revision>33</cp:revision>
  <dcterms:modified xsi:type="dcterms:W3CDTF">2012-11-25T09:47:30Z</dcterms:modified>
</cp:coreProperties>
</file>