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0EB51-B9B0-4957-A04A-C2474246C32A}" type="datetimeFigureOut">
              <a:rPr lang="ru-RU" smtClean="0"/>
              <a:pPr/>
              <a:t>13.04.2016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CCADE-E53F-4256-8D2E-BEA0F9B356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m2-tub-ru.yandex.net/i?id=5269cc86767d178b13baf20a1458663a&amp;n=33&amp;h=190&amp;w=284" TargetMode="External"/><Relationship Id="rId3" Type="http://schemas.openxmlformats.org/officeDocument/2006/relationships/hyperlink" Target="http://investments.academic.ru/pictures/investments/img1977366_vyinuzhdennaya_bezrabotitsa.jpg" TargetMode="External"/><Relationship Id="rId7" Type="http://schemas.openxmlformats.org/officeDocument/2006/relationships/hyperlink" Target="http://i.huffpost.com/gen/1973045/images/o-APATHETIC-TEENAGER-facebook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aklass.ru/images/1200554449.jpg" TargetMode="External"/><Relationship Id="rId11" Type="http://schemas.openxmlformats.org/officeDocument/2006/relationships/hyperlink" Target="http://uchimvshkole.ru/wp-content/uploads/2015/08/kak-pomoch-rebenku-adaptirovatsya-v-shkole-3.jpg" TargetMode="External"/><Relationship Id="rId5" Type="http://schemas.openxmlformats.org/officeDocument/2006/relationships/hyperlink" Target="http://www.activefamilymag.com/wp-content/uploads/2014/12/10-Simple-Ways-to-Keep-Yourself-From-Being-an-Angry-Parent_reduced.jpg" TargetMode="External"/><Relationship Id="rId10" Type="http://schemas.openxmlformats.org/officeDocument/2006/relationships/hyperlink" Target="http://uploads.mychildguide.com/articles/image458.jpg" TargetMode="External"/><Relationship Id="rId4" Type="http://schemas.openxmlformats.org/officeDocument/2006/relationships/hyperlink" Target="https://im0-tub-ru.yandex.net/i?id=66cfeab3d424d97563489d5827602ca7&amp;n=33&amp;h=190&amp;w=480" TargetMode="External"/><Relationship Id="rId9" Type="http://schemas.openxmlformats.org/officeDocument/2006/relationships/hyperlink" Target="http://media.professionali.ru/processor/topics/original/2012/09/26/sopernichestvo-brother-and-sister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6406480" cy="230425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Georgia" pitchFamily="18" charset="0"/>
                <a:ea typeface="Batang" pitchFamily="18" charset="-127"/>
              </a:rPr>
              <a:t>ПРАВИЛА РЕЧЕВОГО ЭТИКЕТА</a:t>
            </a:r>
            <a:endParaRPr lang="ru-RU" b="1" i="1" dirty="0">
              <a:solidFill>
                <a:srgbClr val="C00000"/>
              </a:solidFill>
              <a:latin typeface="Georgia" pitchFamily="18" charset="0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5328592" cy="2135088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Выполнила:</a:t>
            </a: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Щербакова Л.В.</a:t>
            </a:r>
          </a:p>
          <a:p>
            <a:pPr algn="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МБОУ «ЦО № 44 имени Маршала Советского Союза Г.К.Жукова» г.Тула</a:t>
            </a:r>
          </a:p>
          <a:p>
            <a:pPr algn="r"/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6768752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</a:rPr>
              <a:t/>
            </a:r>
            <a:br>
              <a:rPr lang="ru-RU" sz="2700" b="1" dirty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293096"/>
            <a:ext cx="6120680" cy="2304256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Непременно отвечайте собеседнику, если видите, что он нуждается в Вашем совете или внимании. Но не навязывайте разговор человеку, не желающему беседовать.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5362" name="Picture 2" descr="https://im0-tub-ru.yandex.net/i?id=a3ede4652b67c2d1941e584e0ef01b92&amp;n=33&amp;h=190&amp;w=3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52736"/>
            <a:ext cx="5646561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6768752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</a:rPr>
              <a:t/>
            </a:r>
            <a:br>
              <a:rPr lang="ru-RU" sz="2700" b="1" dirty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6192688" cy="2088232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Следите за тем, чтобы во время разговора или публичного выступления эмоции не пересиливали Ваш разум. Сохраняйте самоконтроль и самообладание.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2050" name="Picture 2" descr="http://uchimvshkole.ru/wp-content/uploads/2015/08/kak-pomoch-rebenku-adaptirovatsya-v-shkole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980728"/>
            <a:ext cx="6043225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708920"/>
            <a:ext cx="7200800" cy="3456384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  <a:hlinkClick r:id="rId3"/>
              </a:rPr>
              <a:t>http</a:t>
            </a:r>
            <a:r>
              <a:rPr lang="en-US" sz="2000" dirty="0" smtClean="0">
                <a:solidFill>
                  <a:srgbClr val="C00000"/>
                </a:solidFill>
                <a:hlinkClick r:id="rId3"/>
              </a:rPr>
              <a:t>://investments.academic.ru/pictures/investments/img1977366_vyinuzhdennaya_bezrabotitsa.jpg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  <a:hlinkClick r:id="rId4"/>
              </a:rPr>
              <a:t>https://im0-tub-ru.yandex.net/i?id=66cfeab3d424d97563489d5827602ca7&amp;n=33&amp;h=190&amp;w=480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u="sng" dirty="0" smtClean="0">
                <a:hlinkClick r:id="rId5"/>
              </a:rPr>
              <a:t> </a:t>
            </a:r>
            <a:r>
              <a:rPr lang="ru-RU" sz="2000" u="sng" dirty="0" smtClean="0">
                <a:hlinkClick r:id="rId5"/>
              </a:rPr>
              <a:t>http://www.activefamilymag.com/wp-content/uploads/2014/12/10-Simple-Ways-to-Keep-Yourself-From-Being-an-Angry-Parent_reduced.jpg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>
                <a:hlinkClick r:id="rId6"/>
              </a:rPr>
              <a:t>http</a:t>
            </a:r>
            <a:r>
              <a:rPr lang="ru-RU" sz="2000" u="sng" dirty="0" smtClean="0">
                <a:hlinkClick r:id="rId6"/>
              </a:rPr>
              <a:t>://www.maklass.ru/images/1200554449.jpg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en-US" sz="2000" dirty="0" smtClean="0">
                <a:solidFill>
                  <a:srgbClr val="C00000"/>
                </a:solidFill>
                <a:hlinkClick r:id="rId7"/>
              </a:rPr>
              <a:t>http</a:t>
            </a:r>
            <a:r>
              <a:rPr lang="en-US" sz="2000" dirty="0" smtClean="0">
                <a:solidFill>
                  <a:srgbClr val="C00000"/>
                </a:solidFill>
                <a:hlinkClick r:id="rId7"/>
              </a:rPr>
              <a:t>://i.huffpost.com/gen/1973045/images/o-APATHETIC-TEENAGER-facebook.jpg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  <a:hlinkClick r:id="rId8"/>
              </a:rPr>
              <a:t>https://im2-tub-ru.yandex.net/i?id=5269cc86767d178b13baf20a1458663a&amp;n=33&amp;h=190&amp;w=284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en-US" sz="2000" dirty="0" smtClean="0">
                <a:solidFill>
                  <a:srgbClr val="C00000"/>
                </a:solidFill>
                <a:hlinkClick r:id="rId9"/>
              </a:rPr>
              <a:t>http://</a:t>
            </a:r>
            <a:r>
              <a:rPr lang="en-US" sz="2000" dirty="0" smtClean="0">
                <a:solidFill>
                  <a:srgbClr val="C00000"/>
                </a:solidFill>
                <a:hlinkClick r:id="rId9"/>
              </a:rPr>
              <a:t>media.professionali.ru/processor/topics/original/2012/09/26/sopernichestvo-brother-and-sister.jpg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u="sng" dirty="0" smtClean="0">
                <a:hlinkClick r:id="rId10"/>
              </a:rPr>
              <a:t>http://uploads.mychildguide.com/articles/image458.jpg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u="sng" dirty="0" smtClean="0">
                <a:hlinkClick r:id="rId11"/>
              </a:rPr>
              <a:t>http://uchimvshkole.ru/wp-content/uploads/2015/08/kak-pomoch-rebenku-adaptirovatsya-v-shkole-3.jpg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1300" dirty="0">
                <a:solidFill>
                  <a:srgbClr val="C00000"/>
                </a:solidFill>
              </a:rPr>
              <a:t/>
            </a:r>
            <a:br>
              <a:rPr lang="ru-RU" sz="1300" dirty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6165304"/>
            <a:ext cx="7632848" cy="432048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5974432" cy="1152128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Невысказанное высказать можно,</a:t>
            </a:r>
            <a:r>
              <a:rPr lang="ru-RU" sz="2700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высказанное возвратить нельзя.</a:t>
            </a:r>
            <a:r>
              <a:rPr lang="ru-RU" dirty="0">
                <a:latin typeface="Georgia" pitchFamily="18" charset="0"/>
              </a:rPr>
              <a:t/>
            </a:r>
            <a:br>
              <a:rPr lang="ru-RU" dirty="0">
                <a:latin typeface="Georgia" pitchFamily="18" charset="0"/>
              </a:rPr>
            </a:br>
            <a:endParaRPr lang="ru-RU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96752"/>
            <a:ext cx="7632848" cy="2880320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Под </a:t>
            </a:r>
            <a:r>
              <a:rPr lang="ru-RU" sz="2400" b="1" dirty="0">
                <a:solidFill>
                  <a:srgbClr val="002060"/>
                </a:solidFill>
              </a:rPr>
              <a:t>речевым этикетом понимаются регулирующие правила речевого поведения, система национально специфичных стереотипных, устойчивых формул общения, принятых и предписанных обществом для установления контакта собеседников, поддержания и прерывания контакта в избранной </a:t>
            </a:r>
            <a:r>
              <a:rPr lang="ru-RU" sz="2400" b="1" dirty="0" smtClean="0">
                <a:solidFill>
                  <a:srgbClr val="002060"/>
                </a:solidFill>
              </a:rPr>
              <a:t>тональности.</a:t>
            </a:r>
          </a:p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(исследователь </a:t>
            </a:r>
            <a:r>
              <a:rPr lang="ru-RU" sz="2400" b="1" dirty="0">
                <a:solidFill>
                  <a:srgbClr val="002060"/>
                </a:solidFill>
              </a:rPr>
              <a:t>речевого этикета Н.И. </a:t>
            </a:r>
            <a:r>
              <a:rPr lang="ru-RU" sz="2400" b="1" dirty="0" err="1" smtClean="0">
                <a:solidFill>
                  <a:srgbClr val="002060"/>
                </a:solidFill>
              </a:rPr>
              <a:t>Формановская</a:t>
            </a:r>
            <a:r>
              <a:rPr lang="ru-RU" sz="2400" b="1" dirty="0" smtClean="0">
                <a:solidFill>
                  <a:srgbClr val="002060"/>
                </a:solidFill>
              </a:rPr>
              <a:t>) </a:t>
            </a:r>
          </a:p>
        </p:txBody>
      </p:sp>
      <p:pic>
        <p:nvPicPr>
          <p:cNvPr id="23554" name="Picture 2" descr="http://investments.academic.ru/pictures/investments/img1977366_vyinuzhdennaya_bezraboti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49080"/>
            <a:ext cx="5708439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6984776" cy="18002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Речевой этикет – это важнейшая составляющая </a:t>
            </a: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эффективной </a:t>
            </a:r>
            <a:b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коммуникации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.</a:t>
            </a:r>
            <a:r>
              <a:rPr lang="ru-RU" sz="2700" b="1" dirty="0">
                <a:solidFill>
                  <a:srgbClr val="C00000"/>
                </a:solidFill>
              </a:rPr>
              <a:t/>
            </a:r>
            <a:br>
              <a:rPr lang="ru-RU" sz="2700" b="1" dirty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05064"/>
            <a:ext cx="6336704" cy="2448272"/>
          </a:xfrm>
        </p:spPr>
        <p:txBody>
          <a:bodyPr>
            <a:noAutofit/>
          </a:bodyPr>
          <a:lstStyle/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Владение речевым этикетом способствует приобретению авторитета, доверия и уважения. Знание правил речевого этикета, их соблюдение позволяет человеку чувствовать себя уверенно и не испытывать затруднений в общении.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pic>
        <p:nvPicPr>
          <p:cNvPr id="22530" name="Picture 2" descr="https://im0-tub-ru.yandex.net/i?id=66cfeab3d424d97563489d5827602ca7&amp;n=33&amp;h=190&amp;w=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6372101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7848872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«Я говорю так, как хочу, и меня понимают! Это моё личное дело!» </a:t>
            </a: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Что 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>можно возразить на это? </a:t>
            </a:r>
            <a:r>
              <a:rPr lang="ru-RU" sz="2700" b="1" dirty="0">
                <a:solidFill>
                  <a:srgbClr val="C00000"/>
                </a:solidFill>
              </a:rPr>
              <a:t/>
            </a:r>
            <a:br>
              <a:rPr lang="ru-RU" sz="2700" b="1" dirty="0">
                <a:solidFill>
                  <a:srgbClr val="C0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24744"/>
            <a:ext cx="3816424" cy="5472608"/>
          </a:xfrm>
        </p:spPr>
        <p:txBody>
          <a:bodyPr>
            <a:noAutofit/>
          </a:bodyPr>
          <a:lstStyle/>
          <a:p>
            <a:pPr algn="r"/>
            <a:endParaRPr lang="ru-RU" sz="2000" b="1" dirty="0" smtClean="0">
              <a:solidFill>
                <a:srgbClr val="002060"/>
              </a:solidFill>
            </a:endParaRPr>
          </a:p>
          <a:p>
            <a:pPr algn="l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Эти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личные мнения о правильном и неправильном языке высказываются нередко в самой безапелляционной и темпераментной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форме.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Однако человек, живущий в обществе, подчиняется этому обществу. И любые нормы (и нравственные, и языковые) –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это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требование общества к человеку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</a:p>
        </p:txBody>
      </p:sp>
      <p:pic>
        <p:nvPicPr>
          <p:cNvPr id="9218" name="Picture 2" descr="http://aybolit.ru/wp-content/uploads/2016/01/Rebenok-skvernoslovit1-1000x6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348880"/>
            <a:ext cx="4932040" cy="2959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6768752" cy="18002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013176"/>
            <a:ext cx="5184576" cy="136815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Перед тем как вступить в разговор, чётко сформулируйте для себя цель предстоящего общения</a:t>
            </a:r>
            <a:r>
              <a:rPr lang="ru-RU" sz="2400" dirty="0"/>
              <a:t>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8194" name="Picture 2" descr="http://www.turbopro.ru/images/2016/02/15/clu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340768"/>
            <a:ext cx="5472608" cy="3646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6768752" cy="144016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09120"/>
            <a:ext cx="5904656" cy="18722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Выберите слова и выражения, наиболее подходящие для той или иной ситуации. Умейте различать ситуации, в которых уместно рассказывать собеседнику о своих чувствах.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9458" name="Picture 2" descr="https://im1-tub-ru.yandex.net/i?id=89e2cad2b7746ec8e8665e8eb6fd6b90&amp;n=33&amp;h=190&amp;w=3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412776"/>
            <a:ext cx="5256584" cy="2954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6768752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509120"/>
            <a:ext cx="6408712" cy="2088232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Научитесь быть внимательным к собеседнику, слушать его мнение и следовать ходу его мыслей, следовать логике, чтобы вывод не противоречил посылке.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8434" name="Picture 2" descr="http://i.huffpost.com/gen/1973045/images/o-APATHETIC-TEENAGER-fac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604867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6768752" cy="18002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797152"/>
            <a:ext cx="6048672" cy="1800200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Старайтесь всегда говорить кратко, понятно и точно. Избегайте многословия и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слов-паразитов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im2-tub-ru.yandex.net/i?id=5269cc86767d178b13baf20a1458663a&amp;n=33&amp;h=190&amp;w=28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3" y="1411762"/>
            <a:ext cx="5060264" cy="3385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00c14892838aee5fa4557fc1cb7420b0&amp;n=33&amp;h=190&amp;w=3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6768752" cy="158417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  <a:latin typeface="Georgia" pitchFamily="18" charset="0"/>
              </a:rPr>
              <a:t>Золотые правила речевого этикета</a:t>
            </a:r>
            <a:r>
              <a:rPr lang="ru-RU" sz="2700" b="1" dirty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2700" b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4581128"/>
            <a:ext cx="5976664" cy="1872208"/>
          </a:xfrm>
        </p:spPr>
        <p:txBody>
          <a:bodyPr>
            <a:no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Будьте позитивны, вежливы и дружелюбны. Не отвечайте грубостью на грубость. Не опускайтесь до употребления нецензурных слов.</a:t>
            </a:r>
          </a:p>
          <a:p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rgbClr val="002060"/>
              </a:solidFill>
            </a:endParaRPr>
          </a:p>
        </p:txBody>
      </p:sp>
      <p:pic>
        <p:nvPicPr>
          <p:cNvPr id="16386" name="Picture 2" descr="http://media.professionali.ru/processor/topics/original/2012/09/26/sopernichestvo-brother-and-si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980728"/>
            <a:ext cx="475252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292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ПРАВИЛА РЕЧЕВОГО ЭТИКЕТА</vt:lpstr>
      <vt:lpstr>Невысказанное высказать можно, высказанное возвратить нельзя. </vt:lpstr>
      <vt:lpstr> Речевой этикет – это важнейшая составляющая эффективной  коммуникации.  </vt:lpstr>
      <vt:lpstr> «Я говорю так, как хочу, и меня понимают! Это моё личное дело!»  Что можно возразить на это?   </vt:lpstr>
      <vt:lpstr> Золотые правила речевого этикета  </vt:lpstr>
      <vt:lpstr> Золотые правила речевого этикета  </vt:lpstr>
      <vt:lpstr> Золотые правила речевого этикета  </vt:lpstr>
      <vt:lpstr> Золотые правила речевого этикета  </vt:lpstr>
      <vt:lpstr> Золотые правила речевого этикета  </vt:lpstr>
      <vt:lpstr> Золотые правила речевого этикета  </vt:lpstr>
      <vt:lpstr> Золотые правила речевого этикета  </vt:lpstr>
      <vt:lpstr>    http://investments.academic.ru/pictures/investments/img1977366_vyinuzhdennaya_bezrabotitsa.jpg https://im0-tub-ru.yandex.net/i?id=66cfeab3d424d97563489d5827602ca7&amp;n=33&amp;h=190&amp;w=480  http://www.activefamilymag.com/wp-content/uploads/2014/12/10-Simple-Ways-to-Keep-Yourself-From-Being-an-Angry-Parent_reduced.jpg http://www.maklass.ru/images/1200554449.jpg  http://i.huffpost.com/gen/1973045/images/o-APATHETIC-TEENAGER-facebook.jpg https://im2-tub-ru.yandex.net/i?id=5269cc86767d178b13baf20a1458663a&amp;n=33&amp;h=190&amp;w=284 http://media.professionali.ru/processor/topics/original/2012/09/26/sopernichestvo-brother-and-sister.jpg http://uploads.mychildguide.com/articles/image458.jpg http://uchimvshkole.ru/wp-content/uploads/2015/08/kak-pomoch-rebenku-adaptirovatsya-v-shkole-3.jpg           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</dc:creator>
  <cp:lastModifiedBy>Ноут</cp:lastModifiedBy>
  <cp:revision>25</cp:revision>
  <dcterms:created xsi:type="dcterms:W3CDTF">2016-01-19T16:48:56Z</dcterms:created>
  <dcterms:modified xsi:type="dcterms:W3CDTF">2016-04-13T16:12:43Z</dcterms:modified>
</cp:coreProperties>
</file>