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xlsx" ContentType="application/vnd.openxmlformats-officedocument.spreadsheetml.sheet"/>
  <Override PartName="/ppt/charts/chart3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8" r:id="rId3"/>
    <p:sldId id="266" r:id="rId4"/>
    <p:sldId id="284" r:id="rId5"/>
    <p:sldId id="279" r:id="rId6"/>
    <p:sldId id="265" r:id="rId7"/>
    <p:sldId id="259" r:id="rId8"/>
    <p:sldId id="267" r:id="rId9"/>
    <p:sldId id="261" r:id="rId10"/>
    <p:sldId id="280" r:id="rId11"/>
    <p:sldId id="282" r:id="rId12"/>
    <p:sldId id="276" r:id="rId13"/>
    <p:sldId id="263" r:id="rId14"/>
    <p:sldId id="264" r:id="rId15"/>
    <p:sldId id="258" r:id="rId16"/>
    <p:sldId id="281" r:id="rId17"/>
    <p:sldId id="272" r:id="rId18"/>
    <p:sldId id="270" r:id="rId19"/>
    <p:sldId id="286" r:id="rId20"/>
    <p:sldId id="271" r:id="rId21"/>
    <p:sldId id="277" r:id="rId22"/>
    <p:sldId id="273" r:id="rId23"/>
    <p:sldId id="283" r:id="rId24"/>
    <p:sldId id="257" r:id="rId25"/>
    <p:sldId id="285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68" d="100"/>
          <a:sy n="68" d="100"/>
        </p:scale>
        <p:origin x="-1224" y="-87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layout/>
    </c:title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2010-2011</c:v>
                </c:pt>
              </c:strCache>
            </c:strRef>
          </c:tx>
          <c:dLbls>
            <c:showCatName val="1"/>
            <c:showPercent val="1"/>
          </c:dLbls>
          <c:cat>
            <c:strRef>
              <c:f>Лист1!$A$2:$A$4</c:f>
              <c:strCache>
                <c:ptCount val="3"/>
                <c:pt idx="0">
                  <c:v>высокий</c:v>
                </c:pt>
                <c:pt idx="1">
                  <c:v>средний</c:v>
                </c:pt>
                <c:pt idx="2">
                  <c:v>низкий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33.800000000000004</c:v>
                </c:pt>
                <c:pt idx="1">
                  <c:v>36</c:v>
                </c:pt>
                <c:pt idx="2">
                  <c:v>7</c:v>
                </c:pt>
              </c:numCache>
            </c:numRef>
          </c:val>
        </c:ser>
        <c:dLbls>
          <c:showCatName val="1"/>
          <c:showPercent val="1"/>
        </c:dLbls>
        <c:firstSliceAng val="0"/>
      </c:pieChart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layout/>
    </c:title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2011-2012</c:v>
                </c:pt>
              </c:strCache>
            </c:strRef>
          </c:tx>
          <c:dLbls>
            <c:showCatName val="1"/>
            <c:showPercent val="1"/>
          </c:dLbls>
          <c:cat>
            <c:strRef>
              <c:f>Лист1!$A$2:$A$4</c:f>
              <c:strCache>
                <c:ptCount val="3"/>
                <c:pt idx="0">
                  <c:v>высокий</c:v>
                </c:pt>
                <c:pt idx="1">
                  <c:v>средний</c:v>
                </c:pt>
                <c:pt idx="2">
                  <c:v>низкий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31</c:v>
                </c:pt>
                <c:pt idx="1">
                  <c:v>20</c:v>
                </c:pt>
                <c:pt idx="2">
                  <c:v>1.4</c:v>
                </c:pt>
              </c:numCache>
            </c:numRef>
          </c:val>
        </c:ser>
        <c:dLbls>
          <c:showCatName val="1"/>
          <c:showPercent val="1"/>
        </c:dLbls>
        <c:firstSliceAng val="0"/>
      </c:pieChart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layout/>
    </c:title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2012-2013</c:v>
                </c:pt>
              </c:strCache>
            </c:strRef>
          </c:tx>
          <c:dLbls>
            <c:showCatName val="1"/>
            <c:showPercent val="1"/>
          </c:dLbls>
          <c:cat>
            <c:strRef>
              <c:f>Лист1!$A$2:$A$4</c:f>
              <c:strCache>
                <c:ptCount val="3"/>
                <c:pt idx="0">
                  <c:v>высокий</c:v>
                </c:pt>
                <c:pt idx="1">
                  <c:v>средний</c:v>
                </c:pt>
                <c:pt idx="2">
                  <c:v>низкий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58</c:v>
                </c:pt>
                <c:pt idx="1">
                  <c:v>20</c:v>
                </c:pt>
                <c:pt idx="2">
                  <c:v>2</c:v>
                </c:pt>
              </c:numCache>
            </c:numRef>
          </c:val>
        </c:ser>
        <c:dLbls>
          <c:showCatName val="1"/>
          <c:showPercent val="1"/>
        </c:dLbls>
        <c:firstSliceAng val="0"/>
      </c:pieChart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27BF29-A1C0-4874-8156-4959D83397F8}" type="datetimeFigureOut">
              <a:rPr lang="ru-RU" smtClean="0"/>
              <a:pPr/>
              <a:t>05.12.2013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0D5689-681A-479E-86FA-BE43C6F245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edg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27BF29-A1C0-4874-8156-4959D83397F8}" type="datetimeFigureOut">
              <a:rPr lang="ru-RU" smtClean="0"/>
              <a:pPr/>
              <a:t>05.12.2013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0D5689-681A-479E-86FA-BE43C6F245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edg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27BF29-A1C0-4874-8156-4959D83397F8}" type="datetimeFigureOut">
              <a:rPr lang="ru-RU" smtClean="0"/>
              <a:pPr/>
              <a:t>05.12.2013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0D5689-681A-479E-86FA-BE43C6F245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edg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27BF29-A1C0-4874-8156-4959D83397F8}" type="datetimeFigureOut">
              <a:rPr lang="ru-RU" smtClean="0"/>
              <a:pPr/>
              <a:t>05.12.2013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0D5689-681A-479E-86FA-BE43C6F245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edg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27BF29-A1C0-4874-8156-4959D83397F8}" type="datetimeFigureOut">
              <a:rPr lang="ru-RU" smtClean="0"/>
              <a:pPr/>
              <a:t>05.12.2013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0D5689-681A-479E-86FA-BE43C6F245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edg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27BF29-A1C0-4874-8156-4959D83397F8}" type="datetimeFigureOut">
              <a:rPr lang="ru-RU" smtClean="0"/>
              <a:pPr/>
              <a:t>05.12.2013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0D5689-681A-479E-86FA-BE43C6F245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edg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27BF29-A1C0-4874-8156-4959D83397F8}" type="datetimeFigureOut">
              <a:rPr lang="ru-RU" smtClean="0"/>
              <a:pPr/>
              <a:t>05.12.2013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0D5689-681A-479E-86FA-BE43C6F245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edg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27BF29-A1C0-4874-8156-4959D83397F8}" type="datetimeFigureOut">
              <a:rPr lang="ru-RU" smtClean="0"/>
              <a:pPr/>
              <a:t>05.12.2013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0D5689-681A-479E-86FA-BE43C6F245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edg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27BF29-A1C0-4874-8156-4959D83397F8}" type="datetimeFigureOut">
              <a:rPr lang="ru-RU" smtClean="0"/>
              <a:pPr/>
              <a:t>05.12.2013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0D5689-681A-479E-86FA-BE43C6F245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edg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27BF29-A1C0-4874-8156-4959D83397F8}" type="datetimeFigureOut">
              <a:rPr lang="ru-RU" smtClean="0"/>
              <a:pPr/>
              <a:t>05.12.2013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0D5689-681A-479E-86FA-BE43C6F245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edg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27BF29-A1C0-4874-8156-4959D83397F8}" type="datetimeFigureOut">
              <a:rPr lang="ru-RU" smtClean="0"/>
              <a:pPr/>
              <a:t>05.12.2013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0D5689-681A-479E-86FA-BE43C6F245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edg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27BF29-A1C0-4874-8156-4959D83397F8}" type="datetimeFigureOut">
              <a:rPr lang="ru-RU" smtClean="0"/>
              <a:pPr/>
              <a:t>05.12.2013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0D5689-681A-479E-86FA-BE43C6F245B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>
    <p:wedg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eg"/><Relationship Id="rId3" Type="http://schemas.openxmlformats.org/officeDocument/2006/relationships/image" Target="../media/image25.jpeg"/><Relationship Id="rId7" Type="http://schemas.openxmlformats.org/officeDocument/2006/relationships/image" Target="../media/image29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emf"/><Relationship Id="rId7" Type="http://schemas.openxmlformats.org/officeDocument/2006/relationships/image" Target="../media/image35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gif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jpeg"/><Relationship Id="rId3" Type="http://schemas.openxmlformats.org/officeDocument/2006/relationships/image" Target="../media/image42.jpeg"/><Relationship Id="rId7" Type="http://schemas.openxmlformats.org/officeDocument/2006/relationships/image" Target="../media/image46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5.jpeg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2.jpeg"/><Relationship Id="rId5" Type="http://schemas.openxmlformats.org/officeDocument/2006/relationships/image" Target="../media/image51.jpeg"/><Relationship Id="rId4" Type="http://schemas.openxmlformats.org/officeDocument/2006/relationships/image" Target="../media/image50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gif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01 (2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9144"/>
            <a:ext cx="9144000" cy="6867144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755576" y="332656"/>
            <a:ext cx="7736413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5400" b="1" dirty="0" smtClean="0">
                <a:solidFill>
                  <a:srgbClr val="002060"/>
                </a:solidFill>
                <a:latin typeface="Monotype Corsiva" pitchFamily="66" charset="0"/>
              </a:rPr>
              <a:t>Портфолио</a:t>
            </a:r>
          </a:p>
          <a:p>
            <a:pPr algn="ctr"/>
            <a:r>
              <a:rPr lang="ru-RU" sz="5400" b="1" dirty="0" smtClean="0">
                <a:solidFill>
                  <a:srgbClr val="002060"/>
                </a:solidFill>
                <a:latin typeface="Monotype Corsiva" pitchFamily="66" charset="0"/>
              </a:rPr>
              <a:t>музыкального руководителя.</a:t>
            </a:r>
            <a:endParaRPr lang="ru-RU" sz="5400" b="1" dirty="0">
              <a:solidFill>
                <a:srgbClr val="002060"/>
              </a:solidFill>
              <a:latin typeface="Monotype Corsiva" pitchFamily="66" charset="0"/>
            </a:endParaRPr>
          </a:p>
        </p:txBody>
      </p: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395536" y="4653136"/>
            <a:ext cx="8337539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effectLst/>
                <a:latin typeface="Georgia" pitchFamily="18" charset="0"/>
                <a:ea typeface="Times New Roman" pitchFamily="18" charset="0"/>
                <a:cs typeface="Times New Roman" pitchFamily="18" charset="0"/>
              </a:rPr>
              <a:t>" Жизнь была бы страшно скучной,</a:t>
            </a: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effectLst/>
                <a:latin typeface="Georgia" pitchFamily="18" charset="0"/>
                <a:ea typeface="Times New Roman" pitchFamily="18" charset="0"/>
                <a:cs typeface="Times New Roman" pitchFamily="18" charset="0"/>
              </a:rPr>
              <a:t>если б жизнь была беззвучной..."</a:t>
            </a:r>
            <a:endParaRPr kumimoji="0" lang="ru-RU" sz="32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2" name="Рисунок 11" descr="treble_clef_25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21369612">
            <a:off x="3352800" y="2209800"/>
            <a:ext cx="2438400" cy="24384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464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395536" y="404664"/>
            <a:ext cx="6643702" cy="58785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Логоритмические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 занятие включает следующие </a:t>
            </a:r>
            <a:r>
              <a:rPr kumimoji="0" lang="ru-RU" sz="2000" b="1" i="0" u="sng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элементы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Monotype Corsiva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v"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Symbol" pitchFamily="18" charset="2"/>
                <a:cs typeface="Times New Roman" pitchFamily="18" charset="0"/>
              </a:rPr>
              <a:t>      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логопедическую (артикуляционную) гимнастику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комплекс упражнений для укрепления мышц органов артикуляционного аппарат;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v"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Symbol" pitchFamily="18" charset="2"/>
                <a:cs typeface="Times New Roman" pitchFamily="18" charset="0"/>
              </a:rPr>
              <a:t> 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пальчиковую гимнастику для развития мелкой моторики, поскольку речь формируется под влиянием импульсов идущих от рук;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v"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Symbol" pitchFamily="18" charset="2"/>
                <a:cs typeface="Times New Roman" pitchFamily="18" charset="0"/>
              </a:rPr>
              <a:t>     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упражнения под музыку на развитие общей 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моторики, соответствующие возрастным особенностям детей, для мышечно-двигательного и координационного тренинга;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v"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Symbol" pitchFamily="18" charset="2"/>
                <a:cs typeface="Times New Roman" pitchFamily="18" charset="0"/>
              </a:rPr>
              <a:t>   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вокально-артикуляционные упражнения для развития певческих данных и дыхания с музыкальным сопровождением и без него;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v"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Symbol" pitchFamily="18" charset="2"/>
                <a:cs typeface="Times New Roman" pitchFamily="18" charset="0"/>
              </a:rPr>
              <a:t> 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фонопедические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упражнения для укрепления гортани и привития речевого дыхания;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v"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Symbol" pitchFamily="18" charset="2"/>
                <a:cs typeface="Times New Roman" pitchFamily="18" charset="0"/>
              </a:rPr>
              <a:t>   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песни и стихи, сопровождаемые движениями рук, для развития плавности и выразительности речи, речевого слуха и речевой памяти, координационного тренинга;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v"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Symbol" pitchFamily="18" charset="2"/>
                <a:cs typeface="Times New Roman" pitchFamily="18" charset="0"/>
              </a:rPr>
              <a:t>   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музыкально-ритмические игры с музыкальными инструментами, развивающие чувство ритма;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v"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Symbol" pitchFamily="18" charset="2"/>
                <a:cs typeface="Times New Roman" pitchFamily="18" charset="0"/>
              </a:rPr>
              <a:t>    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музыкальные игры, способствующие развитию речи, внимания, умению ориентироваться в пространстве;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v"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Symbol" pitchFamily="18" charset="2"/>
                <a:cs typeface="Times New Roman" pitchFamily="18" charset="0"/>
              </a:rPr>
              <a:t>    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упражнения на развитие мимических мышц для развития эмоциональной сферы, воображения и ассоциативно-образного мышления;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v"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Symbol" pitchFamily="18" charset="2"/>
                <a:cs typeface="Times New Roman" pitchFamily="18" charset="0"/>
              </a:rPr>
              <a:t>   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коммуникативные игры и танцы для развития динамической стороны общения, эмоциональности и выразительности невербальных средств общения, позитивного самоощущения;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v"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Symbol" pitchFamily="18" charset="2"/>
                <a:cs typeface="Times New Roman" pitchFamily="18" charset="0"/>
              </a:rPr>
              <a:t>   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упражнения на развитие словотворчества, расширение активного словаря детей.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Рисунок 3" descr="anime-deti-747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072330" y="2500306"/>
            <a:ext cx="1543050" cy="1743075"/>
          </a:xfrm>
          <a:prstGeom prst="rect">
            <a:avLst/>
          </a:prstGeom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0"/>
            <a:ext cx="8424936" cy="62170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rgbClr val="FF0000"/>
                </a:solidFill>
                <a:latin typeface="Monotype Corsiva" pitchFamily="66" charset="0"/>
              </a:rPr>
              <a:t>Цель проекта: Приобщение дошкольников к классической музыке. </a:t>
            </a:r>
          </a:p>
          <a:p>
            <a:r>
              <a:rPr lang="ru-RU" sz="1600" dirty="0" smtClean="0">
                <a:solidFill>
                  <a:srgbClr val="FF0000"/>
                </a:solidFill>
                <a:latin typeface="Monotype Corsiva" pitchFamily="66" charset="0"/>
              </a:rPr>
              <a:t>Участники процесса  старшая – подготовительная  группа.</a:t>
            </a:r>
          </a:p>
          <a:p>
            <a:r>
              <a:rPr lang="ru-RU" sz="1600" dirty="0" smtClean="0">
                <a:solidFill>
                  <a:srgbClr val="FF0000"/>
                </a:solidFill>
                <a:latin typeface="Monotype Corsiva" pitchFamily="66" charset="0"/>
              </a:rPr>
              <a:t>Сроки реализации – 2011 – 2013 год.</a:t>
            </a:r>
          </a:p>
          <a:p>
            <a:r>
              <a:rPr lang="ru-RU" sz="1400" dirty="0" smtClean="0"/>
              <a:t>Музыкальный руководитель призван помочь детям войти в мир музыки, понять ее законы, приобщиться к ее таинствам. </a:t>
            </a:r>
          </a:p>
          <a:p>
            <a:r>
              <a:rPr lang="ru-RU" sz="1400" dirty="0" smtClean="0">
                <a:solidFill>
                  <a:srgbClr val="0070C0"/>
                </a:solidFill>
              </a:rPr>
              <a:t>“Рассматриваю музыку не как искусство забавлять слух, но и как одно из величайших средств трогать душу и возбуждать чувства” (К. Глюк) </a:t>
            </a:r>
          </a:p>
          <a:p>
            <a:r>
              <a:rPr lang="ru-RU" sz="1400" b="1" dirty="0" smtClean="0"/>
              <a:t>Задачи проекта: </a:t>
            </a:r>
          </a:p>
          <a:p>
            <a:r>
              <a:rPr lang="ru-RU" sz="1400" dirty="0" smtClean="0"/>
              <a:t>Развитие эмоциональной сферы ребенка. </a:t>
            </a:r>
          </a:p>
          <a:p>
            <a:r>
              <a:rPr lang="ru-RU" sz="1400" dirty="0" smtClean="0"/>
              <a:t>Формирование у детей эстетического восприятия окружающего мира. </a:t>
            </a:r>
          </a:p>
          <a:p>
            <a:r>
              <a:rPr lang="ru-RU" sz="1400" dirty="0" smtClean="0"/>
              <a:t>Приобщение к музыкальной культуре. </a:t>
            </a:r>
          </a:p>
          <a:p>
            <a:r>
              <a:rPr lang="ru-RU" sz="1400" dirty="0" smtClean="0"/>
              <a:t>Формировать потребность в восприятии музыки. </a:t>
            </a:r>
          </a:p>
          <a:p>
            <a:r>
              <a:rPr lang="ru-RU" sz="1400" dirty="0" smtClean="0"/>
              <a:t>Обогащать музыкальные впечатления детей и способствовать формированию музыкального вкуса, музыкальной памяти и музыкальности в целом. </a:t>
            </a:r>
          </a:p>
          <a:p>
            <a:r>
              <a:rPr lang="ru-RU" sz="1400" dirty="0" smtClean="0"/>
              <a:t>Развитие познавательных и творческих способностей. </a:t>
            </a:r>
          </a:p>
          <a:p>
            <a:r>
              <a:rPr lang="ru-RU" sz="1400" dirty="0" smtClean="0"/>
              <a:t>Способствовать развитию мыслительной деятельности, памяти, слуха, фантазии. </a:t>
            </a:r>
          </a:p>
          <a:p>
            <a:r>
              <a:rPr lang="ru-RU" sz="1400" dirty="0" smtClean="0"/>
              <a:t>Обогащение словаря. </a:t>
            </a:r>
          </a:p>
          <a:p>
            <a:r>
              <a:rPr lang="ru-RU" sz="1400" dirty="0" smtClean="0"/>
              <a:t>Развивать желание пользоваться специальной терминологией. </a:t>
            </a:r>
          </a:p>
          <a:p>
            <a:r>
              <a:rPr lang="ru-RU" sz="1400" dirty="0" smtClean="0"/>
              <a:t>Осваивать различные формы приобретения опыта. </a:t>
            </a:r>
          </a:p>
          <a:p>
            <a:r>
              <a:rPr lang="ru-RU" sz="1400" b="1" dirty="0" smtClean="0"/>
              <a:t>Содержание проекта </a:t>
            </a:r>
          </a:p>
          <a:p>
            <a:r>
              <a:rPr lang="ru-RU" sz="1400" dirty="0" smtClean="0"/>
              <a:t>1. Приобщение дошкольников к классической музыке. </a:t>
            </a:r>
          </a:p>
          <a:p>
            <a:r>
              <a:rPr lang="ru-RU" sz="1400" dirty="0" smtClean="0"/>
              <a:t>2. Формирование умения классифицировать музыку.</a:t>
            </a:r>
          </a:p>
          <a:p>
            <a:r>
              <a:rPr lang="ru-RU" sz="1400" dirty="0" smtClean="0"/>
              <a:t>3. Знакомство с оркестром. </a:t>
            </a:r>
          </a:p>
          <a:p>
            <a:r>
              <a:rPr lang="ru-RU" sz="1400" dirty="0" smtClean="0"/>
              <a:t>4. Формирование умения классифицировать оркестры.</a:t>
            </a:r>
          </a:p>
          <a:p>
            <a:r>
              <a:rPr lang="ru-RU" sz="1400" dirty="0" smtClean="0"/>
              <a:t>5. Знакомство с симфоническим оркестром и его руководителем. </a:t>
            </a:r>
          </a:p>
          <a:p>
            <a:r>
              <a:rPr lang="ru-RU" sz="1400" dirty="0" smtClean="0"/>
              <a:t>6. Формирование умения классифицировать инструменты симфонического оркестра на группы. </a:t>
            </a:r>
          </a:p>
          <a:p>
            <a:r>
              <a:rPr lang="ru-RU" sz="1400" dirty="0" smtClean="0"/>
              <a:t>7. Приобретать основы музыкально-исторических знаний. Истории и легенды происхождения музыкальных инструментов. </a:t>
            </a:r>
            <a:endParaRPr lang="ru-RU" sz="1400" dirty="0"/>
          </a:p>
        </p:txBody>
      </p:sp>
      <p:pic>
        <p:nvPicPr>
          <p:cNvPr id="3" name="Рисунок 2" descr="ьти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15206" y="3000372"/>
            <a:ext cx="1538335" cy="2309812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01 (2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9144"/>
            <a:ext cx="9144000" cy="686714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39552" y="332656"/>
            <a:ext cx="7747224" cy="73866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buFont typeface="Wingdings" pitchFamily="2" charset="2"/>
              <a:buChar char="Ø"/>
            </a:pPr>
            <a:endParaRPr lang="ru-RU" sz="1400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>
              <a:buFont typeface="Wingdings" pitchFamily="2" charset="2"/>
              <a:buChar char="Ø"/>
            </a:pPr>
            <a:endParaRPr lang="ru-RU" sz="1400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endParaRPr lang="ru-RU" sz="140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23528" y="188640"/>
            <a:ext cx="8568952" cy="64633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i="1" dirty="0" smtClean="0">
                <a:solidFill>
                  <a:srgbClr val="FF0000"/>
                </a:solidFill>
              </a:rPr>
              <a:t>«Звук – волшебник» (2013-2014 г).</a:t>
            </a:r>
          </a:p>
          <a:p>
            <a:r>
              <a:rPr lang="ru-RU" i="1" dirty="0" smtClean="0">
                <a:solidFill>
                  <a:srgbClr val="FF0000"/>
                </a:solidFill>
              </a:rPr>
              <a:t>Участники проекта: старшая – подготовительная группа.</a:t>
            </a:r>
          </a:p>
          <a:p>
            <a:r>
              <a:rPr lang="ru-RU" b="1" dirty="0" smtClean="0"/>
              <a:t>Цель проекта:</a:t>
            </a:r>
          </a:p>
          <a:p>
            <a:r>
              <a:rPr lang="ru-RU" dirty="0" smtClean="0"/>
              <a:t> развивать интерес к эстетической стороне действительности, потребность детей в творческом самовыражении, инициативность и самостоятельность в воплощении художественного замысла.</a:t>
            </a:r>
          </a:p>
          <a:p>
            <a:r>
              <a:rPr lang="ru-RU" b="1" dirty="0" smtClean="0"/>
              <a:t>Задачи проекта:</a:t>
            </a:r>
          </a:p>
          <a:p>
            <a:pPr lvl="0"/>
            <a:r>
              <a:rPr lang="ru-RU" dirty="0" smtClean="0"/>
              <a:t> расширять кругозор детей через знакомство с музыкальной культурой и музыкальными инструментами;</a:t>
            </a:r>
          </a:p>
          <a:p>
            <a:pPr lvl="0"/>
            <a:r>
              <a:rPr lang="ru-RU" dirty="0" smtClean="0"/>
              <a:t>Способствовать созданию условий для творческого самовыражения ребенка, учитывая его индивидуальные возможности;</a:t>
            </a:r>
          </a:p>
          <a:p>
            <a:pPr lvl="0"/>
            <a:r>
              <a:rPr lang="ru-RU" dirty="0" smtClean="0"/>
              <a:t>Вовлекать детей в разные виды художественно-эстетической деятельности, помогая им освоить различные средства, материалы и способы изготовления музыкальных игрушек-инструментов;</a:t>
            </a:r>
          </a:p>
          <a:p>
            <a:pPr lvl="0"/>
            <a:r>
              <a:rPr lang="ru-RU" dirty="0" smtClean="0"/>
              <a:t>Поддерживать инициативу и стремление детей к импровизации при игре на самодельных музыкальных игрушках – инструментах.</a:t>
            </a:r>
          </a:p>
          <a:p>
            <a:r>
              <a:rPr lang="ru-RU" b="1" dirty="0" smtClean="0"/>
              <a:t>Содержание проекта:</a:t>
            </a:r>
          </a:p>
          <a:p>
            <a:r>
              <a:rPr lang="ru-RU" dirty="0" smtClean="0"/>
              <a:t>1 этап: изучение немузыкальных звуков окружающей среды;</a:t>
            </a:r>
          </a:p>
          <a:p>
            <a:r>
              <a:rPr lang="ru-RU" dirty="0" smtClean="0"/>
              <a:t>2 этап: создание простейших инструментов по образцу и совместно с педагогом воспроизводить ритмический рисунок различных детских песенок, попевок;</a:t>
            </a:r>
          </a:p>
          <a:p>
            <a:r>
              <a:rPr lang="ru-RU" dirty="0" smtClean="0"/>
              <a:t>3 этап: «Музыкальные инструменты»,  «Весело звучит оркестр развеселых инструментов», «В звуках мир наш отражен».</a:t>
            </a:r>
          </a:p>
          <a:p>
            <a:r>
              <a:rPr lang="ru-RU" dirty="0" smtClean="0"/>
              <a:t>4 этап: итоговое занятие «Радуга звуков»</a:t>
            </a:r>
            <a:endParaRPr lang="ru-RU" dirty="0"/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1 (2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9144"/>
            <a:ext cx="9144000" cy="686714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14348" y="428604"/>
            <a:ext cx="7858241" cy="34163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2800" dirty="0" smtClean="0">
                <a:solidFill>
                  <a:srgbClr val="C00000"/>
                </a:solidFill>
                <a:latin typeface="Monotype Corsiva" pitchFamily="66" charset="0"/>
              </a:rPr>
              <a:t>Материалы, выложенные в интернет ресурсах.</a:t>
            </a:r>
          </a:p>
          <a:p>
            <a:r>
              <a:rPr lang="en-US" sz="2800" dirty="0" smtClean="0">
                <a:solidFill>
                  <a:srgbClr val="C00000"/>
                </a:solidFill>
                <a:latin typeface="Monotype Corsiva" pitchFamily="66" charset="0"/>
              </a:rPr>
              <a:t>Maaam.ru – </a:t>
            </a:r>
            <a:r>
              <a:rPr lang="ru-RU" sz="2800" dirty="0" smtClean="0">
                <a:solidFill>
                  <a:srgbClr val="C00000"/>
                </a:solidFill>
                <a:latin typeface="Monotype Corsiva" pitchFamily="66" charset="0"/>
              </a:rPr>
              <a:t>международный русскоязычный социальный</a:t>
            </a:r>
          </a:p>
          <a:p>
            <a:r>
              <a:rPr lang="ru-RU" sz="2800" dirty="0" smtClean="0">
                <a:solidFill>
                  <a:srgbClr val="C00000"/>
                </a:solidFill>
                <a:latin typeface="Monotype Corsiva" pitchFamily="66" charset="0"/>
              </a:rPr>
              <a:t>Образовательный интернет – проект.</a:t>
            </a:r>
          </a:p>
          <a:p>
            <a:endParaRPr lang="ru-RU" sz="2800" dirty="0" smtClean="0">
              <a:solidFill>
                <a:srgbClr val="C00000"/>
              </a:solidFill>
              <a:latin typeface="Monotype Corsiva" pitchFamily="66" charset="0"/>
            </a:endParaRPr>
          </a:p>
          <a:p>
            <a:pPr marL="514350" indent="-514350">
              <a:buAutoNum type="arabicPeriod"/>
            </a:pPr>
            <a:r>
              <a:rPr lang="ru-RU" sz="2800" dirty="0" smtClean="0">
                <a:solidFill>
                  <a:srgbClr val="C00000"/>
                </a:solidFill>
                <a:latin typeface="Monotype Corsiva" pitchFamily="66" charset="0"/>
              </a:rPr>
              <a:t>Сценарий новогоднего праздника «Как Снегурочка </a:t>
            </a:r>
          </a:p>
          <a:p>
            <a:pPr marL="514350" indent="-514350"/>
            <a:r>
              <a:rPr lang="ru-RU" sz="2800" dirty="0" smtClean="0">
                <a:solidFill>
                  <a:srgbClr val="C00000"/>
                </a:solidFill>
                <a:latin typeface="Monotype Corsiva" pitchFamily="66" charset="0"/>
              </a:rPr>
              <a:t>      хотела стать звездой».</a:t>
            </a:r>
          </a:p>
          <a:p>
            <a:pPr marL="514350" indent="-514350"/>
            <a:r>
              <a:rPr lang="ru-RU" sz="2800" dirty="0" smtClean="0">
                <a:solidFill>
                  <a:srgbClr val="C00000"/>
                </a:solidFill>
                <a:latin typeface="Monotype Corsiva" pitchFamily="66" charset="0"/>
              </a:rPr>
              <a:t>2.   Сценарий летнего праздника «Волшебница Вода»</a:t>
            </a:r>
          </a:p>
          <a:p>
            <a:endParaRPr lang="ru-RU" sz="2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4" name="Рисунок 3" descr="110168-016-015-sert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20808924">
            <a:off x="950791" y="3684046"/>
            <a:ext cx="2283752" cy="2963583"/>
          </a:xfrm>
          <a:prstGeom prst="rect">
            <a:avLst/>
          </a:prstGeom>
        </p:spPr>
      </p:pic>
      <p:pic>
        <p:nvPicPr>
          <p:cNvPr id="5" name="Рисунок 4" descr="110176-016-015-sert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857620" y="3429000"/>
            <a:ext cx="2173914" cy="3071810"/>
          </a:xfrm>
          <a:prstGeom prst="rect">
            <a:avLst/>
          </a:prstGeom>
        </p:spPr>
      </p:pic>
      <p:pic>
        <p:nvPicPr>
          <p:cNvPr id="6" name="Рисунок 5" descr="110185-015-016-sert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778212">
            <a:off x="6592266" y="3698125"/>
            <a:ext cx="2094441" cy="2962626"/>
          </a:xfrm>
          <a:prstGeom prst="rect">
            <a:avLst/>
          </a:prstGeom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1 (2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9144"/>
            <a:ext cx="9144000" cy="686714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608903" y="404664"/>
            <a:ext cx="18806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Консультации</a:t>
            </a:r>
            <a:endParaRPr lang="ru-RU" sz="2400" b="1" dirty="0">
              <a:solidFill>
                <a:schemeClr val="accent6">
                  <a:lumMod val="50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79512" y="1268760"/>
            <a:ext cx="4211960" cy="4608512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</a:rPr>
              <a:t>Для воспитателей.</a:t>
            </a:r>
          </a:p>
          <a:p>
            <a:pPr marL="342900" indent="-342900" algn="ctr">
              <a:buAutoNum type="arabicPeriod"/>
            </a:pPr>
            <a:r>
              <a:rPr lang="ru-RU" b="1" dirty="0" smtClean="0">
                <a:solidFill>
                  <a:srgbClr val="002060"/>
                </a:solidFill>
              </a:rPr>
              <a:t>«Роль воспитателя в развитии самостоятельной музыкальной деятельности детей».</a:t>
            </a:r>
          </a:p>
          <a:p>
            <a:pPr marL="342900" indent="-342900" algn="ctr">
              <a:buAutoNum type="arabicPeriod"/>
            </a:pPr>
            <a:r>
              <a:rPr lang="ru-RU" b="1" dirty="0" smtClean="0">
                <a:solidFill>
                  <a:srgbClr val="002060"/>
                </a:solidFill>
              </a:rPr>
              <a:t>«Развитие ребенка в музыкальной деятельности».</a:t>
            </a:r>
          </a:p>
          <a:p>
            <a:pPr marL="342900" indent="-342900" algn="ctr">
              <a:buAutoNum type="arabicPeriod"/>
            </a:pPr>
            <a:r>
              <a:rPr lang="ru-RU" b="1" dirty="0" smtClean="0">
                <a:solidFill>
                  <a:srgbClr val="002060"/>
                </a:solidFill>
              </a:rPr>
              <a:t>«Развитие творческих способностей</a:t>
            </a:r>
          </a:p>
          <a:p>
            <a:pPr marL="342900" indent="-342900" algn="ctr"/>
            <a:r>
              <a:rPr lang="ru-RU" b="1" dirty="0" smtClean="0">
                <a:solidFill>
                  <a:srgbClr val="002060"/>
                </a:solidFill>
              </a:rPr>
              <a:t>детей через театрализованную </a:t>
            </a:r>
          </a:p>
          <a:p>
            <a:pPr marL="342900" indent="-342900" algn="ctr"/>
            <a:r>
              <a:rPr lang="ru-RU" b="1" dirty="0" smtClean="0">
                <a:solidFill>
                  <a:srgbClr val="002060"/>
                </a:solidFill>
              </a:rPr>
              <a:t>деятельность».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716016" y="1268760"/>
            <a:ext cx="4211960" cy="4608512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</a:rPr>
              <a:t>Для родителей.</a:t>
            </a:r>
          </a:p>
          <a:p>
            <a:pPr marL="342900" indent="-342900" algn="ctr">
              <a:buAutoNum type="arabicPeriod"/>
            </a:pPr>
            <a:r>
              <a:rPr lang="ru-RU" b="1" dirty="0" smtClean="0">
                <a:solidFill>
                  <a:srgbClr val="002060"/>
                </a:solidFill>
              </a:rPr>
              <a:t>«Музыкальное воспитание детей».</a:t>
            </a:r>
          </a:p>
          <a:p>
            <a:pPr marL="342900" indent="-342900" algn="ctr">
              <a:buAutoNum type="arabicPeriod"/>
            </a:pPr>
            <a:r>
              <a:rPr lang="ru-RU" b="1" dirty="0" smtClean="0">
                <a:solidFill>
                  <a:srgbClr val="002060"/>
                </a:solidFill>
              </a:rPr>
              <a:t>Рекомендации для родителей.</a:t>
            </a:r>
          </a:p>
          <a:p>
            <a:pPr marL="342900" indent="-342900" algn="ctr">
              <a:buAutoNum type="arabicPeriod"/>
            </a:pPr>
            <a:r>
              <a:rPr lang="ru-RU" b="1" dirty="0" smtClean="0">
                <a:solidFill>
                  <a:srgbClr val="002060"/>
                </a:solidFill>
              </a:rPr>
              <a:t>«Памятка для родителей».</a:t>
            </a:r>
          </a:p>
          <a:p>
            <a:pPr marL="342900" indent="-342900" algn="ctr">
              <a:buAutoNum type="arabicPeriod"/>
            </a:pPr>
            <a:r>
              <a:rPr lang="ru-RU" b="1" dirty="0" smtClean="0">
                <a:solidFill>
                  <a:srgbClr val="002060"/>
                </a:solidFill>
              </a:rPr>
              <a:t>«Как  приучить ребенка слушать музыку дома».</a:t>
            </a:r>
          </a:p>
          <a:p>
            <a:pPr marL="342900" indent="-342900" algn="ctr">
              <a:buAutoNum type="arabicPeriod"/>
            </a:pPr>
            <a:r>
              <a:rPr lang="ru-RU" b="1" dirty="0" smtClean="0">
                <a:solidFill>
                  <a:srgbClr val="002060"/>
                </a:solidFill>
              </a:rPr>
              <a:t>«Рекомендации для родителей при посещении праздников и утренников в детском саду».</a:t>
            </a:r>
          </a:p>
          <a:p>
            <a:pPr marL="342900" indent="-342900" algn="ctr">
              <a:buAutoNum type="arabicPeriod"/>
            </a:pPr>
            <a:endParaRPr lang="ru-RU" b="1" dirty="0" smtClean="0">
              <a:solidFill>
                <a:srgbClr val="002060"/>
              </a:solidFill>
            </a:endParaRPr>
          </a:p>
          <a:p>
            <a:pPr marL="342900" indent="-342900" algn="ctr">
              <a:buAutoNum type="arabicPeriod"/>
            </a:pP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1026" name="Picture 2" descr="E:\карт\2\1321985231_rrrrr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57554" y="4857756"/>
            <a:ext cx="2666992" cy="20002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1 (2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6714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123728" y="404664"/>
            <a:ext cx="4896544" cy="936104"/>
          </a:xfrm>
          <a:prstGeom prst="rect">
            <a:avLst/>
          </a:prstGeom>
          <a:noFill/>
        </p:spPr>
        <p:txBody>
          <a:bodyPr wrap="none" rtlCol="0">
            <a:prstTxWarp prst="textInflate">
              <a:avLst/>
            </a:prstTxWarp>
            <a:spAutoFit/>
          </a:bodyPr>
          <a:lstStyle/>
          <a:p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 Black" pitchFamily="34" charset="0"/>
                <a:cs typeface="Aharoni" pitchFamily="2" charset="-79"/>
              </a:rPr>
              <a:t>Весело живем.</a:t>
            </a:r>
            <a:endParaRPr lang="ru-RU" sz="2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Arial Black" pitchFamily="34" charset="0"/>
              <a:cs typeface="Aharoni" pitchFamily="2" charset="-79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00034" y="1643050"/>
            <a:ext cx="4430893" cy="480131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/>
            <a:r>
              <a:rPr lang="ru-RU" b="1" dirty="0" smtClean="0">
                <a:solidFill>
                  <a:srgbClr val="FF0000"/>
                </a:solidFill>
              </a:rPr>
              <a:t>        Праздники</a:t>
            </a:r>
          </a:p>
          <a:p>
            <a:pPr marL="342900" indent="-342900">
              <a:buAutoNum type="arabicPeriod"/>
            </a:pPr>
            <a:r>
              <a:rPr lang="ru-RU" dirty="0" smtClean="0"/>
              <a:t>«В королевском дворце».</a:t>
            </a:r>
          </a:p>
          <a:p>
            <a:pPr marL="342900" indent="-342900">
              <a:buAutoNum type="arabicPeriod"/>
            </a:pPr>
            <a:r>
              <a:rPr lang="ru-RU" dirty="0" smtClean="0"/>
              <a:t>«Кто потерял рукавичку».</a:t>
            </a:r>
          </a:p>
          <a:p>
            <a:pPr marL="342900" indent="-342900">
              <a:buAutoNum type="arabicPeriod"/>
            </a:pPr>
            <a:r>
              <a:rPr lang="ru-RU" dirty="0" smtClean="0"/>
              <a:t>«Праздник воинов отважных».</a:t>
            </a:r>
          </a:p>
          <a:p>
            <a:pPr marL="342900" indent="-342900">
              <a:buAutoNum type="arabicPeriod"/>
            </a:pPr>
            <a:r>
              <a:rPr lang="ru-RU" dirty="0" smtClean="0"/>
              <a:t>Проводы зимы.</a:t>
            </a:r>
          </a:p>
          <a:p>
            <a:pPr marL="342900" indent="-342900">
              <a:buAutoNum type="arabicPeriod"/>
            </a:pPr>
            <a:r>
              <a:rPr lang="ru-RU" dirty="0" smtClean="0"/>
              <a:t>«Сегодня праздник наших мам».</a:t>
            </a:r>
          </a:p>
          <a:p>
            <a:pPr marL="342900" indent="-342900">
              <a:buAutoNum type="arabicPeriod"/>
            </a:pPr>
            <a:r>
              <a:rPr lang="ru-RU" dirty="0" smtClean="0"/>
              <a:t>«Здравствуй, лето!»</a:t>
            </a:r>
          </a:p>
          <a:p>
            <a:pPr marL="342900" indent="-342900">
              <a:buAutoNum type="arabicPeriod"/>
            </a:pPr>
            <a:r>
              <a:rPr lang="ru-RU" dirty="0" smtClean="0"/>
              <a:t>«Проделки </a:t>
            </a:r>
            <a:r>
              <a:rPr lang="ru-RU" dirty="0" err="1" smtClean="0"/>
              <a:t>Ведьмочки</a:t>
            </a:r>
            <a:r>
              <a:rPr lang="ru-RU" dirty="0" smtClean="0"/>
              <a:t> на Новый год».</a:t>
            </a:r>
          </a:p>
          <a:p>
            <a:pPr marL="342900" indent="-342900">
              <a:buAutoNum type="arabicPeriod"/>
            </a:pPr>
            <a:r>
              <a:rPr lang="ru-RU" dirty="0" smtClean="0"/>
              <a:t>«За то, что нет сейчас войны – поклон</a:t>
            </a:r>
          </a:p>
          <a:p>
            <a:pPr marL="342900" indent="-342900"/>
            <a:r>
              <a:rPr lang="ru-RU" dirty="0" smtClean="0"/>
              <a:t>         Защитникам страны!»</a:t>
            </a:r>
          </a:p>
          <a:p>
            <a:pPr marL="342900" indent="-342900">
              <a:buAutoNum type="arabicPeriod" startAt="9"/>
            </a:pPr>
            <a:r>
              <a:rPr lang="ru-RU" dirty="0" smtClean="0"/>
              <a:t>Дошкольный бал.</a:t>
            </a:r>
          </a:p>
          <a:p>
            <a:pPr marL="342900" indent="-342900">
              <a:buAutoNum type="arabicPeriod" startAt="9"/>
            </a:pPr>
            <a:r>
              <a:rPr lang="ru-RU" dirty="0" smtClean="0"/>
              <a:t>«День Победы – самый главный день!»</a:t>
            </a:r>
          </a:p>
          <a:p>
            <a:pPr marL="342900" indent="-342900">
              <a:buAutoNum type="arabicPeriod" startAt="9"/>
            </a:pPr>
            <a:r>
              <a:rPr lang="ru-RU" dirty="0" smtClean="0"/>
              <a:t>«Кикимора на празднике у ребят».</a:t>
            </a:r>
          </a:p>
          <a:p>
            <a:pPr marL="342900" indent="-342900">
              <a:buAutoNum type="arabicPeriod" startAt="9"/>
            </a:pPr>
            <a:r>
              <a:rPr lang="ru-RU" dirty="0" smtClean="0"/>
              <a:t>«На балу у «Золушки».</a:t>
            </a:r>
          </a:p>
          <a:p>
            <a:pPr marL="342900" indent="-342900">
              <a:buAutoNum type="arabicPeriod" startAt="9"/>
            </a:pPr>
            <a:r>
              <a:rPr lang="ru-RU" dirty="0" smtClean="0"/>
              <a:t>«Зимняя сказка».</a:t>
            </a:r>
          </a:p>
          <a:p>
            <a:pPr marL="342900" indent="-342900">
              <a:buAutoNum type="arabicPeriod" startAt="9"/>
            </a:pPr>
            <a:r>
              <a:rPr lang="ru-RU" dirty="0" smtClean="0"/>
              <a:t>«Фрекен Бок на выпускном балу».</a:t>
            </a:r>
          </a:p>
          <a:p>
            <a:pPr marL="342900" indent="-342900">
              <a:buAutoNum type="arabicPeriod"/>
            </a:pP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5286380" y="1643050"/>
            <a:ext cx="3926844" cy="36933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        Развлечения:</a:t>
            </a:r>
          </a:p>
          <a:p>
            <a:pPr marL="342900" indent="-342900">
              <a:buAutoNum type="arabicPeriod"/>
            </a:pPr>
            <a:r>
              <a:rPr lang="ru-RU" dirty="0" smtClean="0"/>
              <a:t>«В гостях у Петрушки».</a:t>
            </a:r>
          </a:p>
          <a:p>
            <a:pPr marL="342900" indent="-342900">
              <a:buAutoNum type="arabicPeriod"/>
            </a:pPr>
            <a:r>
              <a:rPr lang="ru-RU" dirty="0" smtClean="0"/>
              <a:t>Встреча с музыкой </a:t>
            </a:r>
            <a:r>
              <a:rPr lang="ru-RU" dirty="0" err="1" smtClean="0"/>
              <a:t>В.Я.Шаинского</a:t>
            </a:r>
            <a:r>
              <a:rPr lang="ru-RU" dirty="0" smtClean="0"/>
              <a:t>.</a:t>
            </a:r>
          </a:p>
          <a:p>
            <a:pPr marL="342900" indent="-342900">
              <a:buAutoNum type="arabicPeriod"/>
            </a:pPr>
            <a:r>
              <a:rPr lang="ru-RU" dirty="0" smtClean="0"/>
              <a:t>«Мистер </a:t>
            </a:r>
            <a:r>
              <a:rPr lang="ru-RU" dirty="0" err="1" smtClean="0"/>
              <a:t>Жог</a:t>
            </a:r>
            <a:r>
              <a:rPr lang="ru-RU" dirty="0" smtClean="0"/>
              <a:t>».</a:t>
            </a:r>
          </a:p>
          <a:p>
            <a:pPr marL="342900" indent="-342900">
              <a:buAutoNum type="arabicPeriod"/>
            </a:pPr>
            <a:r>
              <a:rPr lang="ru-RU" dirty="0" smtClean="0"/>
              <a:t>«Королевство овощей и фруктов».</a:t>
            </a:r>
          </a:p>
          <a:p>
            <a:pPr marL="342900" indent="-342900">
              <a:buAutoNum type="arabicPeriod"/>
            </a:pPr>
            <a:r>
              <a:rPr lang="ru-RU" dirty="0" smtClean="0"/>
              <a:t>«Мисс Мама».</a:t>
            </a:r>
          </a:p>
          <a:p>
            <a:pPr marL="342900" indent="-342900">
              <a:buAutoNum type="arabicPeriod"/>
            </a:pPr>
            <a:r>
              <a:rPr lang="ru-RU" dirty="0" smtClean="0"/>
              <a:t>«Колобок и все, все, все…».</a:t>
            </a:r>
          </a:p>
          <a:p>
            <a:pPr marL="342900" indent="-342900">
              <a:buAutoNum type="arabicPeriod"/>
            </a:pPr>
            <a:r>
              <a:rPr lang="ru-RU" dirty="0" smtClean="0"/>
              <a:t>День Земли.</a:t>
            </a:r>
          </a:p>
          <a:p>
            <a:pPr marL="342900" indent="-342900">
              <a:buAutoNum type="arabicPeriod"/>
            </a:pPr>
            <a:r>
              <a:rPr lang="ru-RU" dirty="0" smtClean="0"/>
              <a:t>Радуга мира.</a:t>
            </a:r>
          </a:p>
          <a:p>
            <a:pPr marL="342900" indent="-342900">
              <a:buAutoNum type="arabicPeriod"/>
            </a:pPr>
            <a:r>
              <a:rPr lang="ru-RU" dirty="0" smtClean="0"/>
              <a:t>День смеха.</a:t>
            </a:r>
          </a:p>
          <a:p>
            <a:pPr marL="342900" indent="-342900">
              <a:buAutoNum type="arabicPeriod"/>
            </a:pPr>
            <a:r>
              <a:rPr lang="ru-RU" dirty="0" smtClean="0"/>
              <a:t>«Как здорово, что все мы здесь</a:t>
            </a:r>
          </a:p>
          <a:p>
            <a:pPr marL="342900" indent="-342900"/>
            <a:r>
              <a:rPr lang="ru-RU" dirty="0" smtClean="0"/>
              <a:t>         сегодня собрались».</a:t>
            </a:r>
          </a:p>
          <a:p>
            <a:pPr marL="342900" indent="-342900">
              <a:buAutoNum type="arabicPeriod"/>
            </a:pPr>
            <a:endParaRPr lang="ru-RU" dirty="0"/>
          </a:p>
        </p:txBody>
      </p:sp>
      <p:pic>
        <p:nvPicPr>
          <p:cNvPr id="6" name="Рисунок 5" descr="anime-zima-425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57950" y="5286388"/>
            <a:ext cx="1733550" cy="1123950"/>
          </a:xfrm>
          <a:prstGeom prst="rect">
            <a:avLst/>
          </a:prstGeom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DSC0250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7158" y="285728"/>
            <a:ext cx="2928926" cy="219669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4" name="Рисунок 3" descr="DSC0263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357554" y="0"/>
            <a:ext cx="3143240" cy="235743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DSC0348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42844" y="2643182"/>
            <a:ext cx="3143240" cy="235743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8" name="Рисунок 7" descr="SAM_2984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071802" y="2214554"/>
            <a:ext cx="3333742" cy="250030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10" name="Рисунок 9" descr="Фото0078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429388" y="1357298"/>
            <a:ext cx="2582861" cy="193714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Рисунок 6" descr="DSCN1242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096012" y="4500570"/>
            <a:ext cx="2857488" cy="214311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6" name="Рисунок 5" descr="Изображение 019.jpg"/>
          <p:cNvPicPr>
            <a:picLocks noChangeAspect="1"/>
          </p:cNvPicPr>
          <p:nvPr/>
        </p:nvPicPr>
        <p:blipFill>
          <a:blip r:embed="rId8" cstate="print"/>
          <a:srcRect r="24012"/>
          <a:stretch>
            <a:fillRect/>
          </a:stretch>
        </p:blipFill>
        <p:spPr>
          <a:xfrm>
            <a:off x="2928926" y="4714884"/>
            <a:ext cx="1976451" cy="195074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1 (2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9144"/>
            <a:ext cx="9144000" cy="686714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835696" y="332656"/>
            <a:ext cx="569245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i="1" dirty="0" smtClean="0"/>
              <a:t>Диагностика музыкального воспитания детей.</a:t>
            </a:r>
            <a:endParaRPr lang="ru-RU" sz="2000" b="1" i="1" dirty="0"/>
          </a:p>
        </p:txBody>
      </p:sp>
      <p:graphicFrame>
        <p:nvGraphicFramePr>
          <p:cNvPr id="6" name="Диаграмма 5"/>
          <p:cNvGraphicFramePr/>
          <p:nvPr/>
        </p:nvGraphicFramePr>
        <p:xfrm>
          <a:off x="323528" y="836712"/>
          <a:ext cx="3960440" cy="23358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7" name="Диаграмма 6"/>
          <p:cNvGraphicFramePr/>
          <p:nvPr/>
        </p:nvGraphicFramePr>
        <p:xfrm>
          <a:off x="4786314" y="928670"/>
          <a:ext cx="3912096" cy="26080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8" name="Диаграмма 7"/>
          <p:cNvGraphicFramePr/>
          <p:nvPr/>
        </p:nvGraphicFramePr>
        <p:xfrm>
          <a:off x="539552" y="3861048"/>
          <a:ext cx="4464496" cy="26642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8193" name="Rectangle 1"/>
          <p:cNvSpPr>
            <a:spLocks noChangeArrowheads="1"/>
          </p:cNvSpPr>
          <p:nvPr/>
        </p:nvSpPr>
        <p:spPr bwMode="auto">
          <a:xfrm>
            <a:off x="5000628" y="3929066"/>
            <a:ext cx="3884495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 результатам </a:t>
            </a:r>
            <a:r>
              <a:rPr lang="ru-RU" sz="16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диагностики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можно сделать вывод, что у детей повысилась самооценка, стремятся к активной музыкальной</a:t>
            </a:r>
            <a:r>
              <a:rPr kumimoji="0" lang="ru-RU" sz="16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деятельности и танцевально-игровому   творчеству.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Дети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эмоционально</a:t>
            </a:r>
            <a:r>
              <a:rPr lang="ru-RU" sz="16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отзывчивы, любознательны, способны решать интеллектуальные задачи и</a:t>
            </a:r>
            <a:endParaRPr kumimoji="0" 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проблемные ситуации, адекватны к возрасту.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1 (2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9144"/>
            <a:ext cx="9144000" cy="686714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714480" y="428604"/>
            <a:ext cx="259398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7030A0"/>
                </a:solidFill>
                <a:latin typeface="Monotype Corsiva" pitchFamily="66" charset="0"/>
              </a:rPr>
              <a:t>Творческие работы.</a:t>
            </a:r>
            <a:endParaRPr lang="ru-RU" sz="2400" b="1" dirty="0">
              <a:solidFill>
                <a:srgbClr val="7030A0"/>
              </a:solidFill>
              <a:latin typeface="Monotype Corsiva" pitchFamily="66" charset="0"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518962" cy="1543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1571604" y="1142984"/>
            <a:ext cx="4602542" cy="42165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7030A0"/>
                </a:solidFill>
              </a:rPr>
              <a:t>Презентации на праздники:</a:t>
            </a:r>
          </a:p>
          <a:p>
            <a:r>
              <a:rPr lang="ru-RU" sz="2000" dirty="0" smtClean="0">
                <a:latin typeface="Monotype Corsiva" pitchFamily="66" charset="0"/>
              </a:rPr>
              <a:t>«Как мы в садике живем» – на выпускной бал.</a:t>
            </a:r>
          </a:p>
          <a:p>
            <a:r>
              <a:rPr lang="ru-RU" sz="2000" dirty="0" smtClean="0">
                <a:latin typeface="Monotype Corsiva" pitchFamily="66" charset="0"/>
              </a:rPr>
              <a:t>Группа  «Капельки».</a:t>
            </a:r>
          </a:p>
          <a:p>
            <a:r>
              <a:rPr lang="ru-RU" sz="2000" dirty="0" smtClean="0">
                <a:latin typeface="Monotype Corsiva" pitchFamily="66" charset="0"/>
              </a:rPr>
              <a:t>Группа «Солнышко».</a:t>
            </a:r>
          </a:p>
          <a:p>
            <a:r>
              <a:rPr lang="ru-RU" sz="2000" dirty="0" smtClean="0">
                <a:latin typeface="Monotype Corsiva" pitchFamily="66" charset="0"/>
              </a:rPr>
              <a:t>День Матери.</a:t>
            </a:r>
          </a:p>
          <a:p>
            <a:r>
              <a:rPr lang="ru-RU" sz="2000" dirty="0" smtClean="0">
                <a:latin typeface="Monotype Corsiva" pitchFamily="66" charset="0"/>
              </a:rPr>
              <a:t>Дети рисуют маму (8 марта).</a:t>
            </a:r>
          </a:p>
          <a:p>
            <a:endParaRPr lang="ru-RU" dirty="0" smtClean="0"/>
          </a:p>
          <a:p>
            <a:r>
              <a:rPr lang="ru-RU" b="1" dirty="0" smtClean="0">
                <a:solidFill>
                  <a:srgbClr val="7030A0"/>
                </a:solidFill>
              </a:rPr>
              <a:t>Для музыкальных занятий:</a:t>
            </a:r>
          </a:p>
          <a:p>
            <a:r>
              <a:rPr lang="ru-RU" sz="2000" dirty="0" smtClean="0">
                <a:latin typeface="Monotype Corsiva" pitchFamily="66" charset="0"/>
              </a:rPr>
              <a:t>Природа и музыка.</a:t>
            </a:r>
          </a:p>
          <a:p>
            <a:r>
              <a:rPr lang="ru-RU" sz="2000" dirty="0" smtClean="0">
                <a:latin typeface="Monotype Corsiva" pitchFamily="66" charset="0"/>
              </a:rPr>
              <a:t>Музыкальные инструменты.</a:t>
            </a:r>
          </a:p>
          <a:p>
            <a:r>
              <a:rPr lang="ru-RU" sz="2000" dirty="0" smtClean="0">
                <a:latin typeface="Monotype Corsiva" pitchFamily="66" charset="0"/>
              </a:rPr>
              <a:t>Колыбельные.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6" name="Рисунок 5" descr="8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72198" y="500042"/>
            <a:ext cx="2661447" cy="188277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Рисунок 6" descr="30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7158" y="4714884"/>
            <a:ext cx="2357454" cy="143018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8" name="Рисунок 7" descr="6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86182" y="4286256"/>
            <a:ext cx="1619250" cy="1685925"/>
          </a:xfrm>
          <a:prstGeom prst="roundRect">
            <a:avLst>
              <a:gd name="adj" fmla="val 16667"/>
            </a:avLst>
          </a:prstGeom>
          <a:ln w="38100">
            <a:solidFill>
              <a:schemeClr val="accent6">
                <a:lumMod val="75000"/>
              </a:schemeClr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" name="Рисунок 8" descr="922614949.gif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357950" y="3357562"/>
            <a:ext cx="2190747" cy="2190747"/>
          </a:xfrm>
          <a:prstGeom prst="rect">
            <a:avLst/>
          </a:prstGeom>
          <a:solidFill>
            <a:srgbClr val="FFFFFF">
              <a:shade val="85000"/>
            </a:srgbClr>
          </a:solidFill>
          <a:ln w="38100" cap="sq">
            <a:solidFill>
              <a:schemeClr val="accent6">
                <a:lumMod val="75000"/>
              </a:schemeClr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Pictures\2013-12-05 56564\56564 001.jpg"/>
          <p:cNvPicPr>
            <a:picLocks noChangeAspect="1" noChangeArrowheads="1"/>
          </p:cNvPicPr>
          <p:nvPr/>
        </p:nvPicPr>
        <p:blipFill>
          <a:blip r:embed="rId2" cstate="print"/>
          <a:srcRect l="5882" t="885"/>
          <a:stretch>
            <a:fillRect/>
          </a:stretch>
        </p:blipFill>
        <p:spPr bwMode="auto">
          <a:xfrm>
            <a:off x="4000496" y="571480"/>
            <a:ext cx="4058555" cy="5519741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85720" y="285728"/>
            <a:ext cx="34290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  <a:latin typeface="Monotype Corsiva" pitchFamily="66" charset="0"/>
              </a:rPr>
              <a:t>Мои достижения.</a:t>
            </a:r>
            <a:endParaRPr lang="ru-RU" sz="3600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pic>
        <p:nvPicPr>
          <p:cNvPr id="4" name="Рисунок 3" descr="33877cb017bcabe2938465c511aa389e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472" y="2428868"/>
            <a:ext cx="2786041" cy="2538393"/>
          </a:xfrm>
          <a:prstGeom prst="rect">
            <a:avLst/>
          </a:prstGeom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919801" y="428604"/>
            <a:ext cx="3036409" cy="4616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Содержание портфолио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71472" y="928670"/>
            <a:ext cx="5165197" cy="54168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AutoNum type="arabicPeriod"/>
            </a:pPr>
            <a:r>
              <a:rPr lang="ru-RU" sz="2000" b="1" dirty="0" smtClean="0">
                <a:solidFill>
                  <a:srgbClr val="002060"/>
                </a:solidFill>
                <a:latin typeface="Monotype Corsiva" pitchFamily="66" charset="0"/>
              </a:rPr>
              <a:t>Визитная карточка.</a:t>
            </a:r>
          </a:p>
          <a:p>
            <a:pPr marL="342900" indent="-342900">
              <a:buAutoNum type="arabicPeriod"/>
            </a:pPr>
            <a:r>
              <a:rPr lang="ru-RU" sz="2000" b="1" dirty="0" smtClean="0">
                <a:solidFill>
                  <a:srgbClr val="002060"/>
                </a:solidFill>
                <a:latin typeface="Monotype Corsiva" pitchFamily="66" charset="0"/>
              </a:rPr>
              <a:t>Самообразование</a:t>
            </a:r>
          </a:p>
          <a:p>
            <a:pPr marL="342900" indent="-342900">
              <a:buAutoNum type="arabicPeriod"/>
            </a:pPr>
            <a:r>
              <a:rPr lang="ru-RU" sz="2000" b="1" dirty="0" smtClean="0">
                <a:solidFill>
                  <a:srgbClr val="002060"/>
                </a:solidFill>
                <a:latin typeface="Monotype Corsiva" pitchFamily="66" charset="0"/>
              </a:rPr>
              <a:t>Проектные работы.</a:t>
            </a:r>
          </a:p>
          <a:p>
            <a:pPr marL="342900" indent="-342900">
              <a:buFontTx/>
              <a:buAutoNum type="arabicPeriod"/>
            </a:pPr>
            <a:r>
              <a:rPr lang="ru-RU" sz="2000" b="1" dirty="0" smtClean="0">
                <a:solidFill>
                  <a:srgbClr val="002060"/>
                </a:solidFill>
                <a:latin typeface="Monotype Corsiva" pitchFamily="66" charset="0"/>
              </a:rPr>
              <a:t>Материалы, выложенные в интернет ресурсах.</a:t>
            </a:r>
          </a:p>
          <a:p>
            <a:pPr marL="342900" indent="-342900">
              <a:buFontTx/>
              <a:buAutoNum type="arabicPeriod"/>
            </a:pPr>
            <a:r>
              <a:rPr lang="ru-RU" sz="2000" b="1" dirty="0" smtClean="0">
                <a:solidFill>
                  <a:srgbClr val="002060"/>
                </a:solidFill>
                <a:latin typeface="Monotype Corsiva" pitchFamily="66" charset="0"/>
              </a:rPr>
              <a:t>Консультации.</a:t>
            </a:r>
          </a:p>
          <a:p>
            <a:pPr marL="342900" indent="-342900">
              <a:buFontTx/>
              <a:buAutoNum type="arabicPeriod"/>
            </a:pPr>
            <a:r>
              <a:rPr lang="ru-RU" sz="2000" b="1" dirty="0" smtClean="0">
                <a:solidFill>
                  <a:srgbClr val="002060"/>
                </a:solidFill>
                <a:latin typeface="Monotype Corsiva" pitchFamily="66" charset="0"/>
              </a:rPr>
              <a:t>Весело живем.</a:t>
            </a:r>
          </a:p>
          <a:p>
            <a:pPr marL="342900" indent="-342900">
              <a:buFontTx/>
              <a:buAutoNum type="arabicPeriod"/>
            </a:pPr>
            <a:r>
              <a:rPr lang="ru-RU" sz="2000" b="1" dirty="0" smtClean="0">
                <a:solidFill>
                  <a:srgbClr val="002060"/>
                </a:solidFill>
                <a:latin typeface="Monotype Corsiva" pitchFamily="66" charset="0"/>
              </a:rPr>
              <a:t>Диагностика музыкального воспитания.</a:t>
            </a:r>
          </a:p>
          <a:p>
            <a:pPr marL="342900" indent="-342900">
              <a:buFontTx/>
              <a:buAutoNum type="arabicPeriod"/>
            </a:pPr>
            <a:r>
              <a:rPr lang="ru-RU" sz="2000" b="1" dirty="0" smtClean="0">
                <a:solidFill>
                  <a:srgbClr val="002060"/>
                </a:solidFill>
                <a:latin typeface="Monotype Corsiva" pitchFamily="66" charset="0"/>
              </a:rPr>
              <a:t>Творческие работы.</a:t>
            </a:r>
          </a:p>
          <a:p>
            <a:pPr marL="342900" lvl="0" indent="-342900">
              <a:buFontTx/>
              <a:buAutoNum type="arabicPeriod"/>
            </a:pPr>
            <a:r>
              <a:rPr lang="ru-RU" sz="2000" b="1" dirty="0" smtClean="0">
                <a:solidFill>
                  <a:srgbClr val="002060"/>
                </a:solidFill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Система музыкально-оздоровительной работы.</a:t>
            </a:r>
          </a:p>
          <a:p>
            <a:pPr marL="342900" indent="-342900">
              <a:buFontTx/>
              <a:buAutoNum type="arabicPeriod"/>
            </a:pPr>
            <a:r>
              <a:rPr lang="ru-RU" sz="2000" b="1" i="1" dirty="0" err="1" smtClean="0">
                <a:solidFill>
                  <a:srgbClr val="002060"/>
                </a:solidFill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Здоровьесберегающие</a:t>
            </a:r>
            <a:r>
              <a:rPr lang="ru-RU" sz="2000" b="1" i="1" dirty="0" smtClean="0">
                <a:solidFill>
                  <a:srgbClr val="002060"/>
                </a:solidFill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 и игровые технологии</a:t>
            </a:r>
            <a:endParaRPr lang="en-US" sz="2000" b="1" i="1" dirty="0" smtClean="0">
              <a:solidFill>
                <a:srgbClr val="002060"/>
              </a:solidFill>
              <a:latin typeface="Monotype Corsiva" pitchFamily="66" charset="0"/>
              <a:ea typeface="Times New Roman" pitchFamily="18" charset="0"/>
              <a:cs typeface="Times New Roman" pitchFamily="18" charset="0"/>
            </a:endParaRPr>
          </a:p>
          <a:p>
            <a:pPr marL="342900" indent="-342900">
              <a:buFontTx/>
              <a:buAutoNum type="arabicPeriod"/>
            </a:pPr>
            <a:r>
              <a:rPr lang="ru-RU" sz="2000" b="1" i="1" dirty="0" err="1" smtClean="0">
                <a:solidFill>
                  <a:srgbClr val="002060"/>
                </a:solidFill>
                <a:latin typeface="Monotype Corsiva" pitchFamily="66" charset="0"/>
                <a:cs typeface="Times New Roman" pitchFamily="18" charset="0"/>
              </a:rPr>
              <a:t>Фотоотчет</a:t>
            </a:r>
            <a:r>
              <a:rPr lang="ru-RU" sz="2000" b="1" i="1" dirty="0" smtClean="0">
                <a:solidFill>
                  <a:srgbClr val="002060"/>
                </a:solidFill>
                <a:latin typeface="Monotype Corsiva" pitchFamily="66" charset="0"/>
                <a:cs typeface="Times New Roman" pitchFamily="18" charset="0"/>
              </a:rPr>
              <a:t>.</a:t>
            </a:r>
            <a:endParaRPr lang="ru-RU" sz="2000" b="1" dirty="0" smtClean="0">
              <a:solidFill>
                <a:srgbClr val="002060"/>
              </a:solidFill>
              <a:latin typeface="Monotype Corsiva" pitchFamily="66" charset="0"/>
              <a:cs typeface="Arial" pitchFamily="34" charset="0"/>
            </a:endParaRPr>
          </a:p>
          <a:p>
            <a:pPr marL="342900" lvl="0" indent="-342900"/>
            <a:endParaRPr lang="ru-RU" dirty="0" smtClean="0">
              <a:cs typeface="Times New Roman" pitchFamily="18" charset="0"/>
            </a:endParaRPr>
          </a:p>
          <a:p>
            <a:pPr marL="342900" indent="-342900">
              <a:buFontTx/>
              <a:buAutoNum type="arabicPeriod"/>
            </a:pPr>
            <a:endParaRPr lang="ru-RU" dirty="0" smtClean="0"/>
          </a:p>
          <a:p>
            <a:pPr marL="342900" indent="-342900">
              <a:buFontTx/>
              <a:buAutoNum type="arabicPeriod"/>
            </a:pPr>
            <a:endParaRPr lang="ru-RU" dirty="0" smtClean="0"/>
          </a:p>
          <a:p>
            <a:pPr marL="342900" indent="-342900">
              <a:buFontTx/>
              <a:buAutoNum type="arabicPeriod"/>
            </a:pPr>
            <a:endParaRPr lang="ru-RU" dirty="0" smtClean="0"/>
          </a:p>
          <a:p>
            <a:pPr marL="342900" indent="-342900">
              <a:buAutoNum type="arabicPeriod"/>
            </a:pPr>
            <a:endParaRPr lang="ru-RU" dirty="0" smtClean="0"/>
          </a:p>
          <a:p>
            <a:pPr marL="342900" indent="-342900">
              <a:buAutoNum type="arabicPeriod"/>
            </a:pPr>
            <a:endParaRPr lang="ru-RU" dirty="0" smtClean="0"/>
          </a:p>
          <a:p>
            <a:pPr marL="342900" indent="-342900">
              <a:buAutoNum type="arabicPeriod"/>
            </a:pPr>
            <a:endParaRPr lang="ru-RU" dirty="0" smtClean="0"/>
          </a:p>
        </p:txBody>
      </p:sp>
      <p:pic>
        <p:nvPicPr>
          <p:cNvPr id="8" name="Рисунок 7" descr="SAM_076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292080" y="4077072"/>
            <a:ext cx="3526282" cy="23534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IMG_188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99592" y="4509120"/>
            <a:ext cx="2735796" cy="18238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 descr="11111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15074" y="642918"/>
            <a:ext cx="2538054" cy="315253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1 (2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67144"/>
          </a:xfrm>
          <a:prstGeom prst="rect">
            <a:avLst/>
          </a:prstGeom>
        </p:spPr>
      </p:pic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0" y="142852"/>
            <a:ext cx="738031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Система музыкально-оздоровительной работы.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latin typeface="Monotype Corsiva" pitchFamily="66" charset="0"/>
              <a:cs typeface="Arial" pitchFamily="34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214282" y="571480"/>
          <a:ext cx="7136200" cy="4496522"/>
        </p:xfrm>
        <a:graphic>
          <a:graphicData uri="http://schemas.openxmlformats.org/drawingml/2006/table">
            <a:tbl>
              <a:tblPr/>
              <a:tblGrid>
                <a:gridCol w="1999544"/>
                <a:gridCol w="5136656"/>
              </a:tblGrid>
              <a:tr h="64236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Вводная часть.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Активная музыкотерапия с использованием музыкально-ритмических упражнений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118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Приветствие.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Кинезиологические распевки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4236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Восприятие музыки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Слушание музыки с элементами музыкотерапии, дыхательной гимнастики, ритмопластики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4236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Пение, песенное творчество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Дыхательная гимнастика, артикуляционная гимнастика, кинезиологические пальчиковые игры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4236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Музыкально-дидактические игры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Использование ИКТ, пособий, моделирование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4236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Танцы, танцевальное творчество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Музыкально-ритмические движения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4236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Музыкальные игры, игра на ДМИ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Творческое музицирование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118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Заключительная часть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Психогимнастика, элементы пассивной музыкотерапии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5" name="Рисунок 4" descr="DSC0361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43636" y="4714884"/>
            <a:ext cx="2857488" cy="21431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305216"/>
            <a:ext cx="9144000" cy="40934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Здоровьесберегающие и игровые технологии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accent3">
                  <a:lumMod val="50000"/>
                </a:schemeClr>
              </a:solidFill>
              <a:effectLst/>
              <a:latin typeface="Monotype Corsiva" pitchFamily="66" charset="0"/>
              <a:cs typeface="Arial" pitchFamily="34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v"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логоритмика (метод преодоления речевых нарушений путем   развития двигательной сферы в сочетании</a:t>
            </a: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со словом и музыкой);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v"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пальчиковая гимнастика (развитие мелкой моторики);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v"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психогимнастика (мимические упражнения; релаксация; коммуникативные игра и танцы; этюды на развитие выразительности движений, инсценировки; музыкотерапия, этюды, игры и упражнения,          направленные на развитие и коррекцию различных сторон психики ребенка, как ее познавательной, так и эмоционально- личностной);  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v"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дыхательная и артикуляционная гимнастика (дыхание влияет на звукопроизношение, артикуляцию и развитие голоса);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v"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речевые игры, фонопедические упражнения, при помощи которых дети учатся выражать голосом и мимикой свои эмоции, к которым постепенно добавляется имитационно-двигательная активность. </a:t>
            </a: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v"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Перед пением песен использую чистоговорки, логопедические распевки, народные заклички,  на основе ритмичного исполнения упражнения под музыку. Материал чистоговорок и другого речевого материала составляется с учетом речевого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онтогенеза детей.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2013-03-20-12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436096" y="4653136"/>
            <a:ext cx="3446152" cy="19358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1 02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flipH="1">
            <a:off x="755576" y="4653136"/>
            <a:ext cx="2983260" cy="198884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20131101_102224.jpg"/>
          <p:cNvPicPr>
            <a:picLocks noChangeAspect="1"/>
          </p:cNvPicPr>
          <p:nvPr/>
        </p:nvPicPr>
        <p:blipFill>
          <a:blip r:embed="rId2" cstate="print"/>
          <a:srcRect l="16406" t="18750"/>
          <a:stretch>
            <a:fillRect/>
          </a:stretch>
        </p:blipFill>
        <p:spPr>
          <a:xfrm>
            <a:off x="214282" y="142852"/>
            <a:ext cx="2547956" cy="185738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Рисунок 3" descr="20131101_10265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857884" y="214290"/>
            <a:ext cx="3047989" cy="2285992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5" name="Рисунок 4" descr="20131101_10505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3357562"/>
            <a:ext cx="3286116" cy="246458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8" name="Рисунок 7" descr="SAM_2862.JPG"/>
          <p:cNvPicPr>
            <a:picLocks noChangeAspect="1"/>
          </p:cNvPicPr>
          <p:nvPr/>
        </p:nvPicPr>
        <p:blipFill>
          <a:blip r:embed="rId5" cstate="print"/>
          <a:srcRect r="21094"/>
          <a:stretch>
            <a:fillRect/>
          </a:stretch>
        </p:blipFill>
        <p:spPr>
          <a:xfrm>
            <a:off x="5857884" y="2786058"/>
            <a:ext cx="2705696" cy="257174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9" name="Рисунок 8" descr="SAM_2881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285984" y="1785926"/>
            <a:ext cx="2609854" cy="195739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" name="Рисунок 9" descr="2012-01-30 10.41.23.jpg"/>
          <p:cNvPicPr>
            <a:picLocks noChangeAspect="1"/>
          </p:cNvPicPr>
          <p:nvPr/>
        </p:nvPicPr>
        <p:blipFill>
          <a:blip r:embed="rId7" cstate="print"/>
          <a:srcRect t="23958"/>
          <a:stretch>
            <a:fillRect/>
          </a:stretch>
        </p:blipFill>
        <p:spPr>
          <a:xfrm>
            <a:off x="3286116" y="0"/>
            <a:ext cx="1940553" cy="196751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 descr="2012-02-03 11.10.16.jpg"/>
          <p:cNvPicPr>
            <a:picLocks noChangeAspect="1"/>
          </p:cNvPicPr>
          <p:nvPr/>
        </p:nvPicPr>
        <p:blipFill>
          <a:blip r:embed="rId8" cstate="print"/>
          <a:srcRect t="19791"/>
          <a:stretch>
            <a:fillRect/>
          </a:stretch>
        </p:blipFill>
        <p:spPr>
          <a:xfrm>
            <a:off x="3357554" y="3857628"/>
            <a:ext cx="2456708" cy="262732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P531030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716016" y="0"/>
            <a:ext cx="3995936" cy="299695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6" name="Рисунок 5" descr="IMG_189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1520" y="188640"/>
            <a:ext cx="3707904" cy="24719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BKDC470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915816" y="2060848"/>
            <a:ext cx="3419872" cy="256490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DSCN1648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23528" y="4005064"/>
            <a:ext cx="3515883" cy="2636912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9" name="Рисунок 8" descr="DSC02544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364088" y="4149080"/>
            <a:ext cx="3323861" cy="249289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piano25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83043"/>
            <a:ext cx="9144000" cy="6774957"/>
          </a:xfrm>
          <a:prstGeom prst="rect">
            <a:avLst/>
          </a:prstGeom>
        </p:spPr>
      </p:pic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0" y="1412776"/>
            <a:ext cx="3275856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Нам не дано предугадать,</a:t>
            </a:r>
            <a:b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</a:b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Как наше слово отзовется.</a:t>
            </a:r>
            <a:b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</a:b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Посеяв в души благодать</a:t>
            </a:r>
            <a:b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</a:b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Увы, не всякий раз дается.</a:t>
            </a:r>
            <a:b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</a:b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Но мы обязаны мечтать</a:t>
            </a:r>
            <a:b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</a:b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О дивном времени, о веке,</a:t>
            </a:r>
            <a:b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</a:b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Когда цветком прекрасным стать</a:t>
            </a:r>
            <a:b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</a:b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Сумеет личность человека.</a:t>
            </a:r>
            <a:b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</a:b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И мы обязаны творить,</a:t>
            </a:r>
            <a:b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</a:b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Презрев все тяготы мирские,</a:t>
            </a:r>
            <a:b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</a:b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Чтоб истин светлых заложить</a:t>
            </a:r>
            <a:b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</a:b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Зачатки в души молодые.</a:t>
            </a:r>
            <a:b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</a:b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Чтоб верный путь им указать,</a:t>
            </a:r>
            <a:b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</a:b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Помочь в толпе не раствориться.</a:t>
            </a:r>
            <a:b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</a:b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Нам не дано предугадать,</a:t>
            </a:r>
            <a:b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</a:b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Но мы обязаны стремиться!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pejzazh-5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95" y="0"/>
            <a:ext cx="9124305" cy="6858000"/>
          </a:xfrm>
          <a:prstGeom prst="rect">
            <a:avLst/>
          </a:prstGeom>
        </p:spPr>
      </p:pic>
      <p:pic>
        <p:nvPicPr>
          <p:cNvPr id="4" name="Рисунок 3" descr="blesk-mult-personazhi-199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1934" y="2214554"/>
            <a:ext cx="2912943" cy="412909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285852" y="500042"/>
            <a:ext cx="637790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>
                <a:solidFill>
                  <a:srgbClr val="FF0000"/>
                </a:solidFill>
                <a:latin typeface="Monotype Corsiva" pitchFamily="66" charset="0"/>
              </a:rPr>
              <a:t>Спасибо за внимание!</a:t>
            </a:r>
            <a:endParaRPr lang="ru-RU" sz="5400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1 (2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9144"/>
            <a:ext cx="9144000" cy="6867144"/>
          </a:xfrm>
          <a:prstGeom prst="rect">
            <a:avLst/>
          </a:prstGeom>
        </p:spPr>
      </p:pic>
      <p:pic>
        <p:nvPicPr>
          <p:cNvPr id="3" name="Рисунок 2" descr="2949aa9b2580.jpg"/>
          <p:cNvPicPr>
            <a:picLocks noChangeAspect="1"/>
          </p:cNvPicPr>
          <p:nvPr/>
        </p:nvPicPr>
        <p:blipFill>
          <a:blip r:embed="rId3" cstate="print"/>
          <a:srcRect t="17451" b="64699"/>
          <a:stretch>
            <a:fillRect/>
          </a:stretch>
        </p:blipFill>
        <p:spPr>
          <a:xfrm rot="20936663">
            <a:off x="94768" y="575560"/>
            <a:ext cx="6156176" cy="15841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/>
          <p:cNvSpPr txBox="1"/>
          <p:nvPr/>
        </p:nvSpPr>
        <p:spPr>
          <a:xfrm>
            <a:off x="1715107" y="1988840"/>
            <a:ext cx="7428893" cy="38779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latin typeface="Monotype Corsiva" pitchFamily="66" charset="0"/>
              </a:rPr>
              <a:t>Величко Лилия Викторовна</a:t>
            </a:r>
          </a:p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Образование  - среднее специальное.</a:t>
            </a:r>
          </a:p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Общий стаж работы – 30 лет.</a:t>
            </a:r>
          </a:p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Педагогический стаж – 30 лет.</a:t>
            </a:r>
          </a:p>
          <a:p>
            <a:endParaRPr lang="ru-RU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В 1983 г. кончила Артемовское Государственное музыкальное  училице.</a:t>
            </a:r>
          </a:p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Место работы: с 1983 г. по 1987 г. ДМШ Украина.</a:t>
            </a:r>
          </a:p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                             с 1987 г. по 2013 г. ДМШ п. Кропоткин</a:t>
            </a:r>
          </a:p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 ( в 2013 г. присвоена первая квалификационная категория) </a:t>
            </a:r>
          </a:p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 В детском саду работаю с 2006 г. по совместительству,</a:t>
            </a:r>
          </a:p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                                                с 2013 г. – на основной работе.</a:t>
            </a:r>
          </a:p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-62036" y="0"/>
            <a:ext cx="396550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dirty="0" smtClean="0"/>
              <a:t>МДОУ детский сад № 16 «Аленушка»</a:t>
            </a:r>
          </a:p>
          <a:p>
            <a:pPr algn="ctr"/>
            <a:r>
              <a:rPr lang="ru-RU" b="1" dirty="0" smtClean="0"/>
              <a:t>п.Кропоткин, Ул.Заречная, 2</a:t>
            </a:r>
          </a:p>
          <a:p>
            <a:pPr algn="ctr"/>
            <a:r>
              <a:rPr lang="en-US" b="1" dirty="0" smtClean="0"/>
              <a:t>E-mail alenyshka_bdb@mail.ru</a:t>
            </a:r>
            <a:endParaRPr lang="ru-RU" b="1" dirty="0"/>
          </a:p>
        </p:txBody>
      </p:sp>
      <p:pic>
        <p:nvPicPr>
          <p:cNvPr id="1027" name="Picture 3" descr="C:\Users\User\Desktop\картинки для выпуска\картинки\Все документы\День защиты детей\SAM_2841.JPG"/>
          <p:cNvPicPr>
            <a:picLocks noChangeAspect="1" noChangeArrowheads="1"/>
          </p:cNvPicPr>
          <p:nvPr/>
        </p:nvPicPr>
        <p:blipFill>
          <a:blip r:embed="rId4" cstate="print"/>
          <a:srcRect l="14120" t="16601" r="22882" b="8203"/>
          <a:stretch>
            <a:fillRect/>
          </a:stretch>
        </p:blipFill>
        <p:spPr bwMode="auto">
          <a:xfrm>
            <a:off x="6572264" y="0"/>
            <a:ext cx="1908724" cy="210616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212 001.jpg"/>
          <p:cNvPicPr>
            <a:picLocks noChangeAspect="1"/>
          </p:cNvPicPr>
          <p:nvPr/>
        </p:nvPicPr>
        <p:blipFill>
          <a:blip r:embed="rId2" cstate="print"/>
          <a:srcRect t="30208" b="20833"/>
          <a:stretch>
            <a:fillRect/>
          </a:stretch>
        </p:blipFill>
        <p:spPr>
          <a:xfrm>
            <a:off x="0" y="500042"/>
            <a:ext cx="8856233" cy="3357586"/>
          </a:xfrm>
          <a:prstGeom prst="rect">
            <a:avLst/>
          </a:prstGeom>
        </p:spPr>
      </p:pic>
      <p:pic>
        <p:nvPicPr>
          <p:cNvPr id="4" name="Рисунок 3" descr="74622822_muzyka68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43174" y="3714750"/>
            <a:ext cx="3581400" cy="3143250"/>
          </a:xfrm>
          <a:prstGeom prst="rect">
            <a:avLst/>
          </a:prstGeom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14348" y="285728"/>
            <a:ext cx="22426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Курсы повышения: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691680" y="3068960"/>
            <a:ext cx="24482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Участие в семенарах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00034" y="714356"/>
            <a:ext cx="571504" cy="71438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2">
                    <a:lumMod val="50000"/>
                  </a:schemeClr>
                </a:solidFill>
              </a:rPr>
              <a:t>1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.</a:t>
            </a:r>
            <a:endParaRPr lang="ru-RU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928926" y="500042"/>
            <a:ext cx="5500726" cy="100013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2">
                    <a:lumMod val="50000"/>
                  </a:schemeClr>
                </a:solidFill>
              </a:rPr>
              <a:t>ОГАОУ ДПО Иркутский институт повышения квалификации, программа  </a:t>
            </a:r>
          </a:p>
          <a:p>
            <a:pPr algn="ctr"/>
            <a:r>
              <a:rPr lang="ru-RU" sz="1400" b="1" dirty="0" smtClean="0">
                <a:solidFill>
                  <a:schemeClr val="tx2">
                    <a:lumMod val="50000"/>
                  </a:schemeClr>
                </a:solidFill>
              </a:rPr>
              <a:t>«Использование информационных технологий в педагогической деятельности».</a:t>
            </a:r>
            <a:endParaRPr lang="ru-RU" sz="14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071538" y="714356"/>
            <a:ext cx="1271590" cy="714380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2">
                    <a:lumMod val="50000"/>
                  </a:schemeClr>
                </a:solidFill>
              </a:rPr>
              <a:t>12.11 – 24.11. 2012г</a:t>
            </a:r>
            <a:endParaRPr lang="ru-RU" sz="14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28596" y="3643314"/>
            <a:ext cx="914400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1.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2357422" y="714356"/>
            <a:ext cx="571504" cy="71438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2">
                    <a:lumMod val="50000"/>
                  </a:schemeClr>
                </a:solidFill>
              </a:rPr>
              <a:t>72 ч</a:t>
            </a:r>
            <a:endParaRPr lang="ru-RU" sz="14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357290" y="3643314"/>
            <a:ext cx="1071570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2013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2428860" y="3500438"/>
            <a:ext cx="464347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«Роль развития  речи дошкольников в формировании коммуникативных способностей»</a:t>
            </a:r>
            <a:endParaRPr lang="ru-RU" b="1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7072330" y="3500438"/>
            <a:ext cx="1357322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Презентация, занятие.</a:t>
            </a:r>
            <a:endParaRPr lang="ru-RU" sz="1600" dirty="0"/>
          </a:p>
        </p:txBody>
      </p:sp>
      <p:pic>
        <p:nvPicPr>
          <p:cNvPr id="13" name="Рисунок 12" descr="456546 00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00562" y="1500174"/>
            <a:ext cx="2571768" cy="1991500"/>
          </a:xfrm>
          <a:prstGeom prst="rect">
            <a:avLst/>
          </a:prstGeom>
        </p:spPr>
      </p:pic>
      <p:pic>
        <p:nvPicPr>
          <p:cNvPr id="1026" name="Picture 2" descr="C:\Users\User\Pictures\2013-12-05 2132\2132 001.jpg"/>
          <p:cNvPicPr>
            <a:picLocks noChangeAspect="1" noChangeArrowheads="1"/>
          </p:cNvPicPr>
          <p:nvPr/>
        </p:nvPicPr>
        <p:blipFill>
          <a:blip r:embed="rId3" cstate="print"/>
          <a:srcRect l="8272" t="32026" r="6249" b="18867"/>
          <a:stretch>
            <a:fillRect/>
          </a:stretch>
        </p:blipFill>
        <p:spPr bwMode="auto">
          <a:xfrm>
            <a:off x="357158" y="4500546"/>
            <a:ext cx="3177438" cy="2357454"/>
          </a:xfrm>
          <a:prstGeom prst="rect">
            <a:avLst/>
          </a:prstGeom>
          <a:noFill/>
        </p:spPr>
      </p:pic>
      <p:pic>
        <p:nvPicPr>
          <p:cNvPr id="14" name="Рисунок 13" descr="20131101_102224.jpg"/>
          <p:cNvPicPr>
            <a:picLocks noChangeAspect="1"/>
          </p:cNvPicPr>
          <p:nvPr/>
        </p:nvPicPr>
        <p:blipFill>
          <a:blip r:embed="rId4" cstate="print"/>
          <a:srcRect t="19791"/>
          <a:stretch>
            <a:fillRect/>
          </a:stretch>
        </p:blipFill>
        <p:spPr>
          <a:xfrm>
            <a:off x="4643438" y="4429132"/>
            <a:ext cx="4037588" cy="24288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01 (2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9144"/>
            <a:ext cx="9144000" cy="6867144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755576" y="188640"/>
            <a:ext cx="49920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b="1" dirty="0" smtClean="0">
                <a:latin typeface="Monotype Corsiva" pitchFamily="66" charset="0"/>
              </a:rPr>
              <a:t>Мои педагогические принципы.</a:t>
            </a:r>
            <a:endParaRPr lang="ru-RU" sz="3200" b="1" dirty="0">
              <a:latin typeface="Monotype Corsiva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880423" y="836712"/>
            <a:ext cx="501265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dirty="0" smtClean="0"/>
              <a:t>Все видеть, все понять, все знать, все пережить,</a:t>
            </a:r>
          </a:p>
          <a:p>
            <a:pPr algn="ctr"/>
            <a:r>
              <a:rPr lang="ru-RU" b="1" dirty="0" smtClean="0"/>
              <a:t>Все формы, все цвета вобрать в себя глазами,</a:t>
            </a:r>
          </a:p>
          <a:p>
            <a:pPr algn="ctr"/>
            <a:r>
              <a:rPr lang="ru-RU" b="1" dirty="0" smtClean="0"/>
              <a:t>Пройти по всей земле горящими ступнями,</a:t>
            </a:r>
          </a:p>
          <a:p>
            <a:pPr algn="ctr"/>
            <a:r>
              <a:rPr lang="ru-RU" b="1" dirty="0" smtClean="0"/>
              <a:t>Все воспринять и снова воплатить.</a:t>
            </a:r>
            <a:endParaRPr lang="ru-RU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0" y="2348880"/>
            <a:ext cx="9211304" cy="39703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i="1" dirty="0" smtClean="0"/>
              <a:t>Очень важно уметь понимать ребенка, оценить его состояние, быть с ним искренним.</a:t>
            </a:r>
          </a:p>
          <a:p>
            <a:r>
              <a:rPr lang="ru-RU" i="1" dirty="0" smtClean="0"/>
              <a:t>В.А.Сухамлинский писал: «...если ребенок живет во вражде, он учится агрессии; </a:t>
            </a:r>
          </a:p>
          <a:p>
            <a:r>
              <a:rPr lang="ru-RU" i="1" dirty="0" smtClean="0"/>
              <a:t>если ребенка постоянно критиковать, он учится ненависти; если ребенка высмеивать, </a:t>
            </a:r>
          </a:p>
          <a:p>
            <a:r>
              <a:rPr lang="ru-RU" i="1" dirty="0" smtClean="0"/>
              <a:t>он стремится к замкнутости; если ребенок растет в упреках, он учится жить с </a:t>
            </a:r>
          </a:p>
          <a:p>
            <a:r>
              <a:rPr lang="ru-RU" i="1" dirty="0" smtClean="0"/>
              <a:t>чувством вины, но, в то же время, если ребенок растет в терпимости, он учится </a:t>
            </a:r>
          </a:p>
          <a:p>
            <a:r>
              <a:rPr lang="ru-RU" i="1" dirty="0" smtClean="0"/>
              <a:t>понимать других; если ребенка подбадривают, он учится верить в себя; если ребенка </a:t>
            </a:r>
          </a:p>
          <a:p>
            <a:r>
              <a:rPr lang="ru-RU" i="1" dirty="0" smtClean="0"/>
              <a:t>хвалят, он учится  быть благодарным; если ребенок растет в безопасности, он учится</a:t>
            </a:r>
          </a:p>
          <a:p>
            <a:r>
              <a:rPr lang="ru-RU" i="1" dirty="0" smtClean="0"/>
              <a:t>верить в людей;  если ребенок живет в понимании и дружелюбии, он учится находить</a:t>
            </a:r>
          </a:p>
          <a:p>
            <a:r>
              <a:rPr lang="ru-RU" i="1" dirty="0" smtClean="0"/>
              <a:t>любовь в  этом мире».</a:t>
            </a:r>
          </a:p>
          <a:p>
            <a:r>
              <a:rPr lang="ru-RU" i="1" dirty="0" smtClean="0"/>
              <a:t>Эти слова стали моим главным ориентиром в воспитательной деятельности. Я все</a:t>
            </a:r>
          </a:p>
          <a:p>
            <a:r>
              <a:rPr lang="ru-RU" i="1" dirty="0" smtClean="0"/>
              <a:t> время пытаюсь оценить, на сколько комфортно моим воспитанникам на занятии, </a:t>
            </a:r>
          </a:p>
          <a:p>
            <a:r>
              <a:rPr lang="ru-RU" i="1" dirty="0" smtClean="0"/>
              <a:t>создать уютную обстановку в музыкальном зале, доверять своим воспитаникам и </a:t>
            </a:r>
          </a:p>
          <a:p>
            <a:r>
              <a:rPr lang="ru-RU" i="1" dirty="0" smtClean="0"/>
              <a:t>дети отвечают мне благодарностью.</a:t>
            </a:r>
          </a:p>
          <a:p>
            <a:endParaRPr lang="ru-RU" dirty="0"/>
          </a:p>
        </p:txBody>
      </p:sp>
      <p:pic>
        <p:nvPicPr>
          <p:cNvPr id="12" name="Рисунок 11" descr="юбю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5536" y="908720"/>
            <a:ext cx="2000250" cy="1428750"/>
          </a:xfrm>
          <a:prstGeom prst="rect">
            <a:avLst/>
          </a:prstGeom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01 (2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9144"/>
            <a:ext cx="9144000" cy="686714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11560" y="188640"/>
            <a:ext cx="18722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  <a:latin typeface="Monotype Corsiva" pitchFamily="66" charset="0"/>
              </a:rPr>
              <a:t>Самообразование</a:t>
            </a:r>
            <a:endParaRPr lang="ru-RU" sz="2000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692696"/>
            <a:ext cx="1691680" cy="64807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Тема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7380312" y="692696"/>
            <a:ext cx="1763688" cy="64807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Формы отчета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012160" y="692696"/>
            <a:ext cx="1368152" cy="64807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Сроки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067944" y="692696"/>
            <a:ext cx="1944216" cy="64807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Формы работы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691680" y="692696"/>
            <a:ext cx="2376264" cy="64807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Содержание работы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0" y="1340768"/>
            <a:ext cx="1691680" cy="532859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Комплексное занятие,как одно из условий развития эмоционально-целостного восприятия искусства.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1691680" y="1340768"/>
            <a:ext cx="2376264" cy="532859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Раскрытие определенной темы через различные виды детской деятельности: музыкальной, изобразительной, художественно – речевой, театрализованной.</a:t>
            </a:r>
          </a:p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Формирование у детей представлений  о видах, жанрах и средствах художественной выразительности, развивать художественное восприятие  и детское творчество в продуктивных видах деятельности (рисование, лепка, аппликация, художественный труд), воспитывать эстетическое отношение к окружающему миру.</a:t>
            </a:r>
          </a:p>
          <a:p>
            <a:pPr algn="ctr"/>
            <a:endParaRPr lang="ru-RU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7380312" y="1340768"/>
            <a:ext cx="1763688" cy="532859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 algn="ctr">
              <a:buAutoNum type="arabicPeriod"/>
            </a:pPr>
            <a:r>
              <a:rPr lang="ru-RU" sz="1400" dirty="0" smtClean="0">
                <a:solidFill>
                  <a:schemeClr val="tx1"/>
                </a:solidFill>
              </a:rPr>
              <a:t>Интегрирован</a:t>
            </a:r>
          </a:p>
          <a:p>
            <a:pPr marL="342900" indent="-342900" algn="ctr"/>
            <a:r>
              <a:rPr lang="ru-RU" sz="1400" dirty="0" smtClean="0">
                <a:solidFill>
                  <a:schemeClr val="tx1"/>
                </a:solidFill>
              </a:rPr>
              <a:t>ные занятие.</a:t>
            </a:r>
          </a:p>
          <a:p>
            <a:pPr marL="342900" indent="-342900" algn="ctr"/>
            <a:r>
              <a:rPr lang="ru-RU" sz="1400" dirty="0" smtClean="0">
                <a:solidFill>
                  <a:schemeClr val="tx1"/>
                </a:solidFill>
              </a:rPr>
              <a:t>2. Развлечения.</a:t>
            </a:r>
          </a:p>
          <a:p>
            <a:pPr marL="342900" indent="-342900" algn="ctr"/>
            <a:r>
              <a:rPr lang="ru-RU" sz="1400" dirty="0" smtClean="0">
                <a:solidFill>
                  <a:schemeClr val="tx1"/>
                </a:solidFill>
              </a:rPr>
              <a:t>3.Выступления на утренниках.</a:t>
            </a:r>
          </a:p>
          <a:p>
            <a:pPr marL="342900" indent="-342900" algn="ctr">
              <a:buAutoNum type="arabicPeriod"/>
            </a:pPr>
            <a:endParaRPr lang="ru-RU" sz="1400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4067944" y="1340768"/>
            <a:ext cx="1944216" cy="532859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 algn="ctr">
              <a:buAutoNum type="arabicPeriod"/>
            </a:pPr>
            <a:r>
              <a:rPr lang="ru-RU" sz="1400" dirty="0" smtClean="0">
                <a:solidFill>
                  <a:schemeClr val="tx1"/>
                </a:solidFill>
              </a:rPr>
              <a:t>Самообразование</a:t>
            </a:r>
          </a:p>
          <a:p>
            <a:pPr marL="342900" indent="-342900" algn="ctr">
              <a:buAutoNum type="arabicPeriod"/>
            </a:pPr>
            <a:r>
              <a:rPr lang="ru-RU" sz="1400" dirty="0" smtClean="0">
                <a:solidFill>
                  <a:schemeClr val="tx1"/>
                </a:solidFill>
              </a:rPr>
              <a:t>Самоанализ.</a:t>
            </a:r>
          </a:p>
          <a:p>
            <a:pPr marL="342900" indent="-342900" algn="ctr">
              <a:buAutoNum type="arabicPeriod"/>
            </a:pPr>
            <a:r>
              <a:rPr lang="ru-RU" sz="1400" dirty="0" smtClean="0">
                <a:solidFill>
                  <a:schemeClr val="tx1"/>
                </a:solidFill>
              </a:rPr>
              <a:t> Знакомство с новыми материалами, оценка возможности их применения в воспитательно-образовательном процессе.</a:t>
            </a:r>
          </a:p>
          <a:p>
            <a:pPr marL="342900" indent="-342900" algn="ctr">
              <a:buAutoNum type="arabicPeriod"/>
            </a:pPr>
            <a:r>
              <a:rPr lang="ru-RU" sz="1400" dirty="0" smtClean="0">
                <a:solidFill>
                  <a:schemeClr val="tx1"/>
                </a:solidFill>
              </a:rPr>
              <a:t> Развлечение.</a:t>
            </a:r>
          </a:p>
          <a:p>
            <a:pPr marL="342900" indent="-342900" algn="ctr">
              <a:buAutoNum type="arabicPeriod"/>
            </a:pPr>
            <a:r>
              <a:rPr lang="ru-RU" sz="1400" dirty="0" smtClean="0">
                <a:solidFill>
                  <a:schemeClr val="tx1"/>
                </a:solidFill>
              </a:rPr>
              <a:t>Интегрированные занятия.</a:t>
            </a:r>
          </a:p>
          <a:p>
            <a:pPr marL="342900" indent="-342900" algn="ctr">
              <a:buAutoNum type="arabicPeriod"/>
            </a:pPr>
            <a:r>
              <a:rPr lang="ru-RU" sz="1400" dirty="0" smtClean="0">
                <a:solidFill>
                  <a:schemeClr val="tx1"/>
                </a:solidFill>
              </a:rPr>
              <a:t>Досуговая деятельность.</a:t>
            </a:r>
          </a:p>
          <a:p>
            <a:pPr marL="342900" indent="-342900" algn="ctr">
              <a:buAutoNum type="arabicPeriod"/>
            </a:pPr>
            <a:endParaRPr lang="ru-RU" sz="1400" dirty="0" smtClean="0"/>
          </a:p>
          <a:p>
            <a:pPr marL="342900" indent="-342900" algn="ctr">
              <a:buAutoNum type="arabicPeriod"/>
            </a:pPr>
            <a:endParaRPr lang="ru-RU" sz="1400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6012160" y="1340768"/>
            <a:ext cx="1368152" cy="532859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2009 – 2013 год.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1 (2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9144"/>
            <a:ext cx="9144000" cy="686714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0"/>
            <a:ext cx="8224687" cy="489364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Monotype Corsiva" pitchFamily="66" charset="0"/>
              </a:rPr>
              <a:t>Интегрированные занятия по теме самообразования:</a:t>
            </a:r>
          </a:p>
          <a:p>
            <a:pPr marL="342900" indent="-342900">
              <a:buAutoNum type="arabicPeriod"/>
            </a:pPr>
            <a:r>
              <a:rPr lang="ru-RU" dirty="0" smtClean="0"/>
              <a:t>«Вездесущий ритм» – окружающий мир и музыка.</a:t>
            </a:r>
            <a:endParaRPr lang="en-US" dirty="0" smtClean="0"/>
          </a:p>
          <a:p>
            <a:pPr marL="342900" indent="-342900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Цель: развивать и слышать закономерности; формировать представления о том, что в природе все</a:t>
            </a:r>
          </a:p>
          <a:p>
            <a:pPr marL="342900" indent="-342900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подчинено определенному ритму; переводить представления о ритме в природе и жизни в ритмические</a:t>
            </a:r>
          </a:p>
          <a:p>
            <a:pPr marL="342900" indent="-342900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ощущения: слуховые, зрительные, тактильные.</a:t>
            </a:r>
          </a:p>
          <a:p>
            <a:pPr marL="342900" indent="-342900"/>
            <a:r>
              <a:rPr lang="ru-RU" dirty="0" smtClean="0"/>
              <a:t>2. «Путешествие в зимний лес» – художественное чтение, живопись, музыка.</a:t>
            </a:r>
          </a:p>
          <a:p>
            <a:pPr marL="342900" indent="-342900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Цель: вызывать эмоциональный  отклик на художественный образ зимнего пейзажа, развивать умение</a:t>
            </a:r>
          </a:p>
          <a:p>
            <a:pPr marL="342900" indent="-342900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высказывать суждения, соотносить по настроению, учить различать оттенки настроения в пении,</a:t>
            </a:r>
          </a:p>
          <a:p>
            <a:pPr marL="342900" indent="-342900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в движении, в танце; обогащать словарный запас детей.</a:t>
            </a:r>
          </a:p>
          <a:p>
            <a:pPr marL="342900" indent="-342900"/>
            <a:r>
              <a:rPr lang="ru-RU" dirty="0" smtClean="0"/>
              <a:t>3. «С кисточкой и музыкой в ладошке» – рисование и музыка.</a:t>
            </a:r>
          </a:p>
          <a:p>
            <a:pPr marL="342900" indent="-342900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Цель: учить детей определять характер музыки, слышать выразительные интонации мелодии. Развивать </a:t>
            </a:r>
          </a:p>
          <a:p>
            <a:pPr marL="342900" indent="-342900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умение передавать характер музыки в рисунке.</a:t>
            </a:r>
          </a:p>
          <a:p>
            <a:pPr marL="342900" indent="-342900"/>
            <a:r>
              <a:rPr lang="ru-RU" dirty="0" smtClean="0"/>
              <a:t>4 «Девочка из цветка» – литературное чтение и музыка.</a:t>
            </a:r>
          </a:p>
          <a:p>
            <a:pPr marL="342900" indent="-342900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Цель: развивать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межпредметные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связи: музыка и литература, эмоционально передавать через движение </a:t>
            </a:r>
          </a:p>
          <a:p>
            <a:pPr marL="342900" indent="-342900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музыкальные образы</a:t>
            </a:r>
          </a:p>
          <a:p>
            <a:pPr marL="342900" indent="-342900"/>
            <a:endParaRPr lang="ru-RU" dirty="0" smtClean="0"/>
          </a:p>
          <a:p>
            <a:pPr marL="342900" indent="-342900"/>
            <a:r>
              <a:rPr lang="ru-RU" b="1" dirty="0" smtClean="0">
                <a:solidFill>
                  <a:srgbClr val="C00000"/>
                </a:solidFill>
                <a:latin typeface="Monotype Corsiva" pitchFamily="66" charset="0"/>
              </a:rPr>
              <a:t>Развлечение:</a:t>
            </a:r>
          </a:p>
          <a:p>
            <a:pPr marL="342900" indent="-342900">
              <a:buAutoNum type="arabicPeriod"/>
            </a:pPr>
            <a:r>
              <a:rPr lang="ru-RU" dirty="0" smtClean="0"/>
              <a:t>«Мама в доме, что солнышко на небе» – аппликация и музыка.</a:t>
            </a:r>
          </a:p>
          <a:p>
            <a:pPr marL="342900" indent="-342900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Цель: развитие певческих навыков; обучение использованию цвета как средства передачи настроения;</a:t>
            </a:r>
          </a:p>
          <a:p>
            <a:pPr marL="342900" indent="-342900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Закрепление навыков работы с ножницами, самостоятельный подбор бумаги нужного цвета.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DSC0331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214942" y="4786322"/>
            <a:ext cx="2571735" cy="192880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Рисунок 5" descr="DSC0361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71538" y="4929174"/>
            <a:ext cx="2571768" cy="19288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1 (2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9144"/>
            <a:ext cx="9144000" cy="686714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51520" y="188640"/>
            <a:ext cx="66314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Monotype Corsiva" pitchFamily="66" charset="0"/>
              </a:rPr>
              <a:t>Тема, которая мне интересна – </a:t>
            </a:r>
            <a:r>
              <a:rPr lang="ru-RU" sz="2400" b="1" dirty="0" smtClean="0">
                <a:solidFill>
                  <a:srgbClr val="FF0000"/>
                </a:solidFill>
                <a:latin typeface="Monotype Corsiva" pitchFamily="66" charset="0"/>
              </a:rPr>
              <a:t>ЛОГОРИТМИКА..</a:t>
            </a:r>
            <a:endParaRPr lang="ru-RU" sz="2400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pic>
        <p:nvPicPr>
          <p:cNvPr id="5" name="Рисунок 4" descr="20131101_102237.jpg"/>
          <p:cNvPicPr>
            <a:picLocks noChangeAspect="1"/>
          </p:cNvPicPr>
          <p:nvPr/>
        </p:nvPicPr>
        <p:blipFill>
          <a:blip r:embed="rId3" cstate="print"/>
          <a:srcRect l="37400" t="29000" r="12201" b="20600"/>
          <a:stretch>
            <a:fillRect/>
          </a:stretch>
        </p:blipFill>
        <p:spPr>
          <a:xfrm>
            <a:off x="0" y="620688"/>
            <a:ext cx="3552395" cy="266429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3707904" y="836712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Комплексная методика, включающая в себя средства логопедического, музыкально-ритмического и физического воспитания. Три кита, на которых стоит логоритмика,- это движение, музыка и речь.</a:t>
            </a:r>
            <a:endParaRPr lang="ru-RU" dirty="0"/>
          </a:p>
        </p:txBody>
      </p:sp>
      <p:sp>
        <p:nvSpPr>
          <p:cNvPr id="8193" name="Rectangle 1"/>
          <p:cNvSpPr>
            <a:spLocks noChangeArrowheads="1"/>
          </p:cNvSpPr>
          <p:nvPr/>
        </p:nvSpPr>
        <p:spPr bwMode="auto">
          <a:xfrm>
            <a:off x="395536" y="2996952"/>
            <a:ext cx="7668344" cy="2585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Задачи: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развитие общей, мелкой и артикуляционной моторики;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формирование правильного дыхания;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развитие способности ориентироваться в пространстве;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выработка четких координированных движений во взаимосвязи с речью;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развитие фонематического слуха;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формирование навыка релаксации;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развитие и коррекция музыкально-ритмических движений.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780</TotalTime>
  <Words>1441</Words>
  <Application>Microsoft Office PowerPoint</Application>
  <PresentationFormat>Экран (4:3)</PresentationFormat>
  <Paragraphs>263</Paragraphs>
  <Slides>25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</vt:vector>
  </TitlesOfParts>
  <Company>Krokoz™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80</cp:revision>
  <dcterms:created xsi:type="dcterms:W3CDTF">2013-11-29T11:59:21Z</dcterms:created>
  <dcterms:modified xsi:type="dcterms:W3CDTF">2013-12-05T04:25:36Z</dcterms:modified>
</cp:coreProperties>
</file>