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Book Antiqua" pitchFamily="18" charset="0"/>
        <a:ea typeface="+mn-ea"/>
        <a:cs typeface="Arial" charset="0"/>
      </a:defRPr>
    </a:lvl1pPr>
    <a:lvl2pPr marL="457200" algn="l" rtl="0" fontAlgn="base">
      <a:spcBef>
        <a:spcPct val="0"/>
      </a:spcBef>
      <a:spcAft>
        <a:spcPct val="0"/>
      </a:spcAft>
      <a:defRPr kern="1200">
        <a:solidFill>
          <a:schemeClr val="tx1"/>
        </a:solidFill>
        <a:latin typeface="Book Antiqua" pitchFamily="18" charset="0"/>
        <a:ea typeface="+mn-ea"/>
        <a:cs typeface="Arial" charset="0"/>
      </a:defRPr>
    </a:lvl2pPr>
    <a:lvl3pPr marL="914400" algn="l" rtl="0" fontAlgn="base">
      <a:spcBef>
        <a:spcPct val="0"/>
      </a:spcBef>
      <a:spcAft>
        <a:spcPct val="0"/>
      </a:spcAft>
      <a:defRPr kern="1200">
        <a:solidFill>
          <a:schemeClr val="tx1"/>
        </a:solidFill>
        <a:latin typeface="Book Antiqua" pitchFamily="18" charset="0"/>
        <a:ea typeface="+mn-ea"/>
        <a:cs typeface="Arial" charset="0"/>
      </a:defRPr>
    </a:lvl3pPr>
    <a:lvl4pPr marL="1371600" algn="l" rtl="0" fontAlgn="base">
      <a:spcBef>
        <a:spcPct val="0"/>
      </a:spcBef>
      <a:spcAft>
        <a:spcPct val="0"/>
      </a:spcAft>
      <a:defRPr kern="1200">
        <a:solidFill>
          <a:schemeClr val="tx1"/>
        </a:solidFill>
        <a:latin typeface="Book Antiqua" pitchFamily="18" charset="0"/>
        <a:ea typeface="+mn-ea"/>
        <a:cs typeface="Arial" charset="0"/>
      </a:defRPr>
    </a:lvl4pPr>
    <a:lvl5pPr marL="1828800" algn="l" rtl="0" fontAlgn="base">
      <a:spcBef>
        <a:spcPct val="0"/>
      </a:spcBef>
      <a:spcAft>
        <a:spcPct val="0"/>
      </a:spcAft>
      <a:defRPr kern="1200">
        <a:solidFill>
          <a:schemeClr val="tx1"/>
        </a:solidFill>
        <a:latin typeface="Book Antiqua" pitchFamily="18" charset="0"/>
        <a:ea typeface="+mn-ea"/>
        <a:cs typeface="Arial" charset="0"/>
      </a:defRPr>
    </a:lvl5pPr>
    <a:lvl6pPr marL="2286000" algn="l" defTabSz="914400" rtl="0" eaLnBrk="1" latinLnBrk="0" hangingPunct="1">
      <a:defRPr kern="1200">
        <a:solidFill>
          <a:schemeClr val="tx1"/>
        </a:solidFill>
        <a:latin typeface="Book Antiqua" pitchFamily="18" charset="0"/>
        <a:ea typeface="+mn-ea"/>
        <a:cs typeface="Arial" charset="0"/>
      </a:defRPr>
    </a:lvl6pPr>
    <a:lvl7pPr marL="2743200" algn="l" defTabSz="914400" rtl="0" eaLnBrk="1" latinLnBrk="0" hangingPunct="1">
      <a:defRPr kern="1200">
        <a:solidFill>
          <a:schemeClr val="tx1"/>
        </a:solidFill>
        <a:latin typeface="Book Antiqua" pitchFamily="18" charset="0"/>
        <a:ea typeface="+mn-ea"/>
        <a:cs typeface="Arial" charset="0"/>
      </a:defRPr>
    </a:lvl7pPr>
    <a:lvl8pPr marL="3200400" algn="l" defTabSz="914400" rtl="0" eaLnBrk="1" latinLnBrk="0" hangingPunct="1">
      <a:defRPr kern="1200">
        <a:solidFill>
          <a:schemeClr val="tx1"/>
        </a:solidFill>
        <a:latin typeface="Book Antiqua" pitchFamily="18" charset="0"/>
        <a:ea typeface="+mn-ea"/>
        <a:cs typeface="Arial" charset="0"/>
      </a:defRPr>
    </a:lvl8pPr>
    <a:lvl9pPr marL="3657600" algn="l" defTabSz="914400" rtl="0" eaLnBrk="1" latinLnBrk="0" hangingPunct="1">
      <a:defRPr kern="1200">
        <a:solidFill>
          <a:schemeClr val="tx1"/>
        </a:solidFill>
        <a:latin typeface="Book Antiqua"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5123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87" autoAdjust="0"/>
    <p:restoredTop sz="94689" autoAdjust="0"/>
  </p:normalViewPr>
  <p:slideViewPr>
    <p:cSldViewPr>
      <p:cViewPr>
        <p:scale>
          <a:sx n="50" d="100"/>
          <a:sy n="50" d="100"/>
        </p:scale>
        <p:origin x="-1722" y="-5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795244AE-A703-42E2-81EE-045B44911EE5}" type="datetimeFigureOut">
              <a:rPr lang="ru-RU"/>
              <a:pPr>
                <a:defRPr/>
              </a:pPr>
              <a:t>27.04.2013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8C230CC-258C-41FB-9CB7-346D9896B5E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E92E94EA-56AD-4646-A888-FF8FC4FC9AEC}" type="datetimeFigureOut">
              <a:rPr lang="ru-RU"/>
              <a:pPr>
                <a:defRPr/>
              </a:pPr>
              <a:t>27.04.2013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7CB8434-D7B7-46FB-B063-F78E2C5532A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BE538D9-F64B-4E29-8C4C-B6534061C617}" type="datetimeFigureOut">
              <a:rPr lang="ru-RU"/>
              <a:pPr>
                <a:defRPr/>
              </a:pPr>
              <a:t>27.04.2013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64F4862-352A-44F9-9CCA-152D7FD67CE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56EFEED-9532-4E9F-87F2-F1FE766863E6}" type="datetimeFigureOut">
              <a:rPr lang="ru-RU"/>
              <a:pPr>
                <a:defRPr/>
              </a:pPr>
              <a:t>27.04.2013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9AA9103-A8CD-456B-947A-BD7E6F7386B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13"/>
          <p:cNvSpPr>
            <a:spLocks noGrp="1"/>
          </p:cNvSpPr>
          <p:nvPr>
            <p:ph type="dt" sz="half" idx="10"/>
          </p:nvPr>
        </p:nvSpPr>
        <p:spPr/>
        <p:txBody>
          <a:bodyPr/>
          <a:lstStyle>
            <a:lvl1pPr>
              <a:defRPr/>
            </a:lvl1pPr>
          </a:lstStyle>
          <a:p>
            <a:pPr>
              <a:defRPr/>
            </a:pPr>
            <a:fld id="{5696B253-8F5F-48A3-9429-5535C5718D9A}" type="datetimeFigureOut">
              <a:rPr lang="ru-RU"/>
              <a:pPr>
                <a:defRPr/>
              </a:pPr>
              <a:t>27.04.2013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2A337DA-4917-4A67-8E0B-FC01A21CEDB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F4C40DB-25CC-48D1-B578-3A5F6C67CFEF}" type="datetimeFigureOut">
              <a:rPr lang="ru-RU"/>
              <a:pPr>
                <a:defRPr/>
              </a:pPr>
              <a:t>27.04.2013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5B1936D8-D251-4876-BEFC-77F23B545E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F1902FC9-461C-44FC-B95C-D2B8B92DD2E5}" type="datetimeFigureOut">
              <a:rPr lang="ru-RU"/>
              <a:pPr>
                <a:defRPr/>
              </a:pPr>
              <a:t>27.04.2013</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9E93FC75-2F7B-47AD-84BC-9AA5D1EE663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4E1C8600-03A2-496E-BE03-D371D43CC854}" type="datetimeFigureOut">
              <a:rPr lang="ru-RU"/>
              <a:pPr>
                <a:defRPr/>
              </a:pPr>
              <a:t>27.04.2013</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B7D40276-A13A-40B9-BCB8-3E57D768C52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5DCA5AB5-222B-4378-8B60-A20C330E536B}" type="datetimeFigureOut">
              <a:rPr lang="ru-RU"/>
              <a:pPr>
                <a:defRPr/>
              </a:pPr>
              <a:t>27.04.2013</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694E397F-C721-424D-9A43-16B6AF05C61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D4E99BEF-E605-40D1-9D96-15C0129CB901}" type="datetimeFigureOut">
              <a:rPr lang="ru-RU"/>
              <a:pPr>
                <a:defRPr/>
              </a:pPr>
              <a:t>27.04.2013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EBCFAE53-B44E-40AA-85E5-51FD8E1BF9D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72B57AED-A65C-4DDE-83FF-71AA72B84938}" type="datetimeFigureOut">
              <a:rPr lang="ru-RU"/>
              <a:pPr>
                <a:defRPr/>
              </a:pPr>
              <a:t>27.04.2013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9D6B94A4-124B-4120-8999-DDA666175A0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094067E2-0260-4481-AA9D-B983D6799C69}" type="datetimeFigureOut">
              <a:rPr lang="ru-RU"/>
              <a:pPr>
                <a:defRPr/>
              </a:pPr>
              <a:t>27.04.2013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A8335E47-BF3B-4179-93FD-AA10FC547F6C}"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3.wav"/><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www.logon-as.ru/derm_papi/" TargetMode="External"/><Relationship Id="rId3" Type="http://schemas.openxmlformats.org/officeDocument/2006/relationships/hyperlink" Target="http://www.logon-as.ru/uslugi/zppp/sifilis/" TargetMode="External"/><Relationship Id="rId7" Type="http://schemas.openxmlformats.org/officeDocument/2006/relationships/hyperlink" Target="http://www.logon-as.ru/derm_hlam/" TargetMode="External"/><Relationship Id="rId2" Type="http://schemas.openxmlformats.org/officeDocument/2006/relationships/hyperlink" Target="http://www.logon-as.ru/derm_gono/" TargetMode="External"/><Relationship Id="rId1" Type="http://schemas.openxmlformats.org/officeDocument/2006/relationships/slideLayout" Target="../slideLayouts/slideLayout1.xml"/><Relationship Id="rId6" Type="http://schemas.openxmlformats.org/officeDocument/2006/relationships/hyperlink" Target="http://www.logon-as.ru/derm_miko/" TargetMode="External"/><Relationship Id="rId5" Type="http://schemas.openxmlformats.org/officeDocument/2006/relationships/hyperlink" Target="http://www.logon-as.ru/derm_kand/" TargetMode="External"/><Relationship Id="rId4" Type="http://schemas.openxmlformats.org/officeDocument/2006/relationships/hyperlink" Target="http://www.logon-as.ru/derm_trih/" TargetMode="External"/><Relationship Id="rId9" Type="http://schemas.openxmlformats.org/officeDocument/2006/relationships/hyperlink" Target="http://www.logon-as.ru/uslugi/zppp/vaginoz/"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terms.monomed.ru/info.php?id=42672" TargetMode="External"/><Relationship Id="rId2" Type="http://schemas.openxmlformats.org/officeDocument/2006/relationships/hyperlink" Target="http://diseases.monomed.ru/info.php?id=1608"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terms.monomed.ru/info.php?id=17251" TargetMode="External"/><Relationship Id="rId2" Type="http://schemas.openxmlformats.org/officeDocument/2006/relationships/audio" Target="../media/audio2.wav"/><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hyperlink" Target="http://terms.monomed.ru/info.php?id=47973" TargetMode="External"/><Relationship Id="rId3" Type="http://schemas.openxmlformats.org/officeDocument/2006/relationships/hyperlink" Target="http://terms.monomed.ru/info.php?id=17251" TargetMode="External"/><Relationship Id="rId7" Type="http://schemas.openxmlformats.org/officeDocument/2006/relationships/hyperlink" Target="http://terms.monomed.ru/info.php?id=39244" TargetMode="External"/><Relationship Id="rId12" Type="http://schemas.openxmlformats.org/officeDocument/2006/relationships/image" Target="../media/image4.jpeg"/><Relationship Id="rId2" Type="http://schemas.openxmlformats.org/officeDocument/2006/relationships/hyperlink" Target="http://terms.monomed.ru/info.php?id=45823" TargetMode="External"/><Relationship Id="rId1" Type="http://schemas.openxmlformats.org/officeDocument/2006/relationships/slideLayout" Target="../slideLayouts/slideLayout9.xml"/><Relationship Id="rId6" Type="http://schemas.openxmlformats.org/officeDocument/2006/relationships/hyperlink" Target="http://terms.monomed.ru/info.php?id=19275" TargetMode="External"/><Relationship Id="rId11" Type="http://schemas.openxmlformats.org/officeDocument/2006/relationships/hyperlink" Target="http://terms.monomed.ru/info.php?id=42672" TargetMode="External"/><Relationship Id="rId5" Type="http://schemas.openxmlformats.org/officeDocument/2006/relationships/hyperlink" Target="http://diseases.monomed.ru/info.php?id=1772" TargetMode="External"/><Relationship Id="rId10" Type="http://schemas.openxmlformats.org/officeDocument/2006/relationships/hyperlink" Target="http://terms.monomed.ru/info.php?id=18059" TargetMode="External"/><Relationship Id="rId4" Type="http://schemas.openxmlformats.org/officeDocument/2006/relationships/hyperlink" Target="http://terms.monomed.ru/info.php?id=42359" TargetMode="External"/><Relationship Id="rId9" Type="http://schemas.openxmlformats.org/officeDocument/2006/relationships/hyperlink" Target="http://diseases.monomed.ru/info.php?id=1617"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terms.monomed.ru/info.php?id=23843" TargetMode="External"/><Relationship Id="rId7" Type="http://schemas.openxmlformats.org/officeDocument/2006/relationships/hyperlink" Target="http://terms.monomed.ru/info.php?id=42648" TargetMode="External"/><Relationship Id="rId2" Type="http://schemas.openxmlformats.org/officeDocument/2006/relationships/hyperlink" Target="http://terms.monomed.ru/info.php?id=23841" TargetMode="External"/><Relationship Id="rId1" Type="http://schemas.openxmlformats.org/officeDocument/2006/relationships/slideLayout" Target="../slideLayouts/slideLayout9.xml"/><Relationship Id="rId6" Type="http://schemas.openxmlformats.org/officeDocument/2006/relationships/hyperlink" Target="http://terms.monomed.ru/info.php?id=18059" TargetMode="External"/><Relationship Id="rId5" Type="http://schemas.openxmlformats.org/officeDocument/2006/relationships/hyperlink" Target="http://terms.monomed.ru/info.php?id=17251" TargetMode="External"/><Relationship Id="rId4" Type="http://schemas.openxmlformats.org/officeDocument/2006/relationships/hyperlink" Target="http://terms.monomed.ru/info.php?id=3671"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052736"/>
            <a:ext cx="7772400" cy="2520280"/>
          </a:xfrm>
        </p:spPr>
        <p:txBody>
          <a:bodyPr>
            <a:normAutofit fontScale="90000"/>
          </a:bodyPr>
          <a:lstStyle/>
          <a:p>
            <a:pPr eaLnBrk="1" fontAlgn="auto" hangingPunct="1">
              <a:spcAft>
                <a:spcPts val="0"/>
              </a:spcAft>
              <a:defRPr/>
            </a:pPr>
            <a:r>
              <a:rPr lang="ru-RU" dirty="0" smtClean="0">
                <a:solidFill>
                  <a:schemeClr val="bg1">
                    <a:lumMod val="95000"/>
                    <a:lumOff val="5000"/>
                  </a:schemeClr>
                </a:solidFill>
              </a:rPr>
              <a:t/>
            </a:r>
            <a:br>
              <a:rPr lang="ru-RU" dirty="0" smtClean="0">
                <a:solidFill>
                  <a:schemeClr val="bg1">
                    <a:lumMod val="95000"/>
                    <a:lumOff val="5000"/>
                  </a:schemeClr>
                </a:solidFill>
              </a:rPr>
            </a:br>
            <a:r>
              <a:rPr lang="ru-RU" dirty="0">
                <a:solidFill>
                  <a:schemeClr val="bg1">
                    <a:lumMod val="95000"/>
                    <a:lumOff val="5000"/>
                  </a:schemeClr>
                </a:solidFill>
              </a:rPr>
              <a:t/>
            </a:r>
            <a:br>
              <a:rPr lang="ru-RU" dirty="0">
                <a:solidFill>
                  <a:schemeClr val="bg1">
                    <a:lumMod val="95000"/>
                    <a:lumOff val="5000"/>
                  </a:schemeClr>
                </a:solidFill>
              </a:rPr>
            </a:br>
            <a:r>
              <a:rPr lang="ru-RU" i="1" dirty="0" smtClean="0">
                <a:solidFill>
                  <a:srgbClr val="92D050"/>
                </a:solidFill>
              </a:rPr>
              <a:t>ПОЛОВАЯ</a:t>
            </a:r>
            <a:r>
              <a:rPr lang="ru-RU" dirty="0" smtClean="0">
                <a:solidFill>
                  <a:srgbClr val="92D050"/>
                </a:solidFill>
              </a:rPr>
              <a:t> </a:t>
            </a:r>
            <a:r>
              <a:rPr lang="ru-RU" i="1" dirty="0" smtClean="0">
                <a:solidFill>
                  <a:srgbClr val="92D050"/>
                </a:solidFill>
              </a:rPr>
              <a:t>КУЛЬТУРА</a:t>
            </a:r>
            <a:r>
              <a:rPr lang="ru-RU" dirty="0" smtClean="0">
                <a:solidFill>
                  <a:srgbClr val="92D050"/>
                </a:solidFill>
              </a:rPr>
              <a:t/>
            </a:r>
            <a:br>
              <a:rPr lang="ru-RU" dirty="0" smtClean="0">
                <a:solidFill>
                  <a:srgbClr val="92D050"/>
                </a:solidFill>
              </a:rPr>
            </a:br>
            <a:r>
              <a:rPr lang="ru-RU" dirty="0" smtClean="0">
                <a:solidFill>
                  <a:srgbClr val="92D050"/>
                </a:solidFill>
              </a:rPr>
              <a:t>и</a:t>
            </a:r>
            <a:br>
              <a:rPr lang="ru-RU" dirty="0" smtClean="0">
                <a:solidFill>
                  <a:srgbClr val="92D050"/>
                </a:solidFill>
              </a:rPr>
            </a:br>
            <a:r>
              <a:rPr lang="ru-RU" i="1" dirty="0" smtClean="0">
                <a:solidFill>
                  <a:srgbClr val="92D050"/>
                </a:solidFill>
              </a:rPr>
              <a:t>ЗДОРОВЬЕ</a:t>
            </a:r>
            <a:endParaRPr lang="ru-RU" i="1" dirty="0">
              <a:solidFill>
                <a:srgbClr val="92D050"/>
              </a:solidFill>
            </a:endParaRPr>
          </a:p>
        </p:txBody>
      </p:sp>
      <p:sp>
        <p:nvSpPr>
          <p:cNvPr id="2051" name="Подзаголовок 2"/>
          <p:cNvSpPr>
            <a:spLocks noGrp="1"/>
          </p:cNvSpPr>
          <p:nvPr>
            <p:ph type="subTitle" idx="1"/>
          </p:nvPr>
        </p:nvSpPr>
        <p:spPr>
          <a:xfrm>
            <a:off x="2124075" y="4292600"/>
            <a:ext cx="5184775" cy="1752600"/>
          </a:xfrm>
        </p:spPr>
        <p:txBody>
          <a:bodyPr/>
          <a:lstStyle/>
          <a:p>
            <a:pPr eaLnBrk="1" hangingPunct="1"/>
            <a:r>
              <a:rPr lang="ru-RU" smtClean="0"/>
              <a:t>ГОУ СПО ТОМУ № 1 г. Узловая</a:t>
            </a:r>
          </a:p>
          <a:p>
            <a:pPr eaLnBrk="1" hangingPunct="1"/>
            <a:r>
              <a:rPr lang="ru-RU" smtClean="0"/>
              <a:t>Выполнили: Галушкина А. Тонконожко Е. студентки группы 309</a:t>
            </a:r>
          </a:p>
        </p:txBody>
      </p:sp>
      <p:sp>
        <p:nvSpPr>
          <p:cNvPr id="9" name="Сердце 8"/>
          <p:cNvSpPr/>
          <p:nvPr/>
        </p:nvSpPr>
        <p:spPr>
          <a:xfrm>
            <a:off x="179388" y="5445125"/>
            <a:ext cx="1476375" cy="1412875"/>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 name="Сердце 9"/>
          <p:cNvSpPr/>
          <p:nvPr/>
        </p:nvSpPr>
        <p:spPr>
          <a:xfrm>
            <a:off x="7667625" y="0"/>
            <a:ext cx="1368425" cy="1412875"/>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800600"/>
            <a:ext cx="8496944" cy="1796752"/>
          </a:xfrm>
        </p:spPr>
        <p:txBody>
          <a:bodyPr>
            <a:noAutofit/>
          </a:bodyPr>
          <a:lstStyle/>
          <a:p>
            <a:pPr eaLnBrk="1" fontAlgn="auto" hangingPunct="1">
              <a:spcAft>
                <a:spcPts val="0"/>
              </a:spcAft>
              <a:defRPr/>
            </a:pPr>
            <a:r>
              <a:rPr lang="ru-RU" sz="2040" u="sng" dirty="0">
                <a:solidFill>
                  <a:srgbClr val="002060"/>
                </a:solidFill>
              </a:rPr>
              <a:t>Внутриматочные средства (ВМС) </a:t>
            </a:r>
            <a:r>
              <a:rPr lang="ru-RU" sz="1700" dirty="0">
                <a:solidFill>
                  <a:schemeClr val="bg1">
                    <a:lumMod val="95000"/>
                    <a:lumOff val="5000"/>
                  </a:schemeClr>
                </a:solidFill>
              </a:rPr>
              <a:t>- приспособления в виде спирали (кольца, буквы "Т" и др.), которые помещаются в полость матки и препятствуют имплантации оплодотворенной яйцеклетки в стенку матки. Введение ВМС в полость матки и извлечение ВМС по истечении срока годности должен осуществлять только врач-гинеколог. </a:t>
            </a:r>
            <a:r>
              <a:rPr lang="ru-RU" sz="1710" dirty="0">
                <a:solidFill>
                  <a:srgbClr val="00B050"/>
                </a:solidFill>
              </a:rPr>
              <a:t>Эффективность ВМС 98-99%. ВМС не рекомендуется устанавливать нерожавшим женщинам и нельзя применять при наличии некоторых заболеваний. </a:t>
            </a:r>
            <a:br>
              <a:rPr lang="ru-RU" sz="1710" dirty="0">
                <a:solidFill>
                  <a:srgbClr val="00B050"/>
                </a:solidFill>
              </a:rPr>
            </a:br>
            <a:endParaRPr lang="ru-RU" sz="1710" dirty="0">
              <a:solidFill>
                <a:srgbClr val="00B050"/>
              </a:solidFill>
            </a:endParaRPr>
          </a:p>
        </p:txBody>
      </p:sp>
      <p:pic>
        <p:nvPicPr>
          <p:cNvPr id="6" name="Рисунок 5"/>
          <p:cNvPicPr>
            <a:picLocks noGrp="1" noChangeAspect="1"/>
          </p:cNvPicPr>
          <p:nvPr>
            <p:ph type="pic" idx="1"/>
          </p:nvPr>
        </p:nvPicPr>
        <p:blipFill>
          <a:blip r:embed="rId3" cstate="print">
            <a:extLst/>
          </a:blip>
          <a:srcRect l="2957" r="2957"/>
          <a:stretch>
            <a:fillRect/>
          </a:stretch>
        </p:blipFill>
        <p:spPr>
          <a:xfrm>
            <a:off x="1835696" y="404664"/>
            <a:ext cx="5486400" cy="3962400"/>
          </a:xfrm>
        </p:spPr>
      </p:pic>
    </p:spTree>
  </p:cSld>
  <p:clrMapOvr>
    <a:masterClrMapping/>
  </p:clrMapOvr>
  <p:transition spd="slow">
    <p:cover dir="u"/>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539750" y="188913"/>
            <a:ext cx="8280400" cy="6408737"/>
          </a:xfrm>
        </p:spPr>
        <p:txBody>
          <a:bodyPr>
            <a:noAutofit/>
          </a:bodyPr>
          <a:lstStyle/>
          <a:p>
            <a:pPr eaLnBrk="1" fontAlgn="auto" hangingPunct="1">
              <a:spcAft>
                <a:spcPts val="0"/>
              </a:spcAft>
              <a:buClr>
                <a:schemeClr val="tx1">
                  <a:shade val="95000"/>
                </a:schemeClr>
              </a:buClr>
              <a:buFont typeface="Wingdings 2"/>
              <a:buNone/>
              <a:defRPr/>
            </a:pPr>
            <a:r>
              <a:rPr lang="ru-RU" sz="2200" dirty="0">
                <a:solidFill>
                  <a:schemeClr val="accent1">
                    <a:lumMod val="20000"/>
                    <a:lumOff val="80000"/>
                  </a:schemeClr>
                </a:solidFill>
                <a:latin typeface="+mj-lt"/>
              </a:rPr>
              <a:t>Заболевания, передающиеся половым путем </a:t>
            </a:r>
            <a:endParaRPr lang="ru-RU" sz="2200" dirty="0" smtClean="0">
              <a:solidFill>
                <a:schemeClr val="accent1">
                  <a:lumMod val="20000"/>
                  <a:lumOff val="80000"/>
                </a:schemeClr>
              </a:solidFill>
              <a:latin typeface="+mj-lt"/>
            </a:endParaRPr>
          </a:p>
          <a:p>
            <a:pPr eaLnBrk="1" fontAlgn="auto" hangingPunct="1">
              <a:spcAft>
                <a:spcPts val="0"/>
              </a:spcAft>
              <a:buClr>
                <a:schemeClr val="tx1">
                  <a:shade val="95000"/>
                </a:schemeClr>
              </a:buClr>
              <a:buFont typeface="Wingdings 2"/>
              <a:buNone/>
              <a:defRPr/>
            </a:pPr>
            <a:r>
              <a:rPr lang="ru-RU" sz="2200" dirty="0" smtClean="0">
                <a:solidFill>
                  <a:schemeClr val="accent1">
                    <a:lumMod val="20000"/>
                    <a:lumOff val="80000"/>
                  </a:schemeClr>
                </a:solidFill>
                <a:latin typeface="+mj-lt"/>
              </a:rPr>
              <a:t>Причины </a:t>
            </a:r>
            <a:r>
              <a:rPr lang="ru-RU" sz="2200" dirty="0">
                <a:solidFill>
                  <a:schemeClr val="accent1">
                    <a:lumMod val="20000"/>
                    <a:lumOff val="80000"/>
                  </a:schemeClr>
                </a:solidFill>
                <a:latin typeface="+mj-lt"/>
              </a:rPr>
              <a:t>этого тревожного явления различны. С одной стороны стремительно развиваются методы диагностики. С другой – культура отношения к собственному здоровью, требующая регулярных обследований каждого человека.</a:t>
            </a:r>
            <a:br>
              <a:rPr lang="ru-RU" sz="2200" dirty="0">
                <a:solidFill>
                  <a:schemeClr val="accent1">
                    <a:lumMod val="20000"/>
                    <a:lumOff val="80000"/>
                  </a:schemeClr>
                </a:solidFill>
                <a:latin typeface="+mj-lt"/>
              </a:rPr>
            </a:br>
            <a:r>
              <a:rPr lang="ru-RU" sz="2200" dirty="0">
                <a:solidFill>
                  <a:schemeClr val="bg1">
                    <a:lumMod val="95000"/>
                    <a:lumOff val="5000"/>
                  </a:schemeClr>
                </a:solidFill>
                <a:latin typeface="+mj-lt"/>
              </a:rPr>
              <a:t/>
            </a:r>
            <a:br>
              <a:rPr lang="ru-RU" sz="2200" dirty="0">
                <a:solidFill>
                  <a:schemeClr val="bg1">
                    <a:lumMod val="95000"/>
                    <a:lumOff val="5000"/>
                  </a:schemeClr>
                </a:solidFill>
                <a:latin typeface="+mj-lt"/>
              </a:rPr>
            </a:br>
            <a:r>
              <a:rPr lang="ru-RU" sz="2200" b="1" dirty="0">
                <a:solidFill>
                  <a:schemeClr val="bg1">
                    <a:lumMod val="95000"/>
                    <a:lumOff val="5000"/>
                  </a:schemeClr>
                </a:solidFill>
                <a:latin typeface="+mj-lt"/>
              </a:rPr>
              <a:t>Распространение заболеваний, передающихся половым путем сопряжено также со следующими факторами:</a:t>
            </a:r>
            <a:endParaRPr lang="ru-RU" sz="2200" dirty="0">
              <a:solidFill>
                <a:schemeClr val="bg1">
                  <a:lumMod val="95000"/>
                  <a:lumOff val="5000"/>
                </a:schemeClr>
              </a:solidFill>
              <a:latin typeface="+mj-lt"/>
            </a:endParaRPr>
          </a:p>
          <a:p>
            <a:pPr eaLnBrk="1" fontAlgn="auto" hangingPunct="1">
              <a:spcAft>
                <a:spcPts val="0"/>
              </a:spcAft>
              <a:buClr>
                <a:schemeClr val="tx1">
                  <a:shade val="95000"/>
                </a:schemeClr>
              </a:buClr>
              <a:buFont typeface="Wingdings 2"/>
              <a:buNone/>
              <a:defRPr/>
            </a:pPr>
            <a:r>
              <a:rPr lang="ru-RU" sz="2200" dirty="0">
                <a:solidFill>
                  <a:schemeClr val="accent3">
                    <a:lumMod val="20000"/>
                    <a:lumOff val="80000"/>
                  </a:schemeClr>
                </a:solidFill>
                <a:latin typeface="+mj-lt"/>
              </a:rPr>
              <a:t>раннее начало половой жизни,</a:t>
            </a:r>
          </a:p>
          <a:p>
            <a:pPr eaLnBrk="1" fontAlgn="auto" hangingPunct="1">
              <a:spcAft>
                <a:spcPts val="0"/>
              </a:spcAft>
              <a:buClr>
                <a:schemeClr val="tx1">
                  <a:shade val="95000"/>
                </a:schemeClr>
              </a:buClr>
              <a:buFont typeface="Wingdings 2"/>
              <a:buNone/>
              <a:defRPr/>
            </a:pPr>
            <a:r>
              <a:rPr lang="ru-RU" sz="2200" dirty="0">
                <a:solidFill>
                  <a:schemeClr val="accent3">
                    <a:lumMod val="20000"/>
                    <a:lumOff val="80000"/>
                  </a:schemeClr>
                </a:solidFill>
                <a:latin typeface="+mj-lt"/>
              </a:rPr>
              <a:t>частая смена партнеров,</a:t>
            </a:r>
          </a:p>
          <a:p>
            <a:pPr eaLnBrk="1" fontAlgn="auto" hangingPunct="1">
              <a:spcAft>
                <a:spcPts val="0"/>
              </a:spcAft>
              <a:buClr>
                <a:schemeClr val="tx1">
                  <a:shade val="95000"/>
                </a:schemeClr>
              </a:buClr>
              <a:buFont typeface="Wingdings 2"/>
              <a:buNone/>
              <a:defRPr/>
            </a:pPr>
            <a:r>
              <a:rPr lang="ru-RU" sz="2200" dirty="0">
                <a:solidFill>
                  <a:schemeClr val="accent3">
                    <a:lumMod val="20000"/>
                    <a:lumOff val="80000"/>
                  </a:schemeClr>
                </a:solidFill>
                <a:latin typeface="+mj-lt"/>
              </a:rPr>
              <a:t>появление новых средств контрацепции: вместо презервативов, снижающих риск заражения заболеваниями, передающимися половым путем, применяются таблетки, спирали и другие  средства, не предохраняющие от ЗППП.</a:t>
            </a:r>
          </a:p>
          <a:p>
            <a:pPr eaLnBrk="1" fontAlgn="auto" hangingPunct="1">
              <a:spcAft>
                <a:spcPts val="0"/>
              </a:spcAft>
              <a:buClr>
                <a:schemeClr val="tx1">
                  <a:shade val="95000"/>
                </a:schemeClr>
              </a:buClr>
              <a:buFont typeface="Wingdings 2"/>
              <a:buNone/>
              <a:defRPr/>
            </a:pPr>
            <a:r>
              <a:rPr lang="ru-RU" sz="2200" dirty="0">
                <a:solidFill>
                  <a:schemeClr val="accent3">
                    <a:lumMod val="20000"/>
                    <a:lumOff val="80000"/>
                  </a:schemeClr>
                </a:solidFill>
                <a:latin typeface="+mj-lt"/>
              </a:rPr>
              <a:t>Все это влечет к снижению иммунитета, а самостоятельное лечение переводит заболевание в хроническую форму, что грозит тяжелыми осложнениями.</a:t>
            </a:r>
            <a:br>
              <a:rPr lang="ru-RU" sz="2200" dirty="0">
                <a:solidFill>
                  <a:schemeClr val="accent3">
                    <a:lumMod val="20000"/>
                    <a:lumOff val="80000"/>
                  </a:schemeClr>
                </a:solidFill>
                <a:latin typeface="+mj-lt"/>
              </a:rPr>
            </a:br>
            <a:endParaRPr lang="ru-RU" sz="2200" dirty="0">
              <a:solidFill>
                <a:schemeClr val="accent3">
                  <a:lumMod val="20000"/>
                  <a:lumOff val="80000"/>
                </a:schemeClr>
              </a:solidFill>
              <a:latin typeface="+mj-lt"/>
            </a:endParaRPr>
          </a:p>
        </p:txBody>
      </p:sp>
    </p:spTree>
  </p:cSld>
  <p:clrMapOvr>
    <a:masterClrMapping/>
  </p:clrMapOvr>
  <p:transition spd="slow">
    <p:newsflash/>
    <p:sndAc>
      <p:stSnd>
        <p:snd r:embed="rId2"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468313" y="333375"/>
            <a:ext cx="8351837" cy="6048375"/>
          </a:xfrm>
        </p:spPr>
        <p:txBody>
          <a:bodyPr>
            <a:normAutofit fontScale="70000" lnSpcReduction="20000"/>
          </a:bodyPr>
          <a:lstStyle/>
          <a:p>
            <a:pPr eaLnBrk="1" fontAlgn="auto" hangingPunct="1">
              <a:spcAft>
                <a:spcPts val="0"/>
              </a:spcAft>
              <a:buClr>
                <a:schemeClr val="tx1">
                  <a:shade val="95000"/>
                </a:schemeClr>
              </a:buClr>
              <a:buFont typeface="Wingdings 2"/>
              <a:buNone/>
              <a:defRPr/>
            </a:pPr>
            <a:r>
              <a:rPr lang="ru-RU" dirty="0">
                <a:solidFill>
                  <a:schemeClr val="bg1">
                    <a:lumMod val="95000"/>
                    <a:lumOff val="5000"/>
                  </a:schemeClr>
                </a:solidFill>
                <a:latin typeface="+mj-lt"/>
              </a:rPr>
              <a:t>Классическими ЗППП являются </a:t>
            </a:r>
            <a:r>
              <a:rPr lang="ru-RU" u="sng" dirty="0">
                <a:solidFill>
                  <a:schemeClr val="bg1">
                    <a:lumMod val="95000"/>
                    <a:lumOff val="5000"/>
                  </a:schemeClr>
                </a:solidFill>
                <a:latin typeface="+mj-lt"/>
                <a:hlinkClick r:id="rId2"/>
              </a:rPr>
              <a:t>гонорея</a:t>
            </a:r>
            <a:r>
              <a:rPr lang="ru-RU" dirty="0">
                <a:solidFill>
                  <a:schemeClr val="bg1">
                    <a:lumMod val="95000"/>
                    <a:lumOff val="5000"/>
                  </a:schemeClr>
                </a:solidFill>
                <a:latin typeface="+mj-lt"/>
              </a:rPr>
              <a:t>, </a:t>
            </a:r>
            <a:r>
              <a:rPr lang="ru-RU" u="sng" dirty="0">
                <a:solidFill>
                  <a:schemeClr val="bg1">
                    <a:lumMod val="95000"/>
                    <a:lumOff val="5000"/>
                  </a:schemeClr>
                </a:solidFill>
                <a:latin typeface="+mj-lt"/>
                <a:hlinkClick r:id="rId3"/>
              </a:rPr>
              <a:t>сифилис</a:t>
            </a:r>
            <a:r>
              <a:rPr lang="ru-RU" dirty="0">
                <a:solidFill>
                  <a:schemeClr val="bg1">
                    <a:lumMod val="95000"/>
                    <a:lumOff val="5000"/>
                  </a:schemeClr>
                </a:solidFill>
                <a:latin typeface="+mj-lt"/>
              </a:rPr>
              <a:t> и </a:t>
            </a:r>
            <a:r>
              <a:rPr lang="ru-RU" u="sng" dirty="0">
                <a:solidFill>
                  <a:srgbClr val="512373"/>
                </a:solidFill>
                <a:latin typeface="+mj-lt"/>
                <a:hlinkClick r:id="rId4"/>
              </a:rPr>
              <a:t>трихомониаз</a:t>
            </a:r>
            <a:r>
              <a:rPr lang="ru-RU" dirty="0">
                <a:solidFill>
                  <a:schemeClr val="bg1">
                    <a:lumMod val="95000"/>
                    <a:lumOff val="5000"/>
                  </a:schemeClr>
                </a:solidFill>
                <a:latin typeface="+mj-lt"/>
              </a:rPr>
              <a:t>. Ряд ЗППП выявлен или приравнен к патогенным не так давно, это: </a:t>
            </a:r>
            <a:r>
              <a:rPr lang="ru-RU" u="sng" dirty="0">
                <a:solidFill>
                  <a:schemeClr val="bg1">
                    <a:lumMod val="95000"/>
                    <a:lumOff val="5000"/>
                  </a:schemeClr>
                </a:solidFill>
                <a:latin typeface="+mj-lt"/>
                <a:hlinkClick r:id="rId5"/>
              </a:rPr>
              <a:t>кандидоз</a:t>
            </a:r>
            <a:r>
              <a:rPr lang="ru-RU" dirty="0">
                <a:solidFill>
                  <a:schemeClr val="bg1">
                    <a:lumMod val="95000"/>
                    <a:lumOff val="5000"/>
                  </a:schemeClr>
                </a:solidFill>
                <a:latin typeface="+mj-lt"/>
              </a:rPr>
              <a:t>, </a:t>
            </a:r>
            <a:r>
              <a:rPr lang="ru-RU" u="sng" dirty="0" err="1">
                <a:solidFill>
                  <a:schemeClr val="bg1">
                    <a:lumMod val="95000"/>
                    <a:lumOff val="5000"/>
                  </a:schemeClr>
                </a:solidFill>
                <a:latin typeface="+mj-lt"/>
                <a:hlinkClick r:id="rId6"/>
              </a:rPr>
              <a:t>уреаплазмоз</a:t>
            </a:r>
            <a:r>
              <a:rPr lang="ru-RU" dirty="0">
                <a:solidFill>
                  <a:schemeClr val="bg1">
                    <a:lumMod val="95000"/>
                    <a:lumOff val="5000"/>
                  </a:schemeClr>
                </a:solidFill>
                <a:latin typeface="+mj-lt"/>
              </a:rPr>
              <a:t>, </a:t>
            </a:r>
            <a:r>
              <a:rPr lang="ru-RU" u="sng" dirty="0">
                <a:solidFill>
                  <a:schemeClr val="bg1">
                    <a:lumMod val="95000"/>
                    <a:lumOff val="5000"/>
                  </a:schemeClr>
                </a:solidFill>
                <a:latin typeface="+mj-lt"/>
                <a:hlinkClick r:id="rId7"/>
              </a:rPr>
              <a:t>хламидиоз</a:t>
            </a:r>
            <a:r>
              <a:rPr lang="ru-RU" dirty="0">
                <a:solidFill>
                  <a:schemeClr val="bg1">
                    <a:lumMod val="95000"/>
                    <a:lumOff val="5000"/>
                  </a:schemeClr>
                </a:solidFill>
                <a:latin typeface="+mj-lt"/>
              </a:rPr>
              <a:t>, герпес, </a:t>
            </a:r>
            <a:r>
              <a:rPr lang="ru-RU" u="sng" dirty="0">
                <a:solidFill>
                  <a:schemeClr val="bg1">
                    <a:lumMod val="95000"/>
                    <a:lumOff val="5000"/>
                  </a:schemeClr>
                </a:solidFill>
                <a:latin typeface="+mj-lt"/>
                <a:hlinkClick r:id="rId6"/>
              </a:rPr>
              <a:t>микоплазмоз</a:t>
            </a:r>
            <a:r>
              <a:rPr lang="ru-RU" dirty="0">
                <a:solidFill>
                  <a:schemeClr val="bg1">
                    <a:lumMod val="95000"/>
                    <a:lumOff val="5000"/>
                  </a:schemeClr>
                </a:solidFill>
                <a:latin typeface="+mj-lt"/>
              </a:rPr>
              <a:t>, </a:t>
            </a:r>
            <a:r>
              <a:rPr lang="ru-RU" u="sng" dirty="0">
                <a:solidFill>
                  <a:srgbClr val="512373"/>
                </a:solidFill>
                <a:latin typeface="+mj-lt"/>
                <a:hlinkClick r:id="rId8"/>
              </a:rPr>
              <a:t>виру</a:t>
            </a:r>
            <a:r>
              <a:rPr lang="ru-RU" u="sng" dirty="0">
                <a:solidFill>
                  <a:schemeClr val="bg1">
                    <a:lumMod val="95000"/>
                    <a:lumOff val="5000"/>
                  </a:schemeClr>
                </a:solidFill>
                <a:latin typeface="+mj-lt"/>
                <a:hlinkClick r:id="rId8"/>
              </a:rPr>
              <a:t>с папилломы человека (ВПЧ)</a:t>
            </a:r>
            <a:r>
              <a:rPr lang="ru-RU" dirty="0">
                <a:solidFill>
                  <a:schemeClr val="bg1">
                    <a:lumMod val="95000"/>
                    <a:lumOff val="5000"/>
                  </a:schemeClr>
                </a:solidFill>
                <a:latin typeface="+mj-lt"/>
              </a:rPr>
              <a:t>, </a:t>
            </a:r>
            <a:r>
              <a:rPr lang="ru-RU" u="sng" dirty="0" err="1">
                <a:solidFill>
                  <a:schemeClr val="bg1">
                    <a:lumMod val="95000"/>
                    <a:lumOff val="5000"/>
                  </a:schemeClr>
                </a:solidFill>
                <a:latin typeface="+mj-lt"/>
                <a:hlinkClick r:id="rId9"/>
              </a:rPr>
              <a:t>вагиноз</a:t>
            </a:r>
            <a:r>
              <a:rPr lang="ru-RU" u="sng" dirty="0">
                <a:solidFill>
                  <a:schemeClr val="bg1">
                    <a:lumMod val="95000"/>
                    <a:lumOff val="5000"/>
                  </a:schemeClr>
                </a:solidFill>
                <a:latin typeface="+mj-lt"/>
                <a:hlinkClick r:id="rId9"/>
              </a:rPr>
              <a:t> (</a:t>
            </a:r>
            <a:r>
              <a:rPr lang="ru-RU" u="sng" dirty="0" err="1">
                <a:solidFill>
                  <a:srgbClr val="512373"/>
                </a:solidFill>
                <a:latin typeface="+mj-lt"/>
                <a:hlinkClick r:id="rId9"/>
              </a:rPr>
              <a:t>гарднереллез</a:t>
            </a:r>
            <a:r>
              <a:rPr lang="ru-RU" u="sng" dirty="0">
                <a:solidFill>
                  <a:srgbClr val="512373"/>
                </a:solidFill>
                <a:latin typeface="+mj-lt"/>
                <a:hlinkClick r:id="rId9"/>
              </a:rPr>
              <a:t>)</a:t>
            </a:r>
            <a:r>
              <a:rPr lang="ru-RU" dirty="0">
                <a:solidFill>
                  <a:srgbClr val="512373"/>
                </a:solidFill>
                <a:latin typeface="+mj-lt"/>
              </a:rPr>
              <a:t>, </a:t>
            </a:r>
            <a:r>
              <a:rPr lang="ru-RU" dirty="0">
                <a:solidFill>
                  <a:schemeClr val="accent1">
                    <a:lumMod val="60000"/>
                    <a:lumOff val="40000"/>
                  </a:schemeClr>
                </a:solidFill>
                <a:latin typeface="+mj-lt"/>
              </a:rPr>
              <a:t>цитомегаловирус.</a:t>
            </a:r>
          </a:p>
          <a:p>
            <a:pPr eaLnBrk="1" fontAlgn="auto" hangingPunct="1">
              <a:spcAft>
                <a:spcPts val="0"/>
              </a:spcAft>
              <a:buClr>
                <a:schemeClr val="tx1">
                  <a:shade val="95000"/>
                </a:schemeClr>
              </a:buClr>
              <a:buFont typeface="Wingdings 2"/>
              <a:buNone/>
              <a:defRPr/>
            </a:pPr>
            <a:r>
              <a:rPr lang="ru-RU" b="1" dirty="0">
                <a:solidFill>
                  <a:schemeClr val="bg1">
                    <a:lumMod val="95000"/>
                    <a:lumOff val="5000"/>
                  </a:schemeClr>
                </a:solidFill>
                <a:latin typeface="+mj-lt"/>
              </a:rPr>
              <a:t>Признаками заражения ЗППП</a:t>
            </a:r>
            <a:r>
              <a:rPr lang="ru-RU" dirty="0">
                <a:solidFill>
                  <a:schemeClr val="bg1">
                    <a:lumMod val="95000"/>
                    <a:lumOff val="5000"/>
                  </a:schemeClr>
                </a:solidFill>
                <a:latin typeface="+mj-lt"/>
              </a:rPr>
              <a:t> могут быть всевозможные выделения из половых органов, иногда сопровождающиеся неприятным запахом, невыносимым зудом, жжением, появлением на коже или слизистых оболочках пятен, учащенным или болезненным мочеиспусканием, дискомфортом в нижних отделах живота, болью при половом акте, образованием различных язвочек, увеличением лимфоузлов.</a:t>
            </a:r>
          </a:p>
          <a:p>
            <a:pPr eaLnBrk="1" fontAlgn="auto" hangingPunct="1">
              <a:spcAft>
                <a:spcPts val="0"/>
              </a:spcAft>
              <a:buClr>
                <a:schemeClr val="tx1">
                  <a:shade val="95000"/>
                </a:schemeClr>
              </a:buClr>
              <a:buFont typeface="Wingdings 2"/>
              <a:buNone/>
              <a:defRPr/>
            </a:pPr>
            <a:r>
              <a:rPr lang="ru-RU" dirty="0">
                <a:solidFill>
                  <a:schemeClr val="bg1">
                    <a:lumMod val="95000"/>
                    <a:lumOff val="5000"/>
                  </a:schemeClr>
                </a:solidFill>
                <a:latin typeface="+mj-lt"/>
              </a:rPr>
              <a:t>Учёные выяснили, что у многих людей имеются различного рода иммунодефицитные состояния. При заражении ЗППП ослабленный организм не может противостоять натиску микробов. Инфекционный процесс изначально принимает затяжной, хронический характер, а клиническая картина болезни очень непонятна.</a:t>
            </a:r>
            <a:br>
              <a:rPr lang="ru-RU" dirty="0">
                <a:solidFill>
                  <a:schemeClr val="bg1">
                    <a:lumMod val="95000"/>
                    <a:lumOff val="5000"/>
                  </a:schemeClr>
                </a:solidFill>
                <a:latin typeface="+mj-lt"/>
              </a:rPr>
            </a:br>
            <a:r>
              <a:rPr lang="ru-RU" dirty="0">
                <a:solidFill>
                  <a:schemeClr val="bg1">
                    <a:lumMod val="95000"/>
                    <a:lumOff val="5000"/>
                  </a:schemeClr>
                </a:solidFill>
                <a:latin typeface="+mj-lt"/>
              </a:rPr>
              <a:t/>
            </a:r>
            <a:br>
              <a:rPr lang="ru-RU" dirty="0">
                <a:solidFill>
                  <a:schemeClr val="bg1">
                    <a:lumMod val="95000"/>
                    <a:lumOff val="5000"/>
                  </a:schemeClr>
                </a:solidFill>
                <a:latin typeface="+mj-lt"/>
              </a:rPr>
            </a:br>
            <a:r>
              <a:rPr lang="ru-RU" dirty="0">
                <a:solidFill>
                  <a:schemeClr val="bg1">
                    <a:lumMod val="95000"/>
                    <a:lumOff val="5000"/>
                  </a:schemeClr>
                </a:solidFill>
                <a:latin typeface="+mj-lt"/>
              </a:rPr>
              <a:t>Заболевания, передающиеся половым путем </a:t>
            </a:r>
            <a:r>
              <a:rPr lang="ru-RU" u="dottedHeavy" dirty="0">
                <a:solidFill>
                  <a:srgbClr val="FFFF00"/>
                </a:solidFill>
                <a:latin typeface="+mj-lt"/>
              </a:rPr>
              <a:t>ЗППП</a:t>
            </a:r>
            <a:r>
              <a:rPr lang="ru-RU" dirty="0">
                <a:solidFill>
                  <a:schemeClr val="bg1">
                    <a:lumMod val="95000"/>
                    <a:lumOff val="5000"/>
                  </a:schemeClr>
                </a:solidFill>
                <a:latin typeface="+mj-lt"/>
              </a:rPr>
              <a:t>, негативно влияют не только на качество жизни человека , но и на весь организм, вызывая хронические болезни внутренних органов, бесплодие, способствуют развитию некоторых форм рака.</a:t>
            </a:r>
          </a:p>
          <a:p>
            <a:pPr eaLnBrk="1" fontAlgn="auto" hangingPunct="1">
              <a:spcAft>
                <a:spcPts val="0"/>
              </a:spcAft>
              <a:buClr>
                <a:schemeClr val="tx1">
                  <a:shade val="95000"/>
                </a:schemeClr>
              </a:buClr>
              <a:buFont typeface="Wingdings 2"/>
              <a:buNone/>
              <a:defRPr/>
            </a:pPr>
            <a:endParaRPr lang="ru-RU" dirty="0">
              <a:solidFill>
                <a:schemeClr val="bg1">
                  <a:lumMod val="95000"/>
                  <a:lumOff val="5000"/>
                </a:schemeClr>
              </a:solidFill>
              <a:latin typeface="+mj-lt"/>
            </a:endParaRPr>
          </a:p>
        </p:txBody>
      </p:sp>
    </p:spTree>
  </p:cSld>
  <p:clrMapOvr>
    <a:masterClrMapping/>
  </p:clrMapOvr>
  <p:transition spd="slow">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4638"/>
            <a:ext cx="8229600" cy="6466730"/>
          </a:xfrm>
        </p:spPr>
        <p:txBody>
          <a:bodyPr>
            <a:normAutofit fontScale="90000"/>
          </a:bodyPr>
          <a:lstStyle/>
          <a:p>
            <a:pPr eaLnBrk="1" fontAlgn="auto" hangingPunct="1">
              <a:spcAft>
                <a:spcPts val="0"/>
              </a:spcAft>
              <a:defRPr/>
            </a:pPr>
            <a:r>
              <a:rPr lang="ru-RU" sz="3600" dirty="0" smtClean="0">
                <a:solidFill>
                  <a:srgbClr val="7030A0"/>
                </a:solidFill>
                <a:cs typeface="Arial" pitchFamily="34" charset="0"/>
              </a:rPr>
              <a:t>Сек­су­аль­ное здо­ро­вье</a:t>
            </a:r>
            <a:r>
              <a:rPr lang="ru-RU" sz="3600" dirty="0" smtClean="0">
                <a:solidFill>
                  <a:schemeClr val="accent1">
                    <a:lumMod val="60000"/>
                    <a:lumOff val="40000"/>
                  </a:schemeClr>
                </a:solidFill>
                <a:cs typeface="Arial" pitchFamily="34" charset="0"/>
              </a:rPr>
              <a:t> </a:t>
            </a:r>
            <a:r>
              <a:rPr lang="ru-RU" sz="3600" dirty="0" smtClean="0">
                <a:solidFill>
                  <a:schemeClr val="bg2">
                    <a:lumMod val="75000"/>
                    <a:lumOff val="25000"/>
                  </a:schemeClr>
                </a:solidFill>
                <a:cs typeface="Arial" pitchFamily="34" charset="0"/>
              </a:rPr>
              <a:t>—</a:t>
            </a:r>
            <a:r>
              <a:rPr lang="ru-RU" sz="3600" dirty="0" smtClean="0">
                <a:solidFill>
                  <a:schemeClr val="bg1">
                    <a:lumMod val="95000"/>
                    <a:lumOff val="5000"/>
                  </a:schemeClr>
                </a:solidFill>
                <a:cs typeface="Arial" pitchFamily="34" charset="0"/>
              </a:rPr>
              <a:t> это фи­зи­че­ское и эмоци­о­наль­ное со­сто­я­ние благопо­лу­чия, ко­то­рое поз­во­ля­ет действо­вать соглас­но </a:t>
            </a:r>
            <a:r>
              <a:rPr lang="ru-RU" sz="3600" dirty="0" smtClean="0">
                <a:solidFill>
                  <a:schemeClr val="bg1">
                    <a:lumMod val="95000"/>
                    <a:lumOff val="5000"/>
                  </a:schemeClr>
                </a:solidFill>
                <a:cs typeface="Arial" pitchFamily="34" charset="0"/>
                <a:hlinkClick r:id="rId2"/>
              </a:rPr>
              <a:t>сек­су­аль­ным</a:t>
            </a:r>
            <a:r>
              <a:rPr lang="ru-RU" sz="3600" dirty="0" smtClean="0">
                <a:solidFill>
                  <a:schemeClr val="bg1">
                    <a:lumMod val="95000"/>
                    <a:lumOff val="5000"/>
                  </a:schemeClr>
                </a:solidFill>
                <a:cs typeface="Arial" pitchFamily="34" charset="0"/>
              </a:rPr>
              <a:t> по­треб­но­стям и по­лу­чать от этого удовольствие.</a:t>
            </a:r>
            <a:br>
              <a:rPr lang="ru-RU" sz="3600" dirty="0" smtClean="0">
                <a:solidFill>
                  <a:schemeClr val="bg1">
                    <a:lumMod val="95000"/>
                    <a:lumOff val="5000"/>
                  </a:schemeClr>
                </a:solidFill>
                <a:cs typeface="Arial" pitchFamily="34" charset="0"/>
              </a:rPr>
            </a:br>
            <a:r>
              <a:rPr lang="ru-RU" sz="3600" dirty="0" smtClean="0">
                <a:solidFill>
                  <a:schemeClr val="bg1">
                    <a:lumMod val="95000"/>
                    <a:lumOff val="5000"/>
                  </a:schemeClr>
                </a:solidFill>
                <a:cs typeface="Arial" pitchFamily="34" charset="0"/>
              </a:rPr>
              <a:t>Что­бы быть </a:t>
            </a:r>
            <a:r>
              <a:rPr lang="ru-RU" sz="3600" dirty="0" smtClean="0">
                <a:solidFill>
                  <a:schemeClr val="bg1">
                    <a:lumMod val="95000"/>
                    <a:lumOff val="5000"/>
                  </a:schemeClr>
                </a:solidFill>
                <a:cs typeface="Arial" pitchFamily="34" charset="0"/>
                <a:hlinkClick r:id="rId3"/>
              </a:rPr>
              <a:t>здо­ро­вым</a:t>
            </a:r>
            <a:r>
              <a:rPr lang="ru-RU" sz="3600" dirty="0" smtClean="0">
                <a:solidFill>
                  <a:schemeClr val="bg1">
                    <a:lumMod val="95000"/>
                    <a:lumOff val="5000"/>
                  </a:schemeClr>
                </a:solidFill>
                <a:cs typeface="Arial" pitchFamily="34" charset="0"/>
              </a:rPr>
              <a:t> в </a:t>
            </a:r>
            <a:r>
              <a:rPr lang="ru-RU" sz="3600" dirty="0" smtClean="0">
                <a:solidFill>
                  <a:schemeClr val="bg1">
                    <a:lumMod val="95000"/>
                    <a:lumOff val="5000"/>
                  </a:schemeClr>
                </a:solidFill>
                <a:cs typeface="Arial" pitchFamily="34" charset="0"/>
                <a:hlinkClick r:id="rId2"/>
              </a:rPr>
              <a:t>сек­су­аль­ном</a:t>
            </a:r>
            <a:r>
              <a:rPr lang="ru-RU" sz="3600" dirty="0" smtClean="0">
                <a:solidFill>
                  <a:schemeClr val="bg1">
                    <a:lumMod val="95000"/>
                    <a:lumOff val="5000"/>
                  </a:schemeClr>
                </a:solidFill>
                <a:cs typeface="Arial" pitchFamily="34" charset="0"/>
              </a:rPr>
              <a:t> плане, не­об­хо­димо со­блю­дать опре­де­лен­ные пра­ви­ла.</a:t>
            </a:r>
            <a:br>
              <a:rPr lang="ru-RU" sz="3600" dirty="0" smtClean="0">
                <a:solidFill>
                  <a:schemeClr val="bg1">
                    <a:lumMod val="95000"/>
                    <a:lumOff val="5000"/>
                  </a:schemeClr>
                </a:solidFill>
                <a:cs typeface="Arial" pitchFamily="34" charset="0"/>
              </a:rPr>
            </a:br>
            <a:endParaRPr lang="ru-RU" sz="3600" dirty="0">
              <a:solidFill>
                <a:schemeClr val="bg1">
                  <a:lumMod val="95000"/>
                  <a:lumOff val="5000"/>
                </a:schemeClr>
              </a:solidFill>
              <a:cs typeface="Arial" pitchFamily="34" charset="0"/>
            </a:endParaRPr>
          </a:p>
        </p:txBody>
      </p:sp>
      <p:sp>
        <p:nvSpPr>
          <p:cNvPr id="3" name="Стрелка вправо 2"/>
          <p:cNvSpPr/>
          <p:nvPr/>
        </p:nvSpPr>
        <p:spPr>
          <a:xfrm>
            <a:off x="323850" y="692150"/>
            <a:ext cx="503238" cy="73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5085184"/>
            <a:ext cx="7560840" cy="566738"/>
          </a:xfrm>
        </p:spPr>
        <p:txBody>
          <a:bodyPr>
            <a:noAutofit/>
          </a:bodyPr>
          <a:lstStyle/>
          <a:p>
            <a:pPr eaLnBrk="1" fontAlgn="auto" hangingPunct="1">
              <a:spcAft>
                <a:spcPts val="0"/>
              </a:spcAft>
              <a:defRPr/>
            </a:pPr>
            <a:r>
              <a:rPr lang="ru-RU" sz="2400" dirty="0">
                <a:solidFill>
                  <a:srgbClr val="00B050"/>
                </a:solidFill>
              </a:rPr>
              <a:t>Регу­ляр­но про­хо­дить ги­не­ко­логи­че­ское (уро­логи­че­ское) </a:t>
            </a:r>
            <a:r>
              <a:rPr lang="ru-RU" sz="2400" dirty="0" smtClean="0">
                <a:solidFill>
                  <a:srgbClr val="00B050"/>
                </a:solidFill>
              </a:rPr>
              <a:t>об­сле­до­ва­ние.</a:t>
            </a:r>
            <a:endParaRPr lang="ru-RU" sz="2400" dirty="0">
              <a:solidFill>
                <a:srgbClr val="00B050"/>
              </a:solidFill>
            </a:endParaRPr>
          </a:p>
        </p:txBody>
      </p:sp>
      <p:pic>
        <p:nvPicPr>
          <p:cNvPr id="6" name="Рисунок 5"/>
          <p:cNvPicPr>
            <a:picLocks noGrp="1" noChangeAspect="1"/>
          </p:cNvPicPr>
          <p:nvPr>
            <p:ph type="pic" idx="1"/>
          </p:nvPr>
        </p:nvPicPr>
        <p:blipFill>
          <a:blip r:embed="rId3" cstate="print">
            <a:extLst/>
          </a:blip>
          <a:srcRect l="3892" r="3892"/>
          <a:stretch>
            <a:fillRect/>
          </a:stretch>
        </p:blipFill>
        <p:spPr>
          <a:xfrm>
            <a:off x="1763688" y="620688"/>
            <a:ext cx="5486400" cy="3962400"/>
          </a:xfrm>
          <a:ln w="190500">
            <a:solidFill>
              <a:srgbClr val="C8C6BD"/>
            </a:solidFill>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plus/>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157192"/>
            <a:ext cx="7560840" cy="864096"/>
          </a:xfrm>
        </p:spPr>
        <p:txBody>
          <a:bodyPr>
            <a:normAutofit fontScale="90000"/>
          </a:bodyPr>
          <a:lstStyle/>
          <a:p>
            <a:pPr lvl="1" algn="l" eaLnBrk="1" fontAlgn="auto" hangingPunct="1">
              <a:spcAft>
                <a:spcPts val="0"/>
              </a:spcAft>
              <a:defRPr/>
            </a:pPr>
            <a:r>
              <a:rPr lang="ru-RU" sz="2400" b="0" dirty="0">
                <a:solidFill>
                  <a:schemeClr val="accent1">
                    <a:lumMod val="60000"/>
                    <a:lumOff val="40000"/>
                  </a:schemeClr>
                </a:solidFill>
              </a:rPr>
              <a:t>Пре­до­хра­нять­ся от ­инфекции</a:t>
            </a:r>
            <a:r>
              <a:rPr lang="ru-RU" sz="2400" b="0" dirty="0">
                <a:solidFill>
                  <a:schemeClr val="bg1">
                    <a:lumMod val="95000"/>
                    <a:lumOff val="5000"/>
                  </a:schemeClr>
                </a:solidFill>
              </a:rPr>
              <a:t>. Ес­ли во </a:t>
            </a:r>
            <a:r>
              <a:rPr lang="ru-RU" sz="2400" b="0" dirty="0">
                <a:solidFill>
                  <a:schemeClr val="bg1">
                    <a:lumMod val="95000"/>
                    <a:lumOff val="5000"/>
                  </a:schemeClr>
                </a:solidFill>
                <a:hlinkClick r:id="rId3"/>
              </a:rPr>
              <a:t>влага­лище</a:t>
            </a:r>
            <a:r>
              <a:rPr lang="ru-RU" sz="2400" b="0" dirty="0">
                <a:solidFill>
                  <a:schemeClr val="bg1">
                    <a:lumMod val="95000"/>
                    <a:lumOff val="5000"/>
                  </a:schemeClr>
                </a:solidFill>
              </a:rPr>
              <a:t> или мо­че­вой тракт по­па­ла инфекция, не­об­хо­димо сроч­но при­нять ме­ры.</a:t>
            </a:r>
            <a:br>
              <a:rPr lang="ru-RU" sz="2400" b="0" dirty="0">
                <a:solidFill>
                  <a:schemeClr val="bg1">
                    <a:lumMod val="95000"/>
                    <a:lumOff val="5000"/>
                  </a:schemeClr>
                </a:solidFill>
              </a:rPr>
            </a:br>
            <a:endParaRPr lang="ru-RU" sz="2400" b="0" dirty="0">
              <a:solidFill>
                <a:schemeClr val="bg1">
                  <a:lumMod val="95000"/>
                  <a:lumOff val="5000"/>
                </a:schemeClr>
              </a:solidFill>
            </a:endParaRPr>
          </a:p>
        </p:txBody>
      </p:sp>
      <p:pic>
        <p:nvPicPr>
          <p:cNvPr id="4" name="Рисунок 3"/>
          <p:cNvPicPr>
            <a:picLocks noGrp="1" noChangeAspect="1"/>
          </p:cNvPicPr>
          <p:nvPr>
            <p:ph type="pic" idx="1"/>
          </p:nvPr>
        </p:nvPicPr>
        <p:blipFill>
          <a:blip r:embed="rId4" cstate="print">
            <a:extLst/>
          </a:blip>
          <a:srcRect t="4672" b="4672"/>
          <a:stretch>
            <a:fillRect/>
          </a:stretch>
        </p:blipFill>
        <p:spPr>
          <a:xfrm>
            <a:off x="1763713" y="836612"/>
            <a:ext cx="4968527" cy="3484369"/>
          </a:xfrm>
        </p:spPr>
      </p:pic>
      <p:sp>
        <p:nvSpPr>
          <p:cNvPr id="5" name="Стрелка вниз 4"/>
          <p:cNvSpPr/>
          <p:nvPr/>
        </p:nvSpPr>
        <p:spPr>
          <a:xfrm>
            <a:off x="900113" y="3284538"/>
            <a:ext cx="215900" cy="504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slow">
    <p:newsflash/>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800600"/>
            <a:ext cx="8352928" cy="1940768"/>
          </a:xfrm>
        </p:spPr>
        <p:txBody>
          <a:bodyPr>
            <a:noAutofit/>
          </a:bodyPr>
          <a:lstStyle/>
          <a:p>
            <a:pPr lvl="1" algn="l" eaLnBrk="1" fontAlgn="auto" hangingPunct="1">
              <a:spcAft>
                <a:spcPts val="0"/>
              </a:spcAft>
              <a:defRPr/>
            </a:pPr>
            <a:r>
              <a:rPr lang="ru-RU" sz="1800" b="0" dirty="0">
                <a:solidFill>
                  <a:schemeClr val="bg1">
                    <a:lumMod val="95000"/>
                    <a:lumOff val="5000"/>
                  </a:schemeClr>
                </a:solidFill>
              </a:rPr>
              <a:t>Ча­стое спринце­ва­ние и при­ме­не­ние влага­лищ­ных дез­о­до­ран­тов может изме­нить со­от­ноше­ние </a:t>
            </a:r>
            <a:r>
              <a:rPr lang="ru-RU" sz="1800" b="0" dirty="0">
                <a:solidFill>
                  <a:srgbClr val="512373"/>
                </a:solidFill>
                <a:hlinkClick r:id="rId2"/>
              </a:rPr>
              <a:t>кис­лот­ной</a:t>
            </a:r>
            <a:r>
              <a:rPr lang="ru-RU" sz="1800" b="0" dirty="0">
                <a:solidFill>
                  <a:schemeClr val="bg1">
                    <a:lumMod val="95000"/>
                    <a:lumOff val="5000"/>
                  </a:schemeClr>
                </a:solidFill>
              </a:rPr>
              <a:t> и ще­лоч­ной сре­ды во </a:t>
            </a:r>
            <a:r>
              <a:rPr lang="ru-RU" sz="1800" b="0" dirty="0">
                <a:solidFill>
                  <a:schemeClr val="bg1">
                    <a:lumMod val="95000"/>
                    <a:lumOff val="5000"/>
                  </a:schemeClr>
                </a:solidFill>
                <a:hlinkClick r:id="rId3"/>
              </a:rPr>
              <a:t>влага­лище</a:t>
            </a:r>
            <a:r>
              <a:rPr lang="ru-RU" sz="1800" b="0" dirty="0">
                <a:solidFill>
                  <a:schemeClr val="bg1">
                    <a:lumMod val="95000"/>
                    <a:lumOff val="5000"/>
                  </a:schemeClr>
                </a:solidFill>
              </a:rPr>
              <a:t>, что при­во­дит к </a:t>
            </a:r>
            <a:r>
              <a:rPr lang="ru-RU" sz="1800" b="0" dirty="0">
                <a:solidFill>
                  <a:schemeClr val="bg1">
                    <a:lumMod val="95000"/>
                    <a:lumOff val="5000"/>
                  </a:schemeClr>
                </a:solidFill>
                <a:hlinkClick r:id="rId4"/>
              </a:rPr>
              <a:t>за­бо­ле­ва­ни­ям</a:t>
            </a:r>
            <a:r>
              <a:rPr lang="ru-RU" sz="1800" b="0" dirty="0">
                <a:solidFill>
                  <a:schemeClr val="bg1">
                    <a:lumMod val="95000"/>
                    <a:lumOff val="5000"/>
                  </a:schemeClr>
                </a:solidFill>
              </a:rPr>
              <a:t>. Спе­ци­фи­че­ские компо­нен­ты, ис­поль­зу­емые во влага­лищ­ных дез­о­до­ран­тах, могут выз­вать </a:t>
            </a:r>
            <a:r>
              <a:rPr lang="ru-RU" sz="1800" b="0" dirty="0">
                <a:solidFill>
                  <a:schemeClr val="bg1">
                    <a:lumMod val="95000"/>
                    <a:lumOff val="5000"/>
                  </a:schemeClr>
                </a:solidFill>
                <a:hlinkClick r:id="rId5"/>
              </a:rPr>
              <a:t>ал­лергию</a:t>
            </a:r>
            <a:r>
              <a:rPr lang="ru-RU" sz="1800" b="0" dirty="0">
                <a:solidFill>
                  <a:schemeClr val="bg1">
                    <a:lumMod val="95000"/>
                    <a:lumOff val="5000"/>
                  </a:schemeClr>
                </a:solidFill>
              </a:rPr>
              <a:t>. Вме­сто этих проце­дур со­ве­ту­ем про­сто еже­днев­но обмы­вать </a:t>
            </a:r>
            <a:r>
              <a:rPr lang="ru-RU" sz="1800" b="0" dirty="0">
                <a:solidFill>
                  <a:schemeClr val="bg1">
                    <a:lumMod val="95000"/>
                    <a:lumOff val="5000"/>
                  </a:schemeClr>
                </a:solidFill>
                <a:hlinkClick r:id="rId6"/>
              </a:rPr>
              <a:t>по­ло­вые орга­ны</a:t>
            </a:r>
            <a:r>
              <a:rPr lang="ru-RU" sz="1800" b="0" dirty="0">
                <a:solidFill>
                  <a:schemeClr val="bg1">
                    <a:lumMod val="95000"/>
                    <a:lumOff val="5000"/>
                  </a:schemeClr>
                </a:solidFill>
              </a:rPr>
              <a:t> теп­лой во­дой. Раз­де­ли­те </a:t>
            </a:r>
            <a:r>
              <a:rPr lang="ru-RU" sz="1800" b="0" dirty="0">
                <a:solidFill>
                  <a:srgbClr val="512373"/>
                </a:solidFill>
                <a:hlinkClick r:id="rId7"/>
              </a:rPr>
              <a:t>большие по­ло­вые гу­бы</a:t>
            </a:r>
            <a:r>
              <a:rPr lang="ru-RU" sz="1800" b="0" dirty="0">
                <a:solidFill>
                  <a:schemeClr val="bg1">
                    <a:lumMod val="95000"/>
                    <a:lumOff val="5000"/>
                  </a:schemeClr>
                </a:solidFill>
              </a:rPr>
              <a:t>, от­тя­ни­те на­зад </a:t>
            </a:r>
            <a:r>
              <a:rPr lang="ru-RU" sz="1800" b="0" dirty="0">
                <a:solidFill>
                  <a:schemeClr val="bg1">
                    <a:lumMod val="95000"/>
                    <a:lumOff val="5000"/>
                  </a:schemeClr>
                </a:solidFill>
                <a:hlinkClick r:id="rId8"/>
              </a:rPr>
              <a:t>край­нюю плоть</a:t>
            </a:r>
            <a:r>
              <a:rPr lang="ru-RU" sz="1800" b="0" dirty="0">
                <a:solidFill>
                  <a:schemeClr val="bg1">
                    <a:lumMod val="95000"/>
                    <a:lumOff val="5000"/>
                  </a:schemeClr>
                </a:solidFill>
              </a:rPr>
              <a:t> </a:t>
            </a:r>
            <a:r>
              <a:rPr lang="ru-RU" sz="1800" b="0" dirty="0">
                <a:solidFill>
                  <a:schemeClr val="bg1">
                    <a:lumMod val="95000"/>
                    <a:lumOff val="5000"/>
                  </a:schemeClr>
                </a:solidFill>
                <a:hlinkClick r:id="rId9"/>
              </a:rPr>
              <a:t>кли­то­ра</a:t>
            </a:r>
            <a:r>
              <a:rPr lang="ru-RU" sz="1800" b="0" dirty="0">
                <a:solidFill>
                  <a:schemeClr val="bg1">
                    <a:lumMod val="95000"/>
                    <a:lumOff val="5000"/>
                  </a:schemeClr>
                </a:solidFill>
              </a:rPr>
              <a:t>, что­бы уда­лить все </a:t>
            </a:r>
            <a:r>
              <a:rPr lang="ru-RU" sz="1800" b="0" dirty="0">
                <a:solidFill>
                  <a:srgbClr val="512373"/>
                </a:solidFill>
                <a:hlinkClick r:id="rId10"/>
              </a:rPr>
              <a:t>вы­де­ле­ния</a:t>
            </a:r>
            <a:r>
              <a:rPr lang="ru-RU" sz="1800" b="0" dirty="0">
                <a:solidFill>
                  <a:schemeClr val="bg1">
                    <a:lumMod val="95000"/>
                    <a:lumOff val="5000"/>
                  </a:schemeClr>
                </a:solidFill>
              </a:rPr>
              <a:t>, ко­то­рые со­би­рают­ся во­круг него. </a:t>
            </a:r>
            <a:r>
              <a:rPr lang="ru-RU" sz="1800" b="0" dirty="0">
                <a:solidFill>
                  <a:schemeClr val="bg1">
                    <a:lumMod val="95000"/>
                    <a:lumOff val="5000"/>
                  </a:schemeClr>
                </a:solidFill>
                <a:hlinkClick r:id="rId10"/>
              </a:rPr>
              <a:t>Выде­ле­ния</a:t>
            </a:r>
            <a:r>
              <a:rPr lang="ru-RU" sz="1800" b="0" dirty="0">
                <a:solidFill>
                  <a:schemeClr val="bg1">
                    <a:lumMod val="95000"/>
                    <a:lumOff val="5000"/>
                  </a:schemeClr>
                </a:solidFill>
              </a:rPr>
              <a:t> и ­за­па­хи те­ла яв­ляют­ся ес­те­ствен­ными и, ес­ли вы </a:t>
            </a:r>
            <a:r>
              <a:rPr lang="ru-RU" sz="1800" b="0" dirty="0">
                <a:solidFill>
                  <a:schemeClr val="bg1">
                    <a:lumMod val="95000"/>
                    <a:lumOff val="5000"/>
                  </a:schemeClr>
                </a:solidFill>
                <a:hlinkClick r:id="rId11"/>
              </a:rPr>
              <a:t>здо­ро­вы</a:t>
            </a:r>
            <a:r>
              <a:rPr lang="ru-RU" sz="1800" b="0" dirty="0">
                <a:solidFill>
                  <a:schemeClr val="bg1">
                    <a:lumMod val="95000"/>
                    <a:lumOff val="5000"/>
                  </a:schemeClr>
                </a:solidFill>
              </a:rPr>
              <a:t> и регу­ляр­но мо­е­тесь, могут быть при­ят­ными.</a:t>
            </a:r>
            <a:br>
              <a:rPr lang="ru-RU" sz="1800" b="0" dirty="0">
                <a:solidFill>
                  <a:schemeClr val="bg1">
                    <a:lumMod val="95000"/>
                    <a:lumOff val="5000"/>
                  </a:schemeClr>
                </a:solidFill>
              </a:rPr>
            </a:br>
            <a:endParaRPr lang="ru-RU" sz="1800" b="0" dirty="0">
              <a:solidFill>
                <a:schemeClr val="bg1">
                  <a:lumMod val="95000"/>
                  <a:lumOff val="5000"/>
                </a:schemeClr>
              </a:solidFill>
            </a:endParaRPr>
          </a:p>
        </p:txBody>
      </p:sp>
      <p:pic>
        <p:nvPicPr>
          <p:cNvPr id="5" name="Рисунок 4"/>
          <p:cNvPicPr>
            <a:picLocks noGrp="1" noChangeAspect="1"/>
          </p:cNvPicPr>
          <p:nvPr>
            <p:ph type="pic" idx="1"/>
          </p:nvPr>
        </p:nvPicPr>
        <p:blipFill>
          <a:blip r:embed="rId12" cstate="print">
            <a:extLst/>
          </a:blip>
          <a:srcRect l="530" r="530"/>
          <a:stretch>
            <a:fillRect/>
          </a:stretch>
        </p:blipFill>
        <p:spPr>
          <a:xfrm>
            <a:off x="1331640" y="116632"/>
            <a:ext cx="5688632" cy="3456384"/>
          </a:xfrm>
        </p:spPr>
      </p:pic>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800600"/>
            <a:ext cx="8352928" cy="1940768"/>
          </a:xfrm>
        </p:spPr>
        <p:txBody>
          <a:bodyPr>
            <a:noAutofit/>
          </a:bodyPr>
          <a:lstStyle/>
          <a:p>
            <a:pPr lvl="1" algn="l" eaLnBrk="1" fontAlgn="auto" hangingPunct="1">
              <a:spcAft>
                <a:spcPts val="0"/>
              </a:spcAft>
              <a:defRPr/>
            </a:pPr>
            <a:r>
              <a:rPr lang="ru-RU" sz="1800" b="0" dirty="0">
                <a:solidFill>
                  <a:srgbClr val="FFFF00"/>
                </a:solidFill>
                <a:latin typeface="Arial Black" pitchFamily="34" charset="0"/>
              </a:rPr>
              <a:t>Пре­до­хра­нять­ся от ­бе­ремен­но­сти</a:t>
            </a:r>
            <a:r>
              <a:rPr lang="ru-RU" sz="1800" b="0" dirty="0">
                <a:solidFill>
                  <a:schemeClr val="bg1">
                    <a:lumMod val="95000"/>
                    <a:lumOff val="5000"/>
                  </a:schemeClr>
                </a:solidFill>
              </a:rPr>
              <a:t>. Ес­ли вы не ­хо­ти­те за­бе­реме­неть, пе­ред </a:t>
            </a:r>
            <a:r>
              <a:rPr lang="ru-RU" sz="1800" b="0" dirty="0">
                <a:solidFill>
                  <a:srgbClr val="512373"/>
                </a:solidFill>
                <a:hlinkClick r:id="rId2"/>
              </a:rPr>
              <a:t>по­ло­вым сноше­ни­ем</a:t>
            </a:r>
            <a:r>
              <a:rPr lang="ru-RU" sz="1800" b="0" dirty="0">
                <a:solidFill>
                  <a:srgbClr val="512373"/>
                </a:solidFill>
              </a:rPr>
              <a:t> </a:t>
            </a:r>
            <a:r>
              <a:rPr lang="ru-RU" sz="1800" b="0" dirty="0">
                <a:solidFill>
                  <a:schemeClr val="bg1">
                    <a:lumMod val="95000"/>
                    <a:lumOff val="5000"/>
                  </a:schemeClr>
                </a:solidFill>
              </a:rPr>
              <a:t>сле­ду­ет об­су­дить с муж­чи­ной, кто из ­вас и ка­ки­ми сред­ст­вами бу­дет пре­до­хра­нять­ся. Ес­ли вы не може­те об­су­дить с ­ним эту тему или он не ­со­би­ра­ет­ся го­во­рить об этом, оче­вид­но, вы еще не го­то­вы к б­лиз­ким от­ноше­ни­ям. Даже ес­ли </a:t>
            </a:r>
            <a:r>
              <a:rPr lang="ru-RU" sz="1800" b="0" dirty="0">
                <a:solidFill>
                  <a:srgbClr val="512373"/>
                </a:solidFill>
                <a:hlinkClick r:id="rId3"/>
              </a:rPr>
              <a:t>по­ло­вого ак­та</a:t>
            </a:r>
            <a:r>
              <a:rPr lang="ru-RU" sz="1800" b="0" dirty="0">
                <a:solidFill>
                  <a:schemeClr val="bg1">
                    <a:lumMod val="95000"/>
                    <a:lumOff val="5000"/>
                  </a:schemeClr>
                </a:solidFill>
              </a:rPr>
              <a:t> не ­про­и­зош­ло, на­до пом­нить, что </a:t>
            </a:r>
            <a:r>
              <a:rPr lang="ru-RU" sz="1800" b="0" dirty="0">
                <a:solidFill>
                  <a:schemeClr val="bg1">
                    <a:lumMod val="95000"/>
                    <a:lumOff val="5000"/>
                  </a:schemeClr>
                </a:solidFill>
                <a:hlinkClick r:id="rId4"/>
              </a:rPr>
              <a:t>сперма</a:t>
            </a:r>
            <a:r>
              <a:rPr lang="ru-RU" sz="1800" b="0" dirty="0">
                <a:solidFill>
                  <a:schemeClr val="bg1">
                    <a:lumMod val="95000"/>
                    <a:lumOff val="5000"/>
                  </a:schemeClr>
                </a:solidFill>
              </a:rPr>
              <a:t>, по­павшая на ­те­ло ря­дом с</a:t>
            </a:r>
            <a:r>
              <a:rPr lang="ru-RU" sz="1800" b="0" dirty="0">
                <a:solidFill>
                  <a:srgbClr val="512373"/>
                </a:solidFill>
              </a:rPr>
              <a:t> </a:t>
            </a:r>
            <a:r>
              <a:rPr lang="ru-RU" sz="1800" b="0" dirty="0">
                <a:solidFill>
                  <a:srgbClr val="512373"/>
                </a:solidFill>
                <a:hlinkClick r:id="rId5"/>
              </a:rPr>
              <a:t>влага­лищем</a:t>
            </a:r>
            <a:r>
              <a:rPr lang="ru-RU" sz="1800" b="0" dirty="0">
                <a:solidFill>
                  <a:schemeClr val="bg1">
                    <a:lumMod val="95000"/>
                    <a:lumOff val="5000"/>
                  </a:schemeClr>
                </a:solidFill>
              </a:rPr>
              <a:t>, может вме­с­те с </a:t>
            </a:r>
            <a:r>
              <a:rPr lang="ru-RU" sz="1800" b="0" dirty="0">
                <a:solidFill>
                  <a:schemeClr val="bg1">
                    <a:lumMod val="95000"/>
                    <a:lumOff val="5000"/>
                  </a:schemeClr>
                </a:solidFill>
                <a:hlinkClick r:id="rId6"/>
              </a:rPr>
              <a:t>вы­де­ле­ни­ями</a:t>
            </a:r>
            <a:r>
              <a:rPr lang="ru-RU" sz="1800" b="0" dirty="0">
                <a:solidFill>
                  <a:schemeClr val="bg1">
                    <a:lumMod val="95000"/>
                    <a:lumOff val="5000"/>
                  </a:schemeClr>
                </a:solidFill>
              </a:rPr>
              <a:t> по­пасть во </a:t>
            </a:r>
            <a:r>
              <a:rPr lang="ru-RU" sz="1800" b="0" dirty="0">
                <a:solidFill>
                  <a:schemeClr val="bg1">
                    <a:lumMod val="95000"/>
                    <a:lumOff val="5000"/>
                  </a:schemeClr>
                </a:solidFill>
                <a:hlinkClick r:id="rId5"/>
              </a:rPr>
              <a:t>влага­лище</a:t>
            </a:r>
            <a:r>
              <a:rPr lang="ru-RU" sz="1800" b="0" dirty="0">
                <a:solidFill>
                  <a:schemeClr val="bg1">
                    <a:lumMod val="95000"/>
                    <a:lumOff val="5000"/>
                  </a:schemeClr>
                </a:solidFill>
              </a:rPr>
              <a:t> и ­да­лее и </a:t>
            </a:r>
            <a:r>
              <a:rPr lang="ru-RU" sz="1800" b="0" dirty="0">
                <a:solidFill>
                  <a:srgbClr val="512373"/>
                </a:solidFill>
                <a:hlinkClick r:id="rId7"/>
              </a:rPr>
              <a:t>за­ча­тие</a:t>
            </a:r>
            <a:r>
              <a:rPr lang="ru-RU" sz="1800" b="0" dirty="0">
                <a:solidFill>
                  <a:schemeClr val="bg1">
                    <a:lumMod val="95000"/>
                    <a:lumOff val="5000"/>
                  </a:schemeClr>
                </a:solidFill>
              </a:rPr>
              <a:t> про­и­зой­дет.</a:t>
            </a:r>
            <a:br>
              <a:rPr lang="ru-RU" sz="1800" b="0" dirty="0">
                <a:solidFill>
                  <a:schemeClr val="bg1">
                    <a:lumMod val="95000"/>
                    <a:lumOff val="5000"/>
                  </a:schemeClr>
                </a:solidFill>
              </a:rPr>
            </a:br>
            <a:endParaRPr lang="ru-RU" sz="1800" b="0" dirty="0">
              <a:solidFill>
                <a:schemeClr val="bg1">
                  <a:lumMod val="95000"/>
                  <a:lumOff val="5000"/>
                </a:schemeClr>
              </a:solidFill>
            </a:endParaRPr>
          </a:p>
        </p:txBody>
      </p:sp>
      <p:pic>
        <p:nvPicPr>
          <p:cNvPr id="5" name="Рисунок 4"/>
          <p:cNvPicPr>
            <a:picLocks noGrp="1" noChangeAspect="1"/>
          </p:cNvPicPr>
          <p:nvPr>
            <p:ph type="pic" idx="1"/>
          </p:nvPr>
        </p:nvPicPr>
        <p:blipFill>
          <a:blip r:embed="rId8" cstate="print">
            <a:extLst/>
          </a:blip>
          <a:srcRect t="12500" b="12500"/>
          <a:stretch>
            <a:fillRect/>
          </a:stretch>
        </p:blipFill>
        <p:spPr>
          <a:xfrm>
            <a:off x="2123728" y="188640"/>
            <a:ext cx="4219872" cy="3164904"/>
          </a:xfrm>
        </p:spPr>
      </p:pic>
    </p:spTree>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085184"/>
            <a:ext cx="5486400" cy="566738"/>
          </a:xfrm>
        </p:spPr>
        <p:txBody>
          <a:bodyPr>
            <a:noAutofit/>
          </a:bodyPr>
          <a:lstStyle/>
          <a:p>
            <a:pPr eaLnBrk="1" fontAlgn="auto" hangingPunct="1">
              <a:spcAft>
                <a:spcPts val="0"/>
              </a:spcAft>
              <a:defRPr/>
            </a:pPr>
            <a:r>
              <a:rPr lang="ru-RU" sz="2070" dirty="0">
                <a:solidFill>
                  <a:srgbClr val="00B050"/>
                </a:solidFill>
              </a:rPr>
              <a:t>Пре­дупреж­де­ние ве­не­ри­че­ских за­бо­ле­ва­ний </a:t>
            </a:r>
          </a:p>
        </p:txBody>
      </p:sp>
      <p:pic>
        <p:nvPicPr>
          <p:cNvPr id="5" name="Рисунок 4"/>
          <p:cNvPicPr>
            <a:picLocks noGrp="1" noChangeAspect="1"/>
          </p:cNvPicPr>
          <p:nvPr>
            <p:ph type="pic" idx="1"/>
          </p:nvPr>
        </p:nvPicPr>
        <p:blipFill>
          <a:blip r:embed="rId2" cstate="print">
            <a:extLst/>
          </a:blip>
          <a:srcRect l="4000" r="4000"/>
          <a:stretch>
            <a:fillRect/>
          </a:stretch>
        </p:blipFill>
        <p:spPr>
          <a:xfrm>
            <a:off x="1835696" y="548680"/>
            <a:ext cx="5486400" cy="3962400"/>
          </a:xfrm>
        </p:spPr>
      </p:pic>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013176"/>
            <a:ext cx="8208912" cy="1728192"/>
          </a:xfrm>
        </p:spPr>
        <p:txBody>
          <a:bodyPr>
            <a:noAutofit/>
          </a:bodyPr>
          <a:lstStyle/>
          <a:p>
            <a:pPr eaLnBrk="1" fontAlgn="auto" hangingPunct="1">
              <a:spcAft>
                <a:spcPts val="0"/>
              </a:spcAft>
              <a:defRPr/>
            </a:pPr>
            <a:r>
              <a:rPr lang="ru-RU" sz="1870" u="sng" dirty="0" smtClean="0">
                <a:solidFill>
                  <a:schemeClr val="accent1">
                    <a:lumMod val="60000"/>
                    <a:lumOff val="40000"/>
                  </a:schemeClr>
                </a:solidFill>
                <a:cs typeface="Arial" pitchFamily="34" charset="0"/>
              </a:rPr>
              <a:t>Презерватив</a:t>
            </a:r>
            <a:r>
              <a:rPr lang="ru-RU" sz="1600" dirty="0" smtClean="0">
                <a:solidFill>
                  <a:schemeClr val="bg1">
                    <a:lumMod val="95000"/>
                    <a:lumOff val="5000"/>
                  </a:schemeClr>
                </a:solidFill>
                <a:cs typeface="Arial" pitchFamily="34" charset="0"/>
              </a:rPr>
              <a:t> </a:t>
            </a:r>
            <a:r>
              <a:rPr lang="ru-RU" sz="1600" dirty="0">
                <a:solidFill>
                  <a:schemeClr val="bg1">
                    <a:lumMod val="95000"/>
                    <a:lumOff val="5000"/>
                  </a:schemeClr>
                </a:solidFill>
                <a:cs typeface="Arial" pitchFamily="34" charset="0"/>
              </a:rPr>
              <a:t>изготавливают из латекса, иногда из полиуретана. Надевают на половой член в состоянии эрекции непосредственно перед половым актом. Сразу после эякуляции (выброса спермы) извлекается из влагалища и выбрасывается. Презерватив препятствует попаданию спермы во влагалище. Кроме того, презерватив защищает от большинства инфекций, передающихся половым путем </a:t>
            </a:r>
            <a:r>
              <a:rPr lang="ru-RU" sz="1600" dirty="0">
                <a:solidFill>
                  <a:srgbClr val="0070C0"/>
                </a:solidFill>
                <a:cs typeface="Arial" pitchFamily="34" charset="0"/>
              </a:rPr>
              <a:t>(СПИДа, сифилиса, гонореи, хламидиоза, герпеса, вируса папилломатоза, гепатита В). Эффективность этого способа предохранения от беременности - 85-95%. </a:t>
            </a:r>
          </a:p>
        </p:txBody>
      </p:sp>
      <p:pic>
        <p:nvPicPr>
          <p:cNvPr id="5" name="Рисунок 4"/>
          <p:cNvPicPr>
            <a:picLocks noGrp="1" noChangeAspect="1"/>
          </p:cNvPicPr>
          <p:nvPr>
            <p:ph type="pic" idx="1"/>
          </p:nvPr>
        </p:nvPicPr>
        <p:blipFill>
          <a:blip r:embed="rId2" cstate="print">
            <a:extLst/>
          </a:blip>
          <a:srcRect l="5654" r="5654"/>
          <a:stretch>
            <a:fillRect/>
          </a:stretch>
        </p:blipFill>
        <p:spPr>
          <a:xfrm>
            <a:off x="1691185" y="980729"/>
            <a:ext cx="4681016" cy="3510762"/>
          </a:xfrm>
        </p:spPr>
      </p:pic>
      <p:sp>
        <p:nvSpPr>
          <p:cNvPr id="9220" name="Прямоугольник 5"/>
          <p:cNvSpPr>
            <a:spLocks noChangeArrowheads="1"/>
          </p:cNvSpPr>
          <p:nvPr/>
        </p:nvSpPr>
        <p:spPr bwMode="auto">
          <a:xfrm>
            <a:off x="539750" y="328613"/>
            <a:ext cx="7993063" cy="461962"/>
          </a:xfrm>
          <a:prstGeom prst="rect">
            <a:avLst/>
          </a:prstGeom>
          <a:noFill/>
          <a:ln w="9525">
            <a:noFill/>
            <a:miter lim="800000"/>
            <a:headEnd/>
            <a:tailEnd/>
          </a:ln>
        </p:spPr>
        <p:txBody>
          <a:bodyPr>
            <a:spAutoFit/>
          </a:bodyPr>
          <a:lstStyle/>
          <a:p>
            <a:r>
              <a:rPr lang="ru-RU" sz="2400" b="1">
                <a:latin typeface="Times New Roman" pitchFamily="18" charset="0"/>
              </a:rPr>
              <a:t>Механические средства предохранения от беременности</a:t>
            </a:r>
          </a:p>
        </p:txBody>
      </p:sp>
    </p:spTree>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09120"/>
            <a:ext cx="8784976" cy="2348880"/>
          </a:xfrm>
        </p:spPr>
        <p:txBody>
          <a:bodyPr>
            <a:noAutofit/>
          </a:bodyPr>
          <a:lstStyle/>
          <a:p>
            <a:pPr eaLnBrk="1" fontAlgn="auto" hangingPunct="1">
              <a:spcAft>
                <a:spcPts val="0"/>
              </a:spcAft>
              <a:defRPr/>
            </a:pPr>
            <a:r>
              <a:rPr lang="ru-RU" u="wavy" dirty="0">
                <a:solidFill>
                  <a:srgbClr val="FFFF00"/>
                </a:solidFill>
              </a:rPr>
              <a:t>Шеечные колпачки </a:t>
            </a:r>
            <a:r>
              <a:rPr lang="ru-RU" sz="1600" dirty="0">
                <a:solidFill>
                  <a:schemeClr val="bg1">
                    <a:lumMod val="95000"/>
                    <a:lumOff val="5000"/>
                  </a:schemeClr>
                </a:solidFill>
              </a:rPr>
              <a:t>- резиновые колпачки, которые за полчаса до полового акта надеваются на шейку матки, и не допускают проникновения сперматозоидов в матку. Извлекаются через 6-8 часов после полового акта. Обычно используются в комбинации с химическими веществами (спермицидами), обездвиживающими сперматозоиды. </a:t>
            </a:r>
            <a:r>
              <a:rPr lang="ru-RU" sz="1600" dirty="0">
                <a:solidFill>
                  <a:srgbClr val="00B050"/>
                </a:solidFill>
              </a:rPr>
              <a:t>Эффективность такого метода предохранения от беременности - 60-90%. Не защищают от половых инфекций. Не могут использоваться при хронических заболеваниях мочеполовой системы и в течение 1,5 месяцев после родов или абортов.</a:t>
            </a:r>
            <a:r>
              <a:rPr lang="ru-RU" sz="1600" dirty="0">
                <a:solidFill>
                  <a:schemeClr val="bg1">
                    <a:lumMod val="95000"/>
                    <a:lumOff val="5000"/>
                  </a:schemeClr>
                </a:solidFill>
              </a:rPr>
              <a:t/>
            </a:r>
            <a:br>
              <a:rPr lang="ru-RU" sz="1600" dirty="0">
                <a:solidFill>
                  <a:schemeClr val="bg1">
                    <a:lumMod val="95000"/>
                    <a:lumOff val="5000"/>
                  </a:schemeClr>
                </a:solidFill>
              </a:rPr>
            </a:br>
            <a:endParaRPr lang="ru-RU" sz="1600" dirty="0">
              <a:solidFill>
                <a:schemeClr val="bg1">
                  <a:lumMod val="95000"/>
                  <a:lumOff val="5000"/>
                </a:schemeClr>
              </a:solidFill>
            </a:endParaRPr>
          </a:p>
        </p:txBody>
      </p:sp>
      <p:pic>
        <p:nvPicPr>
          <p:cNvPr id="9" name="Рисунок 8"/>
          <p:cNvPicPr>
            <a:picLocks noGrp="1" noChangeAspect="1"/>
          </p:cNvPicPr>
          <p:nvPr>
            <p:ph type="pic" idx="1"/>
          </p:nvPr>
        </p:nvPicPr>
        <p:blipFill>
          <a:blip r:embed="rId2" cstate="print">
            <a:extLst/>
          </a:blip>
          <a:srcRect l="2957" r="2957"/>
          <a:stretch>
            <a:fillRect/>
          </a:stretch>
        </p:blipFill>
        <p:spPr>
          <a:xfrm>
            <a:off x="1835696" y="548680"/>
            <a:ext cx="5184576" cy="3744416"/>
          </a:xfrm>
        </p:spPr>
      </p:pic>
    </p:spTree>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227</TotalTime>
  <Words>308</Words>
  <Application>Microsoft Office PowerPoint</Application>
  <PresentationFormat>Экран (4:3)</PresentationFormat>
  <Paragraphs>22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  ПОЛОВАЯ КУЛЬТУРА и ЗДОРОВЬЕ</vt:lpstr>
      <vt:lpstr>Сек­су­аль­ное здо­ро­вье — это фи­зи­че­ское и эмоци­о­наль­ное со­сто­я­ние благопо­лу­чия, ко­то­рое поз­во­ля­ет действо­вать соглас­но сек­су­аль­ным по­треб­но­стям и по­лу­чать от этого удовольствие. Что­бы быть здо­ро­вым в сек­су­аль­ном плане, не­об­хо­димо со­блю­дать опре­де­лен­ные пра­ви­ла. </vt:lpstr>
      <vt:lpstr>Регу­ляр­но про­хо­дить ги­не­ко­логи­че­ское (уро­логи­че­ское) об­сле­до­ва­ние.</vt:lpstr>
      <vt:lpstr>Пре­до­хра­нять­ся от ­инфекции. Ес­ли во влага­лище или мо­че­вой тракт по­па­ла инфекция, не­об­хо­димо сроч­но при­нять ме­ры. </vt:lpstr>
      <vt:lpstr>Ча­стое спринце­ва­ние и при­ме­не­ние влага­лищ­ных дез­о­до­ран­тов может изме­нить со­от­ноше­ние кис­лот­ной и ще­лоч­ной сре­ды во влага­лище, что при­во­дит к за­бо­ле­ва­ни­ям. Спе­ци­фи­че­ские компо­нен­ты, ис­поль­зу­емые во влага­лищ­ных дез­о­до­ран­тах, могут выз­вать ал­лергию. Вме­сто этих проце­дур со­ве­ту­ем про­сто еже­днев­но обмы­вать по­ло­вые орга­ны теп­лой во­дой. Раз­де­ли­те большие по­ло­вые гу­бы, от­тя­ни­те на­зад край­нюю плоть кли­то­ра, что­бы уда­лить все вы­де­ле­ния, ко­то­рые со­би­рают­ся во­круг него. Выде­ле­ния и ­за­па­хи те­ла яв­ляют­ся ес­те­ствен­ными и, ес­ли вы здо­ро­вы и регу­ляр­но мо­е­тесь, могут быть при­ят­ными. </vt:lpstr>
      <vt:lpstr>Пре­до­хра­нять­ся от ­бе­ремен­но­сти. Ес­ли вы не ­хо­ти­те за­бе­реме­неть, пе­ред по­ло­вым сноше­ни­ем сле­ду­ет об­су­дить с муж­чи­ной, кто из ­вас и ка­ки­ми сред­ст­вами бу­дет пре­до­хра­нять­ся. Ес­ли вы не може­те об­су­дить с ­ним эту тему или он не ­со­би­ра­ет­ся го­во­рить об этом, оче­вид­но, вы еще не го­то­вы к б­лиз­ким от­ноше­ни­ям. Даже ес­ли по­ло­вого ак­та не ­про­и­зош­ло, на­до пом­нить, что сперма, по­павшая на ­те­ло ря­дом с влага­лищем, может вме­с­те с вы­де­ле­ни­ями по­пасть во влага­лище и ­да­лее и за­ча­тие про­и­зой­дет. </vt:lpstr>
      <vt:lpstr>Пре­дупреж­де­ние ве­не­ри­че­ских за­бо­ле­ва­ний </vt:lpstr>
      <vt:lpstr>Презерватив изготавливают из латекса, иногда из полиуретана. Надевают на половой член в состоянии эрекции непосредственно перед половым актом. Сразу после эякуляции (выброса спермы) извлекается из влагалища и выбрасывается. Презерватив препятствует попаданию спермы во влагалище. Кроме того, презерватив защищает от большинства инфекций, передающихся половым путем (СПИДа, сифилиса, гонореи, хламидиоза, герпеса, вируса папилломатоза, гепатита В). Эффективность этого способа предохранения от беременности - 85-95%. </vt:lpstr>
      <vt:lpstr>Шеечные колпачки - резиновые колпачки, которые за полчаса до полового акта надеваются на шейку матки, и не допускают проникновения сперматозоидов в матку. Извлекаются через 6-8 часов после полового акта. Обычно используются в комбинации с химическими веществами (спермицидами), обездвиживающими сперматозоиды. Эффективность такого метода предохранения от беременности - 60-90%. Не защищают от половых инфекций. Не могут использоваться при хронических заболеваниях мочеполовой системы и в течение 1,5 месяцев после родов или абортов. </vt:lpstr>
      <vt:lpstr>Внутриматочные средства (ВМС) - приспособления в виде спирали (кольца, буквы "Т" и др.), которые помещаются в полость матки и препятствуют имплантации оплодотворенной яйцеклетки в стенку матки. Введение ВМС в полость матки и извлечение ВМС по истечении срока годности должен осуществлять только врач-гинеколог. Эффективность ВМС 98-99%. ВМС не рекомендуется устанавливать нерожавшим женщинам и нельзя применять при наличии некоторых заболеваний.  </vt:lpstr>
      <vt:lpstr>Слайд 11</vt:lpstr>
      <vt:lpstr>Слайд 12</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ПОЛОВАЯ КУЛЬТУРА и ЗДОРОВЬЕ</dc:title>
  <dc:creator>Диман</dc:creator>
  <cp:lastModifiedBy>Николай</cp:lastModifiedBy>
  <cp:revision>23</cp:revision>
  <dcterms:created xsi:type="dcterms:W3CDTF">2012-02-07T12:33:12Z</dcterms:created>
  <dcterms:modified xsi:type="dcterms:W3CDTF">2013-04-27T08:30:57Z</dcterms:modified>
</cp:coreProperties>
</file>