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1" r:id="rId2"/>
    <p:sldId id="305" r:id="rId3"/>
    <p:sldId id="307" r:id="rId4"/>
    <p:sldId id="363" r:id="rId5"/>
    <p:sldId id="388" r:id="rId6"/>
    <p:sldId id="370" r:id="rId7"/>
    <p:sldId id="322" r:id="rId8"/>
    <p:sldId id="324" r:id="rId9"/>
    <p:sldId id="372" r:id="rId10"/>
    <p:sldId id="374" r:id="rId11"/>
    <p:sldId id="379" r:id="rId12"/>
    <p:sldId id="398" r:id="rId13"/>
    <p:sldId id="328" r:id="rId14"/>
    <p:sldId id="331" r:id="rId15"/>
    <p:sldId id="332" r:id="rId16"/>
    <p:sldId id="380" r:id="rId17"/>
    <p:sldId id="384" r:id="rId18"/>
    <p:sldId id="400" r:id="rId19"/>
    <p:sldId id="361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9900FF"/>
    <a:srgbClr val="3333FF"/>
    <a:srgbClr val="CC00FF"/>
    <a:srgbClr val="800080"/>
    <a:srgbClr val="009999"/>
    <a:srgbClr val="FF0066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757" autoAdjust="0"/>
    <p:restoredTop sz="94660"/>
  </p:normalViewPr>
  <p:slideViewPr>
    <p:cSldViewPr>
      <p:cViewPr>
        <p:scale>
          <a:sx n="91" d="100"/>
          <a:sy n="91" d="100"/>
        </p:scale>
        <p:origin x="-1066" y="1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9B67CF-1C99-409D-A4CD-6470A3C87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06660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DAB2B-0B6C-4718-B727-47EB7CDD16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4170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05905-4E8E-4480-ADD1-326EE8FAA6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915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F68E2B-3430-4ADB-8B7F-76D09F0866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857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A5839-72D8-45F6-A07E-87558B11DD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583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71FD8A-59C4-447C-8271-DACCFE74AC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06312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7EEA3-A014-41FB-99F2-753600CA2D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522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DCE786-B064-4D17-B9E5-7D8B0DC577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1590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D079ED-CE33-4524-9975-0AF2B3A53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6436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39086-9C05-4866-A076-BCA7CA8887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250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B8FE4A-A378-4C63-9ABC-EB270DFC2A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4728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7586DA5-C264-4B72-AE69-8B2F9864E5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/index.php?title=%D0%A4%D0%B0%D0%B9%D0%BB:Peter_der-Grosse_1838.jpg&amp;filetimestamp=20080319115735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hyperlink" Target="http://ru.wikipedia.org/w/index.php?title=%D0%A4%D0%B0%D0%B9%D0%BB:Peter_the_Great_Signature.svg&amp;filetimestamp=20110130105047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rusdoll.ru/products_pictures/15082vv.jpg" TargetMode="Externa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.jpeg"/><Relationship Id="rId4" Type="http://schemas.openxmlformats.org/officeDocument/2006/relationships/hyperlink" Target="http://weddingempire.com.ua/img/foto/579.jpg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g-2006-08.photosight.ru/19/1597169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//upload.wikimedia.org/wikipedia/commons/0/07/Coat_of_Arms_of_Saint_Petersburg_%282003%29.svg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//upload.wikimedia.org/wikipedia/commons/8/89/Alexander_Nevskij_Kloster_4.JP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//upload.wikimedia.org/wikipedia/commons/b/b0/Admiralty.jpg" TargetMode="Externa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spbfoto.spb.ru/foto/data/media/1/ploshad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img-fotki.yandex.ru/get/4517/48495541.e/0_7855e_84df59e9_XL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traditio-ru.org/images/d/d0/PetrI_yuniy.jpg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traditio-ru.org/images/3/3c/FlotPetraI.jpg" TargetMode="Externa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peter1boat.narod.ru/relic/kartina/kartinabig/big01.jpg" TargetMode="Externa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upload.wikimedia.org/wikipedia/commons/9/99/Saint_Petersburg_Kunstkamera_view_from_the_front.jpg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1043608" y="188640"/>
            <a:ext cx="5832648" cy="86409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  <a:ea typeface="Cambria Math" pitchFamily="18" charset="0"/>
                <a:cs typeface="+mj-cs"/>
              </a:rPr>
              <a:t>Окружающий  мир   </a:t>
            </a:r>
            <a:r>
              <a:rPr lang="ru-RU" sz="3200" b="1" dirty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  <a:ea typeface="Cambria Math" pitchFamily="18" charset="0"/>
                <a:cs typeface="+mj-cs"/>
              </a:rPr>
              <a:t/>
            </a:r>
            <a:br>
              <a:rPr lang="ru-RU" sz="3200" b="1" dirty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  <a:ea typeface="Cambria Math" pitchFamily="18" charset="0"/>
                <a:cs typeface="+mj-cs"/>
              </a:rPr>
            </a:br>
            <a:r>
              <a:rPr lang="ru-RU" sz="3200" b="1" dirty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latin typeface="Bookman Old Style" pitchFamily="18" charset="0"/>
                <a:ea typeface="Cambria Math" pitchFamily="18" charset="0"/>
                <a:cs typeface="+mj-cs"/>
              </a:rPr>
              <a:t>4 класс</a:t>
            </a:r>
          </a:p>
        </p:txBody>
      </p:sp>
      <p:sp>
        <p:nvSpPr>
          <p:cNvPr id="3" name="Заголовок 2"/>
          <p:cNvSpPr txBox="1">
            <a:spLocks/>
          </p:cNvSpPr>
          <p:nvPr/>
        </p:nvSpPr>
        <p:spPr>
          <a:xfrm>
            <a:off x="0" y="1916832"/>
            <a:ext cx="6336704" cy="2448272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b="1" dirty="0">
                <a:ln w="6350">
                  <a:noFill/>
                </a:ln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ea typeface="+mj-ea"/>
                <a:cs typeface="+mj-cs"/>
              </a:rPr>
              <a:t>Тема: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8800" b="1" i="1" dirty="0">
                <a:ln w="6350">
                  <a:noFill/>
                </a:ln>
                <a:solidFill>
                  <a:srgbClr val="990033"/>
                </a:solidFill>
                <a:latin typeface="Cambria Math" pitchFamily="18" charset="0"/>
                <a:ea typeface="Cambria Math" pitchFamily="18" charset="0"/>
                <a:cs typeface="+mj-cs"/>
              </a:rPr>
              <a:t>«Петр Великий»</a:t>
            </a: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1115616" y="5517232"/>
            <a:ext cx="6480720" cy="864096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latin typeface="+mn-lt"/>
                <a:ea typeface="Cambria Math" pitchFamily="18" charset="0"/>
                <a:cs typeface="+mj-cs"/>
              </a:rPr>
              <a:t>Учитель начальных классов МОУ-СОШ с. </a:t>
            </a:r>
            <a:r>
              <a:rPr lang="ru-RU" sz="3200" b="1" dirty="0" err="1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latin typeface="+mn-lt"/>
                <a:ea typeface="Cambria Math" pitchFamily="18" charset="0"/>
                <a:cs typeface="+mj-cs"/>
              </a:rPr>
              <a:t>Староселье</a:t>
            </a:r>
            <a:r>
              <a:rPr lang="ru-RU" sz="3200" b="1" dirty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latin typeface="+mn-lt"/>
                <a:ea typeface="Cambria Math" pitchFamily="18" charset="0"/>
                <a:cs typeface="+mj-cs"/>
              </a:rPr>
              <a:t> </a:t>
            </a:r>
            <a:r>
              <a:rPr lang="ru-RU" sz="3200" b="1" dirty="0" err="1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latin typeface="+mn-lt"/>
                <a:ea typeface="Cambria Math" pitchFamily="18" charset="0"/>
                <a:cs typeface="+mj-cs"/>
              </a:rPr>
              <a:t>Франчук</a:t>
            </a:r>
            <a:r>
              <a:rPr lang="ru-RU" sz="3200" b="1" dirty="0">
                <a:ln w="6350">
                  <a:noFill/>
                </a:ln>
                <a:solidFill>
                  <a:schemeClr val="accent2">
                    <a:lumMod val="75000"/>
                  </a:schemeClr>
                </a:solidFill>
                <a:latin typeface="+mn-lt"/>
                <a:ea typeface="Cambria Math" pitchFamily="18" charset="0"/>
                <a:cs typeface="+mj-cs"/>
              </a:rPr>
              <a:t>  Валентина Дмитриевна</a:t>
            </a:r>
          </a:p>
        </p:txBody>
      </p:sp>
      <p:pic>
        <p:nvPicPr>
          <p:cNvPr id="77826" name="Picture 2" descr="Пётр I Алексеевич">
            <a:hlinkClick r:id="rId3" tooltip="Пётр I Алексеевич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0"/>
            <a:ext cx="3580724" cy="468052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4" descr="Автограф">
            <a:hlinkClick r:id="rId5" tooltip="Автограф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508500"/>
            <a:ext cx="1773238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4" descr="Картинка 4 из 232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11960" cy="6858000"/>
          </a:xfrm>
          <a:prstGeom prst="rect">
            <a:avLst/>
          </a:prstGeom>
          <a:ln w="190500" cap="sq">
            <a:solidFill>
              <a:schemeClr val="tx1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3797" name="Picture 2" descr="Картинка 15 из 20939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0"/>
            <a:ext cx="4788024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0" y="260350"/>
            <a:ext cx="1835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До правления </a:t>
            </a:r>
            <a:b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Петра </a:t>
            </a: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I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4356100" y="260350"/>
            <a:ext cx="18351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Во время правления </a:t>
            </a:r>
            <a:b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2000" b="1" dirty="0">
                <a:solidFill>
                  <a:schemeClr val="accent2">
                    <a:lumMod val="50000"/>
                  </a:schemeClr>
                </a:solidFill>
              </a:rPr>
              <a:t>Петра </a:t>
            </a: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</a:rPr>
              <a:t>I</a:t>
            </a:r>
            <a:endParaRPr lang="ru-RU" sz="2000" b="1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34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4213" y="836613"/>
            <a:ext cx="2808287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Картина В.А.Серова «Петр Первый 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на набережной Невы»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Картинка 19 из 162134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63" y="0"/>
            <a:ext cx="9161463" cy="6858000"/>
          </a:xfrm>
          <a:prstGeom prst="rect">
            <a:avLst/>
          </a:prstGeom>
          <a:solidFill>
            <a:srgbClr val="333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Прямоугольник 1"/>
          <p:cNvSpPr>
            <a:spLocks noChangeArrowheads="1"/>
          </p:cNvSpPr>
          <p:nvPr/>
        </p:nvSpPr>
        <p:spPr bwMode="auto">
          <a:xfrm>
            <a:off x="611188" y="0"/>
            <a:ext cx="7848600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endParaRPr lang="ru-RU" altLang="ru-RU" sz="3600">
              <a:solidFill>
                <a:srgbClr val="1F1FD3"/>
              </a:solidFill>
            </a:endParaRPr>
          </a:p>
          <a:p>
            <a:pPr algn="ctr"/>
            <a:endParaRPr lang="ru-RU" altLang="ru-RU" sz="3600" b="1">
              <a:solidFill>
                <a:srgbClr val="1F1FD3"/>
              </a:solidFill>
            </a:endParaRPr>
          </a:p>
          <a:p>
            <a:pPr algn="ctr"/>
            <a:endParaRPr lang="ru-RU" altLang="ru-RU" sz="3600" b="1">
              <a:solidFill>
                <a:srgbClr val="1F1FD3"/>
              </a:solidFill>
            </a:endParaRPr>
          </a:p>
          <a:p>
            <a:pPr algn="ctr"/>
            <a:endParaRPr lang="ru-RU" altLang="ru-RU" sz="3600" b="1">
              <a:solidFill>
                <a:srgbClr val="1F1FD3"/>
              </a:solidFill>
            </a:endParaRPr>
          </a:p>
          <a:p>
            <a:pPr algn="ctr"/>
            <a:endParaRPr lang="ru-RU" altLang="ru-RU" sz="3600" b="1">
              <a:solidFill>
                <a:srgbClr val="1F1FD3"/>
              </a:solidFill>
            </a:endParaRPr>
          </a:p>
          <a:p>
            <a:pPr algn="ctr"/>
            <a:endParaRPr lang="ru-RU" altLang="ru-RU" sz="3600" b="1">
              <a:solidFill>
                <a:srgbClr val="1F1FD3"/>
              </a:solidFill>
            </a:endParaRPr>
          </a:p>
          <a:p>
            <a:pPr algn="ctr"/>
            <a:endParaRPr lang="ru-RU" altLang="ru-RU" sz="3600" b="1">
              <a:solidFill>
                <a:srgbClr val="1F1FD3"/>
              </a:solidFill>
            </a:endParaRPr>
          </a:p>
          <a:p>
            <a:pPr algn="ctr"/>
            <a:endParaRPr lang="ru-RU" altLang="ru-RU" sz="3600" b="1">
              <a:solidFill>
                <a:srgbClr val="1F1FD3"/>
              </a:solidFill>
            </a:endParaRPr>
          </a:p>
          <a:p>
            <a:pPr algn="ctr"/>
            <a:r>
              <a:rPr lang="ru-RU" altLang="ru-RU"/>
              <a:t>  </a:t>
            </a:r>
          </a:p>
        </p:txBody>
      </p:sp>
      <p:sp>
        <p:nvSpPr>
          <p:cNvPr id="14340" name="WordArt 8"/>
          <p:cNvSpPr>
            <a:spLocks noChangeArrowheads="1" noChangeShapeType="1" noTextEdit="1"/>
          </p:cNvSpPr>
          <p:nvPr/>
        </p:nvSpPr>
        <p:spPr bwMode="auto">
          <a:xfrm>
            <a:off x="3419475" y="620713"/>
            <a:ext cx="2232025" cy="571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solidFill>
                  <a:srgbClr val="3333FF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1703 год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3600" b="1" smtClean="0">
                <a:solidFill>
                  <a:srgbClr val="1F1FD3"/>
                </a:solidFill>
                <a:latin typeface="Times New Roman" pitchFamily="18" charset="0"/>
                <a:cs typeface="Times New Roman" pitchFamily="18" charset="0"/>
              </a:rPr>
              <a:t>Герб  г. Санкт-Петербурга</a:t>
            </a:r>
          </a:p>
        </p:txBody>
      </p:sp>
      <p:pic>
        <p:nvPicPr>
          <p:cNvPr id="15363" name="Picture 6" descr="Файл:Coat of Arms of Saint Petersburg (2003)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908050"/>
            <a:ext cx="5429250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5516563"/>
            <a:ext cx="715963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Герб</a:t>
            </a:r>
            <a:endParaRPr lang="ru-RU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Файл:Peter and Paul Cathedr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608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4" descr="Файл:Peter and Paul Cathedral Ange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404813"/>
            <a:ext cx="2847975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7900" y="6211888"/>
            <a:ext cx="4572000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Ангел на шпиле </a:t>
            </a:r>
            <a:br>
              <a:rPr lang="ru-RU" b="1" dirty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</a:b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Bookman Old Style" pitchFamily="18" charset="0"/>
              </a:rPr>
              <a:t>Петропавловского собора</a:t>
            </a:r>
          </a:p>
        </p:txBody>
      </p:sp>
      <p:sp>
        <p:nvSpPr>
          <p:cNvPr id="17413" name="Прямоугольник 4"/>
          <p:cNvSpPr>
            <a:spLocks noChangeArrowheads="1"/>
          </p:cNvSpPr>
          <p:nvPr/>
        </p:nvSpPr>
        <p:spPr bwMode="auto">
          <a:xfrm>
            <a:off x="827088" y="0"/>
            <a:ext cx="29876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b="1">
                <a:solidFill>
                  <a:schemeClr val="bg1"/>
                </a:solidFill>
              </a:rPr>
              <a:t>Петропавловский собор</a:t>
            </a: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Файл:Alexander Nevskij Kloster 4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8175" y="476250"/>
            <a:ext cx="4572000" cy="615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bg1"/>
                </a:solidFill>
              </a:rPr>
              <a:t>Александро-Невская лавра</a:t>
            </a:r>
            <a:br>
              <a:rPr lang="ru-RU" b="1" dirty="0">
                <a:solidFill>
                  <a:schemeClr val="bg1"/>
                </a:solidFill>
              </a:rPr>
            </a:br>
            <a:endParaRPr lang="ru-RU" sz="1600" b="1" dirty="0">
              <a:solidFill>
                <a:schemeClr val="accent5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Файл:Admiralty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364163" y="4797425"/>
            <a:ext cx="3548062" cy="15700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Здание 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Главного </a:t>
            </a:r>
          </a:p>
          <a:p>
            <a:pPr algn="ctr">
              <a:defRPr/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</a:rPr>
              <a:t>адмиралтейства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7" descr="Картинка 5 из 79933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5833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 descr="Невский проспект, достопримечательности Петербурга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3933056"/>
            <a:ext cx="3656180" cy="29249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6875463" y="476250"/>
            <a:ext cx="190817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eaLnBrk="0" hangingPunct="0">
              <a:defRPr/>
            </a:pPr>
            <a:r>
              <a:rPr lang="ru-RU" sz="2400" b="1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Невский проспект</a:t>
            </a:r>
            <a:r>
              <a:rPr lang="ru-RU" sz="2400" dirty="0">
                <a:solidFill>
                  <a:schemeClr val="accent6">
                    <a:lumMod val="75000"/>
                  </a:schemeClr>
                </a:solidFill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Картинка 31 из 105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72225" y="260350"/>
            <a:ext cx="2592388" cy="10779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Ме́дный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вса́дник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 -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памятник Петру I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на Сенатской площади </a:t>
            </a:r>
          </a:p>
          <a:p>
            <a:pPr algn="ctr">
              <a:defRPr/>
            </a:pP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в Санкт-Петербурге. 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187450" y="1484313"/>
            <a:ext cx="6624638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ru-RU" altLang="ru-RU" sz="9600" b="1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Спасибо </a:t>
            </a:r>
            <a:br>
              <a:rPr lang="ru-RU" altLang="ru-RU" sz="9600" b="1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9600" b="1">
                <a:solidFill>
                  <a:srgbClr val="800080"/>
                </a:solidFill>
                <a:latin typeface="Times New Roman" pitchFamily="18" charset="0"/>
                <a:cs typeface="Times New Roman" pitchFamily="18" charset="0"/>
              </a:rPr>
              <a:t>за работу!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2"/>
          <p:cNvSpPr txBox="1">
            <a:spLocks/>
          </p:cNvSpPr>
          <p:nvPr/>
        </p:nvSpPr>
        <p:spPr>
          <a:xfrm>
            <a:off x="1259632" y="404664"/>
            <a:ext cx="6624736" cy="1008112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800" b="1" dirty="0">
                <a:ln w="6350">
                  <a:noFill/>
                </a:ln>
                <a:solidFill>
                  <a:srgbClr val="C00000"/>
                </a:solidFill>
                <a:latin typeface="Calibri" pitchFamily="34" charset="0"/>
                <a:ea typeface="Cambria Math" pitchFamily="18" charset="0"/>
                <a:cs typeface="+mj-cs"/>
              </a:rPr>
              <a:t>ЗАДАЧИ  УРОКА</a:t>
            </a:r>
            <a:r>
              <a:rPr lang="ru-RU" sz="4400" b="1" dirty="0">
                <a:ln w="6350">
                  <a:noFill/>
                </a:ln>
                <a:solidFill>
                  <a:srgbClr val="C00000"/>
                </a:solidFill>
                <a:latin typeface="Calibri" pitchFamily="34" charset="0"/>
                <a:ea typeface="Cambria Math" pitchFamily="18" charset="0"/>
                <a:cs typeface="+mj-cs"/>
              </a:rPr>
              <a:t>: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3200" b="1" dirty="0">
              <a:ln w="6350">
                <a:noFill/>
              </a:ln>
              <a:solidFill>
                <a:srgbClr val="002060"/>
              </a:solidFill>
              <a:latin typeface="+mn-lt"/>
              <a:ea typeface="Cambria Math" pitchFamily="18" charset="0"/>
              <a:cs typeface="+mj-cs"/>
            </a:endParaRPr>
          </a:p>
        </p:txBody>
      </p:sp>
      <p:sp>
        <p:nvSpPr>
          <p:cNvPr id="3" name="Заголовок 2"/>
          <p:cNvSpPr txBox="1">
            <a:spLocks/>
          </p:cNvSpPr>
          <p:nvPr/>
        </p:nvSpPr>
        <p:spPr>
          <a:xfrm>
            <a:off x="611560" y="1556792"/>
            <a:ext cx="7992888" cy="1440160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marL="742950" indent="-742950" algn="ctr" fontAlgn="auto">
              <a:spcAft>
                <a:spcPts val="0"/>
              </a:spcAft>
              <a:buFontTx/>
              <a:buAutoNum type="arabicPeriod"/>
              <a:defRPr/>
            </a:pPr>
            <a:r>
              <a:rPr lang="ru-RU" sz="3600" b="1" dirty="0">
                <a:ln w="6350">
                  <a:noFill/>
                </a:ln>
                <a:solidFill>
                  <a:srgbClr val="002060"/>
                </a:solidFill>
                <a:latin typeface="Bookman Old Style" pitchFamily="18" charset="0"/>
                <a:ea typeface="Cambria Math" pitchFamily="18" charset="0"/>
                <a:cs typeface="Arial" pitchFamily="34" charset="0"/>
              </a:rPr>
              <a:t>Почему Петр </a:t>
            </a:r>
            <a:r>
              <a:rPr lang="en-US" sz="3600" b="1" dirty="0">
                <a:ln w="6350">
                  <a:noFill/>
                </a:ln>
                <a:solidFill>
                  <a:srgbClr val="002060"/>
                </a:solidFill>
                <a:latin typeface="Bookman Old Style" pitchFamily="18" charset="0"/>
                <a:ea typeface="Cambria Math" pitchFamily="18" charset="0"/>
                <a:cs typeface="Arial" pitchFamily="34" charset="0"/>
              </a:rPr>
              <a:t>I</a:t>
            </a:r>
            <a:r>
              <a:rPr lang="ru-RU" sz="3600" b="1" dirty="0">
                <a:ln w="6350">
                  <a:noFill/>
                </a:ln>
                <a:solidFill>
                  <a:srgbClr val="002060"/>
                </a:solidFill>
                <a:latin typeface="Bookman Old Style" pitchFamily="18" charset="0"/>
                <a:ea typeface="Cambria Math" pitchFamily="18" charset="0"/>
                <a:cs typeface="Arial" pitchFamily="34" charset="0"/>
              </a:rPr>
              <a:t> получил </a:t>
            </a:r>
          </a:p>
          <a:p>
            <a:pPr marL="742950" indent="-742950" algn="ctr" fontAlgn="auto">
              <a:spcAft>
                <a:spcPts val="0"/>
              </a:spcAft>
              <a:defRPr/>
            </a:pPr>
            <a:r>
              <a:rPr lang="ru-RU" sz="3600" b="1" dirty="0">
                <a:ln w="6350">
                  <a:noFill/>
                </a:ln>
                <a:solidFill>
                  <a:srgbClr val="002060"/>
                </a:solidFill>
                <a:latin typeface="Bookman Old Style" pitchFamily="18" charset="0"/>
                <a:ea typeface="Cambria Math" pitchFamily="18" charset="0"/>
                <a:cs typeface="Arial" pitchFamily="34" charset="0"/>
              </a:rPr>
              <a:t>прозвание «Великий»?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3200" b="1" dirty="0">
              <a:ln w="6350">
                <a:noFill/>
              </a:ln>
              <a:solidFill>
                <a:srgbClr val="002060"/>
              </a:solidFill>
              <a:latin typeface="+mn-lt"/>
              <a:ea typeface="Cambria Math" pitchFamily="18" charset="0"/>
              <a:cs typeface="+mj-cs"/>
            </a:endParaRPr>
          </a:p>
        </p:txBody>
      </p:sp>
      <p:sp>
        <p:nvSpPr>
          <p:cNvPr id="4" name="Заголовок 2"/>
          <p:cNvSpPr txBox="1">
            <a:spLocks/>
          </p:cNvSpPr>
          <p:nvPr/>
        </p:nvSpPr>
        <p:spPr>
          <a:xfrm>
            <a:off x="323528" y="3068960"/>
            <a:ext cx="8820472" cy="1728192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ln w="6350">
                  <a:noFill/>
                </a:ln>
                <a:solidFill>
                  <a:srgbClr val="002060"/>
                </a:solidFill>
                <a:latin typeface="Bookman Old Style" pitchFamily="18" charset="0"/>
                <a:ea typeface="Cambria Math" pitchFamily="18" charset="0"/>
                <a:cs typeface="+mj-cs"/>
              </a:rPr>
              <a:t>2. Какие главные перемены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ln w="6350">
                  <a:noFill/>
                </a:ln>
                <a:solidFill>
                  <a:srgbClr val="002060"/>
                </a:solidFill>
                <a:latin typeface="Bookman Old Style" pitchFamily="18" charset="0"/>
                <a:ea typeface="Cambria Math" pitchFamily="18" charset="0"/>
                <a:cs typeface="+mj-cs"/>
              </a:rPr>
              <a:t>произошли в России </a:t>
            </a:r>
            <a:br>
              <a:rPr lang="ru-RU" sz="3600" b="1" dirty="0">
                <a:ln w="6350">
                  <a:noFill/>
                </a:ln>
                <a:solidFill>
                  <a:srgbClr val="002060"/>
                </a:solidFill>
                <a:latin typeface="Bookman Old Style" pitchFamily="18" charset="0"/>
                <a:ea typeface="Cambria Math" pitchFamily="18" charset="0"/>
                <a:cs typeface="+mj-cs"/>
              </a:rPr>
            </a:br>
            <a:r>
              <a:rPr lang="ru-RU" sz="3600" b="1" dirty="0">
                <a:ln w="6350">
                  <a:noFill/>
                </a:ln>
                <a:solidFill>
                  <a:srgbClr val="002060"/>
                </a:solidFill>
                <a:latin typeface="Bookman Old Style" pitchFamily="18" charset="0"/>
                <a:ea typeface="Cambria Math" pitchFamily="18" charset="0"/>
                <a:cs typeface="+mj-cs"/>
              </a:rPr>
              <a:t>при Петре </a:t>
            </a:r>
            <a:r>
              <a:rPr lang="en-US" sz="3600" b="1" dirty="0">
                <a:ln w="6350">
                  <a:noFill/>
                </a:ln>
                <a:solidFill>
                  <a:srgbClr val="002060"/>
                </a:solidFill>
                <a:latin typeface="Bookman Old Style" pitchFamily="18" charset="0"/>
                <a:ea typeface="Cambria Math" pitchFamily="18" charset="0"/>
                <a:cs typeface="+mj-cs"/>
              </a:rPr>
              <a:t>I</a:t>
            </a:r>
            <a:r>
              <a:rPr lang="ru-RU" sz="3600" b="1" dirty="0">
                <a:ln w="6350">
                  <a:noFill/>
                </a:ln>
                <a:solidFill>
                  <a:srgbClr val="002060"/>
                </a:solidFill>
                <a:latin typeface="Bookman Old Style" pitchFamily="18" charset="0"/>
                <a:ea typeface="Cambria Math" pitchFamily="18" charset="0"/>
                <a:cs typeface="+mj-cs"/>
              </a:rPr>
              <a:t>? 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3200" b="1" dirty="0">
              <a:ln w="6350">
                <a:noFill/>
              </a:ln>
              <a:solidFill>
                <a:srgbClr val="002060"/>
              </a:solidFill>
              <a:latin typeface="+mn-lt"/>
              <a:ea typeface="Cambria Math" pitchFamily="18" charset="0"/>
              <a:cs typeface="+mj-cs"/>
            </a:endParaRPr>
          </a:p>
        </p:txBody>
      </p:sp>
      <p:sp>
        <p:nvSpPr>
          <p:cNvPr id="5" name="Заголовок 2"/>
          <p:cNvSpPr txBox="1">
            <a:spLocks/>
          </p:cNvSpPr>
          <p:nvPr/>
        </p:nvSpPr>
        <p:spPr>
          <a:xfrm>
            <a:off x="755576" y="4869160"/>
            <a:ext cx="7992888" cy="1368152"/>
          </a:xfrm>
          <a:prstGeom prst="rect">
            <a:avLst/>
          </a:prstGeom>
        </p:spPr>
        <p:txBody>
          <a:bodyPr anchor="ctr"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b="1" dirty="0">
                <a:ln w="6350">
                  <a:noFill/>
                </a:ln>
                <a:solidFill>
                  <a:srgbClr val="002060"/>
                </a:solidFill>
                <a:latin typeface="Bookman Old Style" pitchFamily="18" charset="0"/>
                <a:ea typeface="Cambria Math" pitchFamily="18" charset="0"/>
                <a:cs typeface="+mj-cs"/>
              </a:rPr>
              <a:t>3. Какой город стал новой столицей России? </a:t>
            </a:r>
          </a:p>
          <a:p>
            <a:pPr algn="ctr" fontAlgn="auto">
              <a:spcAft>
                <a:spcPts val="0"/>
              </a:spcAft>
              <a:defRPr/>
            </a:pPr>
            <a:endParaRPr lang="ru-RU" sz="3200" b="1" dirty="0">
              <a:ln w="6350">
                <a:noFill/>
              </a:ln>
              <a:solidFill>
                <a:srgbClr val="002060"/>
              </a:solidFill>
              <a:latin typeface="+mn-lt"/>
              <a:ea typeface="Cambria Math" pitchFamily="18" charset="0"/>
              <a:cs typeface="+mj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4859338" y="4221163"/>
            <a:ext cx="3995737" cy="2308225"/>
          </a:xfrm>
          <a:prstGeom prst="rect">
            <a:avLst/>
          </a:prstGeom>
          <a:noFill/>
          <a:ln>
            <a:noFill/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800" b="1" i="1" dirty="0">
                <a:solidFill>
                  <a:srgbClr val="002060"/>
                </a:solidFill>
                <a:latin typeface="Bookman Old Style" pitchFamily="18" charset="0"/>
              </a:rPr>
              <a:t>Царь </a:t>
            </a:r>
            <a:br>
              <a:rPr lang="ru-RU" sz="4800" b="1" i="1" dirty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4800" b="1" i="1" dirty="0">
                <a:solidFill>
                  <a:srgbClr val="002060"/>
                </a:solidFill>
                <a:latin typeface="Bookman Old Style" pitchFamily="18" charset="0"/>
              </a:rPr>
              <a:t>Петр </a:t>
            </a:r>
            <a:br>
              <a:rPr lang="ru-RU" sz="4800" b="1" i="1" dirty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ru-RU" sz="4800" b="1" i="1" dirty="0">
                <a:solidFill>
                  <a:srgbClr val="002060"/>
                </a:solidFill>
                <a:latin typeface="Bookman Old Style" pitchFamily="18" charset="0"/>
              </a:rPr>
              <a:t>в детстве</a:t>
            </a:r>
          </a:p>
        </p:txBody>
      </p:sp>
      <p:pic>
        <p:nvPicPr>
          <p:cNvPr id="95234" name="Picture 2" descr="Файл:PetrI yuniy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80528" y="-44137"/>
            <a:ext cx="5004048" cy="69021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priemspb.mirtc.ru/images/priemspb.mirtc/4upload/image/gatcina2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79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468313" y="260350"/>
            <a:ext cx="4608512" cy="90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ts val="600"/>
              </a:spcBef>
            </a:pPr>
            <a:r>
              <a:rPr lang="ru-RU" altLang="ru-RU" sz="2400" b="1">
                <a:solidFill>
                  <a:srgbClr val="002060"/>
                </a:solidFill>
              </a:rPr>
              <a:t>Военные игры </a:t>
            </a:r>
          </a:p>
          <a:p>
            <a:pPr algn="ctr">
              <a:spcBef>
                <a:spcPts val="600"/>
              </a:spcBef>
            </a:pPr>
            <a:r>
              <a:rPr lang="ru-RU" altLang="ru-RU" sz="2400" b="1">
                <a:solidFill>
                  <a:srgbClr val="002060"/>
                </a:solidFill>
              </a:rPr>
              <a:t>потешных войск Петра I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Файл:FlotPetraI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1" name="Прямоугольник 2"/>
          <p:cNvSpPr>
            <a:spLocks noChangeArrowheads="1"/>
          </p:cNvSpPr>
          <p:nvPr/>
        </p:nvSpPr>
        <p:spPr bwMode="auto">
          <a:xfrm>
            <a:off x="4787900" y="260350"/>
            <a:ext cx="4013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altLang="ru-RU" sz="2800" b="1">
                <a:solidFill>
                  <a:srgbClr val="002060"/>
                </a:solidFill>
              </a:rPr>
              <a:t>Флот Пётра Великого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Картинка 7 из 298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36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Rectangle 6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/>
            <a:r>
              <a:rPr lang="ru-RU" altLang="ru-RU" sz="2000" b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Пётр в изучает навигацию - науку о вождении кораблей</a:t>
            </a: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1619250" y="333375"/>
            <a:ext cx="48974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</a:rPr>
              <a:t>Реформы Петра </a:t>
            </a:r>
            <a:r>
              <a:rPr lang="en-US" sz="3600" b="1" dirty="0">
                <a:solidFill>
                  <a:schemeClr val="accent2">
                    <a:lumMod val="50000"/>
                  </a:schemeClr>
                </a:solidFill>
              </a:rPr>
              <a:t>I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24581" name="Text Box 5"/>
          <p:cNvSpPr txBox="1">
            <a:spLocks noChangeArrowheads="1"/>
          </p:cNvSpPr>
          <p:nvPr/>
        </p:nvSpPr>
        <p:spPr bwMode="auto">
          <a:xfrm>
            <a:off x="468313" y="1125538"/>
            <a:ext cx="7416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4000" i="1" dirty="0">
                <a:latin typeface="Monotype Corsiva" pitchFamily="66" charset="0"/>
              </a:rPr>
              <a:t>- </a:t>
            </a:r>
            <a:r>
              <a:rPr lang="ru-RU" sz="4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новый календарь</a:t>
            </a: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68313" y="1773238"/>
            <a:ext cx="59753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- первая печатная газета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539750" y="2420938"/>
            <a:ext cx="81359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- первый музей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539750" y="3068638"/>
            <a:ext cx="784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- первая публичная библиотека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95288" y="3716338"/>
            <a:ext cx="75612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- появился морской флот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468313" y="4868863"/>
            <a:ext cx="784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- новые города 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468313" y="5445125"/>
            <a:ext cx="784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-открыты школы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95288" y="5949950"/>
            <a:ext cx="784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- европейские обычаи </a:t>
            </a: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3663" y="0"/>
            <a:ext cx="2290337" cy="27260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468313" y="4292600"/>
            <a:ext cx="78486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4000" i="1" dirty="0">
                <a:effectLst>
                  <a:outerShdw blurRad="38100" dist="38100" dir="2700000" algn="tl">
                    <a:srgbClr val="FFFFFF"/>
                  </a:outerShdw>
                </a:effectLst>
                <a:latin typeface="Monotype Corsiva" pitchFamily="66" charset="0"/>
              </a:rPr>
              <a:t>-открылись новые заводы</a:t>
            </a:r>
          </a:p>
        </p:txBody>
      </p:sp>
    </p:spTree>
  </p:cSld>
  <p:clrMapOvr>
    <a:masterClrMapping/>
  </p:clrMapOvr>
  <p:transition>
    <p:cover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24581" grpId="0"/>
      <p:bldP spid="24583" grpId="0"/>
      <p:bldP spid="24584" grpId="0"/>
      <p:bldP spid="24585" grpId="0"/>
      <p:bldP spid="24586" grpId="0"/>
      <p:bldP spid="24587" grpId="0"/>
      <p:bldP spid="9" grpId="0"/>
      <p:bldP spid="10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Первая российская газета «Ведомости»</a:t>
            </a: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963" y="1484313"/>
            <a:ext cx="7442200" cy="5373687"/>
          </a:xfrm>
          <a:prstGeom prst="rect">
            <a:avLst/>
          </a:prstGeom>
          <a:noFill/>
          <a:ln w="63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а 1 из 1379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535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0825" y="260350"/>
            <a:ext cx="4572000" cy="64611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Музей антропологии и этнографии 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им. Петра Великого "Кунсткамера"</a:t>
            </a:r>
          </a:p>
        </p:txBody>
      </p:sp>
    </p:spTree>
  </p:cSld>
  <p:clrMapOvr>
    <a:masterClrMapping/>
  </p:clrMapOvr>
  <p:transition>
    <p:wheel spokes="1"/>
  </p:transition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1543</TotalTime>
  <Words>141</Words>
  <Application>Microsoft Office PowerPoint</Application>
  <PresentationFormat>Экран (4:3)</PresentationFormat>
  <Paragraphs>54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Bookman Old Style</vt:lpstr>
      <vt:lpstr>Times New Roman</vt:lpstr>
      <vt:lpstr>Monotype Corsiva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Пётр в изучает навигацию - науку о вождении кораблей</vt:lpstr>
      <vt:lpstr>Презентация PowerPoint</vt:lpstr>
      <vt:lpstr>Первая российская газета «Ведомости»</vt:lpstr>
      <vt:lpstr>Презентация PowerPoint</vt:lpstr>
      <vt:lpstr>Презентация PowerPoint</vt:lpstr>
      <vt:lpstr>Презентация PowerPoint</vt:lpstr>
      <vt:lpstr>Презентация PowerPoint</vt:lpstr>
      <vt:lpstr>Герб  г. Санкт-Петербурга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дом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Назеля</dc:creator>
  <cp:lastModifiedBy>Admin</cp:lastModifiedBy>
  <cp:revision>105</cp:revision>
  <dcterms:created xsi:type="dcterms:W3CDTF">2008-04-06T13:37:45Z</dcterms:created>
  <dcterms:modified xsi:type="dcterms:W3CDTF">2015-10-20T07:55:10Z</dcterms:modified>
</cp:coreProperties>
</file>