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08DEA-E2D6-49DD-BFDF-C51BE4A2FAF4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18FD4-F1AA-442D-B243-E53F86FF8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B8C6-440C-4102-BC24-BC48F4E9FEB1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96BF5-D11C-46BB-84F7-51B68B468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E62E3-D370-404D-90A9-99F6F6A1B429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B898-392F-4794-B335-EFC155F0D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29A00-934C-4EC3-B186-163655D7D92E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30DE-DB83-4FE1-BB68-8D256FC62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DE1C2-A5CE-4B16-B58B-EABDA6AD46A7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FC6BD-E2D7-4C6E-A51D-059FEFBC9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B88D-DB77-42CD-B40A-87FD48B2470B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3B522-AB72-4261-BC8E-EDF05BADD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4BCF-9388-45A5-8887-13EC013779B1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B051A-0D07-4D79-927F-993181B3F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E9264-24EC-44DE-A429-BA0147D135B5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3B56D-73CB-43AC-B851-9176096C2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EE2F5-3483-40D1-BFA0-CE42C51D21CB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05F00-0340-4655-B2E1-8623CC933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0BD8-441C-479B-9F69-55CADD1EEC99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B9D80-FF84-44AA-BE77-C123F1051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2BF64-9390-408C-9F88-DE1CF8AE17EC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3C626-39D5-4022-A19A-96D3EDF46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D4BA0-ABE5-4601-A9E3-9FF685221E76}" type="datetimeFigureOut">
              <a:rPr lang="ru-RU"/>
              <a:pPr>
                <a:defRPr/>
              </a:pPr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A450E9-A0FF-48D6-95EF-6CB961156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496"/>
            <a:ext cx="7772400" cy="1743075"/>
          </a:xfrm>
        </p:spPr>
        <p:txBody>
          <a:bodyPr/>
          <a:lstStyle/>
          <a:p>
            <a:r>
              <a:rPr lang="ru-RU" smtClean="0">
                <a:solidFill>
                  <a:srgbClr val="002060"/>
                </a:solidFill>
              </a:rPr>
              <a:t>Урок </a:t>
            </a:r>
            <a:r>
              <a:rPr lang="en-US" smtClean="0">
                <a:solidFill>
                  <a:srgbClr val="002060"/>
                </a:solidFill>
              </a:rPr>
              <a:t>7</a:t>
            </a:r>
            <a:r>
              <a:rPr lang="ru-RU" smtClean="0">
                <a:solidFill>
                  <a:srgbClr val="002060"/>
                </a:solidFill>
              </a:rPr>
              <a:t>:  </a:t>
            </a:r>
            <a:br>
              <a:rPr lang="ru-RU" smtClean="0">
                <a:solidFill>
                  <a:srgbClr val="002060"/>
                </a:solidFill>
              </a:rPr>
            </a:br>
            <a:r>
              <a:rPr lang="ru-RU" smtClean="0">
                <a:solidFill>
                  <a:srgbClr val="002060"/>
                </a:solidFill>
              </a:rPr>
              <a:t>Тема: </a:t>
            </a:r>
            <a:r>
              <a:rPr lang="ru-RU" b="1" smtClean="0">
                <a:solidFill>
                  <a:srgbClr val="FF0000"/>
                </a:solidFill>
              </a:rPr>
              <a:t>Первые мастера и войны</a:t>
            </a:r>
            <a:endParaRPr lang="ru-RU" smtClean="0"/>
          </a:p>
        </p:txBody>
      </p:sp>
      <p:sp>
        <p:nvSpPr>
          <p:cNvPr id="2052" name="Прямоугольник 3"/>
          <p:cNvSpPr>
            <a:spLocks noChangeArrowheads="1"/>
          </p:cNvSpPr>
          <p:nvPr/>
        </p:nvSpPr>
        <p:spPr bwMode="auto">
          <a:xfrm>
            <a:off x="1714500" y="428625"/>
            <a:ext cx="6643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Calibri" pitchFamily="34" charset="0"/>
              </a:rPr>
              <a:t>Образовательная система «Школа 2100»  </a:t>
            </a:r>
            <a:r>
              <a:rPr lang="en-US">
                <a:solidFill>
                  <a:srgbClr val="002060"/>
                </a:solidFill>
                <a:latin typeface="Calibri" pitchFamily="34" charset="0"/>
              </a:rPr>
              <a:t>                     </a:t>
            </a:r>
            <a:r>
              <a:rPr lang="ru-RU">
                <a:solidFill>
                  <a:srgbClr val="002060"/>
                </a:solidFill>
                <a:latin typeface="Calibri" pitchFamily="34" charset="0"/>
              </a:rPr>
              <a:t>5 класс</a:t>
            </a:r>
            <a:endParaRPr lang="ru-RU">
              <a:latin typeface="Calibri" pitchFamily="34" charset="0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Почему появились множество разных народов, говоривших на разных языках?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Образование множества народов, говорящих на разных языках, связано с изменениями, произошедшими в образе жизни и хозяйственной деятельности людей (новые орудия труда, образование соседских общин), а также с расселением и освоением новых земель разными племенами в период первобытных войн.</a:t>
            </a:r>
            <a:endParaRPr lang="ru-RU" dirty="0"/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задание: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Прочитать § 6, ответьте на вопросы перед параграфом.</a:t>
            </a:r>
          </a:p>
          <a:p>
            <a:endParaRPr lang="ru-RU" smtClean="0"/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В чём противоречие?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000" dirty="0" smtClean="0"/>
              <a:t>Появление разных народов, говоривших на разных языках – это божественное предопределение.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000" dirty="0" smtClean="0"/>
              <a:t>Многие народности, говорившие на различных языках, сложились в самых разных странах.</a:t>
            </a:r>
            <a:endParaRPr lang="ru-RU" sz="4000" dirty="0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Проблема урока: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Почему появились множество разных народов, говоривших на разных языках?</a:t>
            </a:r>
            <a:endParaRPr lang="ru-RU" sz="6000" dirty="0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Версии: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600" dirty="0" smtClean="0"/>
              <a:t>Разный образ жизни и занятия.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600" dirty="0" smtClean="0"/>
              <a:t>В результате войн.</a:t>
            </a:r>
            <a:endParaRPr lang="ru-RU" sz="6600" dirty="0"/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285750"/>
          <a:ext cx="8229600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Знаем: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Надо узнать:</a:t>
                      </a:r>
                      <a:endParaRPr lang="ru-RU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1. Первобытные</a:t>
                      </a:r>
                      <a:r>
                        <a:rPr lang="ru-RU" sz="4000" baseline="0" dirty="0" smtClean="0"/>
                        <a:t> люди жили общинами.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1. Хозяйственная</a:t>
                      </a:r>
                      <a:r>
                        <a:rPr lang="ru-RU" sz="4000" baseline="0" dirty="0" smtClean="0"/>
                        <a:t> деятельность различных племен.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2. Занимались земледелием и скотоводством.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2. Взаимодействие племен.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61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Образование соседских общин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3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643063"/>
            <a:ext cx="4065587" cy="2482850"/>
          </a:xfrm>
        </p:spPr>
      </p:pic>
      <p:pic>
        <p:nvPicPr>
          <p:cNvPr id="717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1643063"/>
            <a:ext cx="44704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7250" y="4214813"/>
            <a:ext cx="2857500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Родовая община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88" y="4214813"/>
            <a:ext cx="3571875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Соседская община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50" y="4929188"/>
            <a:ext cx="8501063" cy="13239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/>
              <a:t>Чем поселок соседской общины отличается от родовой?</a:t>
            </a:r>
            <a:endParaRPr lang="ru-RU" sz="4000" b="1" dirty="0"/>
          </a:p>
        </p:txBody>
      </p:sp>
      <p:sp>
        <p:nvSpPr>
          <p:cNvPr id="7178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Образование соседских общин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Родовая община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Соседская община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1. Одна семья.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1. Несколько семей.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2. Один общий дом.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2. Несколько домов.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3. Одно общее поле.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3. У каждой семьи свой участок земли и своё хозяйство.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14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Глоссарий: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Соседская община </a:t>
            </a:r>
            <a:r>
              <a:rPr lang="ru-RU" sz="3600" dirty="0" smtClean="0">
                <a:solidFill>
                  <a:srgbClr val="FF0000"/>
                </a:solidFill>
              </a:rPr>
              <a:t>- </a:t>
            </a:r>
            <a:r>
              <a:rPr lang="ru-RU" sz="3600" dirty="0" smtClean="0"/>
              <a:t> совместное проживание неродственных семей на одной территории, где земля общая, но каждая семья обрабатывает свой участок земли, важные вопросы принимались на общем собрании семей.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Соседская община </a:t>
            </a:r>
            <a:r>
              <a:rPr lang="ru-RU" sz="3600" dirty="0" smtClean="0">
                <a:solidFill>
                  <a:srgbClr val="FF0000"/>
                </a:solidFill>
              </a:rPr>
              <a:t>– </a:t>
            </a:r>
            <a:r>
              <a:rPr lang="ru-RU" sz="3600" dirty="0" smtClean="0">
                <a:solidFill>
                  <a:schemeClr val="tx1"/>
                </a:solidFill>
              </a:rPr>
              <a:t>союз неродственных семей.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Родовая община - </a:t>
            </a:r>
            <a:r>
              <a:rPr lang="ru-RU" sz="3600" dirty="0" smtClean="0">
                <a:solidFill>
                  <a:schemeClr val="tx1"/>
                </a:solidFill>
              </a:rPr>
              <a:t>союз родственных семей.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Последствия первобытных войн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63" y="1571625"/>
            <a:ext cx="8229600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Образование дружин.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Образование союза племен.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Расселение племен на новые территории.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Освоение разной хозяйственной деятельности на новых землях.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Осознание своего родства.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Схожий язык и похожее хозяйство.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Образование различных народов.</a:t>
            </a:r>
            <a:endParaRPr lang="ru-RU" dirty="0"/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1428750" y="0"/>
            <a:ext cx="621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">
                <a:latin typeface="Calibri" pitchFamily="34" charset="0"/>
              </a:rPr>
              <a:t>г.Усолье-Сибирское, МОУ «СОШ №2», Масленникова Г.В</a:t>
            </a:r>
            <a:r>
              <a:rPr lang="ru-RU" sz="10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437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Arial</vt:lpstr>
      <vt:lpstr>Тема Office</vt:lpstr>
      <vt:lpstr>Урок 7:   Тема: Первые мастера и войны</vt:lpstr>
      <vt:lpstr>В чём противоречие?</vt:lpstr>
      <vt:lpstr>Проблема урока:</vt:lpstr>
      <vt:lpstr>Версии:</vt:lpstr>
      <vt:lpstr>Слайд 5</vt:lpstr>
      <vt:lpstr>Образование соседских общин</vt:lpstr>
      <vt:lpstr>Образование соседских общин</vt:lpstr>
      <vt:lpstr>Глоссарий:</vt:lpstr>
      <vt:lpstr>Последствия первобытных войн</vt:lpstr>
      <vt:lpstr> Почему появились множество разных народов, говоривших на разных языках?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7:   Тема: Первые мастера и войны</dc:title>
  <dc:creator>Admin</dc:creator>
  <cp:lastModifiedBy>Admin</cp:lastModifiedBy>
  <cp:revision>22</cp:revision>
  <dcterms:created xsi:type="dcterms:W3CDTF">2010-07-20T13:35:11Z</dcterms:created>
  <dcterms:modified xsi:type="dcterms:W3CDTF">2012-09-12T13:05:15Z</dcterms:modified>
</cp:coreProperties>
</file>