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8" r:id="rId3"/>
    <p:sldId id="274" r:id="rId4"/>
    <p:sldId id="270" r:id="rId5"/>
    <p:sldId id="272" r:id="rId6"/>
    <p:sldId id="276" r:id="rId7"/>
    <p:sldId id="278" r:id="rId8"/>
    <p:sldId id="280" r:id="rId9"/>
    <p:sldId id="281" r:id="rId10"/>
    <p:sldId id="279" r:id="rId11"/>
    <p:sldId id="282" r:id="rId12"/>
    <p:sldId id="283" r:id="rId13"/>
    <p:sldId id="284" r:id="rId14"/>
    <p:sldId id="285" r:id="rId15"/>
    <p:sldId id="289" r:id="rId16"/>
    <p:sldId id="288" r:id="rId17"/>
    <p:sldId id="292" r:id="rId18"/>
    <p:sldId id="293" r:id="rId19"/>
    <p:sldId id="295" r:id="rId20"/>
    <p:sldId id="294" r:id="rId21"/>
    <p:sldId id="291" r:id="rId22"/>
    <p:sldId id="290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18" autoAdjust="0"/>
  </p:normalViewPr>
  <p:slideViewPr>
    <p:cSldViewPr>
      <p:cViewPr>
        <p:scale>
          <a:sx n="91" d="100"/>
          <a:sy n="91" d="100"/>
        </p:scale>
        <p:origin x="-1214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3A2D941-81A7-434B-8BE9-436AAD9005B6}" type="datetimeFigureOut">
              <a:rPr lang="ru-RU"/>
              <a:pPr>
                <a:defRPr/>
              </a:pPr>
              <a:t>19.08.2016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E16421C-76C0-4B8A-ABA9-FC1C27C6D7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1665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084E01A-C176-419A-8DC2-C4D7213A9B8F}" type="slidenum">
              <a:rPr lang="ru-RU" smtClean="0"/>
              <a:pPr eaLnBrk="1" hangingPunct="1"/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FB596-89C7-4015-BDB1-A7F6569463D1}" type="datetimeFigureOut">
              <a:rPr lang="ru-RU"/>
              <a:pPr>
                <a:defRPr/>
              </a:pPr>
              <a:t>19.08.2016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933443-CD44-44BC-AD32-62F598FF2D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978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DF559-BBE0-4786-A8DD-DF0FEAE7C25B}" type="datetimeFigureOut">
              <a:rPr lang="ru-RU"/>
              <a:pPr>
                <a:defRPr/>
              </a:pPr>
              <a:t>19.08.2016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BE08E-F4B1-4A0D-8713-01D79E72B7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684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6258A-6DA0-4EC4-BF9A-0DD97B8AF904}" type="datetimeFigureOut">
              <a:rPr lang="ru-RU"/>
              <a:pPr>
                <a:defRPr/>
              </a:pPr>
              <a:t>19.08.2016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460F8-AF31-42F4-B471-4C2C8525D5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019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E805BC8-A8F7-440C-B42A-0FA4DFE4C66C}" type="datetimeFigureOut">
              <a:rPr lang="ru-RU"/>
              <a:pPr>
                <a:defRPr/>
              </a:pPr>
              <a:t>19.08.2016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A45EFB1-070B-48EC-B3B5-EFD0B8B9C9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869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4BCEC1-65E4-4518-BFAA-10145961EB65}" type="datetimeFigureOut">
              <a:rPr lang="ru-RU"/>
              <a:pPr>
                <a:defRPr/>
              </a:pPr>
              <a:t>19.08.2016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0D13AB-E7D0-43BC-9762-E50F982A7B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93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D81E1-AFD1-437F-BBB2-34EA88C341D9}" type="datetimeFigureOut">
              <a:rPr lang="ru-RU"/>
              <a:pPr>
                <a:defRPr/>
              </a:pPr>
              <a:t>19.08.2016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9ECEB-80EE-4E93-BF08-B4E6013DA3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58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3AC00-38B1-4039-BFD3-0188E3600E69}" type="datetimeFigureOut">
              <a:rPr lang="ru-RU"/>
              <a:pPr>
                <a:defRPr/>
              </a:pPr>
              <a:t>19.08.2016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EB353-02F5-4F6A-ABA1-40312CA8FA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639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D03443C-66F6-4F9C-85F5-0C2D822DD0E4}" type="datetimeFigureOut">
              <a:rPr lang="ru-RU"/>
              <a:pPr>
                <a:defRPr/>
              </a:pPr>
              <a:t>19.08.2016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FA66AF8-4EF0-4CDE-9AC4-555ED7DDEB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048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58C44-3B8C-439A-AAED-D985F0FC2DAC}" type="datetimeFigureOut">
              <a:rPr lang="ru-RU"/>
              <a:pPr>
                <a:defRPr/>
              </a:pPr>
              <a:t>19.08.2016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F5692-C617-4D0F-B7EF-A742FC5ED9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418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6CA145A-835E-40FB-85A3-86D6B5A792FB}" type="datetimeFigureOut">
              <a:rPr lang="ru-RU"/>
              <a:pPr>
                <a:defRPr/>
              </a:pPr>
              <a:t>19.08.2016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7DE447E-1943-405A-A024-2D7CF2F8D4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6311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D1FCE2E-95C9-4CEC-A5E7-460E4A81F0F0}" type="datetimeFigureOut">
              <a:rPr lang="ru-RU"/>
              <a:pPr>
                <a:defRPr/>
              </a:pPr>
              <a:t>19.08.2016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79080A5-7BED-4070-B8E2-8A98D2AA48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30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76DE6136-1A67-4D15-83DC-315272CB7E51}" type="datetimeFigureOut">
              <a:rPr lang="ru-RU"/>
              <a:pPr>
                <a:defRPr/>
              </a:pPr>
              <a:t>19.08.2016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32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34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A5006A6D-A441-441C-9C4D-546F64DDB4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48" r:id="rId4"/>
    <p:sldLayoutId id="2147483849" r:id="rId5"/>
    <p:sldLayoutId id="2147483856" r:id="rId6"/>
    <p:sldLayoutId id="2147483850" r:id="rId7"/>
    <p:sldLayoutId id="2147483857" r:id="rId8"/>
    <p:sldLayoutId id="2147483858" r:id="rId9"/>
    <p:sldLayoutId id="2147483851" r:id="rId10"/>
    <p:sldLayoutId id="214748385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71688" y="857250"/>
            <a:ext cx="6386512" cy="20002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1"/>
                </a:solidFill>
              </a:rPr>
              <a:t>Педагогическая практика организации             внеурочной и внеклассной деятельности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19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43313" y="5572125"/>
            <a:ext cx="4814887" cy="803275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chemeClr val="tx1"/>
                </a:solidFill>
              </a:rPr>
              <a:t>МКОУ «Александровская СШ»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9698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художественно-эстетическом направлении предусматривается работа кружков "Мир глазами художника" и «Волшебный карандаш". Программы данных кружков направлены на формирование художественно-эстетической культуры как неотъемлемой части жизни каждого человека.</a:t>
            </a:r>
            <a:endParaRPr lang="ru-RU" sz="1800" b="1" dirty="0">
              <a:solidFill>
                <a:schemeClr val="tx1"/>
              </a:solidFill>
            </a:endParaRPr>
          </a:p>
        </p:txBody>
      </p:sp>
      <p:pic>
        <p:nvPicPr>
          <p:cNvPr id="18435" name="Содержимое 5" descr="C:\Users\Zhan\Desktop\SAM_0549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 r="7385"/>
          <a:stretch>
            <a:fillRect/>
          </a:stretch>
        </p:blipFill>
        <p:spPr>
          <a:xfrm>
            <a:off x="571472" y="1714488"/>
            <a:ext cx="3571871" cy="2571756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C:\Users\Zhan\Desktop\SAM_0550.JPG"/>
          <p:cNvPicPr/>
          <p:nvPr/>
        </p:nvPicPr>
        <p:blipFill>
          <a:blip r:embed="rId3" cstate="print"/>
          <a:srcRect l="10441" t="7350" r="9365"/>
          <a:stretch>
            <a:fillRect/>
          </a:stretch>
        </p:blipFill>
        <p:spPr bwMode="auto">
          <a:xfrm>
            <a:off x="4572000" y="1714488"/>
            <a:ext cx="3571900" cy="2571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C:\Users\Zhan\Desktop\SAM_0552.JPG"/>
          <p:cNvPicPr/>
          <p:nvPr/>
        </p:nvPicPr>
        <p:blipFill>
          <a:blip r:embed="rId4" cstate="print"/>
          <a:srcRect r="12755"/>
          <a:stretch>
            <a:fillRect/>
          </a:stretch>
        </p:blipFill>
        <p:spPr bwMode="auto">
          <a:xfrm>
            <a:off x="2786050" y="4429132"/>
            <a:ext cx="3181350" cy="2263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428625" y="142875"/>
            <a:ext cx="7715250" cy="6302375"/>
          </a:xfrm>
        </p:spPr>
        <p:txBody>
          <a:bodyPr/>
          <a:lstStyle/>
          <a:p>
            <a:r>
              <a:rPr lang="ru-RU" smtClean="0"/>
              <a:t>Организация экскурсий, выставок детских рисунков, поделок и творческих работ учащихся;</a:t>
            </a:r>
          </a:p>
          <a:p>
            <a:r>
              <a:rPr lang="ru-RU" smtClean="0"/>
              <a:t>Проведение тематических классных часов по этике и  эстетике (внешний вид ученика, культура  поведения и речи;</a:t>
            </a:r>
          </a:p>
          <a:p>
            <a:r>
              <a:rPr lang="ru-RU" smtClean="0"/>
              <a:t>Участие в конкурсах, выставках, фестивалях детского творчества эстетического цикла на уровне школы и района.</a:t>
            </a:r>
          </a:p>
          <a:p>
            <a:endParaRPr lang="ru-RU" smtClean="0"/>
          </a:p>
        </p:txBody>
      </p:sp>
      <p:pic>
        <p:nvPicPr>
          <p:cNvPr id="18435" name="Рисунок 3" descr="H:\DCIM\100PHOTO\SAM_09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3" t="13675" r="21918" b="4103"/>
          <a:stretch>
            <a:fillRect/>
          </a:stretch>
        </p:blipFill>
        <p:spPr bwMode="auto">
          <a:xfrm>
            <a:off x="714375" y="3429000"/>
            <a:ext cx="2182813" cy="182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Рисунок 4" descr="H:\DCIM\100PHOTO\SAM_07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23" r="12759"/>
          <a:stretch>
            <a:fillRect/>
          </a:stretch>
        </p:blipFill>
        <p:spPr bwMode="auto">
          <a:xfrm>
            <a:off x="5357813" y="3071813"/>
            <a:ext cx="2365375" cy="149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Рисунок 5" descr="C:\Users\Zhan\Desktop\SAM_04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6" t="4103" b="11966"/>
          <a:stretch>
            <a:fillRect/>
          </a:stretch>
        </p:blipFill>
        <p:spPr bwMode="auto">
          <a:xfrm>
            <a:off x="3286125" y="4714875"/>
            <a:ext cx="28575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612"/>
          </a:xfrm>
        </p:spPr>
        <p:txBody>
          <a:bodyPr/>
          <a:lstStyle/>
          <a:p>
            <a:pPr>
              <a:defRPr/>
            </a:pPr>
            <a:r>
              <a:rPr lang="ru-RU" sz="2400" b="1" dirty="0" err="1" smtClean="0">
                <a:solidFill>
                  <a:schemeClr val="tx1"/>
                </a:solidFill>
              </a:rPr>
              <a:t>Общеинтеллектуальное</a:t>
            </a:r>
            <a:r>
              <a:rPr lang="ru-RU" sz="2400" b="1" dirty="0" smtClean="0">
                <a:solidFill>
                  <a:schemeClr val="tx1"/>
                </a:solidFill>
              </a:rPr>
              <a:t> направление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9459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71563"/>
            <a:ext cx="7972425" cy="5402262"/>
          </a:xfrm>
        </p:spPr>
        <p:txBody>
          <a:bodyPr/>
          <a:lstStyle/>
          <a:p>
            <a:r>
              <a:rPr lang="ru-RU" sz="2000" b="1" smtClean="0"/>
              <a:t>Предметные недели;</a:t>
            </a:r>
          </a:p>
          <a:p>
            <a:r>
              <a:rPr lang="ru-RU" sz="2000" b="1" smtClean="0"/>
              <a:t>Библиотечные уроки;</a:t>
            </a:r>
          </a:p>
          <a:p>
            <a:pPr>
              <a:buFont typeface="Wingdings" pitchFamily="2" charset="2"/>
              <a:buNone/>
            </a:pPr>
            <a:r>
              <a:rPr lang="ru-RU" sz="1800" b="1" smtClean="0"/>
              <a:t> </a:t>
            </a:r>
          </a:p>
          <a:p>
            <a:pPr>
              <a:buFont typeface="Wingdings" pitchFamily="2" charset="2"/>
              <a:buNone/>
            </a:pPr>
            <a:endParaRPr lang="ru-RU" sz="1800" smtClean="0"/>
          </a:p>
        </p:txBody>
      </p:sp>
      <p:pic>
        <p:nvPicPr>
          <p:cNvPr id="19460" name="Рисунок 3" descr="C:\Users\Zhan\Desktop\SAM_05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" t="14529" r="11029"/>
          <a:stretch>
            <a:fillRect/>
          </a:stretch>
        </p:blipFill>
        <p:spPr bwMode="auto">
          <a:xfrm>
            <a:off x="785813" y="2071688"/>
            <a:ext cx="31432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Рисунок 4" descr="H:\DCIM\100PHOTO\SAM_11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2" r="12627"/>
          <a:stretch>
            <a:fillRect/>
          </a:stretch>
        </p:blipFill>
        <p:spPr bwMode="auto">
          <a:xfrm>
            <a:off x="4429125" y="1214438"/>
            <a:ext cx="3857625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Рисунок 5" descr="H:\DCIM\100PHOTO\SAM_092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3" t="13675" r="21918" b="4103"/>
          <a:stretch>
            <a:fillRect/>
          </a:stretch>
        </p:blipFill>
        <p:spPr bwMode="auto">
          <a:xfrm>
            <a:off x="2714625" y="4357688"/>
            <a:ext cx="3413125" cy="229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" descr="H:\DCIM\100PHOTO\SAM_09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17"/>
          <a:stretch>
            <a:fillRect/>
          </a:stretch>
        </p:blipFill>
        <p:spPr bwMode="auto">
          <a:xfrm>
            <a:off x="571500" y="1428750"/>
            <a:ext cx="3562350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Рисунок 2" descr="H:\DCIM\100PHOTO\SAM_09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2" t="32478" r="8130"/>
          <a:stretch>
            <a:fillRect/>
          </a:stretch>
        </p:blipFill>
        <p:spPr bwMode="auto">
          <a:xfrm>
            <a:off x="4357688" y="1428750"/>
            <a:ext cx="3744912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Рисунок 3" descr="C:\Users\Zhan\Desktop\SAM_106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61" r="8813"/>
          <a:stretch>
            <a:fillRect/>
          </a:stretch>
        </p:blipFill>
        <p:spPr bwMode="auto">
          <a:xfrm>
            <a:off x="571500" y="4071938"/>
            <a:ext cx="3571875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Рисунок 4" descr="C:\Users\Zhan\Desktop\SAM_060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49" r="10201"/>
          <a:stretch>
            <a:fillRect/>
          </a:stretch>
        </p:blipFill>
        <p:spPr bwMode="auto">
          <a:xfrm>
            <a:off x="4429125" y="4071938"/>
            <a:ext cx="3643313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57250" y="428625"/>
            <a:ext cx="7072313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latin typeface="+mj-lt"/>
              </a:rPr>
              <a:t>Конкурсы, экскурсии, олимпиады, конференции, исследовательские проекты, деловые и ролевые игры и др.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87"/>
          </a:xfrm>
        </p:spPr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Социальное направление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43000"/>
            <a:ext cx="7467600" cy="5330825"/>
          </a:xfrm>
        </p:spPr>
        <p:txBody>
          <a:bodyPr/>
          <a:lstStyle/>
          <a:p>
            <a:pPr>
              <a:defRPr/>
            </a:pPr>
            <a:r>
              <a:rPr lang="ru-RU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Проведение субботников.</a:t>
            </a:r>
          </a:p>
          <a:p>
            <a:pPr>
              <a:defRPr/>
            </a:pPr>
            <a:r>
              <a:rPr lang="ru-RU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Работа на пришкольном участке.</a:t>
            </a:r>
          </a:p>
          <a:p>
            <a:pPr>
              <a:defRPr/>
            </a:pPr>
            <a:r>
              <a:rPr lang="ru-RU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Разведение комнатных цветов.</a:t>
            </a:r>
          </a:p>
          <a:p>
            <a:pPr>
              <a:buFont typeface="Wingdings" pitchFamily="2" charset="2"/>
              <a:buNone/>
              <a:defRPr/>
            </a:pPr>
            <a:endParaRPr lang="ru-RU" sz="1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 typeface="Wingdings" pitchFamily="2" charset="2"/>
              <a:buNone/>
              <a:defRPr/>
            </a:pPr>
            <a:endParaRPr lang="ru-RU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 typeface="Wingdings" pitchFamily="2" charset="2"/>
              <a:buNone/>
              <a:defRPr/>
            </a:pPr>
            <a:endParaRPr lang="ru-RU" dirty="0"/>
          </a:p>
        </p:txBody>
      </p:sp>
      <p:pic>
        <p:nvPicPr>
          <p:cNvPr id="5" name="Picture 3" descr="J:\DSC002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000108"/>
            <a:ext cx="3579962" cy="24067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G:\животрные\DSC0380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214554"/>
            <a:ext cx="3181350" cy="23860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C:\Users\Zhan\Documents\Г.Н.Мои документы\4 Класс\SAM_060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4714884"/>
            <a:ext cx="2622550" cy="19208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C:\Users\Zhan\Desktop\SAM_060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714752"/>
            <a:ext cx="3318510" cy="2514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7467600" cy="714375"/>
          </a:xfrm>
        </p:spPr>
        <p:txBody>
          <a:bodyPr/>
          <a:lstStyle/>
          <a:p>
            <a:pPr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Акции: «Посади дерево»,  «Тёплый дом», «Покормите птиц»,  «Веточка Победы»</a:t>
            </a:r>
            <a:endParaRPr lang="ru-RU" sz="2000" dirty="0"/>
          </a:p>
        </p:txBody>
      </p:sp>
      <p:pic>
        <p:nvPicPr>
          <p:cNvPr id="22531" name="Содержимое 3" descr="P3260074.JPG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500" y="1214438"/>
            <a:ext cx="3500438" cy="2286000"/>
          </a:xfrm>
        </p:spPr>
      </p:pic>
      <p:pic>
        <p:nvPicPr>
          <p:cNvPr id="22532" name="Рисунок 4" descr="H:\DCIM\100PHOTO\SAM_11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8" t="18120" r="16730"/>
          <a:stretch>
            <a:fillRect/>
          </a:stretch>
        </p:blipFill>
        <p:spPr bwMode="auto">
          <a:xfrm>
            <a:off x="642938" y="3786188"/>
            <a:ext cx="3430587" cy="257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2" descr="D:\покормите птиц зимой\IMG_48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214438"/>
            <a:ext cx="342900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Рисунок 6" descr="C:\Users\Zhan\Documents\Г.Н.Мои документы\4 Класс\фото 2 класс\SAM_108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786188"/>
            <a:ext cx="3429000" cy="263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4921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Благоустройство школьного двора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3555" name="Рисунок 2" descr="G:\животрные\DSC038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13" y="1412875"/>
            <a:ext cx="3181350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Рисунок 3" descr="G:\животрные\DSC038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088" y="1463675"/>
            <a:ext cx="3357562" cy="232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Рисунок 4" descr="G:\DSC0009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4089400"/>
            <a:ext cx="3273425" cy="227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Рисунок 5" descr="G:\DCIM\100PHOTO\SAM_079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75" y="4065588"/>
            <a:ext cx="3290888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37"/>
          </a:xfrm>
        </p:spPr>
        <p:txBody>
          <a:bodyPr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Внеурочная и внеклассная работа с учащимися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4579" name="Содержимое 3" descr="C:\Users\Zhan\Desktop\SAM_1000.JPG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6" t="26666"/>
          <a:stretch>
            <a:fillRect/>
          </a:stretch>
        </p:blipFill>
        <p:spPr>
          <a:xfrm>
            <a:off x="541338" y="1600200"/>
            <a:ext cx="7299325" cy="4873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50"/>
          </a:xfrm>
        </p:spPr>
        <p:txBody>
          <a:bodyPr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Исследовательская работа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C:\Users\admin\Desktop\диплом\DSC04060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 t="5277" r="21051" b="17035"/>
          <a:stretch>
            <a:fillRect/>
          </a:stretch>
        </p:blipFill>
        <p:spPr>
          <a:xfrm>
            <a:off x="428596" y="1357298"/>
            <a:ext cx="3487208" cy="2357454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C:\Users\admin\Desktop\диплом\DSC040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214422"/>
            <a:ext cx="3244148" cy="23574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605" name="Рисунок 5" descr="C:\Users\Zhan\Desktop\червяк\SAM_11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4071938"/>
            <a:ext cx="3409950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Рисунок 7" descr="C:\Users\Zhan\Desktop\червяк\SAM_112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15" b="5797"/>
          <a:stretch>
            <a:fillRect/>
          </a:stretch>
        </p:blipFill>
        <p:spPr bwMode="auto">
          <a:xfrm>
            <a:off x="4572000" y="3929063"/>
            <a:ext cx="367665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25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</a:rPr>
              <a:t>Опыты, наблюдения, результаты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6627" name="Содержимое 3" descr="C:\Users\Zhan\Desktop\червяк\SAM_1143.JPG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1388" y="1600200"/>
            <a:ext cx="2987675" cy="2257425"/>
          </a:xfrm>
        </p:spPr>
      </p:pic>
      <p:pic>
        <p:nvPicPr>
          <p:cNvPr id="26628" name="Рисунок 4" descr="C:\Users\Zhan\Desktop\червяк\SAM_11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9" t="10257" r="23521" b="10426"/>
          <a:stretch>
            <a:fillRect/>
          </a:stretch>
        </p:blipFill>
        <p:spPr bwMode="auto">
          <a:xfrm>
            <a:off x="4643438" y="4000500"/>
            <a:ext cx="3127375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Рисунок 7" descr="C:\Users\Zhan\Desktop\червяк\SAM_11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4071938"/>
            <a:ext cx="3409950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Рисунок 8" descr="C:\Users\Zhan\Desktop\червяк\SAM_113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769"/>
          <a:stretch>
            <a:fillRect/>
          </a:stretch>
        </p:blipFill>
        <p:spPr bwMode="auto">
          <a:xfrm>
            <a:off x="4357688" y="1500188"/>
            <a:ext cx="3425825" cy="229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Цель внеурочной деятельности: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43000"/>
            <a:ext cx="7467600" cy="5330825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Создание условий для проявления и развития ребенком своих интересов на основе свободного выбора, постижения духовно- нравственных ценностей и культурных традиций.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 организации внеурочной деятельности: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</a:rPr>
              <a:t>*</a:t>
            </a:r>
            <a:r>
              <a:rPr lang="ru-RU" dirty="0" smtClean="0">
                <a:latin typeface="Times New Roman" pitchFamily="18" charset="0"/>
              </a:rPr>
              <a:t>оптимизировать учебную нагрузку обучающихся;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>
                <a:latin typeface="Times New Roman" pitchFamily="18" charset="0"/>
              </a:rPr>
              <a:t>*учесть возрастные и индивидуальные особенности обучающихся.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>
                <a:latin typeface="Times New Roman" pitchFamily="18" charset="0"/>
              </a:rPr>
              <a:t>*формировать коммуникативную культуру, умение общаться и сотрудничать.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>
                <a:latin typeface="Times New Roman" pitchFamily="18" charset="0"/>
              </a:rPr>
              <a:t>*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позитивное отношение к базовым общественным ценностям (человек, семья, природа, мир, знания, культура, труд) – для формирования здорового образа жизни</a:t>
            </a:r>
            <a:r>
              <a:rPr lang="ru-RU" dirty="0" smtClean="0"/>
              <a:t>.</a:t>
            </a:r>
            <a:endParaRPr lang="ru-RU" dirty="0" smtClean="0">
              <a:latin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r>
              <a:rPr lang="ru-RU" dirty="0" smtClean="0">
                <a:latin typeface="Times New Roman" pitchFamily="18" charset="0"/>
              </a:rPr>
              <a:t>*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творческие и интеллектуальные способности.</a:t>
            </a:r>
          </a:p>
          <a:p>
            <a:pPr>
              <a:buFont typeface="Wingdings" pitchFamily="2" charset="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buFont typeface="Wingdings" pitchFamily="2" charset="2"/>
              <a:buNone/>
              <a:defRPr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357188"/>
            <a:ext cx="7467600" cy="785812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Т</a:t>
            </a:r>
            <a:r>
              <a:rPr lang="ru-RU" sz="2400" b="1" dirty="0" smtClean="0">
                <a:solidFill>
                  <a:schemeClr val="tx1"/>
                </a:solidFill>
              </a:rPr>
              <a:t>ема исследования: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«Кого поймали мы в воде?»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" name="Picture 2" descr="C:\Users\admin\Desktop\диплом\DSC0402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57224" y="1643050"/>
            <a:ext cx="5000659" cy="3786213"/>
          </a:xfrm>
          <a:prstGeom prst="roundRect">
            <a:avLst/>
          </a:prstGeom>
        </p:spPr>
      </p:pic>
      <p:pic>
        <p:nvPicPr>
          <p:cNvPr id="6" name="Picture 4" descr="C:\Users\admin\Desktop\диплом\DSC040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4000504"/>
            <a:ext cx="3095204" cy="2357454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Внеклассная и внеурочная работа дает возможность учащимся: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8675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ru-RU" smtClean="0"/>
              <a:t>1. дополнительно изучать научные данные, в соответствии со своими интересами</a:t>
            </a:r>
          </a:p>
          <a:p>
            <a:r>
              <a:rPr lang="ru-RU" smtClean="0"/>
              <a:t>2. развивать практические навыки </a:t>
            </a:r>
          </a:p>
          <a:p>
            <a:r>
              <a:rPr lang="ru-RU" smtClean="0"/>
              <a:t>3. развивать творческие способности</a:t>
            </a:r>
          </a:p>
          <a:p>
            <a:r>
              <a:rPr lang="ru-RU" smtClean="0"/>
              <a:t>3. использовать свои знания</a:t>
            </a:r>
          </a:p>
          <a:p>
            <a:pPr>
              <a:buFont typeface="Wingdings" pitchFamily="2" charset="2"/>
              <a:buNone/>
            </a:pPr>
            <a:r>
              <a:rPr lang="ru-RU" smtClean="0"/>
              <a:t>	 в жизни, а затем  и  в профессиональной деятельности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82675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Внеклассная и внеурочная 	работа дает возможность учителю: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9699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mtClean="0"/>
              <a:t>1. раскрыть возможности учащихся и развить их</a:t>
            </a:r>
          </a:p>
          <a:p>
            <a:pPr>
              <a:lnSpc>
                <a:spcPct val="90000"/>
              </a:lnSpc>
            </a:pPr>
            <a:r>
              <a:rPr lang="ru-RU" smtClean="0"/>
              <a:t>2. найти единомышленников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	среди детей и познать радость общения с ними</a:t>
            </a:r>
          </a:p>
          <a:p>
            <a:pPr>
              <a:lnSpc>
                <a:spcPct val="90000"/>
              </a:lnSpc>
            </a:pPr>
            <a:r>
              <a:rPr lang="ru-RU" smtClean="0"/>
              <a:t>3. получить удовлетворение от своей работы и ее признание</a:t>
            </a:r>
          </a:p>
          <a:p>
            <a:pPr>
              <a:lnSpc>
                <a:spcPct val="90000"/>
              </a:lnSpc>
            </a:pPr>
            <a:r>
              <a:rPr lang="ru-RU" smtClean="0"/>
              <a:t>4. развивать профессиональные  способности и участвовать в творческих конкурсах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62"/>
          </a:xfrm>
        </p:spPr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Принципы программы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Содержимое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Включение учащихся в активную деятельность.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Доступность и наглядность.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Связь теории с практикой.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Учёт возрастных особенностей.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Сочетание индивидуальных и коллективных форм деятельности.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Целенаправленность и последовательность деятельности (от простого к сложному).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549275"/>
            <a:ext cx="76962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Виды внеурочной деятельности</a:t>
            </a:r>
            <a:r>
              <a:rPr lang="ru-RU" sz="2800" b="1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Arial" charset="0"/>
              </a:rPr>
              <a:t>основа разработки и реализации конкретных форм внеурочной деятельности</a:t>
            </a:r>
            <a:r>
              <a:rPr lang="ru-RU" sz="2900" dirty="0" smtClean="0"/>
              <a:t>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7375"/>
            <a:ext cx="7467600" cy="4616450"/>
          </a:xfrm>
        </p:spPr>
        <p:txBody>
          <a:bodyPr/>
          <a:lstStyle/>
          <a:p>
            <a:pPr marL="590550" indent="-590550">
              <a:lnSpc>
                <a:spcPct val="90000"/>
              </a:lnSpc>
            </a:pPr>
            <a:r>
              <a:rPr lang="ru-RU" sz="2200" smtClean="0"/>
              <a:t>Познавательная деятельность</a:t>
            </a:r>
          </a:p>
          <a:p>
            <a:pPr marL="590550" indent="-590550">
              <a:lnSpc>
                <a:spcPct val="90000"/>
              </a:lnSpc>
            </a:pPr>
            <a:r>
              <a:rPr lang="ru-RU" sz="2200" smtClean="0"/>
              <a:t>Игровая деятельность</a:t>
            </a:r>
          </a:p>
          <a:p>
            <a:pPr marL="590550" indent="-590550">
              <a:lnSpc>
                <a:spcPct val="90000"/>
              </a:lnSpc>
            </a:pPr>
            <a:r>
              <a:rPr lang="ru-RU" sz="2200" smtClean="0"/>
              <a:t>Проблемно-ценностное общение</a:t>
            </a:r>
          </a:p>
          <a:p>
            <a:pPr marL="590550" indent="-590550">
              <a:lnSpc>
                <a:spcPct val="90000"/>
              </a:lnSpc>
            </a:pPr>
            <a:r>
              <a:rPr lang="ru-RU" sz="2200" smtClean="0"/>
              <a:t>Досугово-развлекательная деятельность</a:t>
            </a:r>
          </a:p>
          <a:p>
            <a:pPr marL="590550" indent="-590550">
              <a:lnSpc>
                <a:spcPct val="90000"/>
              </a:lnSpc>
            </a:pPr>
            <a:r>
              <a:rPr lang="ru-RU" sz="2200" smtClean="0"/>
              <a:t>Художественное творчество</a:t>
            </a:r>
          </a:p>
          <a:p>
            <a:pPr marL="590550" indent="-590550">
              <a:lnSpc>
                <a:spcPct val="90000"/>
              </a:lnSpc>
            </a:pPr>
            <a:r>
              <a:rPr lang="ru-RU" sz="2200" smtClean="0"/>
              <a:t>Социальное творчество (социально-преобразовательная деятельность)</a:t>
            </a:r>
          </a:p>
          <a:p>
            <a:pPr marL="590550" indent="-590550">
              <a:lnSpc>
                <a:spcPct val="90000"/>
              </a:lnSpc>
            </a:pPr>
            <a:r>
              <a:rPr lang="ru-RU" sz="2200" smtClean="0"/>
              <a:t>Трудовая (производственная) деятельность</a:t>
            </a:r>
          </a:p>
          <a:p>
            <a:pPr marL="590550" indent="-590550">
              <a:lnSpc>
                <a:spcPct val="90000"/>
              </a:lnSpc>
            </a:pPr>
            <a:r>
              <a:rPr lang="ru-RU" sz="2200" smtClean="0"/>
              <a:t>Спортивно-оздоровительная деятельность</a:t>
            </a:r>
          </a:p>
          <a:p>
            <a:pPr marL="590550" indent="-590550">
              <a:lnSpc>
                <a:spcPct val="90000"/>
              </a:lnSpc>
            </a:pPr>
            <a:r>
              <a:rPr lang="ru-RU" sz="2200" smtClean="0"/>
              <a:t>Туристско-краеведческая деятельность</a:t>
            </a:r>
          </a:p>
          <a:p>
            <a:pPr marL="590550" indent="-59055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Направления внеурочной деятельности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Содержательный ориентир при построении соответствующих образовательных программ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75" y="1928813"/>
            <a:ext cx="7696200" cy="4038600"/>
          </a:xfrm>
        </p:spPr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Спортивно-оздоровительное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 Духовно-нравственное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 Социальное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 Общеинтеллектуальное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Общекультурное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4"/>
          <p:cNvSpPr>
            <a:spLocks noGrp="1"/>
          </p:cNvSpPr>
          <p:nvPr>
            <p:ph idx="1"/>
          </p:nvPr>
        </p:nvSpPr>
        <p:spPr>
          <a:xfrm>
            <a:off x="714375" y="1125538"/>
            <a:ext cx="7786688" cy="5732462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индивидуальные занятия учителя с детьми</a:t>
            </a:r>
          </a:p>
          <a:p>
            <a:pPr>
              <a:buFont typeface="Wingdings" pitchFamily="2" charset="2"/>
              <a:buChar char="q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 индивидуальные и групповые консультации</a:t>
            </a:r>
          </a:p>
          <a:p>
            <a:pPr>
              <a:buFont typeface="Wingdings" pitchFamily="2" charset="2"/>
              <a:buChar char="q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 экскурсии</a:t>
            </a:r>
          </a:p>
          <a:p>
            <a:pPr>
              <a:buFont typeface="Wingdings" pitchFamily="2" charset="2"/>
              <a:buChar char="q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кружки </a:t>
            </a:r>
          </a:p>
          <a:p>
            <a:pPr>
              <a:buFont typeface="Wingdings" pitchFamily="2" charset="2"/>
              <a:buChar char="q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секции, круглые столы</a:t>
            </a:r>
          </a:p>
          <a:p>
            <a:pPr>
              <a:buFont typeface="Wingdings" pitchFamily="2" charset="2"/>
              <a:buChar char="q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конференции </a:t>
            </a:r>
          </a:p>
          <a:p>
            <a:pPr>
              <a:buFont typeface="Wingdings" pitchFamily="2" charset="2"/>
              <a:buChar char="q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диспуты </a:t>
            </a:r>
          </a:p>
          <a:p>
            <a:pPr>
              <a:buFont typeface="Wingdings" pitchFamily="2" charset="2"/>
              <a:buChar char="q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школьные научные общества </a:t>
            </a:r>
          </a:p>
          <a:p>
            <a:pPr>
              <a:buFont typeface="Wingdings" pitchFamily="2" charset="2"/>
              <a:buChar char="q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олимпиады  </a:t>
            </a:r>
          </a:p>
          <a:p>
            <a:pPr>
              <a:buFont typeface="Wingdings" pitchFamily="2" charset="2"/>
              <a:buChar char="q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соревнования  </a:t>
            </a:r>
          </a:p>
          <a:p>
            <a:pPr>
              <a:buFont typeface="Wingdings" pitchFamily="2" charset="2"/>
              <a:buChar char="q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поисковые и научные исследования и т.д.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0" y="404813"/>
            <a:ext cx="9144000" cy="765175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>
                <a:latin typeface="Times New Roman" pitchFamily="18" charset="0"/>
                <a:ea typeface="+mj-ea"/>
                <a:cs typeface="Times New Roman" pitchFamily="18" charset="0"/>
              </a:rPr>
              <a:t>ФОРМЫ ВНЕУРОЧНОЙ ДЕЯТЕЛЬНОСТИ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683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Внеурочная деятельность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857250"/>
          <a:ext cx="7467600" cy="52120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2900"/>
                <a:gridCol w="2000264"/>
                <a:gridCol w="2357454"/>
                <a:gridCol w="857256"/>
                <a:gridCol w="1709726"/>
              </a:tblGrid>
              <a:tr h="91434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№</a:t>
                      </a:r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Направление</a:t>
                      </a:r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Название</a:t>
                      </a:r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Кол. час.</a:t>
                      </a:r>
                    </a:p>
                    <a:p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Руководитель</a:t>
                      </a:r>
                      <a:endParaRPr lang="ru-RU" sz="1800" dirty="0"/>
                    </a:p>
                  </a:txBody>
                  <a:tcPr marT="45717" marB="45717"/>
                </a:tc>
              </a:tr>
              <a:tr h="91434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</a:t>
                      </a:r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Спортивно-оздоровительное</a:t>
                      </a:r>
                    </a:p>
                    <a:p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Подвижные</a:t>
                      </a:r>
                    </a:p>
                    <a:p>
                      <a:r>
                        <a:rPr lang="ru-RU" sz="1800" dirty="0" smtClean="0"/>
                        <a:t>Игры</a:t>
                      </a:r>
                    </a:p>
                    <a:p>
                      <a:r>
                        <a:rPr lang="ru-RU" sz="1800" dirty="0" smtClean="0"/>
                        <a:t>Занятия о ЗОЖ</a:t>
                      </a:r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</a:t>
                      </a:r>
                    </a:p>
                    <a:p>
                      <a:endParaRPr lang="ru-RU" sz="1800" dirty="0" smtClean="0"/>
                    </a:p>
                    <a:p>
                      <a:r>
                        <a:rPr lang="ru-RU" sz="1800" dirty="0" smtClean="0"/>
                        <a:t>1</a:t>
                      </a:r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/>
                        <a:t>Джангалиева</a:t>
                      </a:r>
                      <a:r>
                        <a:rPr lang="ru-RU" sz="1800" dirty="0" smtClean="0"/>
                        <a:t> Г.Н.</a:t>
                      </a:r>
                      <a:endParaRPr lang="ru-RU" sz="1800" dirty="0"/>
                    </a:p>
                  </a:txBody>
                  <a:tcPr marT="45717" marB="45717"/>
                </a:tc>
              </a:tr>
              <a:tr h="91434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</a:t>
                      </a:r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Духовно-нравственное</a:t>
                      </a:r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 «Музей в</a:t>
                      </a:r>
                      <a:r>
                        <a:rPr lang="ru-RU" sz="1800" baseline="0" dirty="0" smtClean="0"/>
                        <a:t> </a:t>
                      </a:r>
                      <a:r>
                        <a:rPr lang="ru-RU" sz="1800" dirty="0" smtClean="0"/>
                        <a:t>твоем классе»                 «Азбука этикета»</a:t>
                      </a:r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</a:t>
                      </a:r>
                    </a:p>
                    <a:p>
                      <a:endParaRPr lang="ru-RU" sz="1800" dirty="0" smtClean="0"/>
                    </a:p>
                    <a:p>
                      <a:r>
                        <a:rPr lang="ru-RU" sz="1800" dirty="0" smtClean="0"/>
                        <a:t>1</a:t>
                      </a:r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err="1" smtClean="0"/>
                        <a:t>Джангалиева</a:t>
                      </a:r>
                      <a:r>
                        <a:rPr lang="ru-RU" sz="1800" dirty="0" smtClean="0"/>
                        <a:t> Г.Н.</a:t>
                      </a:r>
                    </a:p>
                    <a:p>
                      <a:endParaRPr lang="ru-RU" sz="1800" dirty="0"/>
                    </a:p>
                  </a:txBody>
                  <a:tcPr marT="45717" marB="45717"/>
                </a:tc>
              </a:tr>
              <a:tr h="91434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</a:t>
                      </a:r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Социальное</a:t>
                      </a:r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«Экология в красках и формах»</a:t>
                      </a:r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</a:t>
                      </a:r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err="1" smtClean="0"/>
                        <a:t>Джангалиева</a:t>
                      </a:r>
                      <a:r>
                        <a:rPr lang="ru-RU" sz="1800" dirty="0" smtClean="0"/>
                        <a:t> Г.Н.</a:t>
                      </a:r>
                    </a:p>
                    <a:p>
                      <a:endParaRPr lang="ru-RU" sz="1800" dirty="0"/>
                    </a:p>
                  </a:txBody>
                  <a:tcPr marT="45717" marB="45717"/>
                </a:tc>
              </a:tr>
              <a:tr h="640041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4</a:t>
                      </a:r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Общеинтеллектуальное</a:t>
                      </a:r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«Ключ и Заря» </a:t>
                      </a:r>
                      <a:r>
                        <a:rPr lang="ru-RU" sz="1800" baseline="0" dirty="0" smtClean="0"/>
                        <a:t>        «Развитие речи»</a:t>
                      </a:r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</a:t>
                      </a:r>
                    </a:p>
                    <a:p>
                      <a:r>
                        <a:rPr lang="ru-RU" sz="1800" dirty="0" smtClean="0"/>
                        <a:t>1</a:t>
                      </a:r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/>
                        <a:t>Джангалиева</a:t>
                      </a:r>
                      <a:r>
                        <a:rPr lang="ru-RU" sz="1800" dirty="0" smtClean="0"/>
                        <a:t> Г.Н.</a:t>
                      </a:r>
                      <a:endParaRPr lang="ru-RU" sz="1800" dirty="0"/>
                    </a:p>
                  </a:txBody>
                  <a:tcPr marT="45717" marB="45717"/>
                </a:tc>
              </a:tr>
              <a:tr h="91434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5</a:t>
                      </a:r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Общекультурное</a:t>
                      </a:r>
                    </a:p>
                    <a:p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«Умелые руки»     </a:t>
                      </a:r>
                      <a:r>
                        <a:rPr lang="ru-RU" sz="1800" baseline="0" dirty="0" smtClean="0"/>
                        <a:t>     «Я и мое Отечество»</a:t>
                      </a:r>
                      <a:r>
                        <a:rPr lang="ru-RU" sz="1800" dirty="0" smtClean="0"/>
                        <a:t>       </a:t>
                      </a:r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</a:t>
                      </a:r>
                    </a:p>
                    <a:p>
                      <a:r>
                        <a:rPr lang="ru-RU" sz="1800" dirty="0" smtClean="0"/>
                        <a:t>1</a:t>
                      </a:r>
                      <a:endParaRPr lang="ru-R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err="1" smtClean="0"/>
                        <a:t>Джангалиева</a:t>
                      </a:r>
                      <a:r>
                        <a:rPr lang="ru-RU" sz="1800" dirty="0" smtClean="0"/>
                        <a:t> Г.Н.</a:t>
                      </a:r>
                    </a:p>
                    <a:p>
                      <a:endParaRPr lang="ru-RU" sz="1800" dirty="0"/>
                    </a:p>
                  </a:txBody>
                  <a:tcPr marT="45717" marB="45717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400" cap="none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Спортивно-оздоровительное направление реализуется работой «Подвижные игры» и занятиями о ЗОЖ.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Содержимое 3" descr="C:\Users\Zhan\Desktop\SAM_0475.JPG"/>
          <p:cNvPicPr>
            <a:picLocks noGrp="1"/>
          </p:cNvPicPr>
          <p:nvPr>
            <p:ph sz="quarter" idx="1"/>
          </p:nvPr>
        </p:nvPicPr>
        <p:blipFill>
          <a:blip r:embed="rId2"/>
          <a:srcRect l="27538" t="14021" r="23643" b="30696"/>
          <a:stretch>
            <a:fillRect/>
          </a:stretch>
        </p:blipFill>
        <p:spPr>
          <a:xfrm>
            <a:off x="357158" y="1142984"/>
            <a:ext cx="3071834" cy="2071690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H:\DCIM\100PHOTO\SAM_0698.JPG"/>
          <p:cNvPicPr/>
          <p:nvPr/>
        </p:nvPicPr>
        <p:blipFill>
          <a:blip r:embed="rId3" cstate="print"/>
          <a:srcRect l="8782" t="12308" r="20190" b="3531"/>
          <a:stretch>
            <a:fillRect/>
          </a:stretch>
        </p:blipFill>
        <p:spPr bwMode="auto">
          <a:xfrm>
            <a:off x="5429256" y="1071546"/>
            <a:ext cx="2928958" cy="22021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H:\DCIM\100PHOTO\SAM_0696.JPG"/>
          <p:cNvPicPr/>
          <p:nvPr/>
        </p:nvPicPr>
        <p:blipFill>
          <a:blip r:embed="rId4" cstate="print"/>
          <a:srcRect l="5702" t="22735" r="25618"/>
          <a:stretch>
            <a:fillRect/>
          </a:stretch>
        </p:blipFill>
        <p:spPr bwMode="auto">
          <a:xfrm>
            <a:off x="357158" y="4214818"/>
            <a:ext cx="2983230" cy="2019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H:\DCIM\100PHOTO\SAM_0857.JPG"/>
          <p:cNvPicPr/>
          <p:nvPr/>
        </p:nvPicPr>
        <p:blipFill>
          <a:blip r:embed="rId5" cstate="print"/>
          <a:srcRect l="8008" t="14701" r="4103"/>
          <a:stretch>
            <a:fillRect/>
          </a:stretch>
        </p:blipFill>
        <p:spPr bwMode="auto">
          <a:xfrm>
            <a:off x="5643570" y="4214818"/>
            <a:ext cx="2747010" cy="21564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H:\DCIM\100PHOTO\SAM_0713.JPG"/>
          <p:cNvPicPr/>
          <p:nvPr/>
        </p:nvPicPr>
        <p:blipFill>
          <a:blip r:embed="rId6" cstate="print"/>
          <a:srcRect t="36923" r="12759"/>
          <a:stretch>
            <a:fillRect/>
          </a:stretch>
        </p:blipFill>
        <p:spPr bwMode="auto">
          <a:xfrm>
            <a:off x="3066129" y="2339340"/>
            <a:ext cx="2934632" cy="21793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Художественно – эстетическое направление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7" name="Содержимое 3"/>
          <p:cNvSpPr>
            <a:spLocks noGrp="1"/>
          </p:cNvSpPr>
          <p:nvPr>
            <p:ph sz="quarter" idx="1"/>
          </p:nvPr>
        </p:nvSpPr>
        <p:spPr>
          <a:xfrm>
            <a:off x="457200" y="1285875"/>
            <a:ext cx="3657600" cy="4886325"/>
          </a:xfrm>
        </p:spPr>
        <p:txBody>
          <a:bodyPr/>
          <a:lstStyle/>
          <a:p>
            <a:r>
              <a:rPr lang="ru-RU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Программа театрального кружка  «Петрушка» позволяет наиболее полно реализовать творческий потенциал ребенка, способствует развитию целого комплекса умений, совершенствованию речевых навыков, помогает реализовать потребность в общении..</a:t>
            </a:r>
            <a:endParaRPr lang="ru-RU" smtClean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6388" name="Содержимое 5" descr="H:\DCIM\100PHOTO\SAM_0947.JPG"/>
          <p:cNvPicPr>
            <a:picLocks noGrp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3" t="24615" r="5072"/>
          <a:stretch>
            <a:fillRect/>
          </a:stretch>
        </p:blipFill>
        <p:spPr>
          <a:xfrm>
            <a:off x="4929188" y="1214438"/>
            <a:ext cx="3613150" cy="2127250"/>
          </a:xfrm>
        </p:spPr>
      </p:pic>
      <p:pic>
        <p:nvPicPr>
          <p:cNvPr id="16389" name="Рисунок 6" descr="H:\DCIM\100PHOTO\SAM_09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7" t="16238" b="4787"/>
          <a:stretch>
            <a:fillRect/>
          </a:stretch>
        </p:blipFill>
        <p:spPr bwMode="auto">
          <a:xfrm>
            <a:off x="3857625" y="3929063"/>
            <a:ext cx="3929063" cy="225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1117</TotalTime>
  <Words>532</Words>
  <Application>Microsoft Office PowerPoint</Application>
  <PresentationFormat>Экран (4:3)</PresentationFormat>
  <Paragraphs>121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Century Schoolbook</vt:lpstr>
      <vt:lpstr>Wingdings</vt:lpstr>
      <vt:lpstr>Wingdings 2</vt:lpstr>
      <vt:lpstr>Calibri</vt:lpstr>
      <vt:lpstr>Times New Roman</vt:lpstr>
      <vt:lpstr>Эркер</vt:lpstr>
      <vt:lpstr>Педагогическая практика организации             внеурочной и внеклассной деятельности</vt:lpstr>
      <vt:lpstr>Цель внеурочной деятельности:</vt:lpstr>
      <vt:lpstr>Принципы программы</vt:lpstr>
      <vt:lpstr>Виды внеурочной деятельности основа разработки и реализации конкретных форм внеурочной деятельности </vt:lpstr>
      <vt:lpstr>Направления внеурочной деятельности Содержательный ориентир при построении соответствующих образовательных программ</vt:lpstr>
      <vt:lpstr>Презентация PowerPoint</vt:lpstr>
      <vt:lpstr>Внеурочная деятельность</vt:lpstr>
      <vt:lpstr>Спортивно-оздоровительное направление реализуется работой «Подвижные игры» и занятиями о ЗОЖ.  </vt:lpstr>
      <vt:lpstr>Художественно – эстетическое направление</vt:lpstr>
      <vt:lpstr>В художественно-эстетическом направлении предусматривается работа кружков "Мир глазами художника" и «Волшебный карандаш". Программы данных кружков направлены на формирование художественно-эстетической культуры как неотъемлемой части жизни каждого человека.</vt:lpstr>
      <vt:lpstr>Презентация PowerPoint</vt:lpstr>
      <vt:lpstr>Общеинтеллектуальное направление</vt:lpstr>
      <vt:lpstr>Презентация PowerPoint</vt:lpstr>
      <vt:lpstr>Социальное направление</vt:lpstr>
      <vt:lpstr>Акции: «Посади дерево»,  «Тёплый дом», «Покормите птиц»,  «Веточка Победы»</vt:lpstr>
      <vt:lpstr>Благоустройство школьного двора</vt:lpstr>
      <vt:lpstr>Внеурочная и внеклассная работа с учащимися</vt:lpstr>
      <vt:lpstr>Исследовательская работа</vt:lpstr>
      <vt:lpstr>Опыты, наблюдения, результаты</vt:lpstr>
      <vt:lpstr>Тема исследования: «Кого поймали мы в воде?»</vt:lpstr>
      <vt:lpstr>Внеклассная и внеурочная работа дает возможность учащимся:</vt:lpstr>
      <vt:lpstr>Внеклассная и внеурочная  работа дает возможность учителю:</vt:lpstr>
    </vt:vector>
  </TitlesOfParts>
  <Company>SamForum.ws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внеурочной деятельности в условиях  введения  ФГОС НОО</dc:title>
  <dc:creator>SamLab.ws</dc:creator>
  <cp:lastModifiedBy>Admin</cp:lastModifiedBy>
  <cp:revision>87</cp:revision>
  <dcterms:created xsi:type="dcterms:W3CDTF">2011-04-26T06:50:07Z</dcterms:created>
  <dcterms:modified xsi:type="dcterms:W3CDTF">2016-08-19T16:46:52Z</dcterms:modified>
</cp:coreProperties>
</file>