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8" r:id="rId4"/>
    <p:sldId id="282" r:id="rId5"/>
    <p:sldId id="283" r:id="rId6"/>
    <p:sldId id="258" r:id="rId7"/>
    <p:sldId id="259" r:id="rId8"/>
    <p:sldId id="260" r:id="rId9"/>
    <p:sldId id="274" r:id="rId10"/>
    <p:sldId id="262" r:id="rId11"/>
    <p:sldId id="267" r:id="rId12"/>
    <p:sldId id="276" r:id="rId13"/>
    <p:sldId id="275" r:id="rId14"/>
    <p:sldId id="273" r:id="rId15"/>
    <p:sldId id="264" r:id="rId16"/>
    <p:sldId id="271" r:id="rId17"/>
    <p:sldId id="26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  <a:srgbClr val="FFFF99"/>
    <a:srgbClr val="000066"/>
    <a:srgbClr val="FF990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17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F9F56-E812-4CE5-B41A-634FEE1F72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40232-3C7F-4E8A-8ABC-4C730763D3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E97DC-E51E-4C6F-BDDD-89AE1BC492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37355-0A34-47D5-9F09-8AACB71E67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21757-37BD-4EFE-8911-A6DFE9F164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36A82-0492-4896-8A59-7E226B9CB2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5DD2A-90AC-4993-84E3-A0B3F14957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474BA-F872-4F61-A857-DE78B64C46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E6F0-27CF-42D1-91DF-D90BE71EE5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0E331-3491-4622-8144-AC7C9470E3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31CC9-587B-433C-B12E-CB8D7FF341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3AA1FF-CCA4-4177-A277-5703296CB63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negochist.ru/i/ns/11.jpg" TargetMode="External"/><Relationship Id="rId13" Type="http://schemas.openxmlformats.org/officeDocument/2006/relationships/hyperlink" Target="http://kp.ru/f/4/image/20/85/178520.jpg" TargetMode="External"/><Relationship Id="rId3" Type="http://schemas.openxmlformats.org/officeDocument/2006/relationships/hyperlink" Target="http://dic.academic.ru/pictures/wiki/files/73/Icicles_forming.jpg" TargetMode="External"/><Relationship Id="rId7" Type="http://schemas.openxmlformats.org/officeDocument/2006/relationships/hyperlink" Target="http://i001.radikal.ru/1001/33/10b6cbd483cf.jpg" TargetMode="External"/><Relationship Id="rId12" Type="http://schemas.openxmlformats.org/officeDocument/2006/relationships/hyperlink" Target="http://www.gorodnews.ru/aif/img/thumb.php?id=717.jpg&amp;w=350" TargetMode="External"/><Relationship Id="rId2" Type="http://schemas.openxmlformats.org/officeDocument/2006/relationships/hyperlink" Target="http://people.megansk.ru/wp-content/uploads/sosulka.jpg" TargetMode="External"/><Relationship Id="rId16" Type="http://schemas.openxmlformats.org/officeDocument/2006/relationships/hyperlink" Target="http://www.goodcow.ru/images/img_1312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04.olx.com.ua/ui/9/93/00/1290603224_141149300_3-----1290603224.jpg" TargetMode="External"/><Relationship Id="rId11" Type="http://schemas.openxmlformats.org/officeDocument/2006/relationships/hyperlink" Target="http://glavred.info/images/o-00083511-n-00273823.jpg" TargetMode="External"/><Relationship Id="rId5" Type="http://schemas.openxmlformats.org/officeDocument/2006/relationships/hyperlink" Target="http://www.stihi.ru/pics/2009/01/11/3118.jpg" TargetMode="External"/><Relationship Id="rId15" Type="http://schemas.openxmlformats.org/officeDocument/2006/relationships/hyperlink" Target="http://img.fromuz.com/forum/uploads/monthly_12_2007/post-15968-1198601486.gif" TargetMode="External"/><Relationship Id="rId10" Type="http://schemas.openxmlformats.org/officeDocument/2006/relationships/hyperlink" Target="http://www.novayagazeta.ru/ai/article.989384/pics.1.jpg" TargetMode="External"/><Relationship Id="rId4" Type="http://schemas.openxmlformats.org/officeDocument/2006/relationships/hyperlink" Target="http://www.forpost.tv/img/lenta/1917_1268827508.jpg" TargetMode="External"/><Relationship Id="rId9" Type="http://schemas.openxmlformats.org/officeDocument/2006/relationships/hyperlink" Target="http://rus.ruvr.ru/data/2010/01/11/1235428602/3RIA-143691" TargetMode="External"/><Relationship Id="rId14" Type="http://schemas.openxmlformats.org/officeDocument/2006/relationships/hyperlink" Target="http://ru.wikipedia.org/wik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59" name="Group 11"/>
          <p:cNvGrpSpPr>
            <a:grpSpLocks/>
          </p:cNvGrpSpPr>
          <p:nvPr/>
        </p:nvGrpSpPr>
        <p:grpSpPr bwMode="auto">
          <a:xfrm>
            <a:off x="2411413" y="2060575"/>
            <a:ext cx="4105275" cy="3168650"/>
            <a:chOff x="1927" y="1706"/>
            <a:chExt cx="1814" cy="1815"/>
          </a:xfrm>
        </p:grpSpPr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1927" y="1706"/>
              <a:ext cx="1814" cy="1815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AutoShape 7"/>
            <p:cNvSpPr>
              <a:spLocks noChangeArrowheads="1"/>
            </p:cNvSpPr>
            <p:nvPr/>
          </p:nvSpPr>
          <p:spPr bwMode="auto">
            <a:xfrm>
              <a:off x="2200" y="1797"/>
              <a:ext cx="1270" cy="1043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76200">
              <a:solidFill>
                <a:srgbClr val="FF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FF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6000" b="1">
                  <a:solidFill>
                    <a:srgbClr val="FF0000"/>
                  </a:solidFill>
                </a:rPr>
                <a:t>!</a:t>
              </a:r>
            </a:p>
          </p:txBody>
        </p:sp>
        <p:sp>
          <p:nvSpPr>
            <p:cNvPr id="2057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200" y="2886"/>
              <a:ext cx="1315" cy="5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ОСТОРОЖНО!</a:t>
              </a:r>
            </a:p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СОСУЛЬКИ!</a:t>
              </a:r>
            </a:p>
          </p:txBody>
        </p:sp>
      </p:grp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692275" y="404813"/>
            <a:ext cx="554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79388" y="188913"/>
            <a:ext cx="8964612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1200" b="1" dirty="0">
              <a:solidFill>
                <a:srgbClr val="000066"/>
              </a:solidFill>
            </a:endParaRP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Масько Любовь Георгиевна</a:t>
            </a: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учитель начальных классов</a:t>
            </a: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Муниципальное общеобразовательное учреждение</a:t>
            </a: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средняя общеобразовательная школа №14</a:t>
            </a: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город Мончегорск</a:t>
            </a:r>
          </a:p>
          <a:p>
            <a:pPr algn="ctr"/>
            <a:r>
              <a:rPr lang="ru-RU" sz="1200" b="1" dirty="0">
                <a:solidFill>
                  <a:srgbClr val="000066"/>
                </a:solidFill>
              </a:rPr>
              <a:t>Мурманская область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2143108" y="5286388"/>
            <a:ext cx="48974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>
                <a:solidFill>
                  <a:srgbClr val="000066"/>
                </a:solidFill>
              </a:rPr>
              <a:t>Материалы классного часа</a:t>
            </a:r>
          </a:p>
          <a:p>
            <a:pPr algn="ctr">
              <a:spcBef>
                <a:spcPct val="50000"/>
              </a:spcBef>
            </a:pPr>
            <a:r>
              <a:rPr lang="ru-RU" sz="1200" b="1" dirty="0">
                <a:solidFill>
                  <a:srgbClr val="000066"/>
                </a:solidFill>
              </a:rPr>
              <a:t>УМК Школа России 1-4 классы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b="2216"/>
          <a:stretch>
            <a:fillRect/>
          </a:stretch>
        </p:blipFill>
        <p:spPr bwMode="auto">
          <a:xfrm>
            <a:off x="1692275" y="333375"/>
            <a:ext cx="5688013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908175" y="6021388"/>
            <a:ext cx="5329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старайся обходить опасные места;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549275"/>
            <a:ext cx="720090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993775" y="5805488"/>
            <a:ext cx="6994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Tx/>
              <a:buChar char="•"/>
            </a:pPr>
            <a:r>
              <a:rPr lang="ru-RU" sz="2000" b="1"/>
              <a:t>будь осторожен, держись подальше</a:t>
            </a:r>
          </a:p>
          <a:p>
            <a:pPr algn="ctr"/>
            <a:r>
              <a:rPr lang="ru-RU" sz="2000" b="1"/>
              <a:t> от крыш с нацелившимися на прохожих сосульками;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 b="1"/>
              <a:t>при</a:t>
            </a:r>
            <a:endParaRPr lang="ru-RU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549275"/>
            <a:ext cx="72723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116013" y="5734050"/>
            <a:ext cx="7056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/>
              <a:t> при получении травмы обязательно обратись к врачу за оказанием медицинской помощи.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50825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b="21567"/>
          <a:stretch>
            <a:fillRect/>
          </a:stretch>
        </p:blipFill>
        <p:spPr bwMode="auto">
          <a:xfrm>
            <a:off x="2484438" y="620713"/>
            <a:ext cx="417671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827088" y="4941888"/>
            <a:ext cx="76327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/>
              <a:t>Но если ты все-таки стал жертвой сосульки, </a:t>
            </a:r>
          </a:p>
          <a:p>
            <a:pPr algn="ctr"/>
            <a:r>
              <a:rPr lang="ru-RU" b="1"/>
              <a:t>то собирай  медицинские справки </a:t>
            </a:r>
          </a:p>
          <a:p>
            <a:pPr algn="ctr"/>
            <a:r>
              <a:rPr lang="ru-RU" b="1"/>
              <a:t>о причиненном  тебе вреде и смело обращайся в </a:t>
            </a:r>
          </a:p>
          <a:p>
            <a:pPr algn="ctr"/>
            <a:r>
              <a:rPr lang="ru-RU" b="1"/>
              <a:t>суд, внутренние органы или прокуратуру.</a:t>
            </a:r>
          </a:p>
          <a:p>
            <a:pPr algn="ctr"/>
            <a:r>
              <a:rPr lang="ru-RU" b="1"/>
              <a:t> Выше голову и будь осторожен!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0825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788" y="742950"/>
            <a:ext cx="64484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50825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50825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476250"/>
            <a:ext cx="72009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79388" y="5300663"/>
            <a:ext cx="85328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/>
              <a:t>Людей, которые ходят по крыше дома с лопатами и скидывают снег вниз, мы видим каждый день, но как-то не задумываемся о важности их профессии. </a:t>
            </a:r>
          </a:p>
          <a:p>
            <a:pPr algn="ctr"/>
            <a:r>
              <a:rPr lang="ru-RU" sz="2000" b="1"/>
              <a:t>Важная профессия:снегоуборщик.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179388" y="260350"/>
            <a:ext cx="8642350" cy="6408738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50825" y="549275"/>
            <a:ext cx="3614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2"/>
              </a:rPr>
              <a:t>http://people.megansk.ru/wp-content/uploads/sosulka.jpg</a:t>
            </a:r>
            <a:r>
              <a:rPr lang="ru-RU" sz="900"/>
              <a:t> сосулька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0825" y="765175"/>
            <a:ext cx="39068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3"/>
              </a:rPr>
              <a:t>http://dic.academic.ru/pictures/wiki/files/73/Icicles_forming.jpg</a:t>
            </a:r>
            <a:r>
              <a:rPr lang="ru-RU" sz="900"/>
              <a:t> сосулька2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50825" y="981075"/>
            <a:ext cx="34940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4"/>
              </a:rPr>
              <a:t>http://www.forpost.tv/img/lenta/1917_1268827508.jpg</a:t>
            </a:r>
            <a:r>
              <a:rPr lang="ru-RU" sz="900"/>
              <a:t> сосулька3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50825" y="1196975"/>
            <a:ext cx="317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5"/>
              </a:rPr>
              <a:t>http://www.stihi.ru/pics/2009/01/11/3118.jpg</a:t>
            </a:r>
            <a:r>
              <a:rPr lang="ru-RU" sz="900"/>
              <a:t> опасная зона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0825" y="1484313"/>
            <a:ext cx="52609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6"/>
              </a:rPr>
              <a:t>http://images04.olx.com.ua/ui/9/93/00/1290603224_141149300_3-----1290603224.jpg</a:t>
            </a:r>
            <a:r>
              <a:rPr lang="ru-RU" sz="900"/>
              <a:t> чистка крыш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50825" y="2060575"/>
            <a:ext cx="4095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7"/>
              </a:rPr>
              <a:t>http://i001.radikal.ru/1001/33/10b6cbd483cf.jpg</a:t>
            </a:r>
            <a:r>
              <a:rPr lang="ru-RU" sz="900"/>
              <a:t>  сосульки на здании школы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50825" y="2349500"/>
            <a:ext cx="24780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8"/>
              </a:rPr>
              <a:t>http://www.snegochist.ru/i/ns/11.jpg</a:t>
            </a:r>
            <a:r>
              <a:rPr lang="ru-RU" sz="900"/>
              <a:t> машина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250825" y="2565400"/>
            <a:ext cx="36750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9"/>
              </a:rPr>
              <a:t>http://rus.ruvr.ru/data/2010/01/11/1235428602/3RIA-143691</a:t>
            </a:r>
            <a:r>
              <a:rPr lang="ru-RU" sz="900"/>
              <a:t>  крыша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50825" y="2781300"/>
            <a:ext cx="38592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0"/>
              </a:rPr>
              <a:t>http://www.novayagazeta.ru/ai/article.989384/pics.1.jpg</a:t>
            </a:r>
            <a:r>
              <a:rPr lang="ru-RU" sz="900"/>
              <a:t> снегоуборщики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250825" y="2997200"/>
            <a:ext cx="39036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1"/>
              </a:rPr>
              <a:t>http://glavred.info/images/o-00083511-n-00273823.jpg</a:t>
            </a:r>
            <a:r>
              <a:rPr lang="ru-RU" sz="900"/>
              <a:t> жертва женщина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50825" y="3213100"/>
            <a:ext cx="4029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2"/>
              </a:rPr>
              <a:t>http://www.gorodnews.ru/aif/img/thumb.php?id=717.jpg&amp;w=350</a:t>
            </a:r>
            <a:r>
              <a:rPr lang="ru-RU" sz="900"/>
              <a:t> осторожно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250825" y="3429000"/>
            <a:ext cx="3067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3"/>
              </a:rPr>
              <a:t>http://kp.ru/f/4/image/20/85/178520.jpg</a:t>
            </a:r>
            <a:r>
              <a:rPr lang="ru-RU" sz="900"/>
              <a:t> мальчик жертва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250825" y="1773238"/>
            <a:ext cx="29987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4"/>
              </a:rPr>
              <a:t>http://ru.wikipedia.org/wiki/</a:t>
            </a:r>
            <a:r>
              <a:rPr lang="ru-RU" sz="900"/>
              <a:t>  Свободная энциклопедия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250825" y="3644900"/>
            <a:ext cx="55102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5"/>
              </a:rPr>
              <a:t>http://img.fromuz.com/forum/uploads/monthly_12_2007/post-15968-1198601486.gif</a:t>
            </a:r>
            <a:r>
              <a:rPr lang="ru-RU" sz="900"/>
              <a:t> сосулька анимация</a:t>
            </a: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250825" y="3860800"/>
            <a:ext cx="34067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900">
                <a:hlinkClick r:id="rId16"/>
              </a:rPr>
              <a:t>http://www.goodcow.ru/images/img_13129.jpg</a:t>
            </a:r>
            <a:r>
              <a:rPr lang="ru-RU" sz="900"/>
              <a:t> скорая помощь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250825" y="4076700"/>
            <a:ext cx="53292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900"/>
              <a:t>Осторожно! Сосульки! Рисунок автора  Масько Л.Г.</a:t>
            </a:r>
          </a:p>
        </p:txBody>
      </p:sp>
      <p:grpSp>
        <p:nvGrpSpPr>
          <p:cNvPr id="4118" name="Group 22"/>
          <p:cNvGrpSpPr>
            <a:grpSpLocks/>
          </p:cNvGrpSpPr>
          <p:nvPr/>
        </p:nvGrpSpPr>
        <p:grpSpPr bwMode="auto">
          <a:xfrm>
            <a:off x="5867400" y="2060575"/>
            <a:ext cx="2303463" cy="1873250"/>
            <a:chOff x="1927" y="1706"/>
            <a:chExt cx="1814" cy="1815"/>
          </a:xfrm>
        </p:grpSpPr>
        <p:sp>
          <p:nvSpPr>
            <p:cNvPr id="4119" name="Rectangle 23"/>
            <p:cNvSpPr>
              <a:spLocks noChangeArrowheads="1"/>
            </p:cNvSpPr>
            <p:nvPr/>
          </p:nvSpPr>
          <p:spPr bwMode="auto">
            <a:xfrm>
              <a:off x="1927" y="1706"/>
              <a:ext cx="1814" cy="1815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0" name="AutoShape 24"/>
            <p:cNvSpPr>
              <a:spLocks noChangeArrowheads="1"/>
            </p:cNvSpPr>
            <p:nvPr/>
          </p:nvSpPr>
          <p:spPr bwMode="auto">
            <a:xfrm>
              <a:off x="2200" y="1797"/>
              <a:ext cx="1270" cy="1043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76200">
              <a:solidFill>
                <a:srgbClr val="FF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FF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6000" b="1">
                  <a:solidFill>
                    <a:srgbClr val="FF0000"/>
                  </a:solidFill>
                </a:rPr>
                <a:t>!</a:t>
              </a:r>
            </a:p>
          </p:txBody>
        </p:sp>
        <p:sp>
          <p:nvSpPr>
            <p:cNvPr id="4121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2200" y="2886"/>
              <a:ext cx="1315" cy="5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ОСТОРОЖНО!</a:t>
              </a:r>
            </a:p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СОСУЛЬКИ!</a:t>
              </a:r>
            </a:p>
          </p:txBody>
        </p:sp>
      </p:grp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5003800" y="549275"/>
            <a:ext cx="2592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68313" y="908050"/>
            <a:ext cx="4537075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 err="1"/>
              <a:t>Сосу́лька</a:t>
            </a:r>
            <a:r>
              <a:rPr lang="ru-RU" sz="2000" b="1" dirty="0"/>
              <a:t> — это ледяной сталактит (реже — висячая наледь), который образуется у краёв нависающих предметов, на скальных выступах, береговых обрывах, проводах, ветвях деревьев и т. д., а также в подземных полостях горных пород при послойном </a:t>
            </a:r>
            <a:r>
              <a:rPr lang="ru-RU" sz="2000" b="1" dirty="0" err="1"/>
              <a:t>намораживании</a:t>
            </a:r>
            <a:r>
              <a:rPr lang="ru-RU" sz="2000" b="1" dirty="0"/>
              <a:t> медленно стекающей или капающей воды.  Сосульки обычно имеют конусообразную форму с вершиной диаметром несколько миллиметров внизу. Строение сосулек сходно со строением градин.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Что такое сосулька?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333375"/>
            <a:ext cx="3316287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11188" y="1125538"/>
            <a:ext cx="53292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Снег на склоне крыши тает, потому что солнечные лучи нагревают его до температуры выше нуля, а стекающие капли воды у края крыши замерзают, потому что здесь температура ниже нуля. Оттаявшая вода по крыше стекает и каплями свисает с края крыши. Но под крышей температура ниже нуля, и капля, охлаждаемая к тому же испарением, замерзает.</a:t>
            </a:r>
          </a:p>
          <a:p>
            <a:endParaRPr lang="ru-RU" sz="2000" b="1"/>
          </a:p>
          <a:p>
            <a:r>
              <a:rPr lang="ru-RU" sz="2000" b="1"/>
              <a:t>На замерзшую каплю натекает следующая, также замерзающая; затем третья капля, и так далее; постепенно образуется маленький ледяной бугорок. 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23850" y="26035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Как образуются сосульки?</a:t>
            </a:r>
          </a:p>
        </p:txBody>
      </p:sp>
      <p:pic>
        <p:nvPicPr>
          <p:cNvPr id="34826" name="Picture 10" descr="post-15968-119860148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412875"/>
            <a:ext cx="2374900" cy="3671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23850" y="333375"/>
            <a:ext cx="468153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Теплая погода, как ни печально, приносит не только весеннее настроение. В это время люди страдают от схода снега с крыш.</a:t>
            </a:r>
          </a:p>
          <a:p>
            <a:r>
              <a:rPr lang="ru-RU" b="1"/>
              <a:t>Во время оттепели вероятность стать жертвой ледяной глыбы или гигантской сосульки очень высока. </a:t>
            </a:r>
          </a:p>
          <a:p>
            <a:r>
              <a:rPr lang="ru-RU" b="1"/>
              <a:t>Специалисты поясняют: слежавшийся снежный покров под воздействием влажности становится в три раза тяжелее, а значит, и опаснее.</a:t>
            </a:r>
          </a:p>
          <a:p>
            <a:r>
              <a:rPr lang="ru-RU" b="1"/>
              <a:t>Чтобы избежать серьезных ЧП,  власти города принимают  необходимые меры по выявлению и экстренной ликвидации снежных заносов кровель.</a:t>
            </a:r>
          </a:p>
          <a:p>
            <a:r>
              <a:rPr lang="ru-RU" b="1"/>
              <a:t>Специалисты МЧС проверяют  городские здания.</a:t>
            </a:r>
          </a:p>
          <a:p>
            <a:r>
              <a:rPr lang="ru-RU" b="1"/>
              <a:t> Особое внимание уделяется школам, детским садам, рынкам, больницам, крупным магазинам и предприятиям.</a:t>
            </a:r>
          </a:p>
          <a:p>
            <a:endParaRPr lang="ru-RU" b="1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404813"/>
            <a:ext cx="3605212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68313" y="1196975"/>
            <a:ext cx="820896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Как только температура поднимется выше нуля, ледяная красота превратится в ледяную опасность.</a:t>
            </a:r>
          </a:p>
          <a:p>
            <a:pPr algn="ctr"/>
            <a:endParaRPr lang="ru-RU" sz="2000" b="1" dirty="0"/>
          </a:p>
          <a:p>
            <a:pPr algn="ctr"/>
            <a:endParaRPr lang="ru-RU" sz="2000" b="1" dirty="0"/>
          </a:p>
          <a:p>
            <a:pPr algn="ctr"/>
            <a:endParaRPr lang="ru-RU" sz="2000" b="1" dirty="0"/>
          </a:p>
          <a:p>
            <a:pPr algn="ctr"/>
            <a:endParaRPr lang="ru-RU" sz="2000" b="1" dirty="0"/>
          </a:p>
          <a:p>
            <a:pPr algn="ctr"/>
            <a:r>
              <a:rPr lang="ru-RU" sz="2000" b="1" dirty="0"/>
              <a:t>Береги свою жизнь</a:t>
            </a:r>
          </a:p>
          <a:p>
            <a:pPr algn="ctr"/>
            <a:r>
              <a:rPr lang="ru-RU" sz="2000" b="1" dirty="0"/>
              <a:t> и не стань жертвой «</a:t>
            </a:r>
            <a:r>
              <a:rPr lang="ru-RU" sz="2000" b="1" dirty="0" err="1"/>
              <a:t>сосулькопада</a:t>
            </a:r>
            <a:r>
              <a:rPr lang="ru-RU" sz="2000" b="1" dirty="0"/>
              <a:t>»</a:t>
            </a:r>
          </a:p>
          <a:p>
            <a:pPr algn="ctr">
              <a:buFontTx/>
              <a:buChar char="•"/>
            </a:pPr>
            <a:endParaRPr lang="ru-RU" sz="2000" b="1" dirty="0"/>
          </a:p>
        </p:txBody>
      </p:sp>
      <p:pic>
        <p:nvPicPr>
          <p:cNvPr id="29700" name="Picture 4" descr="j0346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844675"/>
            <a:ext cx="955675" cy="1150938"/>
          </a:xfrm>
          <a:prstGeom prst="rect">
            <a:avLst/>
          </a:prstGeom>
          <a:noFill/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Правила безопасности</a:t>
            </a:r>
          </a:p>
        </p:txBody>
      </p:sp>
      <p:grpSp>
        <p:nvGrpSpPr>
          <p:cNvPr id="29703" name="Group 7"/>
          <p:cNvGrpSpPr>
            <a:grpSpLocks/>
          </p:cNvGrpSpPr>
          <p:nvPr/>
        </p:nvGrpSpPr>
        <p:grpSpPr bwMode="auto">
          <a:xfrm>
            <a:off x="3348038" y="4076700"/>
            <a:ext cx="2303462" cy="1873250"/>
            <a:chOff x="1927" y="1706"/>
            <a:chExt cx="1814" cy="1815"/>
          </a:xfrm>
        </p:grpSpPr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1927" y="1706"/>
              <a:ext cx="1814" cy="1815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05" name="AutoShape 9"/>
            <p:cNvSpPr>
              <a:spLocks noChangeArrowheads="1"/>
            </p:cNvSpPr>
            <p:nvPr/>
          </p:nvSpPr>
          <p:spPr bwMode="auto">
            <a:xfrm>
              <a:off x="2200" y="1797"/>
              <a:ext cx="1270" cy="1043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76200">
              <a:solidFill>
                <a:srgbClr val="FF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FF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6000" b="1">
                  <a:solidFill>
                    <a:srgbClr val="FF0000"/>
                  </a:solidFill>
                </a:rPr>
                <a:t>!</a:t>
              </a:r>
            </a:p>
          </p:txBody>
        </p:sp>
        <p:sp>
          <p:nvSpPr>
            <p:cNvPr id="2970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200" y="2886"/>
              <a:ext cx="1315" cy="5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ОСТОРОЖНО!</a:t>
              </a:r>
            </a:p>
            <a:p>
              <a:pPr algn="ctr"/>
              <a:r>
                <a:rPr lang="ru-RU" kern="10"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СОСУЛЬКИ!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404813"/>
            <a:ext cx="74168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187450" y="6092825"/>
            <a:ext cx="7361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 b="1"/>
              <a:t>при движении по улицам, держись подальше от домов;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76250"/>
            <a:ext cx="734377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827088" y="6092825"/>
            <a:ext cx="7853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 b="1"/>
              <a:t>остерегайся маршрутов под крышами и балконами зданий;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 b="1"/>
              <a:t>;</a:t>
            </a:r>
          </a:p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549275"/>
            <a:ext cx="74168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11188" y="5949950"/>
            <a:ext cx="8189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 b="1"/>
              <a:t>обращай  внимание на предупреждающие знаки, объявления;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50825" y="188913"/>
            <a:ext cx="8642350" cy="6408737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50000">
                <a:schemeClr val="bg1"/>
              </a:gs>
              <a:gs pos="100000">
                <a:srgbClr val="3366FF"/>
              </a:gs>
            </a:gsLst>
            <a:lin ang="540000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 b="1"/>
              <a:t>;</a:t>
            </a:r>
          </a:p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b="4320"/>
          <a:stretch>
            <a:fillRect/>
          </a:stretch>
        </p:blipFill>
        <p:spPr bwMode="auto">
          <a:xfrm>
            <a:off x="1763713" y="333375"/>
            <a:ext cx="5976937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5013325"/>
            <a:ext cx="82089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000" b="1"/>
              <a:t>чаще всего сосульки образуются над водостоками, поэтому эти места фасадов домов бывают особенно опасны. </a:t>
            </a:r>
          </a:p>
          <a:p>
            <a:r>
              <a:rPr lang="ru-RU" sz="2000" b="1"/>
              <a:t>Возможно, здесь  сход снега или ледяной глыбы. Бежать от здания тоже нельзя. Нужно как можно быстрее прижаться к стене;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581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Николай</cp:lastModifiedBy>
  <cp:revision>20</cp:revision>
  <dcterms:created xsi:type="dcterms:W3CDTF">2011-02-04T16:52:17Z</dcterms:created>
  <dcterms:modified xsi:type="dcterms:W3CDTF">2013-09-04T07:34:12Z</dcterms:modified>
</cp:coreProperties>
</file>