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F98B"/>
    <a:srgbClr val="66FFFF"/>
    <a:srgbClr val="CC3300"/>
    <a:srgbClr val="336600"/>
    <a:srgbClr val="CA8906"/>
    <a:srgbClr val="000066"/>
    <a:srgbClr val="6550E6"/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9B1AFD-615D-44E8-996D-691FB956F0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431695-9DE7-4D81-A949-F229C7E37F6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99B050-30CA-4C57-9DB4-FA3571B5CE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ультимедиа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E653C7D-2BB3-4DAD-97B2-037CD9A8B52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06A2A0-617C-42F1-BA30-D17215C485F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94CB2-BFC2-4C91-BCFC-3A47811DFC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318EE0-FBBF-4F93-8A37-8967828DCC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CA5BB9-4F28-4806-B376-6C6750B1E83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F6135C-68C1-4292-A894-23AEF8C5C6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7D1AEC-0D20-4AF4-B478-DA70AB612EF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835E40-0F54-48F6-8E55-EC051F08D9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A8DAB2-D275-47B4-ABB6-86ECA811B94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99EEA08-A516-43FC-ABE6-8C4650469C5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&#1059;&#1095;&#1080;&#1090;&#1077;&#1083;&#1100;\&#1056;&#1072;&#1073;&#1086;&#1095;&#1080;&#1081;%20&#1089;&#1090;&#1086;&#1083;\&#1056;&#1072;&#1079;&#1085;&#1086;&#1077;\&#1084;&#1091;&#1079;&#1099;&#1082;&#1072;%20&#1076;&#1083;&#1103;%20&#1076;&#1091;&#1096;&#1080;\029_James%20Last%20-%20Fantasie%20%23%201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59;&#1095;&#1080;&#1090;&#1077;&#1083;&#1100;\&#1056;&#1072;&#1073;&#1086;&#1095;&#1080;&#1081;%20&#1089;&#1090;&#1086;&#1083;\&#1056;&#1072;&#1079;&#1085;&#1086;&#1077;\&#1084;&#1091;&#1079;&#1099;&#1082;&#1072;&#1083;&#1100;&#1085;&#1099;&#1077;%20&#1080;%20&#1079;&#1074;&#1091;&#1082;&#1086;&#1074;&#1099;&#1077;%20&#1092;&#1072;&#1081;&#1083;&#1099;\&#1061;&#1086;&#1088;&#1086;&#1096;&#1072;&#1103;%20&#1084;&#1091;&#1079;&#1099;&#1082;&#1072;\&#1083;&#1080;&#1088;&#1080;&#1095;&#1077;&#1089;&#1082;&#1072;&#1103;%20&#1084;&#1077;&#1083;&#1086;&#1076;&#1080;&#1103;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daisy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sp>
        <p:nvSpPr>
          <p:cNvPr id="2057" name="Rectangle 9"/>
          <p:cNvSpPr>
            <a:spLocks noGrp="1" noChangeArrowheads="1"/>
          </p:cNvSpPr>
          <p:nvPr>
            <p:ph type="ctrTitle"/>
          </p:nvPr>
        </p:nvSpPr>
        <p:spPr>
          <a:xfrm>
            <a:off x="1547813" y="549275"/>
            <a:ext cx="6908800" cy="3959225"/>
          </a:xfrm>
        </p:spPr>
        <p:txBody>
          <a:bodyPr/>
          <a:lstStyle/>
          <a:p>
            <a:r>
              <a:rPr lang="ru-RU" sz="80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nap ITC" pitchFamily="82" charset="0"/>
              </a:rPr>
              <a:t>Особенности поэзии </a:t>
            </a:r>
            <a:br>
              <a:rPr lang="ru-RU" sz="80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nap ITC" pitchFamily="82" charset="0"/>
              </a:rPr>
            </a:br>
            <a:r>
              <a:rPr lang="ru-RU" sz="80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nap ITC" pitchFamily="82" charset="0"/>
              </a:rPr>
              <a:t>А.А.Фета</a:t>
            </a:r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2051050" y="4797425"/>
            <a:ext cx="6192838" cy="1752600"/>
          </a:xfrm>
        </p:spPr>
        <p:txBody>
          <a:bodyPr/>
          <a:lstStyle/>
          <a:p>
            <a:r>
              <a:rPr lang="ru-RU" sz="16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nap ITC" pitchFamily="82" charset="0"/>
              </a:rPr>
              <a:t>Урок литературы в 10 классе подготовлен учителем русского языка и литературы МОУ СОШ № 46 г.Белгорода Захаровой Л.Н.</a:t>
            </a:r>
          </a:p>
        </p:txBody>
      </p:sp>
      <p:pic>
        <p:nvPicPr>
          <p:cNvPr id="2063" name="Picture 15" descr="ff3c12384f2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7322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aisy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11269" name="Picture 5" descr="img-f5c3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27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Шепот, робкое дыханье…</a:t>
            </a: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Шепот, робкое дыханье.</a:t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Трели соловья,</a:t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Серебро и колыханье</a:t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Сонного ручья.</a:t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/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Свет ночной, ночные тени,</a:t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Тени без конца,</a:t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Ряд волшебных изменений</a:t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Милого лица,</a:t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/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В дымных тучках пурпур розы,</a:t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Отблеск янтаря,</a:t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И лобзания, и слезы,</a:t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И заря, заря!..</a:t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</a:br>
            <a:endParaRPr lang="ru-RU" sz="24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1272" name="029_James Last - Fantasie # 1.mp3">
            <a:hlinkClick r:id="" action="ppaction://media"/>
          </p:cNvPr>
          <p:cNvPicPr>
            <a:picLocks noGrp="1" noRot="1" noChangeAspect="1" noChangeArrowheads="1"/>
          </p:cNvPicPr>
          <p:nvPr>
            <p:ph sz="half" idx="2"/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8675688" y="6381750"/>
            <a:ext cx="304800" cy="304800"/>
          </a:xfrm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112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3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1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72"/>
                </p:tgtEl>
              </p:cMediaNode>
            </p:audio>
          </p:childTnLst>
        </p:cTn>
      </p:par>
    </p:tnLst>
    <p:bldLst>
      <p:bldP spid="112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daisy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12294" name="Picture 6" descr="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333375"/>
            <a:ext cx="2886075" cy="3671888"/>
          </a:xfrm>
          <a:prstGeom prst="rect">
            <a:avLst/>
          </a:prstGeom>
          <a:noFill/>
        </p:spPr>
      </p:pic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468313" y="4005263"/>
            <a:ext cx="2879725" cy="5032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b="1">
                <a:solidFill>
                  <a:srgbClr val="660033"/>
                </a:solidFill>
                <a:latin typeface="Georgia" pitchFamily="18" charset="0"/>
              </a:rPr>
              <a:t>Эдгар Дега</a:t>
            </a:r>
          </a:p>
          <a:p>
            <a:pPr algn="ctr"/>
            <a:r>
              <a:rPr lang="ru-RU" sz="1200" b="1">
                <a:solidFill>
                  <a:srgbClr val="660033"/>
                </a:solidFill>
                <a:latin typeface="Georgia" pitchFamily="18" charset="0"/>
              </a:rPr>
              <a:t>Репетиция балета</a:t>
            </a:r>
          </a:p>
        </p:txBody>
      </p:sp>
      <p:pic>
        <p:nvPicPr>
          <p:cNvPr id="12297" name="Picture 9" descr="km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404813"/>
            <a:ext cx="2879725" cy="3671887"/>
          </a:xfrm>
          <a:prstGeom prst="rect">
            <a:avLst/>
          </a:prstGeom>
          <a:noFill/>
        </p:spPr>
      </p:pic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5651500" y="4005263"/>
            <a:ext cx="2879725" cy="5032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b="1">
                <a:solidFill>
                  <a:srgbClr val="660033"/>
                </a:solidFill>
                <a:latin typeface="Georgia" pitchFamily="18" charset="0"/>
              </a:rPr>
              <a:t>Клод Моне</a:t>
            </a:r>
          </a:p>
          <a:p>
            <a:pPr algn="ctr"/>
            <a:r>
              <a:rPr lang="ru-RU" sz="1200" b="1">
                <a:solidFill>
                  <a:srgbClr val="660033"/>
                </a:solidFill>
                <a:latin typeface="Georgia" pitchFamily="18" charset="0"/>
              </a:rPr>
              <a:t>Весенние Деревья у Озера</a:t>
            </a:r>
          </a:p>
        </p:txBody>
      </p:sp>
      <p:pic>
        <p:nvPicPr>
          <p:cNvPr id="12302" name="Picture 14" descr="kp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413" y="3500438"/>
            <a:ext cx="4681537" cy="3057525"/>
          </a:xfrm>
          <a:prstGeom prst="rect">
            <a:avLst/>
          </a:prstGeom>
          <a:noFill/>
        </p:spPr>
      </p:pic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2411413" y="6354763"/>
            <a:ext cx="4681537" cy="5032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b="1">
                <a:solidFill>
                  <a:srgbClr val="660033"/>
                </a:solidFill>
                <a:latin typeface="Georgia" pitchFamily="18" charset="0"/>
              </a:rPr>
              <a:t>Камиль Писсаро</a:t>
            </a:r>
          </a:p>
          <a:p>
            <a:pPr algn="ctr"/>
            <a:r>
              <a:rPr lang="ru-RU" sz="1200" b="1">
                <a:solidFill>
                  <a:srgbClr val="660033"/>
                </a:solidFill>
                <a:latin typeface="Georgia" pitchFamily="18" charset="0"/>
              </a:rPr>
              <a:t>Площпдь Театра Франсез</a:t>
            </a:r>
          </a:p>
        </p:txBody>
      </p:sp>
      <p:pic>
        <p:nvPicPr>
          <p:cNvPr id="12305" name="Picture 17" descr="t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63713" y="1268413"/>
            <a:ext cx="3017837" cy="3600450"/>
          </a:xfrm>
          <a:prstGeom prst="rect">
            <a:avLst/>
          </a:prstGeom>
          <a:noFill/>
        </p:spPr>
      </p:pic>
      <p:sp>
        <p:nvSpPr>
          <p:cNvPr id="12306" name="Rectangle 18"/>
          <p:cNvSpPr>
            <a:spLocks noChangeArrowheads="1"/>
          </p:cNvSpPr>
          <p:nvPr/>
        </p:nvSpPr>
        <p:spPr bwMode="auto">
          <a:xfrm>
            <a:off x="1763713" y="4797425"/>
            <a:ext cx="3024187" cy="5032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Энри Тулуз-Латрек</a:t>
            </a:r>
          </a:p>
          <a:p>
            <a:pPr algn="ctr"/>
            <a:r>
              <a:rPr lang="ru-RU" sz="12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Автопортрет</a:t>
            </a:r>
          </a:p>
        </p:txBody>
      </p:sp>
      <p:pic>
        <p:nvPicPr>
          <p:cNvPr id="12308" name="Picture 20" descr="ps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6825" y="1268413"/>
            <a:ext cx="2736850" cy="3529012"/>
          </a:xfrm>
          <a:prstGeom prst="rect">
            <a:avLst/>
          </a:prstGeom>
          <a:noFill/>
        </p:spPr>
      </p:pic>
      <p:sp>
        <p:nvSpPr>
          <p:cNvPr id="12309" name="Rectangle 21"/>
          <p:cNvSpPr>
            <a:spLocks noChangeArrowheads="1"/>
          </p:cNvSpPr>
          <p:nvPr/>
        </p:nvSpPr>
        <p:spPr bwMode="auto">
          <a:xfrm>
            <a:off x="5076825" y="4797425"/>
            <a:ext cx="2735263" cy="5032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b="1">
                <a:solidFill>
                  <a:srgbClr val="660033"/>
                </a:solidFill>
                <a:latin typeface="Georgia" pitchFamily="18" charset="0"/>
              </a:rPr>
              <a:t>Поль Сезан</a:t>
            </a:r>
          </a:p>
          <a:p>
            <a:pPr algn="ctr"/>
            <a:r>
              <a:rPr lang="ru-RU" sz="1200" b="1">
                <a:solidFill>
                  <a:srgbClr val="660033"/>
                </a:solidFill>
                <a:latin typeface="Georgia" pitchFamily="18" charset="0"/>
              </a:rPr>
              <a:t>Пьеро и Арлекин</a:t>
            </a:r>
          </a:p>
        </p:txBody>
      </p:sp>
      <p:sp>
        <p:nvSpPr>
          <p:cNvPr id="12310" name="WordArt 22"/>
          <p:cNvSpPr>
            <a:spLocks noChangeArrowheads="1" noChangeShapeType="1" noTextEdit="1"/>
          </p:cNvSpPr>
          <p:nvPr/>
        </p:nvSpPr>
        <p:spPr bwMode="auto">
          <a:xfrm>
            <a:off x="684213" y="1341438"/>
            <a:ext cx="7632700" cy="439261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Сравним стихотворение Фета</a:t>
            </a:r>
          </a:p>
          <a:p>
            <a:pPr algn="ctr"/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с работами художников импрессионистов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3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2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3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20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30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20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30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20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nimBg="1"/>
      <p:bldP spid="12298" grpId="0" animBg="1"/>
      <p:bldP spid="12303" grpId="0" animBg="1"/>
      <p:bldP spid="12306" grpId="0" animBg="1"/>
      <p:bldP spid="12309" grpId="0" animBg="1"/>
      <p:bldP spid="123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daisy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4859338" y="476250"/>
            <a:ext cx="3817937" cy="59769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Шепот, робкое дыханье.</a:t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Трели соловья,</a:t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Серебро и колыханье</a:t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Сонного ручья.</a:t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/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Свет ночной, ночные тени,</a:t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Тени без конца,</a:t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Ряд волшебных изменений</a:t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Милого лица,</a:t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/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В дымных тучках пурпур розы,</a:t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Отблеск янтаря,</a:t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И лобзания, и слезы,</a:t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И заря, заря!..</a:t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endParaRPr lang="ru-RU" sz="2400" b="1">
              <a:solidFill>
                <a:srgbClr val="66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323850" y="476250"/>
            <a:ext cx="4319588" cy="5905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000066"/>
                </a:solidFill>
                <a:latin typeface="Algerian" pitchFamily="82" charset="0"/>
              </a:rPr>
              <a:t>Три строфы о любовном свидании. </a:t>
            </a:r>
          </a:p>
          <a:p>
            <a:pPr algn="ctr"/>
            <a:r>
              <a:rPr lang="ru-RU" b="1">
                <a:solidFill>
                  <a:srgbClr val="000066"/>
                </a:solidFill>
                <a:latin typeface="Algerian" pitchFamily="82" charset="0"/>
              </a:rPr>
              <a:t>Без единого глагола, только</a:t>
            </a:r>
          </a:p>
          <a:p>
            <a:pPr algn="ctr"/>
            <a:r>
              <a:rPr lang="ru-RU" b="1">
                <a:solidFill>
                  <a:srgbClr val="000066"/>
                </a:solidFill>
                <a:latin typeface="Algerian" pitchFamily="82" charset="0"/>
              </a:rPr>
              <a:t> короткими назывными предложениями </a:t>
            </a:r>
          </a:p>
          <a:p>
            <a:pPr algn="ctr"/>
            <a:r>
              <a:rPr lang="ru-RU" b="1">
                <a:solidFill>
                  <a:srgbClr val="000066"/>
                </a:solidFill>
                <a:latin typeface="Algerian" pitchFamily="82" charset="0"/>
              </a:rPr>
              <a:t>передано напряженное лирическое </a:t>
            </a:r>
          </a:p>
          <a:p>
            <a:pPr algn="ctr"/>
            <a:r>
              <a:rPr lang="ru-RU" b="1">
                <a:solidFill>
                  <a:srgbClr val="000066"/>
                </a:solidFill>
                <a:latin typeface="Algerian" pitchFamily="82" charset="0"/>
              </a:rPr>
              <a:t>переживание. Это стихотворение </a:t>
            </a:r>
          </a:p>
          <a:p>
            <a:pPr algn="ctr"/>
            <a:r>
              <a:rPr lang="ru-RU" b="1">
                <a:solidFill>
                  <a:srgbClr val="000066"/>
                </a:solidFill>
                <a:latin typeface="Algerian" pitchFamily="82" charset="0"/>
              </a:rPr>
              <a:t>сравнивают с картинами </a:t>
            </a:r>
          </a:p>
          <a:p>
            <a:pPr algn="ctr"/>
            <a:r>
              <a:rPr lang="ru-RU" b="1">
                <a:solidFill>
                  <a:srgbClr val="000066"/>
                </a:solidFill>
                <a:latin typeface="Algerian" pitchFamily="82" charset="0"/>
              </a:rPr>
              <a:t>импрессиониста Поля Синьяка:</a:t>
            </a:r>
          </a:p>
          <a:p>
            <a:pPr algn="ctr"/>
            <a:r>
              <a:rPr lang="ru-RU" b="1">
                <a:solidFill>
                  <a:srgbClr val="000066"/>
                </a:solidFill>
                <a:latin typeface="Algerian" pitchFamily="82" charset="0"/>
              </a:rPr>
              <a:t> написанные легкими мазками, </a:t>
            </a:r>
          </a:p>
          <a:p>
            <a:pPr algn="ctr"/>
            <a:r>
              <a:rPr lang="ru-RU" b="1">
                <a:solidFill>
                  <a:srgbClr val="000066"/>
                </a:solidFill>
                <a:latin typeface="Algerian" pitchFamily="82" charset="0"/>
              </a:rPr>
              <a:t>даже точками, они создают</a:t>
            </a:r>
          </a:p>
          <a:p>
            <a:pPr algn="ctr"/>
            <a:r>
              <a:rPr lang="ru-RU" b="1">
                <a:solidFill>
                  <a:srgbClr val="000066"/>
                </a:solidFill>
                <a:latin typeface="Algerian" pitchFamily="82" charset="0"/>
              </a:rPr>
              <a:t> самые различные ощущения, </a:t>
            </a:r>
          </a:p>
          <a:p>
            <a:pPr algn="ctr"/>
            <a:r>
              <a:rPr lang="ru-RU" b="1">
                <a:solidFill>
                  <a:srgbClr val="000066"/>
                </a:solidFill>
                <a:latin typeface="Algerian" pitchFamily="82" charset="0"/>
              </a:rPr>
              <a:t>связанные с законом оптического</a:t>
            </a:r>
          </a:p>
          <a:p>
            <a:pPr algn="ctr"/>
            <a:r>
              <a:rPr lang="ru-RU" b="1">
                <a:solidFill>
                  <a:srgbClr val="000066"/>
                </a:solidFill>
                <a:latin typeface="Algerian" pitchFamily="82" charset="0"/>
              </a:rPr>
              <a:t> восприятия. Соединяя световые </a:t>
            </a:r>
          </a:p>
          <a:p>
            <a:pPr algn="ctr"/>
            <a:r>
              <a:rPr lang="ru-RU" b="1">
                <a:solidFill>
                  <a:srgbClr val="000066"/>
                </a:solidFill>
                <a:latin typeface="Algerian" pitchFamily="82" charset="0"/>
              </a:rPr>
              <a:t>лучи, зритель сам синтезирует нужный </a:t>
            </a:r>
          </a:p>
          <a:p>
            <a:pPr algn="ctr"/>
            <a:r>
              <a:rPr lang="ru-RU" b="1">
                <a:solidFill>
                  <a:srgbClr val="000066"/>
                </a:solidFill>
                <a:latin typeface="Algerian" pitchFamily="82" charset="0"/>
              </a:rPr>
              <a:t>цвет. Примерно то же происходит при </a:t>
            </a:r>
          </a:p>
          <a:p>
            <a:pPr algn="ctr"/>
            <a:r>
              <a:rPr lang="ru-RU" b="1">
                <a:solidFill>
                  <a:srgbClr val="000066"/>
                </a:solidFill>
                <a:latin typeface="Algerian" pitchFamily="82" charset="0"/>
              </a:rPr>
              <a:t>чтении стихотворения Фета.</a:t>
            </a:r>
          </a:p>
        </p:txBody>
      </p:sp>
      <p:pic>
        <p:nvPicPr>
          <p:cNvPr id="13336" name="Picture 24" descr="Поль Синьяк &quot;Порт в Марселе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260350"/>
            <a:ext cx="4321175" cy="3556000"/>
          </a:xfrm>
          <a:prstGeom prst="rect">
            <a:avLst/>
          </a:prstGeom>
          <a:noFill/>
        </p:spPr>
      </p:pic>
      <p:sp>
        <p:nvSpPr>
          <p:cNvPr id="13337" name="Rectangle 25"/>
          <p:cNvSpPr>
            <a:spLocks noChangeArrowheads="1"/>
          </p:cNvSpPr>
          <p:nvPr/>
        </p:nvSpPr>
        <p:spPr bwMode="auto">
          <a:xfrm>
            <a:off x="179388" y="3429000"/>
            <a:ext cx="4321175" cy="482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>
                <a:solidFill>
                  <a:srgbClr val="660033"/>
                </a:solidFill>
                <a:latin typeface="Algerian" pitchFamily="82" charset="0"/>
              </a:rPr>
              <a:t>Поль Синьяк</a:t>
            </a:r>
          </a:p>
          <a:p>
            <a:pPr algn="ctr"/>
            <a:r>
              <a:rPr lang="ru-RU" sz="1600" b="1">
                <a:solidFill>
                  <a:srgbClr val="660033"/>
                </a:solidFill>
                <a:latin typeface="Algerian" pitchFamily="82" charset="0"/>
              </a:rPr>
              <a:t>Марсельский порт </a:t>
            </a:r>
          </a:p>
        </p:txBody>
      </p:sp>
      <p:pic>
        <p:nvPicPr>
          <p:cNvPr id="13340" name="Picture 28" descr="Поль Синьяк &quot;Сосна, Сен-Тропе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60350"/>
            <a:ext cx="4356100" cy="3592513"/>
          </a:xfrm>
          <a:prstGeom prst="rect">
            <a:avLst/>
          </a:prstGeom>
          <a:noFill/>
        </p:spPr>
      </p:pic>
      <p:sp>
        <p:nvSpPr>
          <p:cNvPr id="13341" name="Rectangle 29"/>
          <p:cNvSpPr>
            <a:spLocks noChangeArrowheads="1"/>
          </p:cNvSpPr>
          <p:nvPr/>
        </p:nvSpPr>
        <p:spPr bwMode="auto">
          <a:xfrm>
            <a:off x="4572000" y="3429000"/>
            <a:ext cx="4392613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>
                <a:solidFill>
                  <a:srgbClr val="660033"/>
                </a:solidFill>
                <a:latin typeface="Algerian" pitchFamily="82" charset="0"/>
              </a:rPr>
              <a:t>Поль Синьяк</a:t>
            </a:r>
          </a:p>
          <a:p>
            <a:pPr algn="ctr"/>
            <a:r>
              <a:rPr lang="ru-RU" sz="1600" b="1">
                <a:solidFill>
                  <a:srgbClr val="660033"/>
                </a:solidFill>
                <a:latin typeface="Algerian" pitchFamily="82" charset="0"/>
              </a:rPr>
              <a:t>Сосна в Сен-Тропе</a:t>
            </a:r>
          </a:p>
        </p:txBody>
      </p:sp>
      <p:pic>
        <p:nvPicPr>
          <p:cNvPr id="13342" name="Picture 30" descr="Поль Синьяк &quot;Сена в Herblay&quot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2275" y="2852738"/>
            <a:ext cx="6191250" cy="3695700"/>
          </a:xfrm>
          <a:prstGeom prst="rect">
            <a:avLst/>
          </a:prstGeom>
          <a:noFill/>
        </p:spPr>
      </p:pic>
      <p:sp>
        <p:nvSpPr>
          <p:cNvPr id="13343" name="Rectangle 31"/>
          <p:cNvSpPr>
            <a:spLocks noChangeArrowheads="1"/>
          </p:cNvSpPr>
          <p:nvPr/>
        </p:nvSpPr>
        <p:spPr bwMode="auto">
          <a:xfrm>
            <a:off x="1692275" y="6308725"/>
            <a:ext cx="6192838" cy="411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>
                <a:solidFill>
                  <a:srgbClr val="660033"/>
                </a:solidFill>
                <a:latin typeface="Algerian" pitchFamily="82" charset="0"/>
              </a:rPr>
              <a:t>Поль Синьяк.  «Сена в </a:t>
            </a:r>
            <a:r>
              <a:rPr lang="en-US" sz="1600" b="1">
                <a:solidFill>
                  <a:srgbClr val="660033"/>
                </a:solidFill>
                <a:latin typeface="Algerian" pitchFamily="82" charset="0"/>
              </a:rPr>
              <a:t>Herblay</a:t>
            </a:r>
            <a:r>
              <a:rPr lang="ru-RU" sz="1600" b="1">
                <a:solidFill>
                  <a:srgbClr val="660033"/>
                </a:solidFill>
                <a:latin typeface="Algerian" pitchFamily="82" charset="0"/>
              </a:rPr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3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30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30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30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 animBg="1"/>
      <p:bldP spid="13337" grpId="0" animBg="1"/>
      <p:bldP spid="13341" grpId="0" animBg="1"/>
      <p:bldP spid="1334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daisy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4859338" y="476250"/>
            <a:ext cx="3816350" cy="59769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Шепот, робкое дыханье.</a:t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Трели соловья,</a:t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Серебро и колыханье</a:t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Сонного ручья.</a:t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/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Свет ночной, ночные тени,</a:t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Тени без конца,</a:t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Ряд волшебных изменений</a:t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Милого лица,</a:t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/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В дымных тучках пурпур </a:t>
            </a:r>
          </a:p>
          <a:p>
            <a:pPr algn="ctr"/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розы,</a:t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Отблеск янтаря,</a:t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И лобзания, и слезы,</a:t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И заря, заря!..</a:t>
            </a:r>
            <a:endParaRPr lang="ru-RU" sz="2400">
              <a:latin typeface="Monotype Corsiva" pitchFamily="66" charset="0"/>
            </a:endParaRPr>
          </a:p>
        </p:txBody>
      </p:sp>
      <p:sp>
        <p:nvSpPr>
          <p:cNvPr id="14342" name="AutoShape 6"/>
          <p:cNvSpPr>
            <a:spLocks/>
          </p:cNvSpPr>
          <p:nvPr/>
        </p:nvSpPr>
        <p:spPr bwMode="auto">
          <a:xfrm>
            <a:off x="5003800" y="2565400"/>
            <a:ext cx="296863" cy="1490663"/>
          </a:xfrm>
          <a:prstGeom prst="leftBrace">
            <a:avLst>
              <a:gd name="adj1" fmla="val 4184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3" name="AutoShape 7"/>
          <p:cNvSpPr>
            <a:spLocks/>
          </p:cNvSpPr>
          <p:nvPr/>
        </p:nvSpPr>
        <p:spPr bwMode="auto">
          <a:xfrm>
            <a:off x="5076825" y="765175"/>
            <a:ext cx="223838" cy="1490663"/>
          </a:xfrm>
          <a:prstGeom prst="leftBrace">
            <a:avLst>
              <a:gd name="adj1" fmla="val 5549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4" name="AutoShape 8"/>
          <p:cNvSpPr>
            <a:spLocks/>
          </p:cNvSpPr>
          <p:nvPr/>
        </p:nvSpPr>
        <p:spPr bwMode="auto">
          <a:xfrm>
            <a:off x="5003800" y="4437063"/>
            <a:ext cx="295275" cy="1800225"/>
          </a:xfrm>
          <a:prstGeom prst="leftBrace">
            <a:avLst>
              <a:gd name="adj1" fmla="val 50806"/>
              <a:gd name="adj2" fmla="val 50056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539750" y="620713"/>
            <a:ext cx="3887788" cy="16557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>
                <a:solidFill>
                  <a:srgbClr val="000066"/>
                </a:solidFill>
                <a:latin typeface="Algerian" pitchFamily="82" charset="0"/>
              </a:rPr>
              <a:t>В первом четверостишии дано </a:t>
            </a:r>
          </a:p>
          <a:p>
            <a:pPr algn="ctr"/>
            <a:r>
              <a:rPr lang="ru-RU" sz="1600" b="1">
                <a:solidFill>
                  <a:srgbClr val="000066"/>
                </a:solidFill>
                <a:latin typeface="Algerian" pitchFamily="82" charset="0"/>
              </a:rPr>
              <a:t>описание вечера мелкими </a:t>
            </a:r>
          </a:p>
          <a:p>
            <a:pPr algn="ctr"/>
            <a:r>
              <a:rPr lang="ru-RU" sz="1600" b="1">
                <a:solidFill>
                  <a:srgbClr val="000066"/>
                </a:solidFill>
                <a:latin typeface="Algerian" pitchFamily="82" charset="0"/>
              </a:rPr>
              <a:t>мазками-существительными </a:t>
            </a:r>
          </a:p>
          <a:p>
            <a:pPr algn="ctr"/>
            <a:r>
              <a:rPr lang="ru-RU" sz="1600" b="1">
                <a:solidFill>
                  <a:srgbClr val="000066"/>
                </a:solidFill>
                <a:latin typeface="Algerian" pitchFamily="82" charset="0"/>
              </a:rPr>
              <a:t>(шепот, дыхание, серебро,</a:t>
            </a:r>
          </a:p>
          <a:p>
            <a:pPr algn="ctr"/>
            <a:r>
              <a:rPr lang="ru-RU" sz="1600" b="1">
                <a:solidFill>
                  <a:srgbClr val="000066"/>
                </a:solidFill>
                <a:latin typeface="Algerian" pitchFamily="82" charset="0"/>
              </a:rPr>
              <a:t> колыханье).  Соединенные с </a:t>
            </a:r>
          </a:p>
          <a:p>
            <a:pPr algn="ctr"/>
            <a:r>
              <a:rPr lang="ru-RU" sz="1600" b="1">
                <a:solidFill>
                  <a:srgbClr val="000066"/>
                </a:solidFill>
                <a:latin typeface="Algerian" pitchFamily="82" charset="0"/>
              </a:rPr>
              <a:t>эпитетами, они передают ощущение </a:t>
            </a:r>
          </a:p>
          <a:p>
            <a:pPr algn="ctr"/>
            <a:r>
              <a:rPr lang="ru-RU" sz="1600" b="1">
                <a:solidFill>
                  <a:srgbClr val="000066"/>
                </a:solidFill>
                <a:latin typeface="Algerian" pitchFamily="82" charset="0"/>
              </a:rPr>
              <a:t>от встречи влюбленных.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539750" y="2636838"/>
            <a:ext cx="3887788" cy="16557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>
                <a:solidFill>
                  <a:srgbClr val="000066"/>
                </a:solidFill>
                <a:latin typeface="Algerian" pitchFamily="82" charset="0"/>
              </a:rPr>
              <a:t>Во втором четверостишии – описание</a:t>
            </a:r>
          </a:p>
          <a:p>
            <a:pPr algn="ctr"/>
            <a:r>
              <a:rPr lang="ru-RU" sz="1600" b="1">
                <a:solidFill>
                  <a:srgbClr val="000066"/>
                </a:solidFill>
                <a:latin typeface="Algerian" pitchFamily="82" charset="0"/>
              </a:rPr>
              <a:t> ночи любви. В первой строке эпитет</a:t>
            </a:r>
          </a:p>
          <a:p>
            <a:pPr algn="ctr"/>
            <a:r>
              <a:rPr lang="ru-RU" sz="1600" b="1">
                <a:solidFill>
                  <a:srgbClr val="000066"/>
                </a:solidFill>
                <a:latin typeface="Algerian" pitchFamily="82" charset="0"/>
              </a:rPr>
              <a:t> </a:t>
            </a:r>
            <a:r>
              <a:rPr lang="ru-RU" sz="1600" b="1" i="1" u="sng">
                <a:solidFill>
                  <a:srgbClr val="000066"/>
                </a:solidFill>
                <a:latin typeface="Algerian" pitchFamily="82" charset="0"/>
              </a:rPr>
              <a:t>ночной </a:t>
            </a:r>
            <a:r>
              <a:rPr lang="ru-RU" sz="1600" b="1">
                <a:solidFill>
                  <a:srgbClr val="000066"/>
                </a:solidFill>
                <a:latin typeface="Algerian" pitchFamily="82" charset="0"/>
              </a:rPr>
              <a:t>усиливает магию ночи, </a:t>
            </a:r>
          </a:p>
          <a:p>
            <a:pPr algn="ctr"/>
            <a:r>
              <a:rPr lang="ru-RU" sz="1600" b="1">
                <a:solidFill>
                  <a:srgbClr val="000066"/>
                </a:solidFill>
                <a:latin typeface="Algerian" pitchFamily="82" charset="0"/>
              </a:rPr>
              <a:t>волшебно изменившую черты </a:t>
            </a:r>
          </a:p>
          <a:p>
            <a:pPr algn="ctr"/>
            <a:r>
              <a:rPr lang="ru-RU" sz="1600" b="1">
                <a:solidFill>
                  <a:srgbClr val="000066"/>
                </a:solidFill>
                <a:latin typeface="Algerian" pitchFamily="82" charset="0"/>
              </a:rPr>
              <a:t>возлюбленной.</a:t>
            </a: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539750" y="4652963"/>
            <a:ext cx="3887788" cy="16557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b="1">
                <a:solidFill>
                  <a:srgbClr val="000066"/>
                </a:solidFill>
                <a:latin typeface="Algerian" pitchFamily="82" charset="0"/>
              </a:rPr>
              <a:t>В третьем четверостишии мы видим утро, слезы </a:t>
            </a:r>
          </a:p>
          <a:p>
            <a:pPr algn="ctr"/>
            <a:r>
              <a:rPr lang="ru-RU" sz="1200" b="1">
                <a:solidFill>
                  <a:srgbClr val="000066"/>
                </a:solidFill>
                <a:latin typeface="Algerian" pitchFamily="82" charset="0"/>
              </a:rPr>
              <a:t>счастья и расставания. Используется прием </a:t>
            </a:r>
          </a:p>
          <a:p>
            <a:pPr algn="ctr"/>
            <a:r>
              <a:rPr lang="ru-RU" sz="1200" b="1">
                <a:solidFill>
                  <a:srgbClr val="000066"/>
                </a:solidFill>
                <a:latin typeface="Algerian" pitchFamily="82" charset="0"/>
              </a:rPr>
              <a:t>психологического параллелизма: картины природы в </a:t>
            </a:r>
          </a:p>
          <a:p>
            <a:pPr algn="ctr"/>
            <a:r>
              <a:rPr lang="ru-RU" sz="1200" b="1">
                <a:solidFill>
                  <a:srgbClr val="000066"/>
                </a:solidFill>
                <a:latin typeface="Algerian" pitchFamily="82" charset="0"/>
              </a:rPr>
              <a:t>красках зари соответствуют состоянию души</a:t>
            </a:r>
          </a:p>
          <a:p>
            <a:pPr algn="ctr"/>
            <a:r>
              <a:rPr lang="ru-RU" sz="1200" b="1">
                <a:solidFill>
                  <a:srgbClr val="000066"/>
                </a:solidFill>
                <a:latin typeface="Algerian" pitchFamily="82" charset="0"/>
              </a:rPr>
              <a:t> влюбленных:</a:t>
            </a:r>
          </a:p>
          <a:p>
            <a:pPr algn="ctr"/>
            <a:r>
              <a:rPr lang="ru-RU" sz="1200" b="1" i="1">
                <a:solidFill>
                  <a:srgbClr val="000066"/>
                </a:solidFill>
                <a:latin typeface="Algerian" pitchFamily="82" charset="0"/>
              </a:rPr>
              <a:t>И лобзания, и слезы,</a:t>
            </a:r>
          </a:p>
          <a:p>
            <a:pPr algn="ctr"/>
            <a:r>
              <a:rPr lang="ru-RU" sz="1200" b="1" i="1">
                <a:solidFill>
                  <a:srgbClr val="000066"/>
                </a:solidFill>
                <a:latin typeface="Algerian" pitchFamily="82" charset="0"/>
              </a:rPr>
              <a:t>И заря, заря…</a:t>
            </a:r>
          </a:p>
          <a:p>
            <a:pPr algn="ctr"/>
            <a:r>
              <a:rPr lang="ru-RU" sz="1200" b="1">
                <a:solidFill>
                  <a:srgbClr val="000066"/>
                </a:solidFill>
                <a:latin typeface="Algerian" pitchFamily="82" charset="0"/>
              </a:rPr>
              <a:t>Многоточие не заканчивает ночь любви.</a:t>
            </a: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1547813" y="1557338"/>
            <a:ext cx="6624637" cy="3816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В каждой строфе – свои краски и звуки, а все вместе</a:t>
            </a:r>
          </a:p>
          <a:p>
            <a:pPr algn="ctr"/>
            <a:r>
              <a:rPr lang="ru-RU" sz="2000" b="1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 сливается в красоту и магию ночи любви и любовного</a:t>
            </a:r>
          </a:p>
          <a:p>
            <a:pPr algn="ctr"/>
            <a:r>
              <a:rPr lang="ru-RU" sz="2000" b="1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 свидания. </a:t>
            </a:r>
          </a:p>
          <a:p>
            <a:pPr algn="ctr"/>
            <a:r>
              <a:rPr lang="ru-RU" sz="2000" b="1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Использованы чередующиеся длинные и короткие</a:t>
            </a:r>
          </a:p>
          <a:p>
            <a:pPr algn="ctr"/>
            <a:r>
              <a:rPr lang="ru-RU" sz="2000" b="1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 строчки – это усиливает напевность и музыкальность.</a:t>
            </a:r>
          </a:p>
          <a:p>
            <a:pPr algn="ctr"/>
            <a:r>
              <a:rPr lang="ru-RU" sz="2000" b="1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Хотя в стихотворении </a:t>
            </a:r>
            <a:r>
              <a:rPr lang="ru-RU" sz="2000" b="1" u="sng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нет ни одного глагола, </a:t>
            </a:r>
          </a:p>
          <a:p>
            <a:pPr algn="ctr"/>
            <a:r>
              <a:rPr lang="ru-RU" sz="2000" b="1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но присутствует ощущение постоянного беспрерывного</a:t>
            </a:r>
          </a:p>
          <a:p>
            <a:pPr algn="ctr"/>
            <a:r>
              <a:rPr lang="ru-RU" sz="2000" b="1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 движения.</a:t>
            </a:r>
            <a:endParaRPr lang="ru-RU" sz="2000" b="1" u="sng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nimBg="1"/>
      <p:bldP spid="14343" grpId="0" animBg="1"/>
      <p:bldP spid="14344" grpId="0" animBg="1"/>
      <p:bldP spid="14345" grpId="0" animBg="1"/>
      <p:bldP spid="14346" grpId="0" animBg="1"/>
      <p:bldP spid="14347" grpId="0" animBg="1"/>
      <p:bldP spid="1434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daisy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15365" name="Picture 5" descr="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5400"/>
            <a:ext cx="9144000" cy="6883400"/>
          </a:xfrm>
          <a:prstGeom prst="rect">
            <a:avLst/>
          </a:prstGeom>
          <a:noFill/>
        </p:spPr>
      </p:pic>
      <p:sp>
        <p:nvSpPr>
          <p:cNvPr id="1536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rgbClr val="66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Я пришел к тебе с приветом…</a:t>
            </a:r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96975"/>
            <a:ext cx="4316412" cy="4929188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66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Я пришел к тебе с приветом,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66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Рассказать, что солнце встало,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66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Что оно горячим светом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66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По листам затрепетало.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66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Рассказать, что лес проснулся,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66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Весь проснулся, веткой каждой,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66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Каждой птицей встрепенулся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66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И весенней полон жаждой.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b="1">
              <a:solidFill>
                <a:srgbClr val="66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196975"/>
            <a:ext cx="4244975" cy="4929188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66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Рассказать, что с той же страстью,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66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Как вчера, пришел я снова,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66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Что душа все так же счастью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66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И тебе служить готова.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66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Рассказать, что отовсюду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66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На меня весельем веет,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66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Что не знаю сам, что буду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66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Петь ,– но только песня зреет.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800" decel="100000" fill="hold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5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800" decel="100000" fill="hold"/>
                                        <p:tgtEl>
                                          <p:spTgt spid="15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5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5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800" decel="100000" fill="hold"/>
                                        <p:tgtEl>
                                          <p:spTgt spid="15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53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53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800" decel="100000" fill="hold"/>
                                        <p:tgtEl>
                                          <p:spTgt spid="153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53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53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800" decel="100000" fill="hold"/>
                                        <p:tgtEl>
                                          <p:spTgt spid="153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53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53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800" decel="100000" fill="hold"/>
                                        <p:tgtEl>
                                          <p:spTgt spid="153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53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53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800" decel="100000" fill="hold"/>
                                        <p:tgtEl>
                                          <p:spTgt spid="153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53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53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800" decel="100000" fill="hold"/>
                                        <p:tgtEl>
                                          <p:spTgt spid="153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800" decel="100000" fill="hold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800" decel="100000" fill="hold"/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800" decel="100000" fill="hold"/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800" decel="100000" fill="hold"/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5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5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800" decel="100000" fill="hold"/>
                                        <p:tgtEl>
                                          <p:spTgt spid="15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53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53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800" decel="100000" fill="hold"/>
                                        <p:tgtEl>
                                          <p:spTgt spid="153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53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53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800" decel="100000" fill="hold"/>
                                        <p:tgtEl>
                                          <p:spTgt spid="153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153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53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800" decel="100000" fill="hold"/>
                                        <p:tgtEl>
                                          <p:spTgt spid="153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daisy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sp>
        <p:nvSpPr>
          <p:cNvPr id="1638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Домашнее задание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40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Проанализировать стихотворение «Я пришел к тебе с приветом…»</a:t>
            </a:r>
          </a:p>
          <a:p>
            <a:r>
              <a:rPr lang="ru-RU" sz="40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Выучить наизусть одно из стихотворений А.Фета о любви или о природе.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daisy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sp>
        <p:nvSpPr>
          <p:cNvPr id="307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nap ITC" pitchFamily="82" charset="0"/>
              </a:rPr>
              <a:t>Цель 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6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nap ITC" pitchFamily="82" charset="0"/>
              </a:rPr>
              <a:t>Познакомить с особенностями лирики А.А.Фета</a:t>
            </a:r>
          </a:p>
          <a:p>
            <a:r>
              <a:rPr lang="ru-RU" sz="36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nap ITC" pitchFamily="82" charset="0"/>
              </a:rPr>
              <a:t>Проанализировать стихотворение «Шепот, робкое дыханье…» (1850)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aisy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4101" name="Picture 5" descr="Салтыков-Щедри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213" y="1125538"/>
            <a:ext cx="3905250" cy="5229225"/>
          </a:xfrm>
          <a:prstGeom prst="rect">
            <a:avLst/>
          </a:prstGeom>
          <a:noFill/>
        </p:spPr>
      </p:pic>
      <p:pic>
        <p:nvPicPr>
          <p:cNvPr id="4102" name="Picture 6" descr="7e7d04aa765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413" y="908050"/>
            <a:ext cx="4679950" cy="5732463"/>
          </a:xfrm>
          <a:prstGeom prst="rect">
            <a:avLst/>
          </a:prstGeom>
          <a:noFill/>
        </p:spPr>
      </p:pic>
      <p:sp>
        <p:nvSpPr>
          <p:cNvPr id="4104" name="WordArt 8" descr="Белый мрамор"/>
          <p:cNvSpPr>
            <a:spLocks noChangeArrowheads="1" noChangeShapeType="1" noTextEdit="1"/>
          </p:cNvSpPr>
          <p:nvPr/>
        </p:nvSpPr>
        <p:spPr bwMode="auto">
          <a:xfrm>
            <a:off x="2484438" y="260350"/>
            <a:ext cx="4535487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blipFill dpi="0" rotWithShape="0">
                  <a:blip r:embed="rId5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1820 - 1892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daisy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sp>
        <p:nvSpPr>
          <p:cNvPr id="5129" name="WordArt 9" descr="Белый мрамор"/>
          <p:cNvSpPr>
            <a:spLocks noChangeArrowheads="1" noChangeShapeType="1" noTextEdit="1"/>
          </p:cNvSpPr>
          <p:nvPr/>
        </p:nvSpPr>
        <p:spPr bwMode="auto">
          <a:xfrm>
            <a:off x="755650" y="404813"/>
            <a:ext cx="7920038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</a:rPr>
              <a:t>Особенности поэзии А.А.Фета</a:t>
            </a: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684213" y="3573463"/>
            <a:ext cx="3095625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Поэзия Фета ограничена </a:t>
            </a:r>
          </a:p>
          <a:p>
            <a:pPr algn="ctr"/>
            <a:r>
              <a:rPr lang="ru-RU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узким кругом тем. </a:t>
            </a:r>
          </a:p>
          <a:p>
            <a:pPr algn="ctr"/>
            <a:r>
              <a:rPr lang="ru-RU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Основные темы его </a:t>
            </a:r>
          </a:p>
          <a:p>
            <a:pPr algn="ctr"/>
            <a:r>
              <a:rPr lang="ru-RU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поэзии – природа и любовь.</a:t>
            </a:r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4067175" y="2060575"/>
            <a:ext cx="4824413" cy="136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4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Природа в творч6естве Фета – только лишь объект</a:t>
            </a:r>
          </a:p>
          <a:p>
            <a:pPr algn="ctr"/>
            <a:r>
              <a:rPr lang="ru-RU" sz="14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 художественного восторга, эстетического наслаждения, ее </a:t>
            </a:r>
          </a:p>
          <a:p>
            <a:pPr algn="ctr"/>
            <a:r>
              <a:rPr lang="ru-RU" sz="14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образы никак не связаны с человеческими нуждами и </a:t>
            </a:r>
          </a:p>
          <a:p>
            <a:pPr algn="ctr"/>
            <a:r>
              <a:rPr lang="ru-RU" sz="14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трудом. Это отличает поэзию Фета от поэзии, например, </a:t>
            </a:r>
          </a:p>
          <a:p>
            <a:pPr algn="ctr"/>
            <a:r>
              <a:rPr lang="ru-RU" sz="14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Н.А.Некрасова. Явления природы описываются более</a:t>
            </a:r>
          </a:p>
          <a:p>
            <a:pPr algn="ctr"/>
            <a:r>
              <a:rPr lang="ru-RU" sz="14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 детально и подробно, чем у других поэтов.</a:t>
            </a:r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684213" y="2133600"/>
            <a:ext cx="309721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В поэзии Фета отсутствую </a:t>
            </a:r>
          </a:p>
          <a:p>
            <a:pPr algn="ctr"/>
            <a:r>
              <a:rPr lang="ru-RU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гражданские мотивы и </a:t>
            </a:r>
          </a:p>
          <a:p>
            <a:pPr algn="ctr"/>
            <a:r>
              <a:rPr lang="ru-RU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социальные вопросы – </a:t>
            </a:r>
          </a:p>
          <a:p>
            <a:pPr algn="ctr"/>
            <a:r>
              <a:rPr lang="ru-RU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он поэт чистого искусства.</a:t>
            </a:r>
          </a:p>
        </p:txBody>
      </p:sp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2268538" y="1125538"/>
            <a:ext cx="4897437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В русской поэзии трудно найти более </a:t>
            </a:r>
          </a:p>
          <a:p>
            <a:pPr algn="ctr"/>
            <a:r>
              <a:rPr lang="ru-RU" sz="20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мажорного и жизнеутверждающего поэта</a:t>
            </a:r>
          </a:p>
        </p:txBody>
      </p: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2339975" y="5229225"/>
            <a:ext cx="4464050" cy="1397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Главный мотив и идея творчества Фета -  красота. </a:t>
            </a:r>
          </a:p>
          <a:p>
            <a:pPr algn="ctr"/>
            <a:r>
              <a:rPr lang="ru-RU" sz="1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Он считал, что назначение поэзии – помочь человеку </a:t>
            </a:r>
          </a:p>
          <a:p>
            <a:pPr algn="ctr"/>
            <a:r>
              <a:rPr lang="ru-RU" sz="1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выйти из мира страданий и печали и погрузиться в </a:t>
            </a:r>
          </a:p>
          <a:p>
            <a:pPr algn="ctr"/>
            <a:r>
              <a:rPr lang="ru-RU" sz="1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мир красоты. Фет утверждал: «Нельзя перед вечной </a:t>
            </a:r>
          </a:p>
          <a:p>
            <a:pPr algn="ctr"/>
            <a:r>
              <a:rPr lang="ru-RU" sz="1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красотой не петь, не славить, на молиться».</a:t>
            </a:r>
          </a:p>
        </p:txBody>
      </p:sp>
      <p:sp>
        <p:nvSpPr>
          <p:cNvPr id="5136" name="Rectangle 16"/>
          <p:cNvSpPr>
            <a:spLocks noChangeArrowheads="1"/>
          </p:cNvSpPr>
          <p:nvPr/>
        </p:nvSpPr>
        <p:spPr bwMode="auto">
          <a:xfrm>
            <a:off x="4067175" y="3573463"/>
            <a:ext cx="4826000" cy="15128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Поэт стремился запечатлеть не сами движения </a:t>
            </a:r>
          </a:p>
          <a:p>
            <a:pPr algn="ctr"/>
            <a:r>
              <a:rPr lang="ru-RU" sz="1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любовного чувства и природы, а впечатления </a:t>
            </a:r>
          </a:p>
          <a:p>
            <a:pPr algn="ctr"/>
            <a:r>
              <a:rPr lang="ru-RU" sz="1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от этих движений. Его стихи создают настроение,</a:t>
            </a:r>
          </a:p>
          <a:p>
            <a:pPr algn="ctr"/>
            <a:r>
              <a:rPr lang="ru-RU" sz="1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как картины импрессионистов. Его основной </a:t>
            </a:r>
          </a:p>
          <a:p>
            <a:pPr algn="ctr"/>
            <a:r>
              <a:rPr lang="ru-RU" sz="1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художественный прием – психологический</a:t>
            </a:r>
          </a:p>
          <a:p>
            <a:pPr algn="ctr"/>
            <a:r>
              <a:rPr lang="ru-RU" sz="14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параллелизм.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 animBg="1"/>
      <p:bldP spid="5130" grpId="0" animBg="1"/>
      <p:bldP spid="5131" grpId="0" animBg="1"/>
      <p:bldP spid="5132" grpId="0" animBg="1"/>
      <p:bldP spid="5134" grpId="0" animBg="1"/>
      <p:bldP spid="5135" grpId="0" animBg="1"/>
      <p:bldP spid="51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daisy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6149" name="Picture 5" descr="215167649_9fe3baf8d3_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53" name="Rectangle 9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46075"/>
          </a:xfrm>
        </p:spPr>
        <p:txBody>
          <a:bodyPr/>
          <a:lstStyle/>
          <a:p>
            <a:r>
              <a:rPr lang="ru-RU" sz="40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Весенний дождь</a:t>
            </a:r>
          </a:p>
        </p:txBody>
      </p:sp>
      <p:sp>
        <p:nvSpPr>
          <p:cNvPr id="6154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395288" y="620713"/>
            <a:ext cx="5545137" cy="5472112"/>
          </a:xfrm>
          <a:noFill/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Еще светло перед окном,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В разрывы облак солнце блещет,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И воробей своим крылом,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В песке купаяся, трепещет.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800" b="1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А уж от неба до земли,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Качаясь, движется завеса,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И будто в золотой пыли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Стоит за ней опушка леса.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800" b="1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Две капли брызнули в стекло,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От лип душистым медом тянет,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И что-то к саду подошло,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По свежим листьям барабанит.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800" b="1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155" name="лирическая мелодия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04250" y="638175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1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3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2000"/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2000"/>
                                        <p:tgtEl>
                                          <p:spTgt spid="6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2000"/>
                                        <p:tgtEl>
                                          <p:spTgt spid="6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2000"/>
                                        <p:tgtEl>
                                          <p:spTgt spid="6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2000"/>
                                        <p:tgtEl>
                                          <p:spTgt spid="61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2000"/>
                                        <p:tgtEl>
                                          <p:spTgt spid="61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2000"/>
                                        <p:tgtEl>
                                          <p:spTgt spid="61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2000"/>
                                        <p:tgtEl>
                                          <p:spTgt spid="61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2000"/>
                                        <p:tgtEl>
                                          <p:spTgt spid="61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2000"/>
                                        <p:tgtEl>
                                          <p:spTgt spid="61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2000"/>
                                        <p:tgtEl>
                                          <p:spTgt spid="61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2000"/>
                                        <p:tgtEl>
                                          <p:spTgt spid="615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7">
                <p:cTn id="5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55"/>
                </p:tgtEl>
              </p:cMediaNode>
            </p:audio>
          </p:childTnLst>
        </p:cTn>
      </p:par>
    </p:tnLst>
    <p:bldLst>
      <p:bldP spid="61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daisy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7173" name="Picture 5" descr="131_19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174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ru-RU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nap ITC" pitchFamily="82" charset="0"/>
              </a:rPr>
              <a:t>Опять осенний блеск денницы…</a:t>
            </a:r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492500" y="908050"/>
            <a:ext cx="5329238" cy="5329238"/>
          </a:xfrm>
          <a:noFill/>
        </p:spPr>
        <p:txBody>
          <a:bodyPr/>
          <a:lstStyle/>
          <a:p>
            <a:pPr>
              <a:buFontTx/>
              <a:buNone/>
            </a:pPr>
            <a:r>
              <a:rPr lang="ru-RU" sz="28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nap ITC" pitchFamily="82" charset="0"/>
              </a:rPr>
              <a:t>Опять осенний блеск денницы</a:t>
            </a:r>
          </a:p>
          <a:p>
            <a:pPr>
              <a:buFontTx/>
              <a:buNone/>
            </a:pPr>
            <a:r>
              <a:rPr lang="ru-RU" sz="28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nap ITC" pitchFamily="82" charset="0"/>
              </a:rPr>
              <a:t>Дрожит обманчивым огнем.</a:t>
            </a:r>
          </a:p>
          <a:p>
            <a:pPr>
              <a:buFontTx/>
              <a:buNone/>
            </a:pPr>
            <a:r>
              <a:rPr lang="ru-RU" sz="28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nap ITC" pitchFamily="82" charset="0"/>
              </a:rPr>
              <a:t>И уговор заводят птицы</a:t>
            </a:r>
          </a:p>
          <a:p>
            <a:pPr>
              <a:buFontTx/>
              <a:buNone/>
            </a:pPr>
            <a:r>
              <a:rPr lang="ru-RU" sz="28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nap ITC" pitchFamily="82" charset="0"/>
              </a:rPr>
              <a:t>Умчаться стаей за теплом.</a:t>
            </a:r>
          </a:p>
          <a:p>
            <a:pPr>
              <a:buFontTx/>
              <a:buNone/>
            </a:pPr>
            <a:endParaRPr lang="ru-RU" sz="2800" b="1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Snap ITC" pitchFamily="82" charset="0"/>
            </a:endParaRPr>
          </a:p>
          <a:p>
            <a:pPr>
              <a:buFontTx/>
              <a:buNone/>
            </a:pPr>
            <a:r>
              <a:rPr lang="ru-RU" sz="28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nap ITC" pitchFamily="82" charset="0"/>
              </a:rPr>
              <a:t>И болью сладостно-суровой</a:t>
            </a:r>
          </a:p>
          <a:p>
            <a:pPr>
              <a:buFontTx/>
              <a:buNone/>
            </a:pPr>
            <a:r>
              <a:rPr lang="ru-RU" sz="28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nap ITC" pitchFamily="82" charset="0"/>
              </a:rPr>
              <a:t>Так радо сердце вновь заныть.</a:t>
            </a:r>
          </a:p>
          <a:p>
            <a:pPr>
              <a:buFontTx/>
              <a:buNone/>
            </a:pPr>
            <a:r>
              <a:rPr lang="ru-RU" sz="28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nap ITC" pitchFamily="82" charset="0"/>
              </a:rPr>
              <a:t>И в ночь краснеет лист кленовый,</a:t>
            </a:r>
          </a:p>
          <a:p>
            <a:pPr>
              <a:buFontTx/>
              <a:buNone/>
            </a:pPr>
            <a:r>
              <a:rPr lang="ru-RU" sz="28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nap ITC" pitchFamily="82" charset="0"/>
              </a:rPr>
              <a:t>Что, ночь любя, не в силах жить.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800" decel="100000" fill="hold"/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800" decel="100000" fill="hold"/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800" decel="100000" fill="hold"/>
                                        <p:tgtEl>
                                          <p:spTgt spid="7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800" decel="100000" fill="hold"/>
                                        <p:tgtEl>
                                          <p:spTgt spid="7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7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800" decel="100000" fill="hold"/>
                                        <p:tgtEl>
                                          <p:spTgt spid="7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7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7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800" decel="100000" fill="hold"/>
                                        <p:tgtEl>
                                          <p:spTgt spid="7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71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71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800" decel="100000" fill="hold"/>
                                        <p:tgtEl>
                                          <p:spTgt spid="71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71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71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800" decel="100000" fill="hold"/>
                                        <p:tgtEl>
                                          <p:spTgt spid="71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daisy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8198" name="Picture 6" descr="vetton_ru_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6350"/>
            <a:ext cx="9144000" cy="6864350"/>
          </a:xfrm>
          <a:prstGeom prst="rect">
            <a:avLst/>
          </a:prstGeom>
          <a:noFill/>
        </p:spPr>
      </p:pic>
      <p:sp>
        <p:nvSpPr>
          <p:cNvPr id="8199" name="Rectangle 7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"Какая ночь! Как воздух чист..."</a:t>
            </a:r>
            <a:r>
              <a:rPr lang="ru-RU" sz="4000" dirty="0"/>
              <a:t> </a:t>
            </a:r>
          </a:p>
        </p:txBody>
      </p:sp>
      <p:sp>
        <p:nvSpPr>
          <p:cNvPr id="8200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5410200" cy="518318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Какая ночь! Как воздух чист,</a:t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</a:b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Как серебристый дремлет лист,</a:t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</a:b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Как тень черна прибрежных ив,</a:t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</a:b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Как безмятежно спит залив,</a:t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</a:b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Как не вздохнет нигде волна,</a:t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</a:b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Как тишиною грудь полна!</a:t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</a:b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/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</a:b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Полночный свет, ты тот же день:</a:t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</a:b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Белей лишь блеск, чернее тень,</a:t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</a:b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Лишь тоньше запах сочных трав,</a:t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</a:b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Лишь ум светлей, мирнее нрав,</a:t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</a:b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Да вместо страсти хочет грудь</a:t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</a:b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Вот этим воздухом вздохнуть.</a:t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</a:b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/>
            </a:r>
            <a:b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</a:br>
            <a:endParaRPr lang="ru-RU" sz="24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daisy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</p:spPr>
      </p:pic>
      <p:sp>
        <p:nvSpPr>
          <p:cNvPr id="9223" name="WordArt 7" descr="Белый мрамор"/>
          <p:cNvSpPr>
            <a:spLocks noChangeArrowheads="1" noChangeShapeType="1" noTextEdit="1"/>
          </p:cNvSpPr>
          <p:nvPr/>
        </p:nvSpPr>
        <p:spPr bwMode="auto">
          <a:xfrm>
            <a:off x="539750" y="333375"/>
            <a:ext cx="80645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Импрессионизм в лирике А.Фета</a:t>
            </a: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1116013" y="1052513"/>
            <a:ext cx="7272337" cy="15128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Термин </a:t>
            </a:r>
            <a:r>
              <a:rPr lang="ru-RU" b="1" i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«импрессионизм» </a:t>
            </a:r>
            <a:r>
              <a:rPr lang="ru-RU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образован от французского </a:t>
            </a:r>
          </a:p>
          <a:p>
            <a:pPr algn="ctr"/>
            <a:r>
              <a:rPr lang="ru-RU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слова </a:t>
            </a:r>
            <a:r>
              <a:rPr lang="en-US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impression</a:t>
            </a:r>
            <a:r>
              <a:rPr lang="ru-RU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, что означает </a:t>
            </a:r>
            <a:r>
              <a:rPr lang="ru-RU" b="1" i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впечатление. </a:t>
            </a:r>
          </a:p>
          <a:p>
            <a:pPr algn="ctr"/>
            <a:r>
              <a:rPr lang="ru-RU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Воспроизведение не предмета, а впечатления о нем </a:t>
            </a:r>
          </a:p>
          <a:p>
            <a:pPr algn="ctr"/>
            <a:r>
              <a:rPr lang="ru-RU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впервые появилось в лирике Фета. Живописцев, </a:t>
            </a:r>
          </a:p>
          <a:p>
            <a:pPr algn="ctr"/>
            <a:r>
              <a:rPr lang="ru-RU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работающих в этой манере называют импрессионистами</a:t>
            </a: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539750" y="2852738"/>
            <a:ext cx="4464050" cy="35290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Фет сознательно изображает не </a:t>
            </a:r>
          </a:p>
          <a:p>
            <a:pPr algn="ctr"/>
            <a:r>
              <a:rPr lang="ru-RU" sz="16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предмет, а впечатление, которое он </a:t>
            </a:r>
          </a:p>
          <a:p>
            <a:pPr algn="ctr"/>
            <a:r>
              <a:rPr lang="ru-RU" sz="16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производит. Его не интересуют детали, </a:t>
            </a:r>
          </a:p>
          <a:p>
            <a:pPr algn="ctr"/>
            <a:r>
              <a:rPr lang="ru-RU" sz="16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Неподвижные формы, он передает</a:t>
            </a:r>
          </a:p>
          <a:p>
            <a:pPr algn="ctr"/>
            <a:r>
              <a:rPr lang="ru-RU" sz="16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 изменчивость природы или души </a:t>
            </a:r>
          </a:p>
          <a:p>
            <a:pPr algn="ctr"/>
            <a:r>
              <a:rPr lang="ru-RU" sz="16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человека:</a:t>
            </a:r>
          </a:p>
          <a:p>
            <a:pPr algn="ctr"/>
            <a:endParaRPr lang="ru-RU" sz="1600" b="1">
              <a:solidFill>
                <a:srgbClr val="66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eorgia" pitchFamily="18" charset="0"/>
            </a:endParaRPr>
          </a:p>
          <a:p>
            <a:pPr algn="ctr"/>
            <a:endParaRPr lang="ru-RU" sz="1600" b="1">
              <a:solidFill>
                <a:srgbClr val="66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16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(Здесь ночь безветренна, это блики от </a:t>
            </a:r>
          </a:p>
          <a:p>
            <a:pPr algn="ctr"/>
            <a:r>
              <a:rPr lang="ru-RU" sz="16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костра вызывают впечатление, будто </a:t>
            </a:r>
          </a:p>
          <a:p>
            <a:pPr algn="ctr"/>
            <a:r>
              <a:rPr lang="ru-RU" sz="16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деревья шатаются. Запечатлены </a:t>
            </a:r>
          </a:p>
          <a:p>
            <a:pPr algn="ctr"/>
            <a:r>
              <a:rPr lang="ru-RU" sz="16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не ели-гиганты, а впечатление поэта</a:t>
            </a:r>
          </a:p>
          <a:p>
            <a:pPr algn="ctr"/>
            <a:endParaRPr lang="ru-RU" sz="1600" b="1">
              <a:solidFill>
                <a:srgbClr val="66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eorgia" pitchFamily="18" charset="0"/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539750" y="2852738"/>
            <a:ext cx="4464050" cy="35290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Ярким солнцем в лесу пламенеет костер,</a:t>
            </a:r>
          </a:p>
          <a:p>
            <a:pPr algn="ctr"/>
            <a:r>
              <a:rPr lang="ru-RU" sz="2000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И, сжимаясь, трещит можжевельник;</a:t>
            </a:r>
          </a:p>
          <a:p>
            <a:pPr algn="ctr"/>
            <a:r>
              <a:rPr lang="ru-RU" sz="2000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Точно пьяных гигантов столпившийся хор,</a:t>
            </a:r>
          </a:p>
          <a:p>
            <a:pPr algn="ctr"/>
            <a:r>
              <a:rPr lang="ru-RU" sz="2000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Раскрасневшись, шатается ельник…</a:t>
            </a: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5219700" y="2852738"/>
            <a:ext cx="3600450" cy="35290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Поэт широко использует </a:t>
            </a:r>
          </a:p>
          <a:p>
            <a:pPr algn="ctr"/>
            <a:r>
              <a:rPr lang="ru-RU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олицетворение: </a:t>
            </a:r>
          </a:p>
          <a:p>
            <a:pPr algn="ctr"/>
            <a:r>
              <a:rPr lang="ru-RU" b="1" i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Цветы глядят</a:t>
            </a:r>
            <a:r>
              <a:rPr lang="ru-RU" b="1" i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 </a:t>
            </a:r>
            <a:r>
              <a:rPr lang="ru-RU" b="1" i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с тоской </a:t>
            </a:r>
          </a:p>
          <a:p>
            <a:pPr algn="ctr"/>
            <a:r>
              <a:rPr lang="ru-RU" b="1" i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влюбленной</a:t>
            </a:r>
          </a:p>
          <a:p>
            <a:pPr algn="ctr"/>
            <a:r>
              <a:rPr lang="ru-RU" b="1" i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Безгрешно чисты, как</a:t>
            </a:r>
          </a:p>
          <a:p>
            <a:pPr algn="ctr"/>
            <a:r>
              <a:rPr lang="ru-RU" b="1" i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 весна…</a:t>
            </a:r>
            <a:r>
              <a:rPr lang="ru-RU" b="1" i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 </a:t>
            </a:r>
          </a:p>
          <a:p>
            <a:pPr algn="ctr"/>
            <a:r>
              <a:rPr lang="ru-RU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Он не столько уподобляет </a:t>
            </a:r>
          </a:p>
          <a:p>
            <a:pPr algn="ctr"/>
            <a:r>
              <a:rPr lang="ru-RU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природу человеку, сколько</a:t>
            </a:r>
          </a:p>
          <a:p>
            <a:pPr algn="ctr"/>
            <a:r>
              <a:rPr lang="ru-RU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 наполняет ее человеческими </a:t>
            </a:r>
          </a:p>
          <a:p>
            <a:pPr algn="ctr"/>
            <a:r>
              <a:rPr lang="ru-RU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эмоциями.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2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92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92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92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9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2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92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2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2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92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2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2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92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2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2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92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2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2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92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2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2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2" dur="1000"/>
                                        <p:tgtEl>
                                          <p:spTgt spid="92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2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2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1000"/>
                                        <p:tgtEl>
                                          <p:spTgt spid="92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2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92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2" dur="1000"/>
                                        <p:tgtEl>
                                          <p:spTgt spid="92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9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9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900" decel="100000" fill="hold"/>
                                        <p:tgtEl>
                                          <p:spTgt spid="9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3" dur="1000"/>
                                        <p:tgtEl>
                                          <p:spTgt spid="9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8" dur="1000"/>
                                        <p:tgtEl>
                                          <p:spTgt spid="9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3" dur="1000"/>
                                        <p:tgtEl>
                                          <p:spTgt spid="9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9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9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8" dur="1000"/>
                                        <p:tgtEl>
                                          <p:spTgt spid="9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9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9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900" decel="100000" fill="hold"/>
                                        <p:tgtEl>
                                          <p:spTgt spid="9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9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9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900" decel="100000" fill="hold"/>
                                        <p:tgtEl>
                                          <p:spTgt spid="9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92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92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900" decel="100000" fill="hold"/>
                                        <p:tgtEl>
                                          <p:spTgt spid="92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92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92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900" decel="100000" fill="hold"/>
                                        <p:tgtEl>
                                          <p:spTgt spid="92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 animBg="1"/>
      <p:bldP spid="922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daisy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sp>
        <p:nvSpPr>
          <p:cNvPr id="10245" name="WordArt 5" descr="Белый мрамор"/>
          <p:cNvSpPr>
            <a:spLocks noChangeArrowheads="1" noChangeShapeType="1" noTextEdit="1"/>
          </p:cNvSpPr>
          <p:nvPr/>
        </p:nvSpPr>
        <p:spPr bwMode="auto">
          <a:xfrm>
            <a:off x="539750" y="333375"/>
            <a:ext cx="80645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Импрессионизм в лирике А.Фета</a:t>
            </a: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684213" y="1196975"/>
            <a:ext cx="2305050" cy="2232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Преклонение </a:t>
            </a:r>
          </a:p>
          <a:p>
            <a:pPr algn="ctr"/>
            <a:r>
              <a:rPr lang="ru-RU" sz="2000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перед чистой </a:t>
            </a:r>
          </a:p>
          <a:p>
            <a:pPr algn="ctr"/>
            <a:r>
              <a:rPr lang="ru-RU" sz="2000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красотой</a:t>
            </a: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6372225" y="4292600"/>
            <a:ext cx="2305050" cy="2232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Интерес не к</a:t>
            </a:r>
          </a:p>
          <a:p>
            <a:pPr algn="ctr"/>
            <a:r>
              <a:rPr lang="ru-RU" sz="2000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 предметам, а к </a:t>
            </a:r>
          </a:p>
          <a:p>
            <a:pPr algn="ctr"/>
            <a:r>
              <a:rPr lang="ru-RU" sz="2000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впечатлениям</a:t>
            </a:r>
          </a:p>
        </p:txBody>
      </p:sp>
      <p:sp>
        <p:nvSpPr>
          <p:cNvPr id="10248" name="Oval 8"/>
          <p:cNvSpPr>
            <a:spLocks noChangeArrowheads="1"/>
          </p:cNvSpPr>
          <p:nvPr/>
        </p:nvSpPr>
        <p:spPr bwMode="auto">
          <a:xfrm>
            <a:off x="3348038" y="2349500"/>
            <a:ext cx="2519362" cy="24479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Основные черты </a:t>
            </a:r>
          </a:p>
          <a:p>
            <a:pPr algn="ctr"/>
            <a:r>
              <a:rPr lang="ru-RU" sz="20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импрессионизма в </a:t>
            </a:r>
          </a:p>
          <a:p>
            <a:pPr algn="ctr"/>
            <a:r>
              <a:rPr lang="ru-RU" sz="20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поэзии Фета</a:t>
            </a: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684213" y="4292600"/>
            <a:ext cx="2303462" cy="2232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Частое </a:t>
            </a:r>
          </a:p>
          <a:p>
            <a:pPr algn="ctr"/>
            <a:r>
              <a:rPr lang="ru-RU" sz="2000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употребление</a:t>
            </a:r>
          </a:p>
          <a:p>
            <a:pPr algn="ctr"/>
            <a:r>
              <a:rPr lang="ru-RU" sz="2000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 эпитетов: </a:t>
            </a:r>
          </a:p>
          <a:p>
            <a:pPr algn="ctr"/>
            <a:r>
              <a:rPr lang="ru-RU" b="1" i="1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Волшебный,</a:t>
            </a:r>
          </a:p>
          <a:p>
            <a:pPr algn="ctr"/>
            <a:r>
              <a:rPr lang="ru-RU" b="1" i="1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Нежный,</a:t>
            </a:r>
          </a:p>
          <a:p>
            <a:pPr algn="ctr"/>
            <a:r>
              <a:rPr lang="ru-RU" b="1" i="1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Сладостный,</a:t>
            </a:r>
          </a:p>
          <a:p>
            <a:pPr algn="ctr"/>
            <a:r>
              <a:rPr lang="ru-RU" b="1" i="1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Чудный</a:t>
            </a: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6372225" y="1196975"/>
            <a:ext cx="2303463" cy="2232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Нарочитая </a:t>
            </a:r>
          </a:p>
          <a:p>
            <a:pPr algn="ctr"/>
            <a:r>
              <a:rPr lang="ru-RU" sz="2000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красивость, </a:t>
            </a:r>
          </a:p>
          <a:p>
            <a:pPr algn="ctr"/>
            <a:r>
              <a:rPr lang="ru-RU" sz="2000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даже </a:t>
            </a:r>
          </a:p>
          <a:p>
            <a:pPr algn="ctr"/>
            <a:r>
              <a:rPr lang="ru-RU" sz="2000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сусальность</a:t>
            </a:r>
          </a:p>
        </p:txBody>
      </p:sp>
      <p:sp>
        <p:nvSpPr>
          <p:cNvPr id="10251" name="AutoShape 11"/>
          <p:cNvSpPr>
            <a:spLocks noChangeArrowheads="1"/>
          </p:cNvSpPr>
          <p:nvPr/>
        </p:nvSpPr>
        <p:spPr bwMode="auto">
          <a:xfrm rot="-3486763">
            <a:off x="5637213" y="4452938"/>
            <a:ext cx="485775" cy="606425"/>
          </a:xfrm>
          <a:prstGeom prst="downArrow">
            <a:avLst>
              <a:gd name="adj1" fmla="val 50000"/>
              <a:gd name="adj2" fmla="val 3120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2" name="AutoShape 12"/>
          <p:cNvSpPr>
            <a:spLocks noChangeArrowheads="1"/>
          </p:cNvSpPr>
          <p:nvPr/>
        </p:nvSpPr>
        <p:spPr bwMode="auto">
          <a:xfrm rot="1626394">
            <a:off x="3132138" y="2060575"/>
            <a:ext cx="647700" cy="485775"/>
          </a:xfrm>
          <a:prstGeom prst="leftArrow">
            <a:avLst>
              <a:gd name="adj1" fmla="val 50000"/>
              <a:gd name="adj2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3" name="AutoShape 13"/>
          <p:cNvSpPr>
            <a:spLocks noChangeArrowheads="1"/>
          </p:cNvSpPr>
          <p:nvPr/>
        </p:nvSpPr>
        <p:spPr bwMode="auto">
          <a:xfrm rot="2709797">
            <a:off x="5435600" y="1989138"/>
            <a:ext cx="485775" cy="647700"/>
          </a:xfrm>
          <a:prstGeom prst="upArrow">
            <a:avLst>
              <a:gd name="adj1" fmla="val 50000"/>
              <a:gd name="adj2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4" name="AutoShape 14"/>
          <p:cNvSpPr>
            <a:spLocks noChangeArrowheads="1"/>
          </p:cNvSpPr>
          <p:nvPr/>
        </p:nvSpPr>
        <p:spPr bwMode="auto">
          <a:xfrm rot="-2356676">
            <a:off x="3203575" y="4652963"/>
            <a:ext cx="647700" cy="485775"/>
          </a:xfrm>
          <a:prstGeom prst="leftArrow">
            <a:avLst>
              <a:gd name="adj1" fmla="val 50000"/>
              <a:gd name="adj2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5" name="WordArt 15"/>
          <p:cNvSpPr>
            <a:spLocks noChangeArrowheads="1" noChangeShapeType="1" noTextEdit="1"/>
          </p:cNvSpPr>
          <p:nvPr/>
        </p:nvSpPr>
        <p:spPr bwMode="auto">
          <a:xfrm>
            <a:off x="1223963" y="1500188"/>
            <a:ext cx="6696075" cy="38576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Яркий пример импрессионизма</a:t>
            </a:r>
          </a:p>
          <a:p>
            <a:pPr algn="ctr"/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в поэзии -стихотворение</a:t>
            </a:r>
          </a:p>
          <a:p>
            <a:pPr algn="ctr"/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"Шепот, робкое дыханье..."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30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animBg="1"/>
      <p:bldP spid="10247" grpId="0" animBg="1"/>
      <p:bldP spid="10248" grpId="0" animBg="1"/>
      <p:bldP spid="10249" grpId="0" animBg="1"/>
      <p:bldP spid="10250" grpId="0" animBg="1"/>
      <p:bldP spid="10251" grpId="0" animBg="1"/>
      <p:bldP spid="10252" grpId="0" animBg="1"/>
      <p:bldP spid="10253" grpId="0" animBg="1"/>
      <p:bldP spid="10254" grpId="0" animBg="1"/>
      <p:bldP spid="10255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967</Words>
  <Application>Microsoft Office PowerPoint</Application>
  <PresentationFormat>Экран (4:3)</PresentationFormat>
  <Paragraphs>202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Оформление по умолчанию</vt:lpstr>
      <vt:lpstr>Особенности поэзии  А.А.Фета</vt:lpstr>
      <vt:lpstr>Цель </vt:lpstr>
      <vt:lpstr>Слайд 3</vt:lpstr>
      <vt:lpstr>Слайд 4</vt:lpstr>
      <vt:lpstr>Весенний дождь</vt:lpstr>
      <vt:lpstr>Опять осенний блеск денницы…</vt:lpstr>
      <vt:lpstr>"Какая ночь! Как воздух чист..." </vt:lpstr>
      <vt:lpstr>Слайд 8</vt:lpstr>
      <vt:lpstr>Слайд 9</vt:lpstr>
      <vt:lpstr>Шепот, робкое дыханье…</vt:lpstr>
      <vt:lpstr>Слайд 11</vt:lpstr>
      <vt:lpstr>Слайд 12</vt:lpstr>
      <vt:lpstr>Слайд 13</vt:lpstr>
      <vt:lpstr>Я пришел к тебе с приветом…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Николай</cp:lastModifiedBy>
  <cp:revision>15</cp:revision>
  <dcterms:created xsi:type="dcterms:W3CDTF">2010-12-20T11:58:37Z</dcterms:created>
  <dcterms:modified xsi:type="dcterms:W3CDTF">2013-07-30T07:53:48Z</dcterms:modified>
</cp:coreProperties>
</file>