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Override2.xml" ContentType="application/vnd.openxmlformats-officedocument.themeOverride+xml"/>
  <Override PartName="/ppt/slideLayouts/slideLayout4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708" r:id="rId3"/>
    <p:sldMasterId id="2147483720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5" name="Прямоугольник 20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6" name="Прямоугольник 21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7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E94E0-1843-400F-ADB1-1A5EDEEAB9FD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57C85C88-B58D-4A71-B6F6-D08D6D5033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9A9DB-7BC3-4AB6-96F6-1FDD60911429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A8DFB-11DB-4370-AA34-9C84C27F95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5" name="Прямоугольник 20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6" name="Прямоугольник 21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7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80063A-E3F8-4305-AF98-2640E691BE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6C891-6CBB-46C1-8665-C2930BA5D1AF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EC41D-2827-48DA-B222-72679BBFDB1D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7FEBD9-6396-4DFC-BB18-D9D078F1DB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EFDA077-C128-408D-851E-DB2FAF27B593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D772622-2E69-45B6-B060-35C02CE4FB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C85DA6-0B6A-4BF5-B6FD-81A31C247116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37EF01-E8B6-465D-AF1F-F966E2EFE8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F4754-A415-46C6-A41B-AE6E637CFC08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DE563-131E-424C-B64A-A7FF1C64DA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1F4B0-0378-4F6D-B8C6-6DACA8993AA5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C6222-114B-451C-8264-91E157968C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DAFFB35-EE6A-42E0-8994-303B27BBF9C2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610AA4A-682F-4E32-9F0C-75E6A96EEB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26CFE-DA79-4874-BFF8-F6C2D3F3BF0B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68F4D-4096-4393-8810-39EDD519AB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Прямая соединительная линия 1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Прямая соединительная линия 1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2DDEFF7-FE91-4CFA-8FBB-7622E1849EB9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2B415BB-0F09-4DE6-BA8E-7D03F45680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60AD6-BBC3-48DD-A0CA-2515AB2057E9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BD3800-F91C-4778-BC86-A8A2BF0013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1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1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Прямая соединительная линия 2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7A24626-C91C-4475-B421-296BBD060574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0ABBF12-827B-4873-A96B-31D8BBD8B3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5039A-A117-441E-8A77-B7BBC8E6985C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BE706-5487-4B60-8699-D7EED2DCE3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DEEC0-657D-4E5E-A47E-11B08BBB436D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A616F-AB71-4B93-AF7C-53E2347E7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5B00555-778A-4CAB-ACC0-BE082DB02C74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5F1E4EE-D647-435B-B2F6-C01E31C990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364EA-A34A-4B0C-A0A6-646A77030990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471CC-13BD-4DA9-98A8-AEA2983CE3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433E1-05A7-41F9-85EE-EC763EBDF769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8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390A4A8-6500-4F56-8EC8-6CE96B77A9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B7E1014-4CF2-46F3-9842-F025FBF3BB81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6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42395D5-A62D-4279-A109-6677164D1C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C84FF8D-9F77-4C55-8644-47C36A762D82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40F71E0-9586-4DC9-BBE4-2DF6E1CA83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93E8F-13DC-4104-AA3E-42998C32095A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C1E1C-0977-4AB6-8688-FC1430BDA3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0C17F-C9FC-4CDE-9DB2-B57A1D6AE91D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6B17B43-98F6-4F4D-9F2B-EF9755D361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5" name="Прямоугольник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6" name="Прямоугольник 21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7" name="Прямоугольник 23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8" name="Прямоугольник 24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9" name="Прямоугольник 25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2E5F9-53C7-415F-95DC-212416837980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5545110-B4FE-4CC1-A1FC-817A5ABC08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F94C0-0EB9-4952-9858-F95076706C00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E1675-9679-4DE3-8C2E-9DD810D208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B699A0D-F9FA-43E3-9BED-B8D0D7E3A76A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10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06906A66-46C9-4AC2-BDDD-A9DD322913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02C70-C4E8-4CB3-8715-BAF7E5E0BE32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A1F87-8874-47C5-88AB-C76BECDAEE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52ED57-5D14-4AC4-AEE6-0D8CC9575166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3BE44-9E14-4B23-9E54-AAD70050B0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6DB95-4D9B-400B-BD1C-4BBE706CF3DD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9CF942-5FBB-421C-AF14-1E3C8C7547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27385-1D1E-41D0-A261-5A96FFC1AF54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80ABC-D181-4F98-9ED0-3001A5EBC5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A074A-AE0F-4724-9035-D7BCA51FA028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A948A-CD1C-4C15-976F-2A45AE8BFF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F1F12-4CC4-4BD0-8CA7-FD31F63F9D2B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14A0E-3BA0-4AD8-88F6-3BEC7C694A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6E28B-615F-4F68-B2E6-435B82B7696B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87AE5-F9E4-4AEA-8EA2-4C801D9285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ABEA4-68F7-48D1-8CAE-CC03CC117EA9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57B18-ABC2-4DC2-8743-080BA6F573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19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8855A4-2ACC-4768-87BF-681BDA067F6C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11A9C-6E42-48BC-A15D-90DB132D48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EDE3F-F382-4881-A864-79DD1D4BDE46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20064-C5F9-4DF3-91E1-EDAC97208F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ABB79-88AD-44CB-9457-217573A36495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75592-2436-4418-8070-D277E67C01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CB3C5-9FAA-43B4-A51B-0A46BE2A52F1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573AC-1BDE-466A-910B-68DE6D3778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11169-B1B0-4D84-BF4D-53114827D65E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77D9B-7B82-4C28-99F8-523093D747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5D4D4-4431-4385-8761-50668A2D82A3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E88A7-F57A-422C-B88A-76C4B52E7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9" name="Прямоугольник 21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10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11" name="Прямоугольник 24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Овал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192CD-02C8-4B98-9A9F-C756B307E2E3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B2F9CAA3-C2FF-4C6B-84BF-0F2B2EBF3E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28B22-3138-48F7-AB40-FA4A8FF35CD1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4E759-ADF0-4231-92BD-8B978F890E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3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4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5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1BB49-0394-4AEC-B976-C0E27B8EF509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CF088F4-09E6-4E67-A340-3DE380ADD5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7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8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9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2EA5956-F3AB-4357-86EC-414BDBB9BD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46490-E383-4F8F-B855-20397E8647A7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7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8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9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E2E686-2E28-49A0-90AA-43EAF063A9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7AFCD2-35D8-4A90-AD77-785B9B466C4F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1027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102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102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2F4D4E8E-12C8-4AFC-B6EF-74AEBC70561C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>
                <a:solidFill>
                  <a:schemeClr val="accent3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5CABA95-8CD3-4E91-90DF-50316B401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8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9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2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C68E0F57-131F-49D4-8D8A-F63581DF28CF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056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58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EA746524-01A1-42AF-AEA8-5C7FCC3999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40" r:id="rId4"/>
    <p:sldLayoutId id="2147483841" r:id="rId5"/>
    <p:sldLayoutId id="2147483866" r:id="rId6"/>
    <p:sldLayoutId id="2147483842" r:id="rId7"/>
    <p:sldLayoutId id="2147483867" r:id="rId8"/>
    <p:sldLayoutId id="2147483868" r:id="rId9"/>
    <p:sldLayoutId id="2147483843" r:id="rId10"/>
    <p:sldLayoutId id="214748384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075" name="Текст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D22EAA38-A994-43F4-90B6-569ABFF243DF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1BB4DCEA-229A-460B-81B4-4659BB1FAF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45" r:id="rId2"/>
    <p:sldLayoutId id="2147483870" r:id="rId3"/>
    <p:sldLayoutId id="2147483871" r:id="rId4"/>
    <p:sldLayoutId id="2147483872" r:id="rId5"/>
    <p:sldLayoutId id="2147483846" r:id="rId6"/>
    <p:sldLayoutId id="2147483873" r:id="rId7"/>
    <p:sldLayoutId id="2147483847" r:id="rId8"/>
    <p:sldLayoutId id="2147483874" r:id="rId9"/>
    <p:sldLayoutId id="2147483848" r:id="rId10"/>
    <p:sldLayoutId id="214748387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101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745EFCD-F20E-49D7-B761-4FB7B02DFC20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F394E45-A0BE-438A-88F6-45F5F0F138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49" r:id="rId4"/>
    <p:sldLayoutId id="2147483879" r:id="rId5"/>
    <p:sldLayoutId id="2147483850" r:id="rId6"/>
    <p:sldLayoutId id="2147483880" r:id="rId7"/>
    <p:sldLayoutId id="2147483881" r:id="rId8"/>
    <p:sldLayoutId id="2147483882" r:id="rId9"/>
    <p:sldLayoutId id="2147483851" r:id="rId10"/>
    <p:sldLayoutId id="21474838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85750" y="357188"/>
            <a:ext cx="8501063" cy="664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ru-RU" sz="6000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r>
              <a:rPr lang="ru-RU" sz="8000" b="1" dirty="0">
                <a:solidFill>
                  <a:srgbClr val="002060"/>
                </a:solidFill>
                <a:latin typeface="Georgia" pitchFamily="18" charset="0"/>
              </a:rPr>
              <a:t>ОСНОВАНИЯ</a:t>
            </a:r>
          </a:p>
          <a:p>
            <a:pPr algn="just"/>
            <a:endParaRPr lang="ru-RU" sz="3600" b="1" dirty="0">
              <a:solidFill>
                <a:srgbClr val="002060"/>
              </a:solidFill>
              <a:latin typeface="Georgia" pitchFamily="18" charset="0"/>
            </a:endParaRPr>
          </a:p>
          <a:p>
            <a:pPr algn="just"/>
            <a:r>
              <a:rPr lang="ru-RU" sz="4400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2400" b="1" u="sng" dirty="0">
                <a:latin typeface="Georgia" pitchFamily="18" charset="0"/>
              </a:rPr>
              <a:t>Цели</a:t>
            </a:r>
            <a:r>
              <a:rPr lang="ru-RU" sz="2400" b="1" dirty="0">
                <a:latin typeface="Georgia" pitchFamily="18" charset="0"/>
              </a:rPr>
              <a:t>: </a:t>
            </a:r>
            <a:r>
              <a:rPr lang="ru-RU" sz="2400" b="1" i="1" dirty="0">
                <a:latin typeface="Georgia" pitchFamily="18" charset="0"/>
              </a:rPr>
              <a:t>1) Сформировать понятие об основаниях</a:t>
            </a:r>
          </a:p>
          <a:p>
            <a:pPr algn="just"/>
            <a:r>
              <a:rPr lang="ru-RU" sz="2400" b="1" i="1" dirty="0">
                <a:latin typeface="Georgia" pitchFamily="18" charset="0"/>
              </a:rPr>
              <a:t>                     как классе электролитов;</a:t>
            </a:r>
          </a:p>
          <a:p>
            <a:pPr algn="just"/>
            <a:r>
              <a:rPr lang="ru-RU" sz="2400" b="1" i="1" dirty="0">
                <a:latin typeface="Georgia" pitchFamily="18" charset="0"/>
              </a:rPr>
              <a:t>	    2) Рассмотреть  их  классификацию по</a:t>
            </a:r>
          </a:p>
          <a:p>
            <a:pPr algn="just"/>
            <a:r>
              <a:rPr lang="ru-RU" sz="2400" b="1" i="1" dirty="0">
                <a:latin typeface="Georgia" pitchFamily="18" charset="0"/>
              </a:rPr>
              <a:t>                     разным  признакам;</a:t>
            </a:r>
          </a:p>
          <a:p>
            <a:pPr algn="just"/>
            <a:r>
              <a:rPr lang="ru-RU" sz="2400" b="1" i="1" dirty="0">
                <a:latin typeface="Georgia" pitchFamily="18" charset="0"/>
              </a:rPr>
              <a:t>	    3) Представить  химические свойства</a:t>
            </a:r>
          </a:p>
          <a:p>
            <a:pPr algn="just"/>
            <a:r>
              <a:rPr lang="ru-RU" sz="2400" b="1" i="1" dirty="0">
                <a:latin typeface="Georgia" pitchFamily="18" charset="0"/>
              </a:rPr>
              <a:t>                    оснований  в  свете  теории </a:t>
            </a:r>
          </a:p>
          <a:p>
            <a:pPr algn="just"/>
            <a:r>
              <a:rPr lang="ru-RU" sz="2400" b="1" i="1" dirty="0">
                <a:latin typeface="Georgia" pitchFamily="18" charset="0"/>
              </a:rPr>
              <a:t>                    электролитической  диссоциации.</a:t>
            </a:r>
          </a:p>
          <a:p>
            <a:pPr algn="just"/>
            <a:endParaRPr lang="ru-RU" sz="4400" b="1" dirty="0">
              <a:solidFill>
                <a:srgbClr val="002060"/>
              </a:solidFill>
              <a:latin typeface="Georgia" pitchFamily="18" charset="0"/>
            </a:endParaRPr>
          </a:p>
          <a:p>
            <a:endParaRPr lang="ru-RU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57250" y="271463"/>
            <a:ext cx="7643813" cy="695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002060"/>
                </a:solidFill>
                <a:latin typeface="Georgia" pitchFamily="18" charset="0"/>
              </a:rPr>
              <a:t>ТЕСТ</a:t>
            </a:r>
            <a:r>
              <a:rPr lang="ru-RU" sz="4000" b="1">
                <a:latin typeface="Georgia" pitchFamily="18" charset="0"/>
              </a:rPr>
              <a:t>  </a:t>
            </a:r>
            <a:r>
              <a:rPr lang="ru-RU" sz="2800" b="1">
                <a:latin typeface="Georgia" pitchFamily="18" charset="0"/>
              </a:rPr>
              <a:t>(ответы)</a:t>
            </a:r>
          </a:p>
          <a:p>
            <a:pPr algn="ctr"/>
            <a:r>
              <a:rPr lang="ru-RU" sz="3000" b="1">
                <a:latin typeface="Georgia" pitchFamily="18" charset="0"/>
              </a:rPr>
              <a:t>1   -  </a:t>
            </a:r>
            <a:r>
              <a:rPr lang="ru-RU" sz="3000" b="1">
                <a:solidFill>
                  <a:srgbClr val="002060"/>
                </a:solidFill>
                <a:latin typeface="Georgia" pitchFamily="18" charset="0"/>
              </a:rPr>
              <a:t> 1     </a:t>
            </a:r>
          </a:p>
          <a:p>
            <a:pPr algn="ctr"/>
            <a:r>
              <a:rPr lang="ru-RU" sz="3000" b="1">
                <a:latin typeface="Georgia" pitchFamily="18" charset="0"/>
              </a:rPr>
              <a:t>2   -  </a:t>
            </a:r>
            <a:r>
              <a:rPr lang="ru-RU" sz="3000" b="1">
                <a:solidFill>
                  <a:srgbClr val="002060"/>
                </a:solidFill>
                <a:latin typeface="Georgia" pitchFamily="18" charset="0"/>
              </a:rPr>
              <a:t> 1</a:t>
            </a:r>
          </a:p>
          <a:p>
            <a:pPr algn="ctr"/>
            <a:r>
              <a:rPr lang="ru-RU" sz="3000" b="1">
                <a:latin typeface="Georgia" pitchFamily="18" charset="0"/>
              </a:rPr>
              <a:t>3   -   </a:t>
            </a:r>
            <a:r>
              <a:rPr lang="ru-RU" sz="3000" b="1">
                <a:solidFill>
                  <a:srgbClr val="002060"/>
                </a:solidFill>
                <a:latin typeface="Georgia" pitchFamily="18" charset="0"/>
              </a:rPr>
              <a:t>1</a:t>
            </a:r>
          </a:p>
          <a:p>
            <a:pPr algn="ctr"/>
            <a:r>
              <a:rPr lang="ru-RU" sz="3000" b="1">
                <a:latin typeface="Georgia" pitchFamily="18" charset="0"/>
              </a:rPr>
              <a:t>4   -   </a:t>
            </a:r>
            <a:r>
              <a:rPr lang="ru-RU" sz="3000" b="1">
                <a:solidFill>
                  <a:srgbClr val="002060"/>
                </a:solidFill>
                <a:latin typeface="Georgia" pitchFamily="18" charset="0"/>
              </a:rPr>
              <a:t>0</a:t>
            </a:r>
          </a:p>
          <a:p>
            <a:pPr algn="ctr"/>
            <a:r>
              <a:rPr lang="ru-RU" sz="3000" b="1">
                <a:latin typeface="Georgia" pitchFamily="18" charset="0"/>
              </a:rPr>
              <a:t>5   -   </a:t>
            </a:r>
            <a:r>
              <a:rPr lang="ru-RU" sz="3000" b="1">
                <a:solidFill>
                  <a:srgbClr val="002060"/>
                </a:solidFill>
                <a:latin typeface="Georgia" pitchFamily="18" charset="0"/>
              </a:rPr>
              <a:t>0</a:t>
            </a:r>
          </a:p>
          <a:p>
            <a:pPr algn="ctr"/>
            <a:r>
              <a:rPr lang="ru-RU" sz="3000" b="1">
                <a:latin typeface="Georgia" pitchFamily="18" charset="0"/>
              </a:rPr>
              <a:t>6   -   </a:t>
            </a:r>
            <a:r>
              <a:rPr lang="ru-RU" sz="3000" b="1">
                <a:solidFill>
                  <a:srgbClr val="002060"/>
                </a:solidFill>
                <a:latin typeface="Georgia" pitchFamily="18" charset="0"/>
              </a:rPr>
              <a:t>1</a:t>
            </a:r>
          </a:p>
          <a:p>
            <a:pPr algn="ctr"/>
            <a:r>
              <a:rPr lang="ru-RU" sz="3000" b="1">
                <a:latin typeface="Georgia" pitchFamily="18" charset="0"/>
              </a:rPr>
              <a:t> 7   -   </a:t>
            </a:r>
            <a:r>
              <a:rPr lang="ru-RU" sz="3000" b="1">
                <a:solidFill>
                  <a:srgbClr val="002060"/>
                </a:solidFill>
                <a:latin typeface="Georgia" pitchFamily="18" charset="0"/>
              </a:rPr>
              <a:t>0</a:t>
            </a:r>
          </a:p>
          <a:p>
            <a:pPr algn="ctr"/>
            <a:r>
              <a:rPr lang="ru-RU" sz="3000" b="1">
                <a:latin typeface="Georgia" pitchFamily="18" charset="0"/>
              </a:rPr>
              <a:t>8   -   </a:t>
            </a:r>
            <a:r>
              <a:rPr lang="ru-RU" sz="3000" b="1">
                <a:solidFill>
                  <a:srgbClr val="002060"/>
                </a:solidFill>
                <a:latin typeface="Georgia" pitchFamily="18" charset="0"/>
              </a:rPr>
              <a:t>0</a:t>
            </a:r>
          </a:p>
          <a:p>
            <a:pPr algn="ctr"/>
            <a:r>
              <a:rPr lang="ru-RU" sz="3000" b="1">
                <a:latin typeface="Georgia" pitchFamily="18" charset="0"/>
              </a:rPr>
              <a:t>9   -   </a:t>
            </a:r>
            <a:r>
              <a:rPr lang="ru-RU" sz="3000" b="1">
                <a:solidFill>
                  <a:srgbClr val="002060"/>
                </a:solidFill>
                <a:latin typeface="Georgia" pitchFamily="18" charset="0"/>
              </a:rPr>
              <a:t>1</a:t>
            </a:r>
          </a:p>
          <a:p>
            <a:pPr algn="ctr"/>
            <a:r>
              <a:rPr lang="ru-RU" sz="3000" b="1">
                <a:latin typeface="Georgia" pitchFamily="18" charset="0"/>
              </a:rPr>
              <a:t>10   -  </a:t>
            </a:r>
            <a:r>
              <a:rPr lang="ru-RU" sz="3000" b="1">
                <a:solidFill>
                  <a:srgbClr val="002060"/>
                </a:solidFill>
                <a:latin typeface="Georgia" pitchFamily="18" charset="0"/>
              </a:rPr>
              <a:t>1</a:t>
            </a:r>
          </a:p>
          <a:p>
            <a:pPr algn="ctr"/>
            <a:r>
              <a:rPr lang="ru-RU" sz="3000" b="1">
                <a:latin typeface="Georgia" pitchFamily="18" charset="0"/>
              </a:rPr>
              <a:t>11    -  </a:t>
            </a:r>
            <a:r>
              <a:rPr lang="ru-RU" sz="3000" b="1">
                <a:solidFill>
                  <a:srgbClr val="002060"/>
                </a:solidFill>
                <a:latin typeface="Georgia" pitchFamily="18" charset="0"/>
              </a:rPr>
              <a:t>1</a:t>
            </a:r>
          </a:p>
          <a:p>
            <a:pPr algn="ctr"/>
            <a:r>
              <a:rPr lang="ru-RU" sz="3000" b="1">
                <a:latin typeface="Georgia" pitchFamily="18" charset="0"/>
              </a:rPr>
              <a:t>12   -  </a:t>
            </a:r>
            <a:r>
              <a:rPr lang="ru-RU" sz="3000" b="1">
                <a:solidFill>
                  <a:srgbClr val="002060"/>
                </a:solidFill>
                <a:latin typeface="Georgia" pitchFamily="18" charset="0"/>
              </a:rPr>
              <a:t>0</a:t>
            </a:r>
            <a:r>
              <a:rPr lang="ru-RU" sz="2800" b="1">
                <a:solidFill>
                  <a:srgbClr val="002060"/>
                </a:solidFill>
                <a:latin typeface="Georgia" pitchFamily="18" charset="0"/>
              </a:rPr>
              <a:t> </a:t>
            </a:r>
          </a:p>
          <a:p>
            <a:pPr algn="ctr"/>
            <a:endParaRPr lang="ru-RU" sz="2800" b="1">
              <a:latin typeface="Georgia" pitchFamily="18" charset="0"/>
            </a:endParaRPr>
          </a:p>
          <a:p>
            <a:endParaRPr lang="ru-RU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1"/>
          <p:cNvSpPr txBox="1">
            <a:spLocks noChangeArrowheads="1"/>
          </p:cNvSpPr>
          <p:nvPr/>
        </p:nvSpPr>
        <p:spPr bwMode="auto">
          <a:xfrm>
            <a:off x="4071938" y="71437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Georgia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88" y="285750"/>
          <a:ext cx="8429625" cy="5669280"/>
        </p:xfrm>
        <a:graphic>
          <a:graphicData uri="http://schemas.openxmlformats.org/drawingml/2006/table">
            <a:tbl>
              <a:tblPr/>
              <a:tblGrid>
                <a:gridCol w="2106612"/>
                <a:gridCol w="2251075"/>
                <a:gridCol w="1965325"/>
                <a:gridCol w="2106613"/>
              </a:tblGrid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Индикатор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Окраска индикатора в нейтральной среде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Окраска индикатора в щелочной среде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Окраска индикатора в кислотной среде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Лакмус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Фиолетовая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Синяя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Красная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96D2B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Метиловый оранжевый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A96D2B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A96D2B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оранжевая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A96D2B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Желтая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Красно-розовая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Фенолфта-леин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бесцветная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Малиновая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Бесцветная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625" y="357188"/>
            <a:ext cx="8072438" cy="569436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Основание</a:t>
            </a:r>
            <a:r>
              <a:rPr lang="ru-RU" sz="4000" b="1" dirty="0"/>
              <a:t> –</a:t>
            </a:r>
            <a:r>
              <a:rPr lang="ru-RU" sz="3600" b="1" dirty="0"/>
              <a:t> </a:t>
            </a:r>
            <a:r>
              <a:rPr lang="ru-RU" sz="3200" b="1" dirty="0">
                <a:solidFill>
                  <a:srgbClr val="002060"/>
                </a:solidFill>
              </a:rPr>
              <a:t>это сложное вещество, состоящее из атомов металлов и одной или нескольких гидроксогрупп </a:t>
            </a:r>
            <a:r>
              <a:rPr lang="ru-RU" sz="3200" b="1" dirty="0">
                <a:solidFill>
                  <a:srgbClr val="C00000"/>
                </a:solidFill>
              </a:rPr>
              <a:t>(-ОН).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C00000"/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C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/>
              <a:t>М(ОН)</a:t>
            </a:r>
            <a:r>
              <a:rPr lang="en-US" sz="6000" b="1" baseline="-25000" dirty="0"/>
              <a:t>n</a:t>
            </a:r>
            <a:endParaRPr lang="ru-RU" sz="6000" b="1" baseline="-250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baseline="-250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baseline="-25000" dirty="0"/>
              <a:t>Общая формула оснований</a:t>
            </a:r>
            <a:endParaRPr lang="ru-RU" sz="2800" b="1" dirty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/>
          </a:p>
        </p:txBody>
      </p:sp>
      <p:pic>
        <p:nvPicPr>
          <p:cNvPr id="4" name="GCH_482.wav">
            <a:hlinkClick r:id="" action="ppaction://media"/>
          </p:cNvPr>
          <p:cNvPicPr>
            <a:picLocks noRot="1" noChangeAspect="1"/>
          </p:cNvPicPr>
          <p:nvPr>
            <a:wavAudioFile r:embed="rId1" name="GCH_1d43_000z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75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83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Box 1"/>
          <p:cNvSpPr txBox="1">
            <a:spLocks noChangeArrowheads="1"/>
          </p:cNvSpPr>
          <p:nvPr/>
        </p:nvSpPr>
        <p:spPr bwMode="auto">
          <a:xfrm>
            <a:off x="500063" y="357188"/>
            <a:ext cx="7929562" cy="597058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1" u="sng">
                <a:latin typeface="Century Schoolbook" pitchFamily="18" charset="0"/>
              </a:rPr>
              <a:t>Физические свойства оснований:</a:t>
            </a:r>
          </a:p>
          <a:p>
            <a:r>
              <a:rPr lang="ru-RU" sz="2400" b="1" i="1">
                <a:latin typeface="Century Schoolbook" pitchFamily="18" charset="0"/>
              </a:rPr>
              <a:t>Щелочи – окрашены в белый цвет</a:t>
            </a:r>
          </a:p>
          <a:p>
            <a:r>
              <a:rPr lang="ru-RU" sz="2800" b="1">
                <a:latin typeface="Century Schoolbook" pitchFamily="18" charset="0"/>
              </a:rPr>
              <a:t>                             </a:t>
            </a:r>
            <a:r>
              <a:rPr lang="en-US" sz="2400" b="1">
                <a:latin typeface="Century Schoolbook" pitchFamily="18" charset="0"/>
              </a:rPr>
              <a:t>Cu</a:t>
            </a:r>
            <a:r>
              <a:rPr lang="ru-RU" sz="2400" b="1">
                <a:latin typeface="Century Schoolbook" pitchFamily="18" charset="0"/>
              </a:rPr>
              <a:t>(</a:t>
            </a:r>
            <a:r>
              <a:rPr lang="en-US" sz="2400" b="1">
                <a:latin typeface="Century Schoolbook" pitchFamily="18" charset="0"/>
              </a:rPr>
              <a:t>OH</a:t>
            </a:r>
            <a:r>
              <a:rPr lang="ru-RU" sz="2400" b="1">
                <a:latin typeface="Century Schoolbook" pitchFamily="18" charset="0"/>
              </a:rPr>
              <a:t>)</a:t>
            </a:r>
            <a:r>
              <a:rPr lang="ru-RU" sz="2400" b="1" baseline="-25000">
                <a:latin typeface="Century Schoolbook" pitchFamily="18" charset="0"/>
              </a:rPr>
              <a:t>2</a:t>
            </a:r>
            <a:r>
              <a:rPr lang="ru-RU" sz="2400" b="1">
                <a:latin typeface="Century Schoolbook" pitchFamily="18" charset="0"/>
              </a:rPr>
              <a:t> – голубой </a:t>
            </a:r>
            <a:r>
              <a:rPr lang="ru-RU" sz="2800" b="1">
                <a:latin typeface="Century Schoolbook" pitchFamily="18" charset="0"/>
              </a:rPr>
              <a:t>                                                                                                                                                                                  						</a:t>
            </a:r>
            <a:r>
              <a:rPr lang="en-US" sz="2400" b="1">
                <a:latin typeface="Century Schoolbook" pitchFamily="18" charset="0"/>
              </a:rPr>
              <a:t>Fe</a:t>
            </a:r>
            <a:r>
              <a:rPr lang="ru-RU" sz="2400" b="1">
                <a:latin typeface="Century Schoolbook" pitchFamily="18" charset="0"/>
              </a:rPr>
              <a:t>(</a:t>
            </a:r>
            <a:r>
              <a:rPr lang="en-US" sz="2400" b="1">
                <a:latin typeface="Century Schoolbook" pitchFamily="18" charset="0"/>
              </a:rPr>
              <a:t>OH</a:t>
            </a:r>
            <a:r>
              <a:rPr lang="ru-RU" sz="2400" b="1">
                <a:latin typeface="Century Schoolbook" pitchFamily="18" charset="0"/>
              </a:rPr>
              <a:t>)</a:t>
            </a:r>
            <a:r>
              <a:rPr lang="ru-RU" sz="2400" b="1" baseline="-25000">
                <a:latin typeface="Century Schoolbook" pitchFamily="18" charset="0"/>
              </a:rPr>
              <a:t>3</a:t>
            </a:r>
            <a:r>
              <a:rPr lang="ru-RU" sz="2400" b="1">
                <a:latin typeface="Century Schoolbook" pitchFamily="18" charset="0"/>
              </a:rPr>
              <a:t> – </a:t>
            </a:r>
          </a:p>
          <a:p>
            <a:r>
              <a:rPr lang="ru-RU" sz="2400" b="1">
                <a:latin typeface="Century Schoolbook" pitchFamily="18" charset="0"/>
              </a:rPr>
              <a:t>						красно-бурый </a:t>
            </a:r>
          </a:p>
          <a:p>
            <a:endParaRPr lang="ru-RU" sz="2400" b="1">
              <a:latin typeface="Century Schoolbook" pitchFamily="18" charset="0"/>
            </a:endParaRPr>
          </a:p>
          <a:p>
            <a:r>
              <a:rPr lang="ru-RU" sz="2400" b="1">
                <a:latin typeface="Century Schoolbook" pitchFamily="18" charset="0"/>
              </a:rPr>
              <a:t>                                                            </a:t>
            </a:r>
          </a:p>
          <a:p>
            <a:endParaRPr lang="ru-RU" sz="2800" b="1">
              <a:latin typeface="Century Schoolbook" pitchFamily="18" charset="0"/>
            </a:endParaRPr>
          </a:p>
          <a:p>
            <a:endParaRPr lang="ru-RU" sz="2800" b="1">
              <a:latin typeface="Century Schoolbook" pitchFamily="18" charset="0"/>
            </a:endParaRPr>
          </a:p>
          <a:p>
            <a:r>
              <a:rPr lang="ru-RU" sz="2800" b="1">
                <a:latin typeface="Century Schoolbook" pitchFamily="18" charset="0"/>
              </a:rPr>
              <a:t>  </a:t>
            </a:r>
            <a:r>
              <a:rPr lang="en-US" sz="2400" b="1" i="1">
                <a:latin typeface="Century Schoolbook" pitchFamily="18" charset="0"/>
              </a:rPr>
              <a:t>Cr</a:t>
            </a:r>
            <a:r>
              <a:rPr lang="ru-RU" sz="2400" b="1" i="1">
                <a:latin typeface="Century Schoolbook" pitchFamily="18" charset="0"/>
              </a:rPr>
              <a:t>(</a:t>
            </a:r>
            <a:r>
              <a:rPr lang="en-US" sz="2400" b="1" i="1">
                <a:latin typeface="Century Schoolbook" pitchFamily="18" charset="0"/>
              </a:rPr>
              <a:t>OH</a:t>
            </a:r>
            <a:r>
              <a:rPr lang="ru-RU" sz="2400" b="1" i="1">
                <a:latin typeface="Century Schoolbook" pitchFamily="18" charset="0"/>
              </a:rPr>
              <a:t>)</a:t>
            </a:r>
            <a:r>
              <a:rPr lang="ru-RU" sz="2400" b="1" i="1" baseline="-25000">
                <a:latin typeface="Century Schoolbook" pitchFamily="18" charset="0"/>
              </a:rPr>
              <a:t>3</a:t>
            </a:r>
            <a:r>
              <a:rPr lang="ru-RU" sz="2400" b="1" i="1">
                <a:latin typeface="Century Schoolbook" pitchFamily="18" charset="0"/>
              </a:rPr>
              <a:t> – серо-зеленый</a:t>
            </a:r>
          </a:p>
          <a:p>
            <a:endParaRPr lang="ru-RU" sz="2400" b="1" i="1">
              <a:latin typeface="Century Schoolbook" pitchFamily="18" charset="0"/>
            </a:endParaRPr>
          </a:p>
          <a:p>
            <a:endParaRPr lang="ru-RU" sz="2400" b="1" i="1">
              <a:latin typeface="Century Schoolbook" pitchFamily="18" charset="0"/>
            </a:endParaRPr>
          </a:p>
          <a:p>
            <a:endParaRPr lang="ru-RU" sz="2400" b="1" i="1">
              <a:latin typeface="Century Schoolbook" pitchFamily="18" charset="0"/>
            </a:endParaRPr>
          </a:p>
          <a:p>
            <a:r>
              <a:rPr lang="ru-RU" sz="2800" b="1">
                <a:latin typeface="Century Schoolbook" pitchFamily="18" charset="0"/>
              </a:rPr>
              <a:t>	</a:t>
            </a:r>
          </a:p>
          <a:p>
            <a:endParaRPr lang="ru-RU">
              <a:latin typeface="Century Schoolbook" pitchFamily="18" charset="0"/>
            </a:endParaRPr>
          </a:p>
        </p:txBody>
      </p:sp>
      <p:pic>
        <p:nvPicPr>
          <p:cNvPr id="41987" name="Picture 2" descr="C:\Documents and Settings\Света\Рабочий стол\картинки по химии\bitmaps\DD_bmp\L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285875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3" descr="C:\Documents and Settings\Света\Рабочий стол\картинки по химии\bitmaps\L045\L25p7p06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88" y="1714500"/>
            <a:ext cx="2214562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4" descr="C:\Documents and Settings\Света\Рабочий стол\картинки по химии\bitmaps\L037\L37p3p02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38" y="2500313"/>
            <a:ext cx="2995612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5" descr="C:\Documents and Settings\Света\Рабочий стол\картинки по химии\bitmaps\L037\L37p3p01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38" y="4429125"/>
            <a:ext cx="264318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Box 4"/>
          <p:cNvSpPr txBox="1">
            <a:spLocks noChangeArrowheads="1"/>
          </p:cNvSpPr>
          <p:nvPr/>
        </p:nvSpPr>
        <p:spPr bwMode="auto">
          <a:xfrm>
            <a:off x="2214563" y="0"/>
            <a:ext cx="57261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Классификация оснований</a:t>
            </a:r>
          </a:p>
        </p:txBody>
      </p:sp>
      <p:cxnSp>
        <p:nvCxnSpPr>
          <p:cNvPr id="7" name="Прямая со стрелкой 6"/>
          <p:cNvCxnSpPr>
            <a:endCxn id="43016" idx="0"/>
          </p:cNvCxnSpPr>
          <p:nvPr/>
        </p:nvCxnSpPr>
        <p:spPr>
          <a:xfrm rot="5400000">
            <a:off x="2858294" y="2356644"/>
            <a:ext cx="3714750" cy="1588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0800000" flipV="1">
            <a:off x="1928813" y="500063"/>
            <a:ext cx="2286000" cy="107156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357813" y="357188"/>
            <a:ext cx="1785937" cy="1214437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14" name="TextBox 11"/>
          <p:cNvSpPr txBox="1">
            <a:spLocks noChangeArrowheads="1"/>
          </p:cNvSpPr>
          <p:nvPr/>
        </p:nvSpPr>
        <p:spPr bwMode="auto">
          <a:xfrm>
            <a:off x="642938" y="1643063"/>
            <a:ext cx="3000375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alibri" pitchFamily="34" charset="0"/>
              </a:rPr>
              <a:t>По растворимости</a:t>
            </a:r>
          </a:p>
        </p:txBody>
      </p:sp>
      <p:sp>
        <p:nvSpPr>
          <p:cNvPr id="43015" name="TextBox 12"/>
          <p:cNvSpPr txBox="1">
            <a:spLocks noChangeArrowheads="1"/>
          </p:cNvSpPr>
          <p:nvPr/>
        </p:nvSpPr>
        <p:spPr bwMode="auto">
          <a:xfrm>
            <a:off x="5929313" y="1571625"/>
            <a:ext cx="2763837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alibri" pitchFamily="34" charset="0"/>
              </a:rPr>
              <a:t>По кислотности</a:t>
            </a:r>
          </a:p>
        </p:txBody>
      </p:sp>
      <p:sp>
        <p:nvSpPr>
          <p:cNvPr id="43016" name="TextBox 13"/>
          <p:cNvSpPr txBox="1">
            <a:spLocks noChangeArrowheads="1"/>
          </p:cNvSpPr>
          <p:nvPr/>
        </p:nvSpPr>
        <p:spPr bwMode="auto">
          <a:xfrm>
            <a:off x="3571875" y="4214813"/>
            <a:ext cx="2286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alibri" pitchFamily="34" charset="0"/>
              </a:rPr>
              <a:t>По степени ЭД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 rot="5400000">
            <a:off x="463550" y="2392363"/>
            <a:ext cx="642937" cy="1588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2894013" y="2392363"/>
            <a:ext cx="642937" cy="1587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19" name="TextBox 22"/>
          <p:cNvSpPr txBox="1">
            <a:spLocks noChangeArrowheads="1"/>
          </p:cNvSpPr>
          <p:nvPr/>
        </p:nvSpPr>
        <p:spPr bwMode="auto">
          <a:xfrm>
            <a:off x="0" y="2714625"/>
            <a:ext cx="2149475" cy="984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latin typeface="Calibri" pitchFamily="34" charset="0"/>
              </a:rPr>
              <a:t>    Растворимые</a:t>
            </a:r>
          </a:p>
          <a:p>
            <a:endParaRPr lang="ru-RU" sz="2000" b="1" i="1">
              <a:latin typeface="Calibri" pitchFamily="34" charset="0"/>
            </a:endParaRPr>
          </a:p>
          <a:p>
            <a:pPr algn="ctr"/>
            <a:r>
              <a:rPr lang="en-US">
                <a:latin typeface="Tw Cen MT" pitchFamily="34" charset="0"/>
              </a:rPr>
              <a:t>NaOH, KOH</a:t>
            </a:r>
            <a:endParaRPr lang="ru-RU">
              <a:latin typeface="Calibri" pitchFamily="34" charset="0"/>
            </a:endParaRPr>
          </a:p>
        </p:txBody>
      </p:sp>
      <p:sp>
        <p:nvSpPr>
          <p:cNvPr id="43020" name="TextBox 24"/>
          <p:cNvSpPr txBox="1">
            <a:spLocks noChangeArrowheads="1"/>
          </p:cNvSpPr>
          <p:nvPr/>
        </p:nvSpPr>
        <p:spPr bwMode="auto">
          <a:xfrm>
            <a:off x="2286000" y="2714625"/>
            <a:ext cx="2286000" cy="1323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latin typeface="Calibri" pitchFamily="34" charset="0"/>
              </a:rPr>
              <a:t>Нерастворимые</a:t>
            </a:r>
            <a:endParaRPr lang="en-US" sz="2000" b="1" i="1">
              <a:latin typeface="Tw Cen MT" pitchFamily="34" charset="0"/>
            </a:endParaRPr>
          </a:p>
          <a:p>
            <a:endParaRPr lang="en-US" sz="2000" b="1">
              <a:latin typeface="Tw Cen MT" pitchFamily="34" charset="0"/>
            </a:endParaRPr>
          </a:p>
          <a:p>
            <a:pPr algn="ctr"/>
            <a:r>
              <a:rPr lang="en-US" sz="2000">
                <a:latin typeface="Tw Cen MT" pitchFamily="34" charset="0"/>
              </a:rPr>
              <a:t>Cu(OH)</a:t>
            </a:r>
            <a:r>
              <a:rPr lang="en-US" sz="2000" baseline="-25000">
                <a:latin typeface="Tw Cen MT" pitchFamily="34" charset="0"/>
              </a:rPr>
              <a:t>2</a:t>
            </a:r>
            <a:r>
              <a:rPr lang="en-US" sz="2000">
                <a:latin typeface="Tw Cen MT" pitchFamily="34" charset="0"/>
              </a:rPr>
              <a:t>,  Fe(OH)</a:t>
            </a:r>
            <a:r>
              <a:rPr lang="en-US" sz="2000" baseline="-25000">
                <a:latin typeface="Tw Cen MT" pitchFamily="34" charset="0"/>
              </a:rPr>
              <a:t>2</a:t>
            </a:r>
            <a:endParaRPr lang="ru-RU" sz="2000">
              <a:latin typeface="Calibri" pitchFamily="34" charset="0"/>
            </a:endParaRPr>
          </a:p>
        </p:txBody>
      </p:sp>
      <p:sp>
        <p:nvSpPr>
          <p:cNvPr id="43021" name="TextBox 26"/>
          <p:cNvSpPr txBox="1">
            <a:spLocks noChangeArrowheads="1"/>
          </p:cNvSpPr>
          <p:nvPr/>
        </p:nvSpPr>
        <p:spPr bwMode="auto">
          <a:xfrm>
            <a:off x="4857750" y="2714625"/>
            <a:ext cx="2071688" cy="1323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latin typeface="Calibri" pitchFamily="34" charset="0"/>
              </a:rPr>
              <a:t>Однокислотные</a:t>
            </a:r>
          </a:p>
          <a:p>
            <a:pPr algn="ctr"/>
            <a:endParaRPr lang="ru-RU" sz="2000" b="1" i="1">
              <a:latin typeface="Calibri" pitchFamily="34" charset="0"/>
            </a:endParaRPr>
          </a:p>
          <a:p>
            <a:pPr algn="ctr"/>
            <a:r>
              <a:rPr lang="en-US" sz="2000">
                <a:latin typeface="Tw Cen MT" pitchFamily="34" charset="0"/>
              </a:rPr>
              <a:t>KOH,  LiOH</a:t>
            </a:r>
            <a:endParaRPr lang="ru-RU" sz="2000">
              <a:latin typeface="Calibri" pitchFamily="34" charset="0"/>
            </a:endParaRPr>
          </a:p>
          <a:p>
            <a:pPr algn="ctr"/>
            <a:endParaRPr lang="ru-RU" sz="2000" b="1">
              <a:latin typeface="Calibri" pitchFamily="34" charset="0"/>
            </a:endParaRPr>
          </a:p>
        </p:txBody>
      </p:sp>
      <p:sp>
        <p:nvSpPr>
          <p:cNvPr id="43022" name="TextBox 28"/>
          <p:cNvSpPr txBox="1">
            <a:spLocks noChangeArrowheads="1"/>
          </p:cNvSpPr>
          <p:nvPr/>
        </p:nvSpPr>
        <p:spPr bwMode="auto">
          <a:xfrm>
            <a:off x="7000875" y="2714625"/>
            <a:ext cx="2143125" cy="1292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Calibri" pitchFamily="34" charset="0"/>
              </a:rPr>
              <a:t>Двухкислотные</a:t>
            </a:r>
          </a:p>
          <a:p>
            <a:endParaRPr lang="ru-RU">
              <a:latin typeface="Calibri" pitchFamily="34" charset="0"/>
            </a:endParaRPr>
          </a:p>
          <a:p>
            <a:pPr algn="ctr"/>
            <a:r>
              <a:rPr lang="en-US" sz="2000">
                <a:latin typeface="Tw Cen MT" pitchFamily="34" charset="0"/>
              </a:rPr>
              <a:t>Cu(OH)</a:t>
            </a:r>
            <a:r>
              <a:rPr lang="en-US" sz="2000" baseline="-25000">
                <a:latin typeface="Tw Cen MT" pitchFamily="34" charset="0"/>
              </a:rPr>
              <a:t>2</a:t>
            </a:r>
            <a:r>
              <a:rPr lang="en-US" sz="2000">
                <a:latin typeface="Tw Cen MT" pitchFamily="34" charset="0"/>
              </a:rPr>
              <a:t>,  Ba(OH)</a:t>
            </a:r>
            <a:r>
              <a:rPr lang="en-US" sz="2000" baseline="-25000">
                <a:latin typeface="Tw Cen MT" pitchFamily="34" charset="0"/>
              </a:rPr>
              <a:t>2</a:t>
            </a:r>
            <a:endParaRPr lang="ru-RU" sz="2000">
              <a:latin typeface="Calibri" pitchFamily="34" charset="0"/>
            </a:endParaRPr>
          </a:p>
        </p:txBody>
      </p:sp>
      <p:cxnSp>
        <p:nvCxnSpPr>
          <p:cNvPr id="34" name="Прямая со стрелкой 33"/>
          <p:cNvCxnSpPr/>
          <p:nvPr/>
        </p:nvCxnSpPr>
        <p:spPr>
          <a:xfrm rot="5400000">
            <a:off x="5822950" y="2392363"/>
            <a:ext cx="642937" cy="1588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5400000">
            <a:off x="7894638" y="2392363"/>
            <a:ext cx="642937" cy="1587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25" name="TextBox 36"/>
          <p:cNvSpPr txBox="1">
            <a:spLocks noChangeArrowheads="1"/>
          </p:cNvSpPr>
          <p:nvPr/>
        </p:nvSpPr>
        <p:spPr bwMode="auto">
          <a:xfrm>
            <a:off x="2571750" y="5072063"/>
            <a:ext cx="1571625" cy="1292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latin typeface="Calibri" pitchFamily="34" charset="0"/>
              </a:rPr>
              <a:t>Сильные</a:t>
            </a:r>
          </a:p>
          <a:p>
            <a:pPr algn="ctr"/>
            <a:endParaRPr lang="ru-RU" sz="2000" b="1" i="1">
              <a:latin typeface="Calibri" pitchFamily="34" charset="0"/>
            </a:endParaRPr>
          </a:p>
          <a:p>
            <a:pPr algn="ctr"/>
            <a:r>
              <a:rPr lang="ru-RU" sz="2000">
                <a:latin typeface="Calibri" pitchFamily="34" charset="0"/>
              </a:rPr>
              <a:t>щелочи</a:t>
            </a: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43026" name="TextBox 37"/>
          <p:cNvSpPr txBox="1">
            <a:spLocks noChangeArrowheads="1"/>
          </p:cNvSpPr>
          <p:nvPr/>
        </p:nvSpPr>
        <p:spPr bwMode="auto">
          <a:xfrm>
            <a:off x="4572000" y="5072063"/>
            <a:ext cx="1928813" cy="1323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latin typeface="Calibri" pitchFamily="34" charset="0"/>
              </a:rPr>
              <a:t>Слабые</a:t>
            </a:r>
          </a:p>
          <a:p>
            <a:pPr algn="ctr"/>
            <a:endParaRPr lang="ru-RU" sz="2000">
              <a:latin typeface="Calibri" pitchFamily="34" charset="0"/>
            </a:endParaRPr>
          </a:p>
          <a:p>
            <a:pPr algn="ctr"/>
            <a:r>
              <a:rPr lang="ru-RU" sz="2000">
                <a:latin typeface="Calibri" pitchFamily="34" charset="0"/>
              </a:rPr>
              <a:t>Нерастворимые основания</a:t>
            </a:r>
          </a:p>
        </p:txBody>
      </p:sp>
      <p:cxnSp>
        <p:nvCxnSpPr>
          <p:cNvPr id="40" name="Прямая со стрелкой 39"/>
          <p:cNvCxnSpPr/>
          <p:nvPr/>
        </p:nvCxnSpPr>
        <p:spPr>
          <a:xfrm rot="5400000">
            <a:off x="3571081" y="4858544"/>
            <a:ext cx="428625" cy="1588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rot="5400000">
            <a:off x="5304632" y="4876006"/>
            <a:ext cx="357188" cy="34925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Box 1"/>
          <p:cNvSpPr txBox="1">
            <a:spLocks noChangeArrowheads="1"/>
          </p:cNvSpPr>
          <p:nvPr/>
        </p:nvSpPr>
        <p:spPr bwMode="auto">
          <a:xfrm>
            <a:off x="714375" y="285750"/>
            <a:ext cx="8018463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400" b="1" u="sng">
              <a:solidFill>
                <a:srgbClr val="C00000"/>
              </a:solidFill>
              <a:latin typeface="Calibri" pitchFamily="34" charset="0"/>
            </a:endParaRPr>
          </a:p>
          <a:p>
            <a:r>
              <a:rPr lang="ru-RU" sz="2400" b="1" u="sng">
                <a:solidFill>
                  <a:srgbClr val="C00000"/>
                </a:solidFill>
                <a:latin typeface="Calibri" pitchFamily="34" charset="0"/>
              </a:rPr>
              <a:t>Задание:  </a:t>
            </a:r>
            <a:r>
              <a:rPr lang="ru-RU" sz="2400" b="1">
                <a:latin typeface="Calibri" pitchFamily="34" charset="0"/>
              </a:rPr>
              <a:t>Закончить уравнения химических превращений</a:t>
            </a:r>
          </a:p>
          <a:p>
            <a:endParaRPr lang="ru-RU" sz="2400" b="1">
              <a:latin typeface="Calibri" pitchFamily="34" charset="0"/>
            </a:endParaRPr>
          </a:p>
          <a:p>
            <a:endParaRPr lang="ru-RU" sz="2400" b="1">
              <a:latin typeface="Calibri" pitchFamily="34" charset="0"/>
            </a:endParaRPr>
          </a:p>
          <a:p>
            <a:r>
              <a:rPr lang="en-US" sz="3600">
                <a:latin typeface="Tw Cen MT" pitchFamily="34" charset="0"/>
              </a:rPr>
              <a:t>KOH</a:t>
            </a:r>
            <a:r>
              <a:rPr lang="ru-RU" sz="3600">
                <a:latin typeface="Calibri" pitchFamily="34" charset="0"/>
              </a:rPr>
              <a:t>  +  </a:t>
            </a:r>
            <a:r>
              <a:rPr lang="en-US" sz="3600">
                <a:latin typeface="Tw Cen MT" pitchFamily="34" charset="0"/>
              </a:rPr>
              <a:t>NaNO</a:t>
            </a:r>
            <a:r>
              <a:rPr lang="ru-RU" sz="3600" baseline="-25000">
                <a:latin typeface="Calibri" pitchFamily="34" charset="0"/>
              </a:rPr>
              <a:t>3</a:t>
            </a:r>
            <a:r>
              <a:rPr lang="ru-RU" sz="3600">
                <a:latin typeface="Calibri" pitchFamily="34" charset="0"/>
              </a:rPr>
              <a:t>  →  </a:t>
            </a:r>
          </a:p>
          <a:p>
            <a:endParaRPr lang="ru-RU" sz="3600">
              <a:latin typeface="Calibri" pitchFamily="34" charset="0"/>
            </a:endParaRPr>
          </a:p>
          <a:p>
            <a:r>
              <a:rPr lang="en-US" sz="3600">
                <a:latin typeface="Tw Cen MT" pitchFamily="34" charset="0"/>
              </a:rPr>
              <a:t>Mg(OH)</a:t>
            </a:r>
            <a:r>
              <a:rPr lang="en-US" sz="3600" baseline="-25000">
                <a:latin typeface="Tw Cen MT" pitchFamily="34" charset="0"/>
              </a:rPr>
              <a:t>2</a:t>
            </a:r>
            <a:r>
              <a:rPr lang="en-US" sz="3600">
                <a:latin typeface="Tw Cen MT" pitchFamily="34" charset="0"/>
              </a:rPr>
              <a:t>  +  FeO  →</a:t>
            </a:r>
            <a:endParaRPr lang="ru-RU" sz="3600">
              <a:latin typeface="Calibri" pitchFamily="34" charset="0"/>
            </a:endParaRPr>
          </a:p>
          <a:p>
            <a:endParaRPr lang="ru-RU" sz="3600">
              <a:latin typeface="Calibri" pitchFamily="34" charset="0"/>
            </a:endParaRPr>
          </a:p>
          <a:p>
            <a:r>
              <a:rPr lang="en-US" sz="3600">
                <a:latin typeface="Tw Cen MT" pitchFamily="34" charset="0"/>
              </a:rPr>
              <a:t>NaOH  +  HCI  →  </a:t>
            </a:r>
            <a:endParaRPr lang="ru-RU" sz="3600">
              <a:latin typeface="Calibri" pitchFamily="34" charset="0"/>
            </a:endParaRPr>
          </a:p>
          <a:p>
            <a:endParaRPr lang="ru-RU" sz="3600">
              <a:latin typeface="Calibri" pitchFamily="34" charset="0"/>
            </a:endParaRPr>
          </a:p>
          <a:p>
            <a:endParaRPr lang="ru-RU" sz="24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500188" y="571500"/>
            <a:ext cx="5583237" cy="375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2060"/>
                </a:solidFill>
                <a:latin typeface="Franklin Gothic Book" pitchFamily="34" charset="0"/>
              </a:rPr>
              <a:t>Домашнее  задание:</a:t>
            </a:r>
          </a:p>
          <a:p>
            <a:endParaRPr lang="ru-RU" sz="3600">
              <a:latin typeface="Franklin Gothic Book" pitchFamily="34" charset="0"/>
            </a:endParaRPr>
          </a:p>
          <a:p>
            <a:endParaRPr lang="ru-RU" sz="3600">
              <a:latin typeface="Franklin Gothic Book" pitchFamily="34" charset="0"/>
            </a:endParaRPr>
          </a:p>
          <a:p>
            <a:r>
              <a:rPr lang="ru-RU" sz="3600" b="1" i="1">
                <a:latin typeface="Franklin Gothic Book" pitchFamily="34" charset="0"/>
              </a:rPr>
              <a:t>§ 39 упр 3, 5.   </a:t>
            </a:r>
          </a:p>
          <a:p>
            <a:r>
              <a:rPr lang="ru-RU" sz="3600" b="1" i="1">
                <a:latin typeface="Franklin Gothic Book" pitchFamily="34" charset="0"/>
              </a:rPr>
              <a:t>§ 37 – 38  (повторить)</a:t>
            </a:r>
          </a:p>
          <a:p>
            <a:endParaRPr lang="ru-RU" sz="3600">
              <a:latin typeface="Franklin Gothic Book" pitchFamily="34" charset="0"/>
            </a:endParaRPr>
          </a:p>
          <a:p>
            <a:endParaRPr lang="ru-RU"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2.xml><?xml version="1.0" encoding="utf-8"?>
<a:themeOverride xmlns:a="http://schemas.openxmlformats.org/drawingml/2006/main">
  <a:clrScheme name="Обычная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3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112</TotalTime>
  <Words>192</Words>
  <Application>Microsoft Office PowerPoint</Application>
  <PresentationFormat>Экран (4:3)</PresentationFormat>
  <Paragraphs>94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8</vt:i4>
      </vt:variant>
    </vt:vector>
  </HeadingPairs>
  <TitlesOfParts>
    <vt:vector size="22" baseType="lpstr">
      <vt:lpstr>Arial</vt:lpstr>
      <vt:lpstr>Georgia</vt:lpstr>
      <vt:lpstr>Wingdings 2</vt:lpstr>
      <vt:lpstr>Wingdings</vt:lpstr>
      <vt:lpstr>Calibri</vt:lpstr>
      <vt:lpstr>Century Schoolbook</vt:lpstr>
      <vt:lpstr>Franklin Gothic Medium</vt:lpstr>
      <vt:lpstr>Franklin Gothic Book</vt:lpstr>
      <vt:lpstr>Tw Cen MT</vt:lpstr>
      <vt:lpstr>Times New Roman</vt:lpstr>
      <vt:lpstr>Официальная</vt:lpstr>
      <vt:lpstr>Эркер</vt:lpstr>
      <vt:lpstr>Обычная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18</cp:revision>
  <dcterms:modified xsi:type="dcterms:W3CDTF">2012-03-19T20:23:42Z</dcterms:modified>
</cp:coreProperties>
</file>