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9" r:id="rId10"/>
    <p:sldId id="265" r:id="rId11"/>
    <p:sldId id="268" r:id="rId12"/>
    <p:sldId id="270" r:id="rId13"/>
    <p:sldId id="271" r:id="rId14"/>
    <p:sldId id="272" r:id="rId15"/>
    <p:sldId id="273" r:id="rId16"/>
    <p:sldId id="274" r:id="rId17"/>
    <p:sldId id="267" r:id="rId18"/>
    <p:sldId id="275" r:id="rId19"/>
    <p:sldId id="276" r:id="rId20"/>
    <p:sldId id="27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8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44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171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027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441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3619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07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8621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7455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772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2016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3064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BC18763-CDA1-46CF-BFFC-EE0997B0CF71}" type="datetimeFigureOut">
              <a:rPr lang="ru-RU" smtClean="0"/>
              <a:t>09.09.2015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FF5C52-124A-41C8-9B9D-ED3C588DA17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суммы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6</a:t>
            </a:r>
            <a:r>
              <a:rPr lang="ru-RU" dirty="0" smtClean="0"/>
              <a:t> урок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536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сканирование0006"/>
          <p:cNvPicPr>
            <a:picLocks noChangeAspect="1" noChangeArrowheads="1"/>
          </p:cNvPicPr>
          <p:nvPr/>
        </p:nvPicPr>
        <p:blipFill>
          <a:blip r:embed="rId2" cstate="print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04664"/>
            <a:ext cx="5328592" cy="3959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7544" y="4653136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вы сейчас повторили и, что нового узнали?</a:t>
            </a:r>
          </a:p>
          <a:p>
            <a:r>
              <a:rPr lang="ru-RU" dirty="0" smtClean="0"/>
              <a:t>Посмотрите </a:t>
            </a:r>
            <a:r>
              <a:rPr lang="ru-RU" dirty="0"/>
              <a:t>на смайлики и скажите, что дальше я вам предложу?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Пробное задание.)</a:t>
            </a:r>
          </a:p>
          <a:p>
            <a:r>
              <a:rPr lang="ru-RU" dirty="0" smtClean="0"/>
              <a:t>С </a:t>
            </a:r>
            <a:r>
              <a:rPr lang="ru-RU" dirty="0"/>
              <a:t>какой целью вам будет предложено пробное задание? </a:t>
            </a:r>
          </a:p>
        </p:txBody>
      </p:sp>
    </p:spTree>
    <p:extLst>
      <p:ext uri="{BB962C8B-B14F-4D97-AF65-F5344CB8AC3E}">
        <p14:creationId xmlns:p14="http://schemas.microsoft.com/office/powerpoint/2010/main" val="256139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стр.16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60457" r="7830" b="17196"/>
          <a:stretch/>
        </p:blipFill>
        <p:spPr>
          <a:xfrm>
            <a:off x="899592" y="1772816"/>
            <a:ext cx="7632848" cy="3935079"/>
          </a:xfr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996536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763713" y="4395788"/>
            <a:ext cx="6048375" cy="1409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Найти значения полученных выражений и       записать двойное неравенство</a:t>
            </a:r>
            <a:endParaRPr lang="ru-RU" altLang="ru-RU" sz="2800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1763713" y="692150"/>
            <a:ext cx="6048375" cy="1409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Заменить слагаемые меньшими круглыми       числами</a:t>
            </a:r>
          </a:p>
          <a:p>
            <a:pPr algn="ctr"/>
            <a:r>
              <a:rPr lang="ru-RU" altLang="ru-RU" sz="2800">
                <a:solidFill>
                  <a:srgbClr val="000000"/>
                </a:solidFill>
              </a:rPr>
              <a:t> (нижняя граница)</a:t>
            </a:r>
            <a:endParaRPr lang="ru-RU" altLang="ru-RU" sz="2800"/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1763713" y="2562225"/>
            <a:ext cx="6048375" cy="14081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Заменить слагаемые большими круглыми         числами</a:t>
            </a:r>
          </a:p>
          <a:p>
            <a:pPr algn="ctr"/>
            <a:r>
              <a:rPr lang="ru-RU" altLang="ru-RU" sz="2800">
                <a:solidFill>
                  <a:srgbClr val="000000"/>
                </a:solidFill>
              </a:rPr>
              <a:t>(верхняя граница)</a:t>
            </a:r>
            <a:endParaRPr lang="ru-RU" altLang="ru-RU" sz="2800"/>
          </a:p>
        </p:txBody>
      </p:sp>
      <p:sp>
        <p:nvSpPr>
          <p:cNvPr id="18440" name="Line 8"/>
          <p:cNvSpPr>
            <a:spLocks noChangeShapeType="1"/>
          </p:cNvSpPr>
          <p:nvPr/>
        </p:nvSpPr>
        <p:spPr bwMode="auto">
          <a:xfrm>
            <a:off x="4787900" y="2116138"/>
            <a:ext cx="0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4787900" y="3900488"/>
            <a:ext cx="0" cy="4953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55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18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4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  <p:bldP spid="18438" grpId="0" animBg="1"/>
      <p:bldP spid="18439" grpId="0" animBg="1"/>
      <p:bldP spid="18440" grpId="0" animBg="1"/>
      <p:bldP spid="184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1619250" y="4565650"/>
            <a:ext cx="6192838" cy="1527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Найти значения полученных выражений и  </a:t>
            </a:r>
          </a:p>
          <a:p>
            <a:pPr algn="ctr"/>
            <a:r>
              <a:rPr lang="ru-RU" altLang="ru-RU" sz="2800">
                <a:solidFill>
                  <a:srgbClr val="000000"/>
                </a:solidFill>
              </a:rPr>
              <a:t>записать двойное неравенство</a:t>
            </a:r>
            <a:endParaRPr lang="ru-RU" altLang="ru-RU" sz="2800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1619250" y="549275"/>
            <a:ext cx="6192838" cy="1527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Заменить слагаемые, если это необходимо, меньшими круглыми числами(нижняя граница)</a:t>
            </a:r>
            <a:endParaRPr lang="ru-RU" altLang="ru-RU" sz="2800"/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1619250" y="2576513"/>
            <a:ext cx="6192838" cy="15271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altLang="ru-RU" sz="2800">
                <a:solidFill>
                  <a:srgbClr val="000000"/>
                </a:solidFill>
              </a:rPr>
              <a:t>Заменить слагаемые, если это необходимо, большими круглыми числами (верхняя граница)</a:t>
            </a:r>
            <a:endParaRPr lang="ru-RU" altLang="ru-RU" sz="2800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>
            <a:off x="4716463" y="2093913"/>
            <a:ext cx="0" cy="5365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5" name="Line 9"/>
          <p:cNvSpPr>
            <a:spLocks noChangeShapeType="1"/>
          </p:cNvSpPr>
          <p:nvPr/>
        </p:nvSpPr>
        <p:spPr bwMode="auto">
          <a:xfrm>
            <a:off x="4716463" y="4027488"/>
            <a:ext cx="0" cy="5381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9885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 animBg="1"/>
      <p:bldP spid="19462" grpId="0" animBg="1"/>
      <p:bldP spid="19463" grpId="0" animBg="1"/>
      <p:bldP spid="19464" grpId="0" animBg="1"/>
      <p:bldP spid="1946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755651" y="1052513"/>
            <a:ext cx="6336629" cy="1440383"/>
            <a:chOff x="755651" y="1052513"/>
            <a:chExt cx="6336629" cy="1440383"/>
          </a:xfrm>
        </p:grpSpPr>
        <p:sp useBgFill="1">
          <p:nvSpPr>
            <p:cNvPr id="20485" name="Text Box 5"/>
            <p:cNvSpPr txBox="1">
              <a:spLocks noChangeArrowheads="1"/>
            </p:cNvSpPr>
            <p:nvPr/>
          </p:nvSpPr>
          <p:spPr bwMode="auto">
            <a:xfrm>
              <a:off x="755651" y="1052513"/>
              <a:ext cx="6336629" cy="1440383"/>
            </a:xfrm>
            <a:prstGeom prst="rect">
              <a:avLst/>
            </a:prstGeom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altLang="ru-RU" sz="1000" dirty="0">
                  <a:solidFill>
                    <a:srgbClr val="000000"/>
                  </a:solidFill>
                </a:rPr>
                <a:t>      </a:t>
              </a:r>
              <a:r>
                <a:rPr lang="ru-RU" altLang="ru-RU" sz="4000" dirty="0">
                  <a:solidFill>
                    <a:srgbClr val="000000"/>
                  </a:solidFill>
                </a:rPr>
                <a:t>м       </a:t>
              </a:r>
              <a:r>
                <a:rPr lang="ru-RU" altLang="ru-RU" sz="4000" dirty="0" err="1">
                  <a:solidFill>
                    <a:srgbClr val="000000"/>
                  </a:solidFill>
                </a:rPr>
                <a:t>м</a:t>
              </a:r>
              <a:r>
                <a:rPr lang="ru-RU" altLang="ru-RU" sz="4000" dirty="0">
                  <a:solidFill>
                    <a:srgbClr val="000000"/>
                  </a:solidFill>
                </a:rPr>
                <a:t>                </a:t>
              </a:r>
              <a:r>
                <a:rPr lang="ru-RU" altLang="ru-RU" sz="4000" dirty="0" smtClean="0">
                  <a:solidFill>
                    <a:srgbClr val="000000"/>
                  </a:solidFill>
                </a:rPr>
                <a:t>    </a:t>
              </a:r>
              <a:r>
                <a:rPr lang="ru-RU" altLang="ru-RU" sz="4000" dirty="0">
                  <a:solidFill>
                    <a:srgbClr val="000000"/>
                  </a:solidFill>
                </a:rPr>
                <a:t>б         </a:t>
              </a:r>
              <a:r>
                <a:rPr lang="ru-RU" altLang="ru-RU" sz="4000" dirty="0" err="1" smtClean="0">
                  <a:solidFill>
                    <a:srgbClr val="000000"/>
                  </a:solidFill>
                </a:rPr>
                <a:t>б</a:t>
              </a:r>
              <a:endParaRPr lang="ru-RU" altLang="ru-RU" sz="4000" dirty="0">
                <a:solidFill>
                  <a:srgbClr val="000000"/>
                </a:solidFill>
              </a:endParaRPr>
            </a:p>
            <a:p>
              <a:r>
                <a:rPr lang="ru-RU" altLang="ru-RU" sz="4000" dirty="0">
                  <a:solidFill>
                    <a:srgbClr val="000000"/>
                  </a:solidFill>
                </a:rPr>
                <a:t>      +        &lt; </a:t>
              </a:r>
              <a:r>
                <a:rPr lang="ru-RU" altLang="ru-RU" sz="4000" i="1" dirty="0">
                  <a:solidFill>
                    <a:srgbClr val="000000"/>
                  </a:solidFill>
                </a:rPr>
                <a:t>a</a:t>
              </a:r>
              <a:r>
                <a:rPr lang="ru-RU" altLang="ru-RU" sz="4000" dirty="0">
                  <a:solidFill>
                    <a:srgbClr val="000000"/>
                  </a:solidFill>
                </a:rPr>
                <a:t> + </a:t>
              </a:r>
              <a:r>
                <a:rPr lang="ru-RU" altLang="ru-RU" sz="4000" i="1" dirty="0">
                  <a:solidFill>
                    <a:srgbClr val="000000"/>
                  </a:solidFill>
                </a:rPr>
                <a:t>b</a:t>
              </a:r>
              <a:r>
                <a:rPr lang="ru-RU" altLang="ru-RU" sz="4000" dirty="0">
                  <a:solidFill>
                    <a:srgbClr val="000000"/>
                  </a:solidFill>
                </a:rPr>
                <a:t> &lt;        + </a:t>
              </a:r>
              <a:endParaRPr lang="ru-RU" altLang="ru-RU" sz="4000" dirty="0"/>
            </a:p>
          </p:txBody>
        </p:sp>
        <p:sp>
          <p:nvSpPr>
            <p:cNvPr id="20486" name="Rectangle 6"/>
            <p:cNvSpPr>
              <a:spLocks noChangeArrowheads="1"/>
            </p:cNvSpPr>
            <p:nvPr/>
          </p:nvSpPr>
          <p:spPr bwMode="auto">
            <a:xfrm>
              <a:off x="971600" y="1785144"/>
              <a:ext cx="439737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87" name="Rectangle 7"/>
            <p:cNvSpPr>
              <a:spLocks noChangeArrowheads="1"/>
            </p:cNvSpPr>
            <p:nvPr/>
          </p:nvSpPr>
          <p:spPr bwMode="auto">
            <a:xfrm>
              <a:off x="2132012" y="1785143"/>
              <a:ext cx="504825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5012531" y="1785144"/>
              <a:ext cx="439738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489" name="Rectangle 9"/>
            <p:cNvSpPr>
              <a:spLocks noChangeArrowheads="1"/>
            </p:cNvSpPr>
            <p:nvPr/>
          </p:nvSpPr>
          <p:spPr bwMode="auto">
            <a:xfrm>
              <a:off x="6364828" y="1793188"/>
              <a:ext cx="441325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96210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стр.16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35" t="60457" r="7830" b="17196"/>
          <a:stretch/>
        </p:blipFill>
        <p:spPr>
          <a:xfrm>
            <a:off x="899554" y="1786601"/>
            <a:ext cx="7632848" cy="3935079"/>
          </a:xfrm>
          <a:ln>
            <a:solidFill>
              <a:srgbClr val="00B0F0"/>
            </a:solidFill>
          </a:ln>
        </p:spPr>
      </p:pic>
      <p:grpSp>
        <p:nvGrpSpPr>
          <p:cNvPr id="5" name="Группа 4"/>
          <p:cNvGrpSpPr/>
          <p:nvPr/>
        </p:nvGrpSpPr>
        <p:grpSpPr>
          <a:xfrm>
            <a:off x="1547664" y="344761"/>
            <a:ext cx="6336629" cy="1440383"/>
            <a:chOff x="755651" y="1052513"/>
            <a:chExt cx="6336629" cy="1440383"/>
          </a:xfrm>
        </p:grpSpPr>
        <p:sp>
          <p:nvSpPr>
            <p:cNvPr id="6" name="Text Box 5"/>
            <p:cNvSpPr txBox="1">
              <a:spLocks noChangeArrowheads="1"/>
            </p:cNvSpPr>
            <p:nvPr/>
          </p:nvSpPr>
          <p:spPr bwMode="auto">
            <a:xfrm>
              <a:off x="755651" y="1052513"/>
              <a:ext cx="6336629" cy="1440383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r>
                <a:rPr lang="ru-RU" altLang="ru-RU" sz="1000" dirty="0">
                  <a:solidFill>
                    <a:srgbClr val="000000"/>
                  </a:solidFill>
                </a:rPr>
                <a:t>      </a:t>
              </a:r>
              <a:r>
                <a:rPr lang="ru-RU" altLang="ru-RU" sz="4000" dirty="0">
                  <a:solidFill>
                    <a:srgbClr val="000000"/>
                  </a:solidFill>
                </a:rPr>
                <a:t>м       </a:t>
              </a:r>
              <a:r>
                <a:rPr lang="ru-RU" altLang="ru-RU" sz="4000" dirty="0" err="1">
                  <a:solidFill>
                    <a:srgbClr val="000000"/>
                  </a:solidFill>
                </a:rPr>
                <a:t>м</a:t>
              </a:r>
              <a:r>
                <a:rPr lang="ru-RU" altLang="ru-RU" sz="4000" dirty="0">
                  <a:solidFill>
                    <a:srgbClr val="000000"/>
                  </a:solidFill>
                </a:rPr>
                <a:t>                </a:t>
              </a:r>
              <a:r>
                <a:rPr lang="ru-RU" altLang="ru-RU" sz="4000" dirty="0" smtClean="0">
                  <a:solidFill>
                    <a:srgbClr val="000000"/>
                  </a:solidFill>
                </a:rPr>
                <a:t>    </a:t>
              </a:r>
              <a:r>
                <a:rPr lang="ru-RU" altLang="ru-RU" sz="4000" dirty="0">
                  <a:solidFill>
                    <a:srgbClr val="000000"/>
                  </a:solidFill>
                </a:rPr>
                <a:t>б         </a:t>
              </a:r>
              <a:r>
                <a:rPr lang="ru-RU" altLang="ru-RU" sz="4000" dirty="0" err="1" smtClean="0">
                  <a:solidFill>
                    <a:srgbClr val="000000"/>
                  </a:solidFill>
                </a:rPr>
                <a:t>б</a:t>
              </a:r>
              <a:endParaRPr lang="ru-RU" altLang="ru-RU" sz="4000" dirty="0">
                <a:solidFill>
                  <a:srgbClr val="000000"/>
                </a:solidFill>
              </a:endParaRPr>
            </a:p>
            <a:p>
              <a:r>
                <a:rPr lang="ru-RU" altLang="ru-RU" sz="4000" dirty="0">
                  <a:solidFill>
                    <a:srgbClr val="000000"/>
                  </a:solidFill>
                </a:rPr>
                <a:t>      +        &lt; </a:t>
              </a:r>
              <a:r>
                <a:rPr lang="ru-RU" altLang="ru-RU" sz="4000" i="1" dirty="0">
                  <a:solidFill>
                    <a:srgbClr val="000000"/>
                  </a:solidFill>
                </a:rPr>
                <a:t>a</a:t>
              </a:r>
              <a:r>
                <a:rPr lang="ru-RU" altLang="ru-RU" sz="4000" dirty="0">
                  <a:solidFill>
                    <a:srgbClr val="000000"/>
                  </a:solidFill>
                </a:rPr>
                <a:t> + </a:t>
              </a:r>
              <a:r>
                <a:rPr lang="ru-RU" altLang="ru-RU" sz="4000" i="1" dirty="0">
                  <a:solidFill>
                    <a:srgbClr val="000000"/>
                  </a:solidFill>
                </a:rPr>
                <a:t>b</a:t>
              </a:r>
              <a:r>
                <a:rPr lang="ru-RU" altLang="ru-RU" sz="4000" dirty="0">
                  <a:solidFill>
                    <a:srgbClr val="000000"/>
                  </a:solidFill>
                </a:rPr>
                <a:t> &lt;        + </a:t>
              </a:r>
              <a:endParaRPr lang="ru-RU" altLang="ru-RU" sz="4000" dirty="0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971600" y="1785144"/>
              <a:ext cx="439737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2132012" y="1785143"/>
              <a:ext cx="504825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012531" y="1785144"/>
              <a:ext cx="439738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Rectangle 9"/>
            <p:cNvSpPr>
              <a:spLocks noChangeArrowheads="1"/>
            </p:cNvSpPr>
            <p:nvPr/>
          </p:nvSpPr>
          <p:spPr bwMode="auto">
            <a:xfrm>
              <a:off x="6364828" y="1793188"/>
              <a:ext cx="441325" cy="491331"/>
            </a:xfrm>
            <a:prstGeom prst="rect">
              <a:avLst/>
            </a:prstGeom>
            <a:solidFill>
              <a:srgbClr val="FF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55224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стр.17</a:t>
            </a:r>
            <a:br>
              <a:rPr lang="ru-RU" sz="3200" dirty="0" smtClean="0"/>
            </a:br>
            <a:r>
              <a:rPr lang="ru-RU" sz="3200" dirty="0" smtClean="0"/>
              <a:t>Работа в парах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" t="68624" r="7412" b="14846"/>
          <a:stretch/>
        </p:blipFill>
        <p:spPr>
          <a:xfrm rot="10800000">
            <a:off x="971600" y="1628800"/>
            <a:ext cx="7128792" cy="3168351"/>
          </a:xfrm>
          <a:ln>
            <a:solidFill>
              <a:srgbClr val="00B0F0"/>
            </a:solidFill>
          </a:ln>
        </p:spPr>
      </p:pic>
    </p:spTree>
    <p:extLst>
      <p:ext uri="{BB962C8B-B14F-4D97-AF65-F5344CB8AC3E}">
        <p14:creationId xmlns:p14="http://schemas.microsoft.com/office/powerpoint/2010/main" val="1548090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стр.17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" t="63035" r="7412" b="31196"/>
          <a:stretch/>
        </p:blipFill>
        <p:spPr>
          <a:xfrm rot="10800000">
            <a:off x="611560" y="1340768"/>
            <a:ext cx="7488832" cy="848250"/>
          </a:xfrm>
          <a:ln>
            <a:solidFill>
              <a:srgbClr val="00B0F0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615721" y="2287051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1200&lt; 784+519&lt;1400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615721" y="2878923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1500&lt; 632+947&lt;1700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90375" y="3501008"/>
            <a:ext cx="35283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11000&lt; 7384+4608&lt;13000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077817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стр.17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4" t="30246" r="9460" b="62477"/>
          <a:stretch/>
        </p:blipFill>
        <p:spPr>
          <a:xfrm rot="10800000">
            <a:off x="611560" y="1196752"/>
            <a:ext cx="7488832" cy="1069923"/>
          </a:xfrm>
          <a:ln>
            <a:solidFill>
              <a:srgbClr val="00B0F0"/>
            </a:solidFill>
          </a:ln>
        </p:spPr>
      </p:pic>
      <p:sp>
        <p:nvSpPr>
          <p:cNvPr id="3" name="TextBox 2"/>
          <p:cNvSpPr txBox="1"/>
          <p:nvPr/>
        </p:nvSpPr>
        <p:spPr>
          <a:xfrm>
            <a:off x="899592" y="2571001"/>
            <a:ext cx="52549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(370•20)•32=236000(н.)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6121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424936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Что нового вы узнали сегодня на уроке?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Сегодня </a:t>
            </a:r>
            <a:r>
              <a:rPr lang="ru-RU" sz="2400" dirty="0">
                <a:solidFill>
                  <a:schemeClr val="tx1"/>
                </a:solidFill>
              </a:rPr>
              <a:t>мы узнали, как способ оценки суммы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Какова </a:t>
            </a:r>
            <a:r>
              <a:rPr lang="ru-RU" sz="2400" dirty="0">
                <a:solidFill>
                  <a:schemeClr val="tx1"/>
                </a:solidFill>
              </a:rPr>
              <a:t>была цель урока?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Составить </a:t>
            </a:r>
            <a:r>
              <a:rPr lang="ru-RU" sz="2400" dirty="0">
                <a:solidFill>
                  <a:schemeClr val="tx1"/>
                </a:solidFill>
              </a:rPr>
              <a:t>алгоритм оценки суммы, и научиться им пользоваться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Достигли </a:t>
            </a:r>
            <a:r>
              <a:rPr lang="ru-RU" sz="2400" dirty="0">
                <a:solidFill>
                  <a:schemeClr val="tx1"/>
                </a:solidFill>
              </a:rPr>
              <a:t>вы этой цели?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Что </a:t>
            </a:r>
            <a:r>
              <a:rPr lang="ru-RU" sz="2400" dirty="0">
                <a:solidFill>
                  <a:schemeClr val="tx1"/>
                </a:solidFill>
              </a:rPr>
              <a:t>вам помогло достичь цель?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А </a:t>
            </a:r>
            <a:r>
              <a:rPr lang="ru-RU" sz="2400" dirty="0">
                <a:solidFill>
                  <a:schemeClr val="tx1"/>
                </a:solidFill>
              </a:rPr>
              <a:t>теперь я буду называть вам некоторые утверждения. Если вы считаете их истинными, то ставьте знак «+», если считаете ложными, то – знак «–».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1) Я понял, что такое оценка выражения.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2) Я понял, что такое нижняя и верхняя граница;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3) Я думаю, что сумею оценить сумму.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4) Мне еще надо поработать над этой темой.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5) Сегодня на уроке у меня остались вопросы.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6) Думаю, что я справлюсь с домашним заданием.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>
                <a:solidFill>
                  <a:schemeClr val="tx1"/>
                </a:solidFill>
              </a:rPr>
              <a:t>7) Я сегодня учился учиться.</a:t>
            </a:r>
          </a:p>
          <a:p>
            <a:pPr marL="0" indent="0">
              <a:spcBef>
                <a:spcPts val="0"/>
              </a:spcBef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05381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654125" y="282575"/>
            <a:ext cx="2065337" cy="10795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4400">
                <a:solidFill>
                  <a:srgbClr val="000000"/>
                </a:solidFill>
              </a:rPr>
              <a:t>14 + 16</a:t>
            </a:r>
            <a:endParaRPr lang="ru-RU" altLang="ru-RU" sz="4400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2957587" y="282575"/>
            <a:ext cx="5040313" cy="11414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4400">
                <a:solidFill>
                  <a:srgbClr val="000000"/>
                </a:solidFill>
              </a:rPr>
              <a:t>383 + 214 + 460</a:t>
            </a:r>
            <a:endParaRPr lang="ru-RU" altLang="ru-RU" sz="4400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654125" y="1577975"/>
            <a:ext cx="6048375" cy="9366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4400">
                <a:solidFill>
                  <a:srgbClr val="000000"/>
                </a:solidFill>
              </a:rPr>
              <a:t>452 + 567 + 124 + 231</a:t>
            </a:r>
            <a:endParaRPr lang="ru-RU" altLang="ru-RU" sz="4400"/>
          </a:p>
        </p:txBody>
      </p:sp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725562" y="2730500"/>
            <a:ext cx="6624638" cy="720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4400">
                <a:solidFill>
                  <a:srgbClr val="000000"/>
                </a:solidFill>
              </a:rPr>
              <a:t>453 + 568 + 125 + 232</a:t>
            </a:r>
            <a:endParaRPr lang="ru-RU" altLang="ru-RU" sz="4400"/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797000" y="3738563"/>
            <a:ext cx="4752975" cy="963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4400">
                <a:solidFill>
                  <a:srgbClr val="000000"/>
                </a:solidFill>
              </a:rPr>
              <a:t>382 + 213 + 459</a:t>
            </a:r>
            <a:endParaRPr lang="ru-RU" altLang="ru-RU" sz="4400"/>
          </a:p>
        </p:txBody>
      </p:sp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6126237" y="3810000"/>
            <a:ext cx="2303463" cy="7921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4400">
                <a:solidFill>
                  <a:srgbClr val="000000"/>
                </a:solidFill>
              </a:rPr>
              <a:t>14 + 17</a:t>
            </a:r>
            <a:endParaRPr lang="ru-RU" altLang="ru-RU" sz="4400"/>
          </a:p>
        </p:txBody>
      </p:sp>
      <p:sp>
        <p:nvSpPr>
          <p:cNvPr id="2" name="Прямоугольник 1"/>
          <p:cNvSpPr/>
          <p:nvPr/>
        </p:nvSpPr>
        <p:spPr>
          <a:xfrm>
            <a:off x="725562" y="5157192"/>
            <a:ext cx="763284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 знаете о действии сложении? Какие числа умеете складывать? 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Разбейте данные суммы на три группы. Каким образом это можно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сделать?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Разбейте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эти выражения на группы по количеству слагаемых.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6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5" grpId="0" animBg="1"/>
      <p:bldP spid="10246" grpId="0" animBg="1"/>
      <p:bldP spid="10247" grpId="0" animBg="1"/>
      <p:bldP spid="10248" grpId="0" animBg="1"/>
      <p:bldP spid="10249" grpId="0" animBg="1"/>
      <p:bldP spid="1025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87825" y="2349500"/>
            <a:ext cx="3552825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619250" y="476250"/>
            <a:ext cx="6121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latin typeface="Times New Roman" pitchFamily="18" charset="0"/>
                <a:cs typeface="Times New Roman" pitchFamily="18" charset="0"/>
              </a:rPr>
              <a:t>Домашнее  задание</a:t>
            </a:r>
            <a:r>
              <a:rPr lang="ru-RU" sz="4000" b="1"/>
              <a:t>:</a:t>
            </a:r>
          </a:p>
        </p:txBody>
      </p:sp>
      <p:sp>
        <p:nvSpPr>
          <p:cNvPr id="76807" name="Text Box 7"/>
          <p:cNvSpPr txBox="1">
            <a:spLocks noChangeArrowheads="1"/>
          </p:cNvSpPr>
          <p:nvPr/>
        </p:nvSpPr>
        <p:spPr bwMode="auto">
          <a:xfrm>
            <a:off x="767358" y="1325131"/>
            <a:ext cx="684093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стр.</a:t>
            </a: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17</a:t>
            </a:r>
            <a:r>
              <a:rPr lang="ru-RU" sz="3600" b="1" dirty="0" smtClean="0">
                <a:solidFill>
                  <a:srgbClr val="000066"/>
                </a:solidFill>
                <a:latin typeface="Times New Roman" pitchFamily="18" charset="0"/>
              </a:rPr>
              <a:t>, №8; стр.18, №14(2-ой)</a:t>
            </a:r>
            <a:endParaRPr lang="ru-RU" sz="3600" b="1" dirty="0">
              <a:solidFill>
                <a:srgbClr val="000066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79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68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6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6" grpId="0"/>
      <p:bldP spid="7680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250825" y="333375"/>
            <a:ext cx="2065338" cy="5753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2800" dirty="0">
                <a:solidFill>
                  <a:srgbClr val="000000"/>
                </a:solidFill>
              </a:rPr>
              <a:t>14 + 16</a:t>
            </a:r>
            <a:endParaRPr lang="ru-RU" altLang="ru-RU" sz="2800" dirty="0"/>
          </a:p>
        </p:txBody>
      </p:sp>
      <p:sp>
        <p:nvSpPr>
          <p:cNvPr id="11269" name="Rectangle 5"/>
          <p:cNvSpPr>
            <a:spLocks noChangeArrowheads="1"/>
          </p:cNvSpPr>
          <p:nvPr/>
        </p:nvSpPr>
        <p:spPr bwMode="auto">
          <a:xfrm>
            <a:off x="250826" y="1484313"/>
            <a:ext cx="3313062" cy="64854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2800" dirty="0">
                <a:solidFill>
                  <a:srgbClr val="000000"/>
                </a:solidFill>
              </a:rPr>
              <a:t>382 + 213 + 459</a:t>
            </a:r>
            <a:endParaRPr lang="ru-RU" altLang="ru-RU" sz="2800" dirty="0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155575" y="2780928"/>
            <a:ext cx="3696345" cy="64742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2800" dirty="0">
                <a:solidFill>
                  <a:srgbClr val="000000"/>
                </a:solidFill>
              </a:rPr>
              <a:t>452 + 567 + 124 + 231</a:t>
            </a:r>
            <a:endParaRPr lang="ru-RU" altLang="ru-RU" sz="2800" dirty="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643438" y="333375"/>
            <a:ext cx="2303462" cy="57534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2800">
                <a:solidFill>
                  <a:srgbClr val="000000"/>
                </a:solidFill>
              </a:rPr>
              <a:t>14 + 17</a:t>
            </a:r>
            <a:endParaRPr lang="ru-RU" altLang="ru-RU" sz="2800"/>
          </a:p>
        </p:txBody>
      </p:sp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4643438" y="1466996"/>
            <a:ext cx="3816994" cy="5707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2800" dirty="0">
                <a:solidFill>
                  <a:srgbClr val="000000"/>
                </a:solidFill>
              </a:rPr>
              <a:t>383 + 214 + 460</a:t>
            </a:r>
            <a:endParaRPr lang="ru-RU" altLang="ru-RU" sz="2800" dirty="0"/>
          </a:p>
        </p:txBody>
      </p: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4643438" y="2780928"/>
            <a:ext cx="3600400" cy="6476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100"/>
              </a:spcBef>
            </a:pPr>
            <a:r>
              <a:rPr lang="ru-RU" altLang="ru-RU" sz="2800" dirty="0">
                <a:solidFill>
                  <a:srgbClr val="000000"/>
                </a:solidFill>
              </a:rPr>
              <a:t>383 + 214 + 460</a:t>
            </a:r>
            <a:endParaRPr lang="ru-RU" altLang="ru-RU" sz="2800" dirty="0"/>
          </a:p>
        </p:txBody>
      </p:sp>
      <p:sp>
        <p:nvSpPr>
          <p:cNvPr id="8" name="Объект 3"/>
          <p:cNvSpPr txBox="1">
            <a:spLocks/>
          </p:cNvSpPr>
          <p:nvPr/>
        </p:nvSpPr>
        <p:spPr>
          <a:xfrm>
            <a:off x="425205" y="4498052"/>
            <a:ext cx="8229600" cy="392907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ru-RU" sz="1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производя вычислений, сравните суммы в каждой их групп.</a:t>
            </a:r>
          </a:p>
          <a:p>
            <a:r>
              <a:rPr lang="ru-RU" sz="1800" dirty="0" smtClean="0"/>
              <a:t>Чем </a:t>
            </a:r>
            <a:r>
              <a:rPr lang="ru-RU" sz="1800" dirty="0"/>
              <a:t>воспользовались для сравнения сумм первой группы</a:t>
            </a:r>
            <a:r>
              <a:rPr lang="ru-RU" sz="1800" dirty="0" smtClean="0"/>
              <a:t>?</a:t>
            </a:r>
          </a:p>
          <a:p>
            <a:r>
              <a:rPr lang="ru-RU" sz="1800" dirty="0" smtClean="0"/>
              <a:t>Чем </a:t>
            </a:r>
            <a:r>
              <a:rPr lang="ru-RU" sz="1800" dirty="0"/>
              <a:t>воспользовались для сравнения сумм второй группы</a:t>
            </a:r>
            <a:r>
              <a:rPr lang="ru-RU" sz="1800" dirty="0" smtClean="0"/>
              <a:t>?</a:t>
            </a:r>
          </a:p>
          <a:p>
            <a:r>
              <a:rPr lang="ru-RU" sz="1800" dirty="0" smtClean="0"/>
              <a:t>Как </a:t>
            </a:r>
            <a:r>
              <a:rPr lang="ru-RU" sz="1800" dirty="0"/>
              <a:t>сравнили суммы последней группы? </a:t>
            </a:r>
            <a:endParaRPr lang="ru-RU" sz="1800" kern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kern="0" dirty="0"/>
          </a:p>
        </p:txBody>
      </p:sp>
    </p:spTree>
    <p:extLst>
      <p:ext uri="{BB962C8B-B14F-4D97-AF65-F5344CB8AC3E}">
        <p14:creationId xmlns:p14="http://schemas.microsoft.com/office/powerpoint/2010/main" val="32213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 animBg="1"/>
      <p:bldP spid="11269" grpId="0" animBg="1"/>
      <p:bldP spid="11270" grpId="0" animBg="1"/>
      <p:bldP spid="11271" grpId="0" animBg="1"/>
      <p:bldP spid="11272" grpId="0" animBg="1"/>
      <p:bldP spid="11273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3" name="Rectangle 5"/>
          <p:cNvSpPr>
            <a:spLocks noChangeArrowheads="1"/>
          </p:cNvSpPr>
          <p:nvPr/>
        </p:nvSpPr>
        <p:spPr bwMode="auto">
          <a:xfrm>
            <a:off x="395536" y="1858891"/>
            <a:ext cx="3744913" cy="2519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</a:pPr>
            <a:r>
              <a:rPr lang="ru-RU" altLang="ru-RU" sz="4000" i="1">
                <a:solidFill>
                  <a:srgbClr val="000000"/>
                </a:solidFill>
              </a:rPr>
              <a:t>   a</a:t>
            </a:r>
            <a:r>
              <a:rPr lang="ru-RU" altLang="ru-RU" sz="4000">
                <a:solidFill>
                  <a:srgbClr val="000000"/>
                </a:solidFill>
              </a:rPr>
              <a:t>↑ + </a:t>
            </a:r>
            <a:r>
              <a:rPr lang="ru-RU" altLang="ru-RU" sz="4000" i="1">
                <a:solidFill>
                  <a:srgbClr val="000000"/>
                </a:solidFill>
              </a:rPr>
              <a:t>b</a:t>
            </a:r>
            <a:endParaRPr lang="ru-RU" altLang="ru-RU" sz="4000">
              <a:solidFill>
                <a:srgbClr val="000000"/>
              </a:solidFill>
            </a:endParaRPr>
          </a:p>
          <a:p>
            <a:r>
              <a:rPr lang="ru-RU" altLang="ru-RU" sz="4000" i="1">
                <a:solidFill>
                  <a:srgbClr val="000000"/>
                </a:solidFill>
              </a:rPr>
              <a:t>   a  </a:t>
            </a:r>
            <a:r>
              <a:rPr lang="ru-RU" altLang="ru-RU" sz="4000">
                <a:solidFill>
                  <a:srgbClr val="000000"/>
                </a:solidFill>
              </a:rPr>
              <a:t>+  </a:t>
            </a:r>
            <a:r>
              <a:rPr lang="ru-RU" altLang="ru-RU" sz="4000" i="1">
                <a:solidFill>
                  <a:srgbClr val="000000"/>
                </a:solidFill>
              </a:rPr>
              <a:t>b</a:t>
            </a:r>
            <a:r>
              <a:rPr lang="ru-RU" altLang="ru-RU" sz="4000">
                <a:solidFill>
                  <a:srgbClr val="000000"/>
                </a:solidFill>
              </a:rPr>
              <a:t>↑  =  </a:t>
            </a:r>
            <a:r>
              <a:rPr lang="ru-RU" altLang="ru-RU" sz="4000" i="1">
                <a:solidFill>
                  <a:srgbClr val="000000"/>
                </a:solidFill>
              </a:rPr>
              <a:t>c</a:t>
            </a:r>
            <a:r>
              <a:rPr lang="ru-RU" altLang="ru-RU" sz="4000">
                <a:solidFill>
                  <a:srgbClr val="000000"/>
                </a:solidFill>
              </a:rPr>
              <a:t>↑</a:t>
            </a:r>
          </a:p>
          <a:p>
            <a:pPr>
              <a:spcBef>
                <a:spcPts val="300"/>
              </a:spcBef>
            </a:pPr>
            <a:r>
              <a:rPr lang="ru-RU" altLang="ru-RU" sz="4000" i="1">
                <a:solidFill>
                  <a:srgbClr val="000000"/>
                </a:solidFill>
              </a:rPr>
              <a:t>   a</a:t>
            </a:r>
            <a:r>
              <a:rPr lang="ru-RU" altLang="ru-RU" sz="4000">
                <a:solidFill>
                  <a:srgbClr val="000000"/>
                </a:solidFill>
              </a:rPr>
              <a:t>↑ + </a:t>
            </a:r>
            <a:r>
              <a:rPr lang="ru-RU" altLang="ru-RU" sz="4000" i="1">
                <a:solidFill>
                  <a:srgbClr val="000000"/>
                </a:solidFill>
              </a:rPr>
              <a:t>b</a:t>
            </a:r>
            <a:r>
              <a:rPr lang="ru-RU" altLang="ru-RU" sz="4000">
                <a:solidFill>
                  <a:srgbClr val="000000"/>
                </a:solidFill>
              </a:rPr>
              <a:t>↑</a:t>
            </a:r>
            <a:endParaRPr lang="ru-RU" altLang="ru-RU" sz="4000"/>
          </a:p>
        </p:txBody>
      </p:sp>
      <p:sp>
        <p:nvSpPr>
          <p:cNvPr id="12294" name="Rectangle 6"/>
          <p:cNvSpPr>
            <a:spLocks noChangeArrowheads="1"/>
          </p:cNvSpPr>
          <p:nvPr/>
        </p:nvSpPr>
        <p:spPr bwMode="auto">
          <a:xfrm>
            <a:off x="4499992" y="1858891"/>
            <a:ext cx="4032250" cy="25923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400"/>
              </a:spcBef>
            </a:pPr>
            <a:r>
              <a:rPr lang="ru-RU" altLang="ru-RU" sz="4000" i="1" dirty="0">
                <a:solidFill>
                  <a:srgbClr val="000000"/>
                </a:solidFill>
              </a:rPr>
              <a:t>     a</a:t>
            </a:r>
            <a:r>
              <a:rPr lang="ru-RU" altLang="ru-RU" sz="4000" dirty="0">
                <a:solidFill>
                  <a:srgbClr val="000000"/>
                </a:solidFill>
              </a:rPr>
              <a:t>↓ + </a:t>
            </a:r>
            <a:r>
              <a:rPr lang="ru-RU" altLang="ru-RU" sz="4000" i="1" dirty="0">
                <a:solidFill>
                  <a:srgbClr val="000000"/>
                </a:solidFill>
              </a:rPr>
              <a:t>b</a:t>
            </a:r>
            <a:endParaRPr lang="ru-RU" altLang="ru-RU" sz="4000" dirty="0">
              <a:solidFill>
                <a:srgbClr val="000000"/>
              </a:solidFill>
            </a:endParaRPr>
          </a:p>
          <a:p>
            <a:r>
              <a:rPr lang="ru-RU" altLang="ru-RU" sz="4000" i="1" dirty="0">
                <a:solidFill>
                  <a:srgbClr val="000000"/>
                </a:solidFill>
              </a:rPr>
              <a:t>     a</a:t>
            </a:r>
            <a:r>
              <a:rPr lang="ru-RU" altLang="ru-RU" sz="4000" dirty="0">
                <a:solidFill>
                  <a:srgbClr val="000000"/>
                </a:solidFill>
              </a:rPr>
              <a:t>  +  </a:t>
            </a:r>
            <a:r>
              <a:rPr lang="ru-RU" altLang="ru-RU" sz="4000" i="1" dirty="0">
                <a:solidFill>
                  <a:srgbClr val="000000"/>
                </a:solidFill>
              </a:rPr>
              <a:t>b</a:t>
            </a:r>
            <a:r>
              <a:rPr lang="ru-RU" altLang="ru-RU" sz="4000" dirty="0">
                <a:solidFill>
                  <a:srgbClr val="000000"/>
                </a:solidFill>
              </a:rPr>
              <a:t>↓  =  </a:t>
            </a:r>
            <a:r>
              <a:rPr lang="ru-RU" altLang="ru-RU" sz="4000" i="1" dirty="0">
                <a:solidFill>
                  <a:srgbClr val="000000"/>
                </a:solidFill>
              </a:rPr>
              <a:t>c</a:t>
            </a:r>
            <a:r>
              <a:rPr lang="ru-RU" altLang="ru-RU" sz="4000" dirty="0">
                <a:solidFill>
                  <a:srgbClr val="000000"/>
                </a:solidFill>
              </a:rPr>
              <a:t>↓</a:t>
            </a:r>
          </a:p>
          <a:p>
            <a:pPr>
              <a:spcBef>
                <a:spcPts val="300"/>
              </a:spcBef>
            </a:pPr>
            <a:r>
              <a:rPr lang="ru-RU" altLang="ru-RU" sz="4000" i="1" dirty="0">
                <a:solidFill>
                  <a:srgbClr val="000000"/>
                </a:solidFill>
              </a:rPr>
              <a:t>     a</a:t>
            </a:r>
            <a:r>
              <a:rPr lang="ru-RU" altLang="ru-RU" sz="4000" dirty="0">
                <a:solidFill>
                  <a:srgbClr val="000000"/>
                </a:solidFill>
              </a:rPr>
              <a:t>↓ + </a:t>
            </a:r>
            <a:r>
              <a:rPr lang="ru-RU" altLang="ru-RU" sz="4000" i="1" dirty="0">
                <a:solidFill>
                  <a:srgbClr val="000000"/>
                </a:solidFill>
              </a:rPr>
              <a:t>b</a:t>
            </a:r>
            <a:r>
              <a:rPr lang="ru-RU" altLang="ru-RU" sz="4000" dirty="0">
                <a:solidFill>
                  <a:srgbClr val="000000"/>
                </a:solidFill>
              </a:rPr>
              <a:t>↓</a:t>
            </a:r>
            <a:endParaRPr lang="ru-RU" altLang="ru-RU" sz="4000" dirty="0"/>
          </a:p>
        </p:txBody>
      </p:sp>
      <p:sp>
        <p:nvSpPr>
          <p:cNvPr id="2" name="TextBox 1"/>
          <p:cNvSpPr txBox="1"/>
          <p:nvPr/>
        </p:nvSpPr>
        <p:spPr>
          <a:xfrm>
            <a:off x="2843808" y="557033"/>
            <a:ext cx="29823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Опорные схемы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63346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3" grpId="0" animBg="1"/>
      <p:bldP spid="1229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340" name="Rectangle 4"/>
          <p:cNvSpPr>
            <a:spLocks noChangeArrowheads="1"/>
          </p:cNvSpPr>
          <p:nvPr/>
        </p:nvSpPr>
        <p:spPr bwMode="auto">
          <a:xfrm>
            <a:off x="296951" y="1412776"/>
            <a:ext cx="6768554" cy="936228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endParaRPr lang="ru-RU" altLang="ru-RU" sz="1100" dirty="0">
              <a:solidFill>
                <a:srgbClr val="000000"/>
              </a:solidFill>
            </a:endParaRPr>
          </a:p>
          <a:p>
            <a:r>
              <a:rPr lang="ru-RU" altLang="ru-RU" sz="3200" dirty="0" smtClean="0">
                <a:solidFill>
                  <a:srgbClr val="000000"/>
                </a:solidFill>
              </a:rPr>
              <a:t>6   </a:t>
            </a:r>
            <a:r>
              <a:rPr lang="ru-RU" altLang="ru-RU" sz="3200" dirty="0">
                <a:solidFill>
                  <a:srgbClr val="000000"/>
                </a:solidFill>
              </a:rPr>
              <a:t>8   16   18   26   28   36   38    46   48</a:t>
            </a:r>
            <a:endParaRPr lang="ru-RU" alt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3501008"/>
            <a:ext cx="79208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Посмотрите внимательно на этот ряд чисел и скажите, что интересного </a:t>
            </a:r>
            <a:r>
              <a:rPr lang="ru-RU" dirty="0" smtClean="0"/>
              <a:t>заметили?</a:t>
            </a:r>
          </a:p>
          <a:p>
            <a:r>
              <a:rPr lang="ru-RU" dirty="0" smtClean="0"/>
              <a:t>Найдите </a:t>
            </a:r>
            <a:r>
              <a:rPr lang="ru-RU" dirty="0"/>
              <a:t>закономерность и назовите следующие 4 числа этого ряда.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948264" y="1640444"/>
            <a:ext cx="21852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sz="2400" dirty="0" smtClean="0">
                <a:solidFill>
                  <a:srgbClr val="000000"/>
                </a:solidFill>
              </a:rPr>
              <a:t>56</a:t>
            </a:r>
            <a:r>
              <a:rPr lang="ru-RU" sz="2400" dirty="0">
                <a:solidFill>
                  <a:srgbClr val="000000"/>
                </a:solidFill>
              </a:rPr>
              <a:t>,  58,  66,  68</a:t>
            </a:r>
            <a:r>
              <a:rPr lang="ru-RU" sz="2400" dirty="0" smtClean="0">
                <a:solidFill>
                  <a:srgbClr val="000000"/>
                </a:solidFill>
              </a:rPr>
              <a:t>.</a:t>
            </a:r>
            <a:endParaRPr lang="ru-RU" sz="2400" dirty="0">
              <a:solidFill>
                <a:srgbClr val="00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0296" y="4424338"/>
            <a:ext cx="81369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Какое число лишнее в получившемся ряду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Есть ли среди этих чисел такие, у которых сумма цифр одинакова</a:t>
            </a:r>
            <a:r>
              <a:rPr lang="ru-RU" dirty="0" smtClean="0"/>
              <a:t>?</a:t>
            </a:r>
          </a:p>
          <a:p>
            <a:r>
              <a:rPr lang="ru-RU" dirty="0" smtClean="0"/>
              <a:t> </a:t>
            </a:r>
            <a:r>
              <a:rPr lang="ru-RU" dirty="0"/>
              <a:t>Назовите соседей числа </a:t>
            </a:r>
            <a:r>
              <a:rPr lang="ru-RU" dirty="0" smtClean="0"/>
              <a:t>68</a:t>
            </a:r>
          </a:p>
          <a:p>
            <a:r>
              <a:rPr lang="ru-RU" dirty="0" smtClean="0"/>
              <a:t> </a:t>
            </a:r>
            <a:r>
              <a:rPr lang="ru-RU" dirty="0"/>
              <a:t>Назовите ближайшие к 68 круглые числа (меньшее и большее). </a:t>
            </a:r>
          </a:p>
          <a:p>
            <a:r>
              <a:rPr lang="ru-RU" dirty="0" smtClean="0"/>
              <a:t>Запишите </a:t>
            </a:r>
            <a:r>
              <a:rPr lang="ru-RU" dirty="0"/>
              <a:t>с помощью двойного неравенства, что 68 больше 60 и меньше 70. </a:t>
            </a:r>
          </a:p>
        </p:txBody>
      </p:sp>
    </p:spTree>
    <p:extLst>
      <p:ext uri="{BB962C8B-B14F-4D97-AF65-F5344CB8AC3E}">
        <p14:creationId xmlns:p14="http://schemas.microsoft.com/office/powerpoint/2010/main" val="158244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364" name="Rectangle 4"/>
          <p:cNvSpPr>
            <a:spLocks noChangeArrowheads="1"/>
          </p:cNvSpPr>
          <p:nvPr/>
        </p:nvSpPr>
        <p:spPr bwMode="auto">
          <a:xfrm>
            <a:off x="1042988" y="1916113"/>
            <a:ext cx="7058025" cy="1296863"/>
          </a:xfrm>
          <a:prstGeom prst="rect">
            <a:avLst/>
          </a:prstGeom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>
              <a:spcBef>
                <a:spcPts val="300"/>
              </a:spcBef>
            </a:pPr>
            <a:r>
              <a:rPr lang="ru-RU" altLang="ru-RU" sz="8000" dirty="0">
                <a:solidFill>
                  <a:srgbClr val="000000"/>
                </a:solidFill>
              </a:rPr>
              <a:t>41 &lt; </a:t>
            </a:r>
            <a:r>
              <a:rPr lang="ru-RU" altLang="ru-RU" sz="8000" i="1" dirty="0">
                <a:solidFill>
                  <a:srgbClr val="000000"/>
                </a:solidFill>
              </a:rPr>
              <a:t>х</a:t>
            </a:r>
            <a:r>
              <a:rPr lang="ru-RU" altLang="ru-RU" sz="8000" dirty="0">
                <a:solidFill>
                  <a:srgbClr val="000000"/>
                </a:solidFill>
              </a:rPr>
              <a:t> + 2 ≤ 58</a:t>
            </a:r>
            <a:endParaRPr lang="ru-RU" altLang="ru-RU" sz="80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3501008"/>
            <a:ext cx="78488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Прочитайте неравенство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Назовите, какие значения может принимать выражение  </a:t>
            </a:r>
            <a:r>
              <a:rPr lang="en-US" i="1" dirty="0"/>
              <a:t>x</a:t>
            </a:r>
            <a:r>
              <a:rPr lang="ru-RU" dirty="0"/>
              <a:t> + 2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Почему? </a:t>
            </a:r>
            <a:endParaRPr lang="ru-RU" dirty="0" smtClean="0"/>
          </a:p>
          <a:p>
            <a:r>
              <a:rPr lang="ru-RU" dirty="0" smtClean="0"/>
              <a:t>(</a:t>
            </a:r>
            <a:r>
              <a:rPr lang="ru-RU" dirty="0"/>
              <a:t>Первое неравенство строгое, а второе – нестрогое.)</a:t>
            </a:r>
          </a:p>
          <a:p>
            <a:r>
              <a:rPr lang="ru-RU" dirty="0" smtClean="0"/>
              <a:t>Какие </a:t>
            </a:r>
            <a:r>
              <a:rPr lang="ru-RU" dirty="0"/>
              <a:t>числа ряда удовлетворяют данному неравенству? </a:t>
            </a:r>
            <a:endParaRPr lang="ru-RU" dirty="0" smtClean="0"/>
          </a:p>
          <a:p>
            <a:r>
              <a:rPr lang="ru-RU" dirty="0"/>
              <a:t>Числа 41 и 56 ограничивают значение суммы </a:t>
            </a:r>
            <a:r>
              <a:rPr lang="en-US" i="1" dirty="0"/>
              <a:t>x</a:t>
            </a:r>
            <a:r>
              <a:rPr lang="ru-RU" dirty="0"/>
              <a:t> + 2. Поэтому их называют соответственно </a:t>
            </a:r>
            <a:r>
              <a:rPr lang="ru-RU" i="1" dirty="0"/>
              <a:t>нижней </a:t>
            </a:r>
            <a:r>
              <a:rPr lang="ru-RU" dirty="0"/>
              <a:t>и </a:t>
            </a:r>
            <a:r>
              <a:rPr lang="ru-RU" i="1" dirty="0"/>
              <a:t>верхней</a:t>
            </a:r>
            <a:r>
              <a:rPr lang="ru-RU" dirty="0"/>
              <a:t> его границами.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общем виде границы </a:t>
            </a:r>
            <a:r>
              <a:rPr lang="en-US" i="1" dirty="0"/>
              <a:t>a</a:t>
            </a:r>
            <a:r>
              <a:rPr lang="ru-RU" dirty="0"/>
              <a:t> и </a:t>
            </a:r>
            <a:r>
              <a:rPr lang="en-US" i="1" dirty="0"/>
              <a:t>b</a:t>
            </a:r>
            <a:r>
              <a:rPr lang="ru-RU" dirty="0"/>
              <a:t> некоторого выражения можно показать на луче так: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56070"/>
            <a:ext cx="6685230" cy="79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06696" y="1500303"/>
            <a:ext cx="84373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/>
              <a:t> 0         </a:t>
            </a:r>
            <a:r>
              <a:rPr lang="ru-RU" sz="3200" dirty="0" smtClean="0"/>
              <a:t>       </a:t>
            </a:r>
            <a:r>
              <a:rPr lang="ru-RU" sz="3200" dirty="0"/>
              <a:t>41          </a:t>
            </a:r>
            <a:r>
              <a:rPr lang="ru-RU" sz="3200" dirty="0" smtClean="0"/>
              <a:t>                 </a:t>
            </a:r>
            <a:r>
              <a:rPr lang="ru-RU" sz="3200" dirty="0"/>
              <a:t>56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75792" y="1468758"/>
            <a:ext cx="55194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/>
              <a:t> 0                 </a:t>
            </a:r>
            <a:r>
              <a:rPr lang="ru-RU" sz="3200" i="1" dirty="0"/>
              <a:t>а</a:t>
            </a:r>
            <a:r>
              <a:rPr lang="ru-RU" sz="3200" dirty="0"/>
              <a:t>                            </a:t>
            </a:r>
            <a:r>
              <a:rPr lang="en-US" sz="3200" i="1" dirty="0"/>
              <a:t>b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19001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468313" y="549275"/>
            <a:ext cx="5184775" cy="2374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00"/>
              </a:spcBef>
            </a:pPr>
            <a:r>
              <a:rPr lang="ru-RU" altLang="ru-RU" sz="7200">
                <a:solidFill>
                  <a:srgbClr val="000000"/>
                </a:solidFill>
              </a:rPr>
              <a:t>нижняя граница</a:t>
            </a:r>
            <a:endParaRPr lang="ru-RU" altLang="ru-RU" sz="7200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4356100" y="3429000"/>
            <a:ext cx="4319588" cy="2447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ts val="300"/>
              </a:spcBef>
            </a:pPr>
            <a:r>
              <a:rPr lang="ru-RU" altLang="ru-RU" sz="7200">
                <a:solidFill>
                  <a:srgbClr val="000000"/>
                </a:solidFill>
              </a:rPr>
              <a:t>верхняя граница</a:t>
            </a:r>
            <a:endParaRPr lang="ru-RU" altLang="ru-RU" sz="7200"/>
          </a:p>
        </p:txBody>
      </p:sp>
    </p:spTree>
    <p:extLst>
      <p:ext uri="{BB962C8B-B14F-4D97-AF65-F5344CB8AC3E}">
        <p14:creationId xmlns:p14="http://schemas.microsoft.com/office/powerpoint/2010/main" val="3973391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 animBg="1"/>
      <p:bldP spid="1639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Работа по учебнику стр.16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18" t="24948" r="12005" b="39237"/>
          <a:stretch/>
        </p:blipFill>
        <p:spPr>
          <a:xfrm>
            <a:off x="611560" y="1196752"/>
            <a:ext cx="7848872" cy="4536504"/>
          </a:xfrm>
        </p:spPr>
      </p:pic>
    </p:spTree>
    <p:extLst>
      <p:ext uri="{BB962C8B-B14F-4D97-AF65-F5344CB8AC3E}">
        <p14:creationId xmlns:p14="http://schemas.microsoft.com/office/powerpoint/2010/main" val="589150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581128"/>
            <a:ext cx="8229600" cy="1257003"/>
          </a:xfrm>
        </p:spPr>
        <p:txBody>
          <a:bodyPr/>
          <a:lstStyle/>
          <a:p>
            <a:pPr marL="0" indent="0">
              <a:buNone/>
            </a:pP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Посмотрите на рисунки, что вы должны дальше сделать?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Поставить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перед собой цель и составить план действий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зачем вам это надо? </a:t>
            </a:r>
            <a:endParaRPr lang="ru-RU" sz="18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Нельзя </a:t>
            </a:r>
            <a:r>
              <a:rPr lang="ru-RU" sz="1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начинать дело, если не понятно с какой целью мы его начали, а план нам поможет при открытии нового знания</a:t>
            </a:r>
            <a:r>
              <a:rPr lang="ru-RU" sz="18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sz="1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Picture 4" descr="сканирование0009"/>
          <p:cNvPicPr>
            <a:picLocks noChangeAspect="1" noChangeArrowheads="1"/>
          </p:cNvPicPr>
          <p:nvPr/>
        </p:nvPicPr>
        <p:blipFill>
          <a:blip r:embed="rId2" cstate="print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93539"/>
            <a:ext cx="4249216" cy="36722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сканирование0008"/>
          <p:cNvPicPr>
            <a:picLocks noChangeAspect="1" noChangeArrowheads="1"/>
          </p:cNvPicPr>
          <p:nvPr/>
        </p:nvPicPr>
        <p:blipFill>
          <a:blip r:embed="rId3" cstate="print">
            <a:lum bright="-18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760" y="667821"/>
            <a:ext cx="4247728" cy="36979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0589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hablon_04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shablon_04</Template>
  <TotalTime>75</TotalTime>
  <Words>713</Words>
  <Application>Microsoft Office PowerPoint</Application>
  <PresentationFormat>Экран (4:3)</PresentationFormat>
  <Paragraphs>97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shablon_04</vt:lpstr>
      <vt:lpstr>Оценка суммы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по учебнику стр.16</vt:lpstr>
      <vt:lpstr>Презентация PowerPoint</vt:lpstr>
      <vt:lpstr>Презентация PowerPoint</vt:lpstr>
      <vt:lpstr>Работа по учебнику стр.16</vt:lpstr>
      <vt:lpstr>Презентация PowerPoint</vt:lpstr>
      <vt:lpstr>Презентация PowerPoint</vt:lpstr>
      <vt:lpstr>Презентация PowerPoint</vt:lpstr>
      <vt:lpstr>Работа по учебнику стр.16</vt:lpstr>
      <vt:lpstr>Работа по учебнику стр.17 Работа в парах</vt:lpstr>
      <vt:lpstr>Работа по учебнику стр.17</vt:lpstr>
      <vt:lpstr>Работа по учебнику стр.17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Оценка суммы</dc:title>
  <dc:creator>Светлана</dc:creator>
  <cp:lastModifiedBy>Светлана</cp:lastModifiedBy>
  <cp:revision>7</cp:revision>
  <dcterms:created xsi:type="dcterms:W3CDTF">2015-09-09T18:52:54Z</dcterms:created>
  <dcterms:modified xsi:type="dcterms:W3CDTF">2015-09-09T20:08:19Z</dcterms:modified>
</cp:coreProperties>
</file>