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6" r:id="rId8"/>
    <p:sldId id="260" r:id="rId9"/>
    <p:sldId id="261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CC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5F4F0-493D-436B-A549-23B5FB5251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1BF9E-7E5F-4BFE-ACEE-7076CF3719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AF961-BD0F-4143-B312-30E74A4288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0E6214-CF40-4A29-9CB2-6D20C1C86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10B9D-3985-467A-B881-D259E4E9F7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4D9CC-0E6B-4AD1-BE32-8C20104F0E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CDA43-55A3-4DE9-BAEF-0396EF0248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DE72C-8FBD-4BC6-BAB8-62CA590302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4C106-7045-4ACC-B94B-F2EC8EA84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7DB5C-21B3-4C52-BAA6-B6CC869C6C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D0D0A-D161-4040-B2B4-29222390C5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4940-1C45-4249-9085-31C327B781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C8358E-C721-44DF-8682-982C1D6C6D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-almaty.clan.su/publ/33-1-0-597" TargetMode="External"/><Relationship Id="rId2" Type="http://schemas.openxmlformats.org/officeDocument/2006/relationships/hyperlink" Target="http://festival.1september.ru/articles/529015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84213" y="1700213"/>
            <a:ext cx="52197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ПРОВЕРЬ СЕБЯ</a:t>
            </a:r>
          </a:p>
          <a:p>
            <a:pPr algn="ctr"/>
            <a:endParaRPr lang="ru-RU" sz="3600" b="1" kern="1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Cоставитель: А.А.Глухова,</a:t>
            </a:r>
          </a:p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учитель нач. классов.</a:t>
            </a:r>
          </a:p>
        </p:txBody>
      </p:sp>
      <p:pic>
        <p:nvPicPr>
          <p:cNvPr id="2053" name="Picture 5" descr="j0301252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3676650"/>
            <a:ext cx="3025775" cy="2587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5761038" cy="288131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 b="1">
                <a:solidFill>
                  <a:schemeClr val="tx2"/>
                </a:solidFill>
                <a:latin typeface="Times New Roman" pitchFamily="18" charset="0"/>
              </a:rPr>
              <a:t>ПУСТЬ ПОМНИТ КАЖДЫЙ ГРАЖДАНИН ПОЖАРНЫЙ НОМЕР:</a:t>
            </a:r>
          </a:p>
        </p:txBody>
      </p:sp>
      <p:pic>
        <p:nvPicPr>
          <p:cNvPr id="13316" name="Picture 4" descr="Картинка 26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88913"/>
            <a:ext cx="33480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Картинка 1 из 2550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852738"/>
            <a:ext cx="4967287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6588125" y="3357563"/>
            <a:ext cx="1655763" cy="2303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69" name="Group 133"/>
          <p:cNvGraphicFramePr>
            <a:graphicFrameLocks noGrp="1"/>
          </p:cNvGraphicFramePr>
          <p:nvPr>
            <p:ph/>
          </p:nvPr>
        </p:nvGraphicFramePr>
        <p:xfrm>
          <a:off x="323850" y="620713"/>
          <a:ext cx="8496300" cy="5616131"/>
        </p:xfrm>
        <a:graphic>
          <a:graphicData uri="http://schemas.openxmlformats.org/drawingml/2006/table">
            <a:tbl>
              <a:tblPr/>
              <a:tblGrid>
                <a:gridCol w="2408238"/>
                <a:gridCol w="1446212"/>
                <a:gridCol w="2081213"/>
                <a:gridCol w="2560637"/>
              </a:tblGrid>
              <a:tr h="1825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люди 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причины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утюг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ёлочная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гирлянда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лес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 rot="944900">
            <a:off x="611188" y="1268413"/>
            <a:ext cx="8207375" cy="31686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В О Д А</a:t>
            </a:r>
          </a:p>
        </p:txBody>
      </p:sp>
      <p:pic>
        <p:nvPicPr>
          <p:cNvPr id="15365" name="Picture 5" descr="Картинка 42 из 219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213100"/>
            <a:ext cx="3671887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Картинка 34 из 2199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04813"/>
            <a:ext cx="8064500" cy="6048375"/>
          </a:xfrm>
          <a:noFill/>
          <a:ln/>
        </p:spPr>
      </p:pic>
      <p:pic>
        <p:nvPicPr>
          <p:cNvPr id="16388" name="Picture 4" descr="Картинка 38 из 219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73100"/>
            <a:ext cx="7343775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Картинка 78 из 118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11255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9" name="Picture 11" descr="Картинка 18 из 489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933825"/>
            <a:ext cx="41910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116013" y="3284538"/>
            <a:ext cx="1081087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6948488" y="3284538"/>
            <a:ext cx="1081087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4140200" y="2636838"/>
            <a:ext cx="107950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</a:p>
        </p:txBody>
      </p:sp>
      <p:pic>
        <p:nvPicPr>
          <p:cNvPr id="17416" name="Picture 8" descr="MCj034367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549275"/>
            <a:ext cx="18415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MCj028045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333375"/>
            <a:ext cx="17907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MCHH01125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260350"/>
            <a:ext cx="1562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Картинка 128 из 11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12763"/>
            <a:ext cx="4465638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Картинка 16 из 115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068638"/>
            <a:ext cx="44640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Картинка 66 из 115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981075"/>
            <a:ext cx="3927475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Картинка 60 из 1155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60350"/>
            <a:ext cx="3382963" cy="3382963"/>
          </a:xfrm>
          <a:noFill/>
          <a:ln/>
        </p:spPr>
      </p:pic>
      <p:pic>
        <p:nvPicPr>
          <p:cNvPr id="19461" name="Picture 5" descr="Картинка 293 из 115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573463"/>
            <a:ext cx="3454400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3492500" y="2781300"/>
            <a:ext cx="1873250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900113" y="1916113"/>
            <a:ext cx="7416800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М О Л О Д Ц Ы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71550" y="314325"/>
            <a:ext cx="37639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b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71550" y="588963"/>
            <a:ext cx="7848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 sz="2000"/>
          </a:p>
          <a:p>
            <a:pPr eaLnBrk="0" hangingPunct="0">
              <a:buFontTx/>
              <a:buAutoNum type="arabicPeriod"/>
            </a:pPr>
            <a:r>
              <a:rPr lang="ru-RU" sz="2000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Плешаков А.А. Окружающий мир 3 класс.- М.: Просвещение 2010. </a:t>
            </a:r>
          </a:p>
          <a:p>
            <a:pPr eaLnBrk="0" hangingPunct="0">
              <a:buFontTx/>
              <a:buAutoNum type="arabicPeriod" startAt="2"/>
            </a:pPr>
            <a:r>
              <a:rPr lang="ru-RU" sz="2000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Кульневич С.В., Лакоценина Т.П. Нетрадиционные уроки в начальной школе.- Ростов «Учитель», 2002.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/>
          </a:p>
          <a:p>
            <a:pPr eaLnBrk="0" hangingPunct="0"/>
            <a:r>
              <a:rPr lang="ru-RU" sz="800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Использованные материалы и Интернет-ресурсы</a:t>
            </a:r>
            <a:endParaRPr lang="ru-RU"/>
          </a:p>
          <a:p>
            <a:pPr eaLnBrk="0" hangingPunct="0"/>
            <a:endParaRPr lang="ru-RU" sz="200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900113" y="2636838"/>
            <a:ext cx="5038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  <a:hlinkClick r:id="rId2"/>
              </a:rPr>
              <a:t>http://festival.1september.ru/articles/529015/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  <a:hlinkClick r:id="rId3"/>
              </a:rPr>
              <a:t>http://teacher-almaty.clan.su/publ/33-1-0-597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1. КАК НАЗЫВАЕТСЯ СПОСОБНОСТЬ ЧЕЛОВЕКА ЧУВСТВОВАТЬ ПРИКОСНОВЕНИЯ, БОЛЬ, ТЕПЛО И ХОЛОД?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3743325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</a:t>
            </a:r>
            <a:r>
              <a:rPr lang="ru-RU" sz="4000"/>
              <a:t>- вкус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обоняние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осязание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116013" y="52292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116013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1116013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 animBg="1"/>
      <p:bldP spid="3077" grpId="0" animBg="1"/>
      <p:bldP spid="30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640763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2. КАКОВА РОЛЬ СКЕЛЕТА ЧЕЛОВЕКА 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8208962" cy="4392612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  <a:r>
              <a:rPr lang="ru-RU" sz="4000"/>
              <a:t>- скелет защищает внутренние органы от повреждений </a:t>
            </a:r>
          </a:p>
          <a:p>
            <a:pPr>
              <a:buFontTx/>
              <a:buNone/>
            </a:pPr>
            <a:r>
              <a:rPr lang="ru-RU" sz="4000"/>
              <a:t>- сокращаясь и расслабляясь, скелет приводит в движение мышцы</a:t>
            </a:r>
          </a:p>
          <a:p>
            <a:pPr>
              <a:buFontTx/>
              <a:buNone/>
            </a:pPr>
            <a:r>
              <a:rPr lang="ru-RU" sz="4000"/>
              <a:t> - скелет является опорой тела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79388" y="54451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79388" y="3500438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79388" y="21336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11268" grpId="0" animBg="1"/>
      <p:bldP spid="11269" grpId="0" animBg="1"/>
      <p:bldP spid="112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3. БЛАГОДАРЯ ЧЕМУ ЧАСТИЦЫ ПИТАТЕЛЬНЫХ ВЕЩЕСТВ РАЗНОСЯТСЯ ПО ВСЕМУ ТЕЛУ?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7343775" cy="41751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</a:t>
            </a:r>
            <a:r>
              <a:rPr lang="ru-RU" sz="4000"/>
              <a:t>- благодаря мышцам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0"/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/>
              <a:t>    - благодаря крови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0"/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/>
              <a:t>    - благодаря нервным волокнам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042988" y="50133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042988" y="36449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1042988" y="227647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  <p:bldP spid="10244" grpId="0" animBg="1"/>
      <p:bldP spid="10245" grpId="0" animBg="1"/>
      <p:bldP spid="102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4. В КАКОМ ОРГАНЕ ПРОИСХОДИТ ГАЗООБМЕН МЕЖДУ ВОЗДУХОМ И КРОВЬЮ?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3743325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</a:t>
            </a:r>
            <a:r>
              <a:rPr lang="ru-RU" sz="4000"/>
              <a:t>- в носу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в бронхах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в лёгких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116013" y="52292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1116013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116013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0" grpId="0" animBg="1"/>
      <p:bldP spid="9221" grpId="0" animBg="1"/>
      <p:bldP spid="92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5. В КАКОЙ СТРОЧКЕ УКАЗАНЫ СЛОВА, ОПИСЫВАЮЩИЕ ЗДОРОВОГО ЧЕЛОВЕКА?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7704137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  <a:r>
              <a:rPr lang="ru-RU" sz="4000"/>
              <a:t>- сутулый, крепкий, высокий, неуклюжий</a:t>
            </a:r>
          </a:p>
          <a:p>
            <a:pPr>
              <a:buFontTx/>
              <a:buNone/>
            </a:pPr>
            <a:r>
              <a:rPr lang="ru-RU" sz="4000"/>
              <a:t> - горбатый, бледный, хилый, низкий</a:t>
            </a:r>
          </a:p>
          <a:p>
            <a:pPr>
              <a:buFontTx/>
              <a:buNone/>
            </a:pPr>
            <a:r>
              <a:rPr lang="ru-RU" sz="4000"/>
              <a:t> - стройный, сильный, ловкий, румяный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755650" y="50847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755650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755650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8196" grpId="0" animBg="1"/>
      <p:bldP spid="8197" grpId="0" animBg="1"/>
      <p:bldP spid="81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619250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91623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421163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694848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5508625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</a:p>
        </p:txBody>
      </p:sp>
      <p:pic>
        <p:nvPicPr>
          <p:cNvPr id="12298" name="Picture 10" descr="MCj043481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3573463"/>
            <a:ext cx="33131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5373688"/>
            <a:ext cx="4125912" cy="854075"/>
          </a:xfrm>
        </p:spPr>
        <p:txBody>
          <a:bodyPr/>
          <a:lstStyle/>
          <a:p>
            <a:r>
              <a:rPr lang="ru-RU" sz="2800" b="1" i="1">
                <a:latin typeface="Times New Roman" pitchFamily="18" charset="0"/>
              </a:rPr>
              <a:t>Владимир Маяковский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76700"/>
            <a:ext cx="8424863" cy="20494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latin typeface="Times New Roman" pitchFamily="18" charset="0"/>
              </a:rPr>
              <a:t>         </a:t>
            </a:r>
            <a:r>
              <a:rPr lang="ru-RU" sz="4000" b="1">
                <a:latin typeface="Times New Roman" pitchFamily="18" charset="0"/>
              </a:rPr>
              <a:t>Запомнить твёрдо нужно нам – пожар не возникает сам!</a:t>
            </a:r>
          </a:p>
        </p:txBody>
      </p:sp>
      <p:pic>
        <p:nvPicPr>
          <p:cNvPr id="6148" name="Picture 4" descr="Картинка 3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65175"/>
            <a:ext cx="4392612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Картинка 7 из 2550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88913"/>
            <a:ext cx="3848100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85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125538"/>
            <a:ext cx="20939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6925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  <a:latin typeface="Times New Roman" pitchFamily="18" charset="0"/>
              </a:rPr>
              <a:t>ПРИЧИНЫ ПОЖАРА: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785225" cy="5761038"/>
          </a:xfrm>
        </p:spPr>
        <p:txBody>
          <a:bodyPr/>
          <a:lstStyle/>
          <a:p>
            <a:r>
              <a:rPr lang="ru-RU" sz="3600" b="1">
                <a:latin typeface="Times New Roman" pitchFamily="18" charset="0"/>
              </a:rPr>
              <a:t>неисправность электрических приборов;</a:t>
            </a:r>
          </a:p>
          <a:p>
            <a:r>
              <a:rPr lang="ru-RU" sz="3600" b="1">
                <a:latin typeface="Times New Roman" pitchFamily="18" charset="0"/>
              </a:rPr>
              <a:t>забывчивость человека;</a:t>
            </a:r>
          </a:p>
          <a:p>
            <a:r>
              <a:rPr lang="ru-RU" sz="3600" b="1">
                <a:latin typeface="Times New Roman" pitchFamily="18" charset="0"/>
              </a:rPr>
              <a:t>искра из печи, камина;</a:t>
            </a:r>
          </a:p>
          <a:p>
            <a:r>
              <a:rPr lang="ru-RU" sz="3600" b="1">
                <a:latin typeface="Times New Roman" pitchFamily="18" charset="0"/>
              </a:rPr>
              <a:t>легковоспламеняющиеся предметы;</a:t>
            </a:r>
          </a:p>
          <a:p>
            <a:r>
              <a:rPr lang="ru-RU" sz="3600" b="1">
                <a:latin typeface="Times New Roman" pitchFamily="18" charset="0"/>
              </a:rPr>
              <a:t>игры со спичками;</a:t>
            </a:r>
          </a:p>
          <a:p>
            <a:r>
              <a:rPr lang="ru-RU" sz="3600" b="1">
                <a:latin typeface="Times New Roman" pitchFamily="18" charset="0"/>
              </a:rPr>
              <a:t>керосин, бензин, газ.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CC0000"/>
                </a:solidFill>
                <a:latin typeface="Times New Roman" pitchFamily="18" charset="0"/>
              </a:rPr>
              <a:t>Самые главные виновники пожаров – ЛЮДИ!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299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1. КАК НАЗЫВАЕТСЯ СПОСОБНОСТЬ ЧЕЛОВЕКА ЧУВСТВОВАТЬ ПРИКОСНОВЕНИЯ, БОЛЬ, ТЕПЛО И ХОЛОД?</vt:lpstr>
      <vt:lpstr>2. КАКОВА РОЛЬ СКЕЛЕТА ЧЕЛОВЕКА ?</vt:lpstr>
      <vt:lpstr>3. БЛАГОДАРЯ ЧЕМУ ЧАСТИЦЫ ПИТАТЕЛЬНЫХ ВЕЩЕСТВ РАЗНОСЯТСЯ ПО ВСЕМУ ТЕЛУ?</vt:lpstr>
      <vt:lpstr>4. В КАКОМ ОРГАНЕ ПРОИСХОДИТ ГАЗООБМЕН МЕЖДУ ВОЗДУХОМ И КРОВЬЮ?</vt:lpstr>
      <vt:lpstr>5. В КАКОЙ СТРОЧКЕ УКАЗАНЫ СЛОВА, ОПИСЫВАЮЩИЕ ЗДОРОВОГО ЧЕЛОВЕКА?</vt:lpstr>
      <vt:lpstr>Слайд 7</vt:lpstr>
      <vt:lpstr>Владимир Маяковский</vt:lpstr>
      <vt:lpstr>ПРИЧИНЫ ПОЖАРА: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Николай</cp:lastModifiedBy>
  <cp:revision>11</cp:revision>
  <dcterms:created xsi:type="dcterms:W3CDTF">2010-01-17T11:36:56Z</dcterms:created>
  <dcterms:modified xsi:type="dcterms:W3CDTF">2012-06-27T07:56:36Z</dcterms:modified>
</cp:coreProperties>
</file>