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65" r:id="rId5"/>
    <p:sldId id="266" r:id="rId6"/>
    <p:sldId id="258" r:id="rId7"/>
    <p:sldId id="261" r:id="rId8"/>
    <p:sldId id="262" r:id="rId9"/>
    <p:sldId id="267" r:id="rId10"/>
    <p:sldId id="263" r:id="rId11"/>
    <p:sldId id="268" r:id="rId12"/>
    <p:sldId id="264" r:id="rId13"/>
    <p:sldId id="270" r:id="rId14"/>
    <p:sldId id="269" r:id="rId15"/>
    <p:sldId id="271" r:id="rId16"/>
    <p:sldId id="27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CCCC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06" autoAdjust="0"/>
    <p:restoredTop sz="94660"/>
  </p:normalViewPr>
  <p:slideViewPr>
    <p:cSldViewPr>
      <p:cViewPr varScale="1">
        <p:scale>
          <a:sx n="108" d="100"/>
          <a:sy n="108" d="100"/>
        </p:scale>
        <p:origin x="-1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ACC81-3F0E-4AC6-8173-B996333CDEA5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22940-9CD9-4B09-867E-EF2E8D305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719A7-41EA-48EA-A078-39982D48FDA9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E065B-A23A-47F6-9ABA-EBC0BE48D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2A40E-B166-4AA8-9F44-F57BB2B5BBE0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0F472-DE09-4EDE-A0FD-BA77077E5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6C805-6453-4D35-9140-1A09EDC26F93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4944B-A478-4EB9-B1EA-34043DFB1F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71CA4-42EB-4D31-80C6-A46256E84861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29638-9405-4630-AF01-55C609A61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40BE7-63D1-4431-A813-1339741705A1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36AE0-239E-4E00-9DA1-67C8678A34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C9BF8-71F6-4AE5-8C44-56826682E4C0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19B6F-FBFF-4414-953E-26399C4F4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580CE-CE23-4305-91A5-93624934C1B9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BADE7-82F2-4B10-B0F8-3A00B81500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FBE23-0B13-4281-B5FF-C8ABA161BA84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3FDD1-B890-4E6B-9A54-290F35FF6C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373F0-6364-403D-BE7F-DEAE6296CFBB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87BAA-D749-491B-8810-D06A89FE51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6216C-A523-41B6-A260-AB971A9F80BC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EEEE6-78BF-4369-A392-B30C0B584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DE1EEF-B820-4FD5-935C-8E92CB159480}" type="datetimeFigureOut">
              <a:rPr lang="ru-RU"/>
              <a:pPr>
                <a:defRPr/>
              </a:pPr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E16AC6-2834-4A8A-B13A-08CFA6226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0.png"/><Relationship Id="rId7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31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ymbolsbook.ru/Article.aspx?id=352" TargetMode="External"/><Relationship Id="rId13" Type="http://schemas.openxmlformats.org/officeDocument/2006/relationships/hyperlink" Target="http://photographers.com.ua/pictures/show/moxnonogij_sych_538176/" TargetMode="External"/><Relationship Id="rId3" Type="http://schemas.openxmlformats.org/officeDocument/2006/relationships/hyperlink" Target="http://baza-polyanka.ru/dostoinstva-goroda-fokino.html" TargetMode="External"/><Relationship Id="rId7" Type="http://schemas.openxmlformats.org/officeDocument/2006/relationships/hyperlink" Target="http://zooclub.ru/birds/4.shtml" TargetMode="External"/><Relationship Id="rId12" Type="http://schemas.openxmlformats.org/officeDocument/2006/relationships/hyperlink" Target="http://www.liveinternet.ru/community/2281209/post130110028/" TargetMode="External"/><Relationship Id="rId17" Type="http://schemas.openxmlformats.org/officeDocument/2006/relationships/hyperlink" Target="http://www.cartoonclipartfree.com/Cliparts_Free/Schule_Free/Cartoon_Clipart_Free_Page_4.html" TargetMode="External"/><Relationship Id="rId2" Type="http://schemas.openxmlformats.org/officeDocument/2006/relationships/hyperlink" Target="http://zooclub.ru/birds/vidy/564.shtml" TargetMode="External"/><Relationship Id="rId16" Type="http://schemas.openxmlformats.org/officeDocument/2006/relationships/hyperlink" Target="http://puzzleit.ru/puzzles/view/1878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ullhdoboi.ru/photo/animals/zamechatelnyj_vorobej/3-0-29613" TargetMode="External"/><Relationship Id="rId11" Type="http://schemas.openxmlformats.org/officeDocument/2006/relationships/hyperlink" Target="http://usiter.com/post.php?mir=20741" TargetMode="External"/><Relationship Id="rId5" Type="http://schemas.openxmlformats.org/officeDocument/2006/relationships/hyperlink" Target="http://m.interfax.by/article/43245" TargetMode="External"/><Relationship Id="rId15" Type="http://schemas.openxmlformats.org/officeDocument/2006/relationships/hyperlink" Target="http://photo.simatika.ru/photo/Phasianus_colchicus/4212" TargetMode="External"/><Relationship Id="rId10" Type="http://schemas.openxmlformats.org/officeDocument/2006/relationships/hyperlink" Target="http://faunazoo.ru/sova-belaya-polyarnaya" TargetMode="External"/><Relationship Id="rId4" Type="http://schemas.openxmlformats.org/officeDocument/2006/relationships/hyperlink" Target="http://www.photostart.info/showphoto.php?category=20&amp;code=480" TargetMode="External"/><Relationship Id="rId9" Type="http://schemas.openxmlformats.org/officeDocument/2006/relationships/hyperlink" Target="http://lola1405.uol.ua/text/4276943/golubonogaya-olusha-ptitsa-s-krasivymi-lapkami/" TargetMode="External"/><Relationship Id="rId14" Type="http://schemas.openxmlformats.org/officeDocument/2006/relationships/hyperlink" Target="http://www.zoopicture.ru/vencenosnaya-kuropatk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752600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chemeClr val="tx1"/>
                </a:solidFill>
              </a:rPr>
              <a:t>Урок биологии в 7 классе</a:t>
            </a:r>
          </a:p>
          <a:p>
            <a:pPr eaLnBrk="1" hangingPunct="1"/>
            <a:r>
              <a:rPr lang="ru-RU" sz="2400" smtClean="0">
                <a:solidFill>
                  <a:schemeClr val="tx1"/>
                </a:solidFill>
              </a:rPr>
              <a:t>Учитель Борзунова Ольга Анатольевна</a:t>
            </a:r>
          </a:p>
        </p:txBody>
      </p:sp>
      <p:pic>
        <p:nvPicPr>
          <p:cNvPr id="13314" name="Picture 4" descr="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16575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WordArt 7"/>
          <p:cNvSpPr>
            <a:spLocks noChangeArrowheads="1" noChangeShapeType="1" noTextEdit="1"/>
          </p:cNvSpPr>
          <p:nvPr/>
        </p:nvSpPr>
        <p:spPr bwMode="auto">
          <a:xfrm>
            <a:off x="755650" y="3141663"/>
            <a:ext cx="76327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"/>
                <a:cs typeface="Arial"/>
              </a:rPr>
              <a:t>Многообразие птиц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284663" y="188913"/>
            <a:ext cx="4391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МБОУ «Самусьский лицей»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3"/>
          <p:cNvSpPr txBox="1">
            <a:spLocks noChangeArrowheads="1"/>
          </p:cNvSpPr>
          <p:nvPr/>
        </p:nvSpPr>
        <p:spPr bwMode="auto">
          <a:xfrm>
            <a:off x="1835150" y="1196975"/>
            <a:ext cx="51847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Щёголь с виду сер и прост,</a:t>
            </a:r>
          </a:p>
          <a:p>
            <a:r>
              <a:rPr lang="ru-RU" sz="2800">
                <a:latin typeface="Calibri" pitchFamily="34" charset="0"/>
              </a:rPr>
              <a:t>А распустит Веер-хвост.</a:t>
            </a:r>
          </a:p>
          <a:p>
            <a:r>
              <a:rPr lang="ru-RU" sz="2800">
                <a:latin typeface="Calibri" pitchFamily="34" charset="0"/>
              </a:rPr>
              <a:t>На хвосте не счесть всех звёзд.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8" y="328613"/>
            <a:ext cx="8848725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8" y="174625"/>
            <a:ext cx="8848725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650" y="115888"/>
            <a:ext cx="8902700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sz="2800" smtClean="0"/>
          </a:p>
        </p:txBody>
      </p:sp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620713"/>
            <a:ext cx="32766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4437063"/>
            <a:ext cx="324326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0"/>
          <p:cNvPicPr>
            <a:picLocks noChangeAspect="1" noChangeArrowheads="1"/>
          </p:cNvPicPr>
          <p:nvPr/>
        </p:nvPicPr>
        <p:blipFill>
          <a:blip r:embed="rId4"/>
          <a:srcRect l="45833" r="-4576"/>
          <a:stretch>
            <a:fillRect/>
          </a:stretch>
        </p:blipFill>
        <p:spPr bwMode="auto">
          <a:xfrm>
            <a:off x="0" y="2852738"/>
            <a:ext cx="2513013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225" y="4806950"/>
            <a:ext cx="2579688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753437" y="2340958"/>
            <a:ext cx="253838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глухарь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9075" y="6132945"/>
            <a:ext cx="2200842" cy="7078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дикуша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57464" y="4069085"/>
            <a:ext cx="8899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Сыч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6435938"/>
            <a:ext cx="136447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филин</a:t>
            </a:r>
          </a:p>
        </p:txBody>
      </p:sp>
      <p:pic>
        <p:nvPicPr>
          <p:cNvPr id="2561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7763" y="1341438"/>
            <a:ext cx="2390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103938" y="412602"/>
            <a:ext cx="2553391" cy="923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Полярная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сова</a:t>
            </a:r>
          </a:p>
        </p:txBody>
      </p:sp>
      <p:pic>
        <p:nvPicPr>
          <p:cNvPr id="23564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76975" y="3363913"/>
            <a:ext cx="2497138" cy="312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444208" y="3274275"/>
            <a:ext cx="165301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Беркут</a:t>
            </a:r>
          </a:p>
        </p:txBody>
      </p:sp>
      <p:pic>
        <p:nvPicPr>
          <p:cNvPr id="23566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620713"/>
            <a:ext cx="2755900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78158" y="2015760"/>
            <a:ext cx="132279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Змееяд</a:t>
            </a:r>
          </a:p>
        </p:txBody>
      </p:sp>
      <p:pic>
        <p:nvPicPr>
          <p:cNvPr id="25618" name="Picture 6"/>
          <p:cNvPicPr>
            <a:picLocks noChangeAspect="1" noChangeArrowheads="1"/>
          </p:cNvPicPr>
          <p:nvPr/>
        </p:nvPicPr>
        <p:blipFill>
          <a:blip r:embed="rId9"/>
          <a:srcRect l="23302" r="4683" b="8029"/>
          <a:stretch>
            <a:fillRect/>
          </a:stretch>
        </p:blipFill>
        <p:spPr bwMode="auto">
          <a:xfrm>
            <a:off x="4067175" y="2781300"/>
            <a:ext cx="2160588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267744" y="2967335"/>
            <a:ext cx="190308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Венценосная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куропатка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-396875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folHlink"/>
                </a:solidFill>
                <a:latin typeface="Arial" charset="0"/>
              </a:rPr>
              <a:t>Что мы знаем о</a:t>
            </a:r>
            <a:br>
              <a:rPr lang="ru-RU" sz="3200" b="1" smtClean="0">
                <a:solidFill>
                  <a:schemeClr val="folHlink"/>
                </a:solidFill>
                <a:latin typeface="Arial" charset="0"/>
              </a:rPr>
            </a:br>
            <a:r>
              <a:rPr lang="ru-RU" sz="3200" b="1" smtClean="0">
                <a:solidFill>
                  <a:schemeClr val="folHlink"/>
                </a:solidFill>
                <a:latin typeface="Arial" charset="0"/>
              </a:rPr>
              <a:t>Дневных хищных птицах?</a:t>
            </a:r>
          </a:p>
        </p:txBody>
      </p:sp>
      <p:sp>
        <p:nvSpPr>
          <p:cNvPr id="24578" name="Rectangle 4"/>
          <p:cNvSpPr>
            <a:spLocks noGrp="1"/>
          </p:cNvSpPr>
          <p:nvPr>
            <p:ph sz="half" idx="4294967295"/>
          </p:nvPr>
        </p:nvSpPr>
        <p:spPr>
          <a:xfrm>
            <a:off x="468313" y="1628775"/>
            <a:ext cx="4038600" cy="4525963"/>
          </a:xfrm>
          <a:ln w="28575"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ru-RU" sz="2800" smtClean="0"/>
          </a:p>
        </p:txBody>
      </p:sp>
      <p:sp>
        <p:nvSpPr>
          <p:cNvPr id="24579" name="Rectangle 5"/>
          <p:cNvSpPr>
            <a:spLocks noGrp="1"/>
          </p:cNvSpPr>
          <p:nvPr>
            <p:ph sz="half" idx="4294967295"/>
          </p:nvPr>
        </p:nvSpPr>
        <p:spPr>
          <a:xfrm>
            <a:off x="4572000" y="1628775"/>
            <a:ext cx="4038600" cy="4525963"/>
          </a:xfrm>
          <a:ln w="28575"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ru-RU" sz="2800" smtClean="0"/>
          </a:p>
        </p:txBody>
      </p:sp>
      <p:sp>
        <p:nvSpPr>
          <p:cNvPr id="24580" name="WordArt 6"/>
          <p:cNvSpPr>
            <a:spLocks noChangeArrowheads="1" noChangeShapeType="1" noTextEdit="1"/>
          </p:cNvSpPr>
          <p:nvPr/>
        </p:nvSpPr>
        <p:spPr bwMode="auto">
          <a:xfrm>
            <a:off x="1692275" y="1773238"/>
            <a:ext cx="11334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Знаю</a:t>
            </a:r>
          </a:p>
        </p:txBody>
      </p:sp>
      <p:pic>
        <p:nvPicPr>
          <p:cNvPr id="24581" name="Picture 8" descr="sheikh_tuhin_Book_Op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357563"/>
            <a:ext cx="3455988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WordArt 9"/>
          <p:cNvSpPr>
            <a:spLocks noChangeArrowheads="1" noChangeShapeType="1" noTextEdit="1"/>
          </p:cNvSpPr>
          <p:nvPr/>
        </p:nvSpPr>
        <p:spPr bwMode="auto">
          <a:xfrm>
            <a:off x="5940425" y="1773238"/>
            <a:ext cx="12858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Arial"/>
                <a:cs typeface="Arial"/>
              </a:rPr>
              <a:t>Узнал</a:t>
            </a:r>
          </a:p>
        </p:txBody>
      </p:sp>
      <p:pic>
        <p:nvPicPr>
          <p:cNvPr id="24583" name="Picture 11" descr="000001492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11588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Text Box 13"/>
          <p:cNvSpPr txBox="1">
            <a:spLocks noChangeArrowheads="1"/>
          </p:cNvSpPr>
          <p:nvPr/>
        </p:nvSpPr>
        <p:spPr bwMode="auto">
          <a:xfrm>
            <a:off x="4716463" y="2565400"/>
            <a:ext cx="37449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4585" name="Text Box 14"/>
          <p:cNvSpPr txBox="1">
            <a:spLocks noChangeArrowheads="1"/>
          </p:cNvSpPr>
          <p:nvPr/>
        </p:nvSpPr>
        <p:spPr bwMode="auto">
          <a:xfrm>
            <a:off x="4932363" y="2852738"/>
            <a:ext cx="3168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Заполнить таблицу.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2"/>
          <p:cNvSpPr txBox="1">
            <a:spLocks noChangeArrowheads="1"/>
          </p:cNvSpPr>
          <p:nvPr/>
        </p:nvSpPr>
        <p:spPr bwMode="auto">
          <a:xfrm>
            <a:off x="4859338" y="1700213"/>
            <a:ext cx="3960812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Бузин Никита </a:t>
            </a:r>
          </a:p>
          <a:p>
            <a:pPr>
              <a:spcBef>
                <a:spcPct val="50000"/>
              </a:spcBef>
            </a:pPr>
            <a:r>
              <a:rPr lang="ru-RU" sz="2800" b="1"/>
              <a:t>«Отряд Дневные хищные птицы»»</a:t>
            </a:r>
          </a:p>
        </p:txBody>
      </p:sp>
      <p:sp>
        <p:nvSpPr>
          <p:cNvPr id="25602" name="WordArt 3"/>
          <p:cNvSpPr>
            <a:spLocks noChangeArrowheads="1" noChangeShapeType="1" noTextEdit="1"/>
          </p:cNvSpPr>
          <p:nvPr/>
        </p:nvSpPr>
        <p:spPr bwMode="auto">
          <a:xfrm>
            <a:off x="684213" y="188913"/>
            <a:ext cx="532765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Доклад одноклассника</a:t>
            </a:r>
          </a:p>
        </p:txBody>
      </p:sp>
      <p:pic>
        <p:nvPicPr>
          <p:cNvPr id="25603" name="Picture 4" descr="Readi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943100"/>
            <a:ext cx="43211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4859338" y="4581525"/>
            <a:ext cx="36004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Заполнить таблицу, используя сообщение одноклассника.</a:t>
            </a:r>
          </a:p>
        </p:txBody>
      </p:sp>
      <p:sp>
        <p:nvSpPr>
          <p:cNvPr id="25605" name="WordArt 6"/>
          <p:cNvSpPr>
            <a:spLocks noChangeArrowheads="1" noChangeShapeType="1" noTextEdit="1"/>
          </p:cNvSpPr>
          <p:nvPr/>
        </p:nvSpPr>
        <p:spPr bwMode="auto">
          <a:xfrm>
            <a:off x="5867400" y="3500438"/>
            <a:ext cx="1828800" cy="687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Задание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/>
          </p:cNvSpPr>
          <p:nvPr>
            <p:ph type="body" idx="1"/>
          </p:nvPr>
        </p:nvSpPr>
        <p:spPr>
          <a:xfrm>
            <a:off x="468313" y="1052513"/>
            <a:ext cx="8229600" cy="452596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Рябчики, глухари, тетерева – куриные птицы.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У Куриных крепкие ноги для ловли добычи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У  дневных хищных  птиц птенцы выводятся голые, слепые и беспомощные.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У Дневных хищных птиц хорошо развит половой диморфизм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Куриные образуют постоянные пары.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Куриные – в основном перелетные птицы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У павлина птенцы выводкового типа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Кречет – это представитель отряда Куриные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Гриф питается падалью.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>
                <a:latin typeface="Times New Roman" pitchFamily="18" charset="0"/>
              </a:rPr>
              <a:t>Гнезда куропатки устраивают на земле</a:t>
            </a:r>
          </a:p>
        </p:txBody>
      </p:sp>
      <p:sp>
        <p:nvSpPr>
          <p:cNvPr id="26626" name="WordArt 5"/>
          <p:cNvSpPr>
            <a:spLocks noChangeArrowheads="1" noChangeShapeType="1" noTextEdit="1"/>
          </p:cNvSpPr>
          <p:nvPr/>
        </p:nvSpPr>
        <p:spPr bwMode="auto">
          <a:xfrm>
            <a:off x="2627313" y="260350"/>
            <a:ext cx="436880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"/>
                <a:cs typeface="Arial"/>
              </a:rPr>
              <a:t>Верно - не верно</a:t>
            </a:r>
          </a:p>
        </p:txBody>
      </p:sp>
      <p:sp>
        <p:nvSpPr>
          <p:cNvPr id="26627" name="WordArt 6"/>
          <p:cNvSpPr>
            <a:spLocks noChangeArrowheads="1" noChangeShapeType="1" noTextEdit="1"/>
          </p:cNvSpPr>
          <p:nvPr/>
        </p:nvSpPr>
        <p:spPr bwMode="auto">
          <a:xfrm>
            <a:off x="7308850" y="3068638"/>
            <a:ext cx="1368425" cy="2017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6"/>
          <p:cNvSpPr txBox="1">
            <a:spLocks noChangeArrowheads="1"/>
          </p:cNvSpPr>
          <p:nvPr/>
        </p:nvSpPr>
        <p:spPr bwMode="auto">
          <a:xfrm>
            <a:off x="179388" y="1700213"/>
            <a:ext cx="46799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 i="1"/>
              <a:t>Таблица в тетради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 i="1"/>
              <a:t>Параграф 29</a:t>
            </a:r>
          </a:p>
        </p:txBody>
      </p:sp>
      <p:pic>
        <p:nvPicPr>
          <p:cNvPr id="27650" name="Picture 5" descr="Cartoon-Clipart-Free-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17"/>
          <a:stretch>
            <a:fillRect/>
          </a:stretch>
        </p:blipFill>
        <p:spPr bwMode="auto">
          <a:xfrm>
            <a:off x="3995738" y="2263775"/>
            <a:ext cx="4962525" cy="459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WordArt 6"/>
          <p:cNvSpPr>
            <a:spLocks noChangeArrowheads="1" noChangeShapeType="1" noTextEdit="1"/>
          </p:cNvSpPr>
          <p:nvPr/>
        </p:nvSpPr>
        <p:spPr bwMode="auto">
          <a:xfrm>
            <a:off x="2627313" y="476250"/>
            <a:ext cx="41719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latin typeface="Arial"/>
                <a:cs typeface="Arial"/>
              </a:rPr>
              <a:t>Домашнее задание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/>
          </p:cNvSpPr>
          <p:nvPr>
            <p:ph type="body" idx="1"/>
          </p:nvPr>
        </p:nvSpPr>
        <p:spPr>
          <a:xfrm>
            <a:off x="323850" y="1268413"/>
            <a:ext cx="8820150" cy="5400675"/>
          </a:xfrm>
        </p:spPr>
        <p:txBody>
          <a:bodyPr/>
          <a:lstStyle/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Times New Roman" pitchFamily="18" charset="0"/>
              </a:rPr>
              <a:t>Список использованных печатных источников:</a:t>
            </a:r>
          </a:p>
          <a:p>
            <a:pPr marL="457200" indent="-457200">
              <a:lnSpc>
                <a:spcPct val="80000"/>
              </a:lnSpc>
              <a:buFont typeface="Arial" charset="0"/>
              <a:buAutoNum type="arabicPeriod"/>
            </a:pPr>
            <a:r>
              <a:rPr lang="ru-RU" sz="1400" smtClean="0">
                <a:latin typeface="Times New Roman" pitchFamily="18" charset="0"/>
              </a:rPr>
              <a:t>В. В. Латюшин, В.А. Шапкин, Биология. Животные., Москва, Дрофа, 2000.</a:t>
            </a:r>
          </a:p>
          <a:p>
            <a:pPr marL="457200" indent="-457200">
              <a:lnSpc>
                <a:spcPct val="80000"/>
              </a:lnSpc>
              <a:buFont typeface="Arial" charset="0"/>
              <a:buAutoNum type="arabicPeriod"/>
            </a:pPr>
            <a:r>
              <a:rPr lang="ru-RU" sz="1400" smtClean="0">
                <a:latin typeface="Times New Roman" pitchFamily="18" charset="0"/>
              </a:rPr>
              <a:t>А. Теремов, В Рохлов, Занимательная зоология, Москва, «АСТ-ПРЕСС», 1999.</a:t>
            </a:r>
          </a:p>
          <a:p>
            <a:pPr marL="457200" indent="-457200">
              <a:lnSpc>
                <a:spcPct val="80000"/>
              </a:lnSpc>
              <a:buFont typeface="Arial" charset="0"/>
              <a:buAutoNum type="arabicPeriod"/>
            </a:pPr>
            <a:r>
              <a:rPr lang="ru-RU" sz="1400" smtClean="0">
                <a:latin typeface="Times New Roman" pitchFamily="18" charset="0"/>
              </a:rPr>
              <a:t>Использование технологии «Развитие критического мышления через чтение и письмо» в учебном процессе. Методическое пособие., составитель Т.В. Седнева.- Томск, 2008.</a:t>
            </a: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Times New Roman" pitchFamily="18" charset="0"/>
              </a:rPr>
              <a:t>Изображения сети Интернет:</a:t>
            </a: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2"/>
              </a:rPr>
              <a:t>http://zooclub.ru/birds/vidy/564.shtml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3"/>
              </a:rPr>
              <a:t>http://baza-polyanka.ru/dostoinstva-goroda-fokino.html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4"/>
              </a:rPr>
              <a:t>http://www.photostart.info/showphoto.php?category=20&amp;code=480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5"/>
              </a:rPr>
              <a:t>http://m.interfax.by/article/43245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6"/>
              </a:rPr>
              <a:t>http://www.fullhdoboi.ru/photo/animals/zamechatelnyj_vorobej/3-0-29613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7"/>
              </a:rPr>
              <a:t>http://zooclub.ru/birds/4.shtml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8"/>
              </a:rPr>
              <a:t>http://www.symbolsbook.ru/Article.aspx?id=352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9"/>
              </a:rPr>
              <a:t>http://lola1405.uol.ua/text/4276943/golubonogaya-olusha-ptitsa-s-krasivymi-lapkami/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10"/>
              </a:rPr>
              <a:t>http://faunazoo.ru/sova-belaya-polyarnaya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11"/>
              </a:rPr>
              <a:t>http://usiter.com/post.php?mir=20741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12"/>
              </a:rPr>
              <a:t>http://www.liveinternet.ru/community/2281209/post130110028/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13"/>
              </a:rPr>
              <a:t>http://photographers.com.ua/pictures/show/moxnonogij_sych_538176/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14"/>
              </a:rPr>
              <a:t>http://www.zoopicture.ru/vencenosnaya-kuropatka/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15"/>
              </a:rPr>
              <a:t>http://photo.simatika.ru/photo/Phasianus_colchicus/4212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16"/>
              </a:rPr>
              <a:t>http://puzzleit.ru/puzzles/view/18786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r>
              <a:rPr lang="ru-RU" sz="1400" smtClean="0">
                <a:latin typeface="Arial" charset="0"/>
                <a:hlinkClick r:id="rId17"/>
              </a:rPr>
              <a:t>http://www.cartoonclipartfree.com/Cliparts_Free/Schule_Free/Cartoon_Clipart_Free_Page_4.html</a:t>
            </a: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AutoNum type="arabicPeriod"/>
            </a:pP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14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6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6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6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6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6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6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6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600" smtClean="0">
              <a:latin typeface="Arial" charset="0"/>
            </a:endParaRPr>
          </a:p>
          <a:p>
            <a:pPr marL="457200" indent="-457200">
              <a:lnSpc>
                <a:spcPct val="80000"/>
              </a:lnSpc>
              <a:buFont typeface="Arial" charset="0"/>
              <a:buNone/>
            </a:pPr>
            <a:endParaRPr lang="ru-RU" sz="600" smtClean="0">
              <a:latin typeface="Arial" charset="0"/>
            </a:endParaRPr>
          </a:p>
        </p:txBody>
      </p:sp>
      <p:sp>
        <p:nvSpPr>
          <p:cNvPr id="28674" name="WordArt 4"/>
          <p:cNvSpPr>
            <a:spLocks noChangeArrowheads="1" noChangeShapeType="1" noTextEdit="1"/>
          </p:cNvSpPr>
          <p:nvPr/>
        </p:nvSpPr>
        <p:spPr bwMode="auto">
          <a:xfrm>
            <a:off x="2339975" y="476250"/>
            <a:ext cx="39909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Используемые источники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1"/>
          </p:nvPr>
        </p:nvSpPr>
        <p:spPr>
          <a:xfrm>
            <a:off x="323850" y="549275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>
                <a:solidFill>
                  <a:schemeClr val="hlink"/>
                </a:solidFill>
                <a:latin typeface="Arial" charset="0"/>
              </a:rPr>
              <a:t>	Цель урока:</a:t>
            </a:r>
            <a:r>
              <a:rPr lang="ru-RU" smtClean="0">
                <a:latin typeface="Arial" charset="0"/>
              </a:rPr>
              <a:t> продолжить изучение многообразия птиц на примере отрядов Куриные и Дневные хищные птицы.</a:t>
            </a:r>
          </a:p>
        </p:txBody>
      </p:sp>
      <p:pic>
        <p:nvPicPr>
          <p:cNvPr id="14338" name="Picture 5" descr="mod_article646039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492375"/>
            <a:ext cx="31178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4" descr="71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97463" y="2276475"/>
            <a:ext cx="3770312" cy="433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ъект 2"/>
          <p:cNvSpPr>
            <a:spLocks noGrp="1"/>
          </p:cNvSpPr>
          <p:nvPr>
            <p:ph idx="1"/>
          </p:nvPr>
        </p:nvSpPr>
        <p:spPr>
          <a:xfrm>
            <a:off x="4427538" y="2492375"/>
            <a:ext cx="446405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000066"/>
                </a:solidFill>
              </a:rPr>
              <a:t>гн_здовые птицы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000066"/>
                </a:solidFill>
              </a:rPr>
              <a:t>пер_летные птицы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000066"/>
                </a:solidFill>
              </a:rPr>
              <a:t>м_грация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000066"/>
                </a:solidFill>
              </a:rPr>
              <a:t>выв_дковые птицы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000066"/>
                </a:solidFill>
              </a:rPr>
              <a:t>к_чующие птицы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000066"/>
                </a:solidFill>
              </a:rPr>
              <a:t>_седлые птицы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000066"/>
                </a:solidFill>
              </a:rPr>
              <a:t>арх_оптерикс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000066"/>
                </a:solidFill>
              </a:rPr>
              <a:t>половой д_м_рфизм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b="1" smtClean="0">
                <a:solidFill>
                  <a:srgbClr val="000066"/>
                </a:solidFill>
              </a:rPr>
              <a:t>ток_вание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endParaRPr lang="ru-RU" sz="2700" b="1" smtClean="0">
              <a:solidFill>
                <a:srgbClr val="000066"/>
              </a:solidFill>
            </a:endParaRPr>
          </a:p>
        </p:txBody>
      </p:sp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107950" y="0"/>
            <a:ext cx="4751388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  <a:latin typeface="Times New Roman" pitchFamily="18" charset="0"/>
              </a:rPr>
              <a:t>1. Что делаем:</a:t>
            </a:r>
            <a:r>
              <a:rPr lang="ru-RU" sz="2400">
                <a:latin typeface="Times New Roman" pitchFamily="18" charset="0"/>
              </a:rPr>
              <a:t> </a:t>
            </a:r>
            <a:r>
              <a:rPr lang="ru-RU" sz="2400" b="1">
                <a:latin typeface="Times New Roman" pitchFamily="18" charset="0"/>
              </a:rPr>
              <a:t>разминка для мозга.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>
                <a:latin typeface="Times New Roman" pitchFamily="18" charset="0"/>
              </a:rPr>
              <a:t> Назовите термины, связанные с размножением птиц, вставьте пропущенные буквы и дайте им определение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>
                <a:latin typeface="Times New Roman" pitchFamily="18" charset="0"/>
              </a:rPr>
              <a:t> дайте определение оставшимся терминам</a:t>
            </a:r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4859338" y="115888"/>
            <a:ext cx="4176712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  <a:latin typeface="Times New Roman" pitchFamily="18" charset="0"/>
              </a:rPr>
              <a:t>Зачем делаем</a:t>
            </a:r>
            <a:r>
              <a:rPr lang="ru-RU" sz="2400">
                <a:latin typeface="Times New Roman" pitchFamily="18" charset="0"/>
              </a:rPr>
              <a:t>: Развитие навыков грамотного написания терминов, работа с понятийным аппаратом, развитие долговременной памяти </a:t>
            </a:r>
          </a:p>
        </p:txBody>
      </p:sp>
      <p:pic>
        <p:nvPicPr>
          <p:cNvPr id="14343" name="Picture 7" descr="6011 (Large)008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789363"/>
            <a:ext cx="3673475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3" descr="EagleHea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1196975"/>
            <a:ext cx="31686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0" descr="384402096"/>
          <p:cNvPicPr>
            <a:picLocks noChangeAspect="1" noChangeArrowheads="1"/>
          </p:cNvPicPr>
          <p:nvPr/>
        </p:nvPicPr>
        <p:blipFill>
          <a:blip r:embed="rId3"/>
          <a:srcRect l="18594" r="32808"/>
          <a:stretch>
            <a:fillRect/>
          </a:stretch>
        </p:blipFill>
        <p:spPr bwMode="auto">
          <a:xfrm>
            <a:off x="6075363" y="3429000"/>
            <a:ext cx="29622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18" descr="20090430-151633-9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49500"/>
            <a:ext cx="2952750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6" descr="Дикие утки зимуют в Севастополе. Селезень. Кряква обыкновенная (Anas platyrhynchos)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4425950"/>
            <a:ext cx="324167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7" descr="275px-Chickenfamil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457700"/>
            <a:ext cx="32035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79388" y="115888"/>
            <a:ext cx="56165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66"/>
                </a:solidFill>
              </a:rPr>
              <a:t>2. Что делаем: </a:t>
            </a:r>
            <a:r>
              <a:rPr lang="ru-RU" sz="2400">
                <a:latin typeface="Times New Roman" pitchFamily="18" charset="0"/>
              </a:rPr>
              <a:t>Из представленных на слайде иллюстраций птиц назовите А) номер и вид гнездовых птиц</a:t>
            </a:r>
          </a:p>
          <a:p>
            <a:r>
              <a:rPr lang="ru-RU" sz="2400">
                <a:latin typeface="Times New Roman" pitchFamily="18" charset="0"/>
              </a:rPr>
              <a:t>Б)  назовите всех представителей выводковых птиц</a:t>
            </a:r>
          </a:p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5724525" y="0"/>
            <a:ext cx="34194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Зачем делаем:</a:t>
            </a:r>
            <a:r>
              <a:rPr lang="ru-RU" sz="2400" b="1"/>
              <a:t> </a:t>
            </a:r>
            <a:r>
              <a:rPr lang="ru-RU" sz="2400"/>
              <a:t>учимся группировать</a:t>
            </a:r>
            <a:endParaRPr lang="ru-RU" sz="2400">
              <a:solidFill>
                <a:srgbClr val="FF0066"/>
              </a:solidFill>
            </a:endParaRPr>
          </a:p>
        </p:txBody>
      </p:sp>
      <p:pic>
        <p:nvPicPr>
          <p:cNvPr id="16392" name="Picture 9" descr="совуш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1775" y="2349500"/>
            <a:ext cx="2592388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WordArt 10"/>
          <p:cNvSpPr>
            <a:spLocks noChangeArrowheads="1" noChangeShapeType="1" noTextEdit="1"/>
          </p:cNvSpPr>
          <p:nvPr/>
        </p:nvSpPr>
        <p:spPr bwMode="auto">
          <a:xfrm>
            <a:off x="107950" y="3429000"/>
            <a:ext cx="4349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16394" name="WordArt 11"/>
          <p:cNvSpPr>
            <a:spLocks noChangeArrowheads="1" noChangeShapeType="1" noTextEdit="1"/>
          </p:cNvSpPr>
          <p:nvPr/>
        </p:nvSpPr>
        <p:spPr bwMode="auto">
          <a:xfrm>
            <a:off x="5219700" y="5013325"/>
            <a:ext cx="576263" cy="439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16395" name="WordArt 12"/>
          <p:cNvSpPr>
            <a:spLocks noChangeArrowheads="1" noChangeShapeType="1" noTextEdit="1"/>
          </p:cNvSpPr>
          <p:nvPr/>
        </p:nvSpPr>
        <p:spPr bwMode="auto">
          <a:xfrm>
            <a:off x="6156325" y="1412875"/>
            <a:ext cx="444500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16396" name="WordArt 13"/>
          <p:cNvSpPr>
            <a:spLocks noChangeArrowheads="1" noChangeShapeType="1" noTextEdit="1"/>
          </p:cNvSpPr>
          <p:nvPr/>
        </p:nvSpPr>
        <p:spPr bwMode="auto">
          <a:xfrm>
            <a:off x="8459788" y="3644900"/>
            <a:ext cx="4318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16397" name="WordArt 14"/>
          <p:cNvSpPr>
            <a:spLocks noChangeArrowheads="1" noChangeShapeType="1" noTextEdit="1"/>
          </p:cNvSpPr>
          <p:nvPr/>
        </p:nvSpPr>
        <p:spPr bwMode="auto">
          <a:xfrm>
            <a:off x="2268538" y="6165850"/>
            <a:ext cx="4445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16398" name="WordArt 15"/>
          <p:cNvSpPr>
            <a:spLocks noChangeArrowheads="1" noChangeShapeType="1" noTextEdit="1"/>
          </p:cNvSpPr>
          <p:nvPr/>
        </p:nvSpPr>
        <p:spPr bwMode="auto">
          <a:xfrm>
            <a:off x="4643438" y="2708275"/>
            <a:ext cx="504825" cy="468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body" idx="1"/>
          </p:nvPr>
        </p:nvSpPr>
        <p:spPr>
          <a:xfrm>
            <a:off x="323850" y="1268413"/>
            <a:ext cx="6264275" cy="452596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rgbClr val="000099"/>
                </a:solidFill>
                <a:latin typeface="Times New Roman" pitchFamily="18" charset="0"/>
              </a:rPr>
              <a:t>Бесшумный полет, способны видеть в темноте, острый слух 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rgbClr val="000099"/>
                </a:solidFill>
                <a:latin typeface="Times New Roman" pitchFamily="18" charset="0"/>
              </a:rPr>
              <a:t>Вес 14 кг, прекрасно плавает и ныряет, имеет кожистый мешок под клювом 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rgbClr val="000099"/>
                </a:solidFill>
                <a:latin typeface="Times New Roman" pitchFamily="18" charset="0"/>
              </a:rPr>
              <a:t>Боги послали эту птицу за водой, но она не выполнила поручение, увлеклась по дороге спелым инжиром. За это Боги наказали его неприятным голосом.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rgbClr val="000099"/>
                </a:solidFill>
                <a:latin typeface="Times New Roman" pitchFamily="18" charset="0"/>
              </a:rPr>
              <a:t>Обитают по всему миру, везде, где море смыкается с сушей, шумные, задиристые, порой агрессивные 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rgbClr val="000099"/>
                </a:solidFill>
                <a:latin typeface="Times New Roman" pitchFamily="18" charset="0"/>
              </a:rPr>
              <a:t>Как люди могут радоваться и огорчаться, тосковать, играть, развлекаться и хитрить 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rgbClr val="000099"/>
                </a:solidFill>
                <a:latin typeface="Times New Roman" pitchFamily="18" charset="0"/>
              </a:rPr>
              <a:t>Самая маленькая птичка в мире 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rgbClr val="000099"/>
                </a:solidFill>
                <a:latin typeface="Times New Roman" pitchFamily="18" charset="0"/>
              </a:rPr>
              <a:t>Эту птицу слышно на расстоянии до 4 км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2400" smtClean="0">
                <a:solidFill>
                  <a:srgbClr val="000099"/>
                </a:solidFill>
                <a:latin typeface="Times New Roman" pitchFamily="18" charset="0"/>
              </a:rPr>
              <a:t>Эти птицы украшают свое гнездо цветами и перьями</a:t>
            </a:r>
          </a:p>
        </p:txBody>
      </p:sp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323850" y="115888"/>
            <a:ext cx="59039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Что делаем: </a:t>
            </a:r>
            <a:r>
              <a:rPr lang="ru-RU" sz="2400">
                <a:latin typeface="Times New Roman" pitchFamily="18" charset="0"/>
              </a:rPr>
              <a:t>О ком идет речь? Прослушать описание птицы, представить её, дать название. </a:t>
            </a: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6227763" y="188913"/>
            <a:ext cx="2916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  <a:latin typeface="Times New Roman" pitchFamily="18" charset="0"/>
              </a:rPr>
              <a:t>Зачем делаем:</a:t>
            </a:r>
            <a:r>
              <a:rPr lang="ru-RU" sz="2400" b="1">
                <a:latin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</a:rPr>
              <a:t>учимся перекодировать</a:t>
            </a:r>
            <a:endParaRPr lang="ru-RU" sz="240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6516688" y="5013325"/>
            <a:ext cx="24495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Закрываем глаза:</a:t>
            </a:r>
            <a:r>
              <a:rPr lang="ru-RU" sz="2400">
                <a:latin typeface="Times New Roman" pitchFamily="18" charset="0"/>
              </a:rPr>
              <a:t> отдыхаем</a:t>
            </a:r>
          </a:p>
        </p:txBody>
      </p:sp>
      <p:pic>
        <p:nvPicPr>
          <p:cNvPr id="17413" name="Picture 8" descr="50b6addaa1a90"/>
          <p:cNvPicPr>
            <a:picLocks noChangeAspect="1" noChangeArrowheads="1"/>
          </p:cNvPicPr>
          <p:nvPr/>
        </p:nvPicPr>
        <p:blipFill>
          <a:blip r:embed="rId2"/>
          <a:srcRect t="18483"/>
          <a:stretch>
            <a:fillRect/>
          </a:stretch>
        </p:blipFill>
        <p:spPr bwMode="auto">
          <a:xfrm>
            <a:off x="6516688" y="1844675"/>
            <a:ext cx="2435225" cy="310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620713"/>
            <a:ext cx="2528888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779838" y="404813"/>
            <a:ext cx="4968875" cy="53562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Пожалуй, ни об одной птице не сложено столько легенд, ни с одной не связано столько поверий, как с этой. Одни народы возвеличивали ее, другие проклинали. Китайцы считали ее символом благосостояния, полинезийцы — ночным злым богом, а у древних греков она олицетворяла мудрость. В средние века церковь объявила эту птицу "нечистым животным", слугой дьявола. Что это за птица?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0825" y="4724400"/>
            <a:ext cx="2528888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Тип-</a:t>
            </a:r>
          </a:p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Класс-</a:t>
            </a:r>
          </a:p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Отряд-</a:t>
            </a:r>
          </a:p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Вид-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492500" y="5876925"/>
            <a:ext cx="5329238" cy="822325"/>
          </a:xfrm>
          <a:prstGeom prst="rect">
            <a:avLst/>
          </a:prstGeom>
          <a:solidFill>
            <a:srgbClr val="CCCC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/>
              <a:t>Назвать систематическое положение данной птицы.</a:t>
            </a:r>
          </a:p>
        </p:txBody>
      </p:sp>
      <p:pic>
        <p:nvPicPr>
          <p:cNvPr id="18439" name="Picture 7" descr="%D0%A1%D0%BE%D0%B2%D0%B0-%D0%B1%D0%B5%D0%BB%D0%B0%D1%8F-%D0%BF%D0%BE%D0%BB%D1%8F%D1%80%D0%BD%D0%B0%D1%8F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765175"/>
            <a:ext cx="2863850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3" descr="img_02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852738"/>
            <a:ext cx="24479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-242888"/>
            <a:ext cx="7848600" cy="1143001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FF0000"/>
                </a:solidFill>
              </a:rPr>
              <a:t>Выбрать птиц, относящихся к отряду Совы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z="2800" smtClean="0"/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8288" y="595313"/>
            <a:ext cx="32766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97425"/>
            <a:ext cx="2579688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753437" y="2340958"/>
            <a:ext cx="253838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cs typeface="+mn-cs"/>
              </a:rPr>
              <a:t>глухарь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9075" y="6132945"/>
            <a:ext cx="2200842" cy="7078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дикуша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57464" y="4069085"/>
            <a:ext cx="8899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Сыч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10347" y="6466100"/>
            <a:ext cx="136447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филин</a:t>
            </a:r>
          </a:p>
        </p:txBody>
      </p:sp>
      <p:pic>
        <p:nvPicPr>
          <p:cNvPr id="163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7763" y="1341438"/>
            <a:ext cx="2390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103938" y="412602"/>
            <a:ext cx="2553391" cy="923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Полярная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сова</a:t>
            </a:r>
          </a:p>
        </p:txBody>
      </p:sp>
      <p:pic>
        <p:nvPicPr>
          <p:cNvPr id="1946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76975" y="3363913"/>
            <a:ext cx="2497138" cy="312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444208" y="3274275"/>
            <a:ext cx="165301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Беркут</a:t>
            </a:r>
          </a:p>
        </p:txBody>
      </p:sp>
      <p:pic>
        <p:nvPicPr>
          <p:cNvPr id="19470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20713"/>
            <a:ext cx="2755900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78158" y="2015760"/>
            <a:ext cx="132279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Змееяд</a:t>
            </a:r>
          </a:p>
        </p:txBody>
      </p:sp>
      <p:pic>
        <p:nvPicPr>
          <p:cNvPr id="19472" name="Picture 6"/>
          <p:cNvPicPr>
            <a:picLocks noChangeAspect="1" noChangeArrowheads="1"/>
          </p:cNvPicPr>
          <p:nvPr/>
        </p:nvPicPr>
        <p:blipFill>
          <a:blip r:embed="rId8"/>
          <a:srcRect l="23302" r="4683" b="8029"/>
          <a:stretch>
            <a:fillRect/>
          </a:stretch>
        </p:blipFill>
        <p:spPr bwMode="auto">
          <a:xfrm>
            <a:off x="4095750" y="2757488"/>
            <a:ext cx="2160588" cy="2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267744" y="2967335"/>
            <a:ext cx="190308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Венценосная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куропатка</a:t>
            </a:r>
          </a:p>
        </p:txBody>
      </p:sp>
      <p:pic>
        <p:nvPicPr>
          <p:cNvPr id="19474" name="Picture 21" descr="43254_filin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11413" y="4581525"/>
            <a:ext cx="2736850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FF0000"/>
                </a:solidFill>
              </a:rPr>
              <a:t>ИНСЕРТ</a:t>
            </a:r>
            <a:r>
              <a:rPr lang="ru-RU" sz="5400" smtClean="0">
                <a:solidFill>
                  <a:srgbClr val="FF0000"/>
                </a:solidFill>
              </a:rPr>
              <a:t>- </a:t>
            </a:r>
            <a:r>
              <a:rPr lang="ru-RU" sz="4000" smtClean="0">
                <a:solidFill>
                  <a:srgbClr val="FF0000"/>
                </a:solidFill>
              </a:rPr>
              <a:t>чтение с пометками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381000" y="1268413"/>
            <a:ext cx="8763000" cy="45259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4800" b="1" smtClean="0">
                <a:solidFill>
                  <a:srgbClr val="FF0000"/>
                </a:solidFill>
              </a:rPr>
              <a:t>?</a:t>
            </a:r>
            <a:r>
              <a:rPr lang="ru-RU" smtClean="0"/>
              <a:t> </a:t>
            </a:r>
            <a:r>
              <a:rPr lang="ru-RU" b="1" smtClean="0"/>
              <a:t>– не понятно, или хочу узнать                  	подробнее</a:t>
            </a:r>
          </a:p>
          <a:p>
            <a:pPr marL="0" indent="0" eaLnBrk="1" hangingPunct="1">
              <a:buFontTx/>
              <a:buNone/>
            </a:pPr>
            <a:r>
              <a:rPr lang="ru-RU" b="1" smtClean="0">
                <a:solidFill>
                  <a:srgbClr val="FF0000"/>
                </a:solidFill>
              </a:rPr>
              <a:t>-</a:t>
            </a:r>
            <a:r>
              <a:rPr lang="ru-RU" b="1" smtClean="0"/>
              <a:t> - я думал иначе</a:t>
            </a:r>
          </a:p>
          <a:p>
            <a:pPr marL="0" indent="0" eaLnBrk="1" hangingPunct="1">
              <a:buFontTx/>
              <a:buNone/>
            </a:pPr>
            <a:r>
              <a:rPr lang="ru-RU" b="1" smtClean="0">
                <a:solidFill>
                  <a:srgbClr val="FF0000"/>
                </a:solidFill>
              </a:rPr>
              <a:t>+</a:t>
            </a:r>
            <a:r>
              <a:rPr lang="ru-RU" b="1" smtClean="0"/>
              <a:t> - новое для меня</a:t>
            </a:r>
          </a:p>
          <a:p>
            <a:pPr marL="0" indent="0" eaLnBrk="1" hangingPunct="1">
              <a:buFontTx/>
              <a:buNone/>
            </a:pPr>
            <a:r>
              <a:rPr lang="en-US" b="1" smtClean="0">
                <a:solidFill>
                  <a:srgbClr val="FF0000"/>
                </a:solidFill>
              </a:rPr>
              <a:t>V </a:t>
            </a:r>
            <a:r>
              <a:rPr lang="ru-RU" b="1" smtClean="0"/>
              <a:t>- мне это известно</a:t>
            </a:r>
            <a:endParaRPr lang="ru-RU" b="1" smtClean="0">
              <a:solidFill>
                <a:srgbClr val="FF0000"/>
              </a:solidFill>
            </a:endParaRPr>
          </a:p>
        </p:txBody>
      </p:sp>
      <p:pic>
        <p:nvPicPr>
          <p:cNvPr id="20483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581525"/>
            <a:ext cx="5584825" cy="1127125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539750" y="5949950"/>
            <a:ext cx="5716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Стр. 148-151</a:t>
            </a: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1989138"/>
            <a:ext cx="4729162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8" descr="7489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4221163"/>
            <a:ext cx="1822450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6"/>
          <p:cNvSpPr txBox="1">
            <a:spLocks noChangeArrowheads="1"/>
          </p:cNvSpPr>
          <p:nvPr/>
        </p:nvSpPr>
        <p:spPr bwMode="auto">
          <a:xfrm>
            <a:off x="4859338" y="1700213"/>
            <a:ext cx="5040312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Копытина Мария </a:t>
            </a:r>
          </a:p>
          <a:p>
            <a:pPr>
              <a:spcBef>
                <a:spcPct val="50000"/>
              </a:spcBef>
            </a:pPr>
            <a:r>
              <a:rPr lang="ru-RU" sz="2800" b="1"/>
              <a:t>«Отряд Куриные»</a:t>
            </a:r>
          </a:p>
        </p:txBody>
      </p:sp>
      <p:sp>
        <p:nvSpPr>
          <p:cNvPr id="21506" name="WordArt 7"/>
          <p:cNvSpPr>
            <a:spLocks noChangeArrowheads="1" noChangeShapeType="1" noTextEdit="1"/>
          </p:cNvSpPr>
          <p:nvPr/>
        </p:nvSpPr>
        <p:spPr bwMode="auto">
          <a:xfrm>
            <a:off x="684213" y="188913"/>
            <a:ext cx="532765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Доклад одноклассника</a:t>
            </a:r>
          </a:p>
        </p:txBody>
      </p:sp>
      <p:pic>
        <p:nvPicPr>
          <p:cNvPr id="21507" name="Picture 13" descr="Readi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943100"/>
            <a:ext cx="43211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14"/>
          <p:cNvSpPr txBox="1">
            <a:spLocks noChangeArrowheads="1"/>
          </p:cNvSpPr>
          <p:nvPr/>
        </p:nvSpPr>
        <p:spPr bwMode="auto">
          <a:xfrm>
            <a:off x="4859338" y="4581525"/>
            <a:ext cx="36004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Заполнить таблицу, используя сообщение одноклассницы.</a:t>
            </a:r>
          </a:p>
        </p:txBody>
      </p:sp>
      <p:sp>
        <p:nvSpPr>
          <p:cNvPr id="21509" name="WordArt 15"/>
          <p:cNvSpPr>
            <a:spLocks noChangeArrowheads="1" noChangeShapeType="1" noTextEdit="1"/>
          </p:cNvSpPr>
          <p:nvPr/>
        </p:nvSpPr>
        <p:spPr bwMode="auto">
          <a:xfrm>
            <a:off x="5867400" y="3500438"/>
            <a:ext cx="1828800" cy="687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Задание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489</Words>
  <Application>Microsoft Office PowerPoint</Application>
  <PresentationFormat>Экран (4:3)</PresentationFormat>
  <Paragraphs>99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Выбрать птиц, относящихся к отряду Совы</vt:lpstr>
      <vt:lpstr>ИНСЕРТ- чтение с пометками</vt:lpstr>
      <vt:lpstr>Слайд 9</vt:lpstr>
      <vt:lpstr>Слайд 10</vt:lpstr>
      <vt:lpstr>Слайд 11</vt:lpstr>
      <vt:lpstr>Что мы знаем о Дневных хищных птицах?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Home</cp:lastModifiedBy>
  <cp:revision>30</cp:revision>
  <dcterms:created xsi:type="dcterms:W3CDTF">2013-01-22T08:47:50Z</dcterms:created>
  <dcterms:modified xsi:type="dcterms:W3CDTF">2013-02-27T14:27:35Z</dcterms:modified>
</cp:coreProperties>
</file>