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6" r:id="rId5"/>
    <p:sldId id="258" r:id="rId6"/>
    <p:sldId id="260" r:id="rId7"/>
    <p:sldId id="263" r:id="rId8"/>
    <p:sldId id="264" r:id="rId9"/>
    <p:sldId id="265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037697A-2C48-4819-A5BC-75F43C75A164}" type="datetimeFigureOut">
              <a:rPr lang="en-US" smtClean="0"/>
              <a:pPr/>
              <a:t>12/14/2013</a:t>
            </a:fld>
            <a:endParaRPr lang="en-US" dirty="0" smtClean="0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 algn="r"/>
            <a:fld id="{47E06F9A-4543-41A4-9BCA-BFDDC4CB11EA}" type="slidenum">
              <a:rPr lang="en-US" smtClean="0"/>
              <a:pPr algn="r"/>
              <a:t>‹#›</a:t>
            </a:fld>
            <a:endParaRPr lang="en-US" dirty="0" smtClean="0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 dirty="0" smtClean="0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12/14/2013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fld id="{8037697A-2C48-4819-A5BC-75F43C75A164}" type="datetimeFigureOut">
              <a:rPr lang="en-US" smtClean="0"/>
              <a:pPr>
                <a:defRPr sz="1200"/>
              </a:pPr>
              <a:t>12/14/2013</a:t>
            </a:fld>
            <a:endParaRPr b="0">
              <a:solidFill>
                <a:schemeClr val="tx2"/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endParaRPr b="0">
              <a:solidFill>
                <a:schemeClr val="tx2"/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fld id="{47E06F9A-4543-41A4-9BCA-BFDDC4CB11EA}" type="slidenum">
              <a:rPr lang="en-US" smtClean="0"/>
              <a:pPr>
                <a:defRPr sz="1200"/>
              </a:pPr>
              <a:t>‹#›</a:t>
            </a:fld>
            <a:endParaRPr b="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3108960"/>
          </a:xfrm>
        </p:spPr>
        <p:txBody>
          <a:bodyPr/>
          <a:lstStyle/>
          <a:p>
            <a:r>
              <a:rPr lang="ru-RU" sz="6000" dirty="0" smtClean="0"/>
              <a:t>Презентация на тему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sz="7200" u="sng" dirty="0" smtClean="0"/>
              <a:t>«МАСТЕРСТВОПЕДАГОГА»</a:t>
            </a: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437112"/>
            <a:ext cx="7772400" cy="15087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Выполнила: </a:t>
            </a:r>
            <a:r>
              <a:rPr lang="ru-RU" sz="2400" dirty="0" smtClean="0">
                <a:latin typeface="Comic Sans MS" pitchFamily="66" charset="0"/>
              </a:rPr>
              <a:t>Индюшкина </a:t>
            </a:r>
            <a:r>
              <a:rPr lang="ru-RU" sz="2400" dirty="0" smtClean="0">
                <a:latin typeface="Comic Sans MS" pitchFamily="66" charset="0"/>
              </a:rPr>
              <a:t>О.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227347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0"/>
            <a:ext cx="6768752" cy="676875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36904" cy="6048672"/>
          </a:xfrm>
        </p:spPr>
        <p:txBody>
          <a:bodyPr>
            <a:normAutofit fontScale="90000"/>
          </a:bodyPr>
          <a:lstStyle/>
          <a:p>
            <a:pPr algn="l" rtl="0"/>
            <a:r>
              <a:rPr lang="ru-RU" sz="4000" dirty="0" smtClean="0">
                <a:latin typeface="Comic Sans MS" pitchFamily="66" charset="0"/>
              </a:rPr>
              <a:t>Мастерство - это то, чего можно добиться, и как могут быть</a:t>
            </a:r>
            <a:br>
              <a:rPr lang="ru-RU" sz="4000" dirty="0" smtClean="0">
                <a:latin typeface="Comic Sans MS" pitchFamily="66" charset="0"/>
              </a:rPr>
            </a:br>
            <a:r>
              <a:rPr lang="ru-RU" sz="4000" dirty="0" smtClean="0">
                <a:latin typeface="Comic Sans MS" pitchFamily="66" charset="0"/>
              </a:rPr>
              <a:t>известны мастер - токарь, прекрасный мастер - врач,</a:t>
            </a:r>
            <a:br>
              <a:rPr lang="ru-RU" sz="4000" dirty="0" smtClean="0">
                <a:latin typeface="Comic Sans MS" pitchFamily="66" charset="0"/>
              </a:rPr>
            </a:br>
            <a:r>
              <a:rPr lang="ru-RU" sz="4000" dirty="0" smtClean="0">
                <a:latin typeface="Comic Sans MS" pitchFamily="66" charset="0"/>
              </a:rPr>
              <a:t>так должен и может быть прекрасным мастером педагог.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dirty="0" smtClean="0"/>
              <a:t>                                                                        А. С. Макаренко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568952" cy="543346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300" dirty="0" smtClean="0">
                <a:solidFill>
                  <a:schemeClr val="tx2"/>
                </a:solidFill>
                <a:latin typeface="Comic Sans MS" pitchFamily="66" charset="0"/>
              </a:rPr>
              <a:t> По С.Д. Якушевой, </a:t>
            </a:r>
            <a:r>
              <a:rPr lang="ru-RU" sz="3300" b="1" dirty="0" smtClean="0">
                <a:solidFill>
                  <a:schemeClr val="tx2"/>
                </a:solidFill>
                <a:latin typeface="Comic Sans MS" pitchFamily="66" charset="0"/>
              </a:rPr>
              <a:t>педагогическое мастерство</a:t>
            </a:r>
            <a:r>
              <a:rPr lang="ru-RU" sz="3300" dirty="0" smtClean="0">
                <a:solidFill>
                  <a:schemeClr val="tx2"/>
                </a:solidFill>
                <a:latin typeface="Comic Sans MS" pitchFamily="66" charset="0"/>
              </a:rPr>
              <a:t> - это профессиональное умение оптимизировать все виды учебно-воспитательной деятельности, целенаправить их на всестороннее развитие и совершенствование личности, формирование её мировоззрения, способностей. Она считает, что педагогическая культура, профессиональная компетентность педагога, педагогические умения и способности, речевая культура, педагогическое взаимодействие, умение управлять собой, педагогическое общение и этика, а также психолого-педагогические знания, являются слагаемыми педагогического мастерства.</a:t>
            </a:r>
            <a:endParaRPr lang="ru-RU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5400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 формирования педагогического мастерства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I этап - профессиональное просвещение;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II этап - профотбор и профподготовка;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III этап - профадатация;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IV этап - профессиональный рост.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507288" cy="62646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ru-RU" sz="3500" dirty="0" smtClean="0">
                <a:solidFill>
                  <a:srgbClr val="0070C0"/>
                </a:solidFill>
                <a:latin typeface="Comic Sans MS" pitchFamily="66" charset="0"/>
              </a:rPr>
              <a:t>Педагог-мастер - это специалист высокой культуры, мастер своего дела, он в совершенстве владеет преподаваемой дисциплиной, методикой обучения и воспитания, обладает психологическими знаниями, а также знаниями в различных отраслях науки и искусства. Специфика педагогической работы заключается в том, что основным орудием труда педагога является собственная личность, профессиональная зрелость которой позволяет находить оптимальные решения в постоянно меняющейся «производственной» ситуации и которая в конце концов определяет результаты всей практической деятельности педагога.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336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   </a:t>
            </a:r>
            <a:r>
              <a:rPr lang="ru-RU" sz="2600" dirty="0" smtClean="0">
                <a:solidFill>
                  <a:srgbClr val="006600"/>
                </a:solidFill>
                <a:latin typeface="Comic Sans MS" pitchFamily="66" charset="0"/>
              </a:rPr>
              <a:t>Педагогическое мастерство прежде всего связано с личностью педагога, с комплексом качеств, которые способствуют обеспечению высокого уровня самоорганизации профессиональной деятельности. Набор качеств педагога-профессионала, помогающий ему обеспечивать учебно-воспитательный процесс на высоком творческом уровне, достаточно обширен. Важнейшими из них являются гражданственность и патриотизм, гуманизм и интеллигентность, высокая духовная культура и ответственность, трудолюбие и работоспособность. Главные качества педагога-мастера - человеколюбие и умение общаться с людьми. </a:t>
            </a:r>
            <a:endParaRPr lang="ru-RU" sz="2600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0" y="404812"/>
            <a:ext cx="8686800" cy="612053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500" dirty="0" smtClean="0">
                <a:solidFill>
                  <a:schemeClr val="accent5"/>
                </a:solidFill>
                <a:latin typeface="Comic Sans MS" pitchFamily="66" charset="0"/>
              </a:rPr>
              <a:t>Основой становления педагогического мастерства является </a:t>
            </a:r>
            <a:r>
              <a:rPr lang="ru-RU" sz="3500" b="1" dirty="0" smtClean="0">
                <a:solidFill>
                  <a:schemeClr val="accent5"/>
                </a:solidFill>
                <a:latin typeface="Comic Sans MS" pitchFamily="66" charset="0"/>
              </a:rPr>
              <a:t>профессиональное знание</a:t>
            </a:r>
            <a:r>
              <a:rPr lang="ru-RU" sz="3500" dirty="0" smtClean="0">
                <a:solidFill>
                  <a:schemeClr val="accent5"/>
                </a:solidFill>
                <a:latin typeface="Comic Sans MS" pitchFamily="66" charset="0"/>
              </a:rPr>
              <a:t>. Знания преподавателя обращены, с одной стороны, к дисциплине, которую он преподает, с другой - к учащимся. Содержание профессиональных знаний составляет знание учебного предмета, его методики, а также педагогики и психологии.</a:t>
            </a:r>
          </a:p>
          <a:p>
            <a:pPr>
              <a:buNone/>
            </a:pPr>
            <a:r>
              <a:rPr lang="ru-RU" sz="3500" dirty="0" smtClean="0">
                <a:solidFill>
                  <a:schemeClr val="accent5"/>
                </a:solidFill>
                <a:latin typeface="Comic Sans MS" pitchFamily="66" charset="0"/>
              </a:rPr>
              <a:t>   Важная особенность профессионального педагогического знания - </a:t>
            </a:r>
            <a:r>
              <a:rPr lang="ru-RU" sz="3500" b="1" dirty="0" smtClean="0">
                <a:solidFill>
                  <a:schemeClr val="accent5"/>
                </a:solidFill>
                <a:latin typeface="Comic Sans MS" pitchFamily="66" charset="0"/>
              </a:rPr>
              <a:t>комплексность и интеграция</a:t>
            </a:r>
            <a:r>
              <a:rPr lang="ru-RU" sz="3500" dirty="0" smtClean="0">
                <a:solidFill>
                  <a:schemeClr val="accent5"/>
                </a:solidFill>
                <a:latin typeface="Comic Sans MS" pitchFamily="66" charset="0"/>
              </a:rPr>
              <a:t>. Прежде всего, это способность педагога синтезировать изучаемые науки. Стержень синтеза - решение педагогических задач, анализ педагогических ситуаций, вызывающих необходимость осмысления психологической сущности явлений, выбора способов взаимодействия на основании познанных законов формирования личности.</a:t>
            </a:r>
          </a:p>
          <a:p>
            <a:pPr>
              <a:buNone/>
            </a:pPr>
            <a:r>
              <a:rPr lang="ru-RU" sz="3500" dirty="0" smtClean="0">
                <a:solidFill>
                  <a:schemeClr val="accent5"/>
                </a:solidFill>
                <a:latin typeface="Comic Sans MS" pitchFamily="66" charset="0"/>
              </a:rPr>
              <a:t>   Решение каждой педагогической задачи актуализирует всю систему педагогических знаний педагога, которые проявляются как единое целое. Помимо комплексности, обобщенности профессиональное знание мастера-педагога характеризуется и такой важной особенностью, как индивидуальный стиль работы.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8697144" cy="62646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3400" dirty="0" smtClean="0">
                <a:solidFill>
                  <a:srgbClr val="00B050"/>
                </a:solidFill>
                <a:latin typeface="Comic Sans MS" pitchFamily="66" charset="0"/>
              </a:rPr>
              <a:t>         </a:t>
            </a: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>Еще один элемент педагогического мастерства - </a:t>
            </a:r>
            <a:r>
              <a:rPr lang="ru-RU" sz="9600" b="1" dirty="0" smtClean="0">
                <a:solidFill>
                  <a:srgbClr val="00B050"/>
                </a:solidFill>
                <a:latin typeface="Comic Sans MS" pitchFamily="66" charset="0"/>
              </a:rPr>
              <a:t>форма организации поведения педагога.</a:t>
            </a: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> Знание, направленность и способности без умений, без владения способами действий, т.е. педагогической техникой, невозможны. Без них немыслимы высокие результаты деятельности педагога.</a:t>
            </a:r>
          </a:p>
          <a:p>
            <a:pPr>
              <a:buNone/>
            </a:pPr>
            <a:r>
              <a:rPr lang="ru-RU" sz="9600" b="1" dirty="0" smtClean="0">
                <a:solidFill>
                  <a:srgbClr val="00B050"/>
                </a:solidFill>
                <a:latin typeface="Comic Sans MS" pitchFamily="66" charset="0"/>
              </a:rPr>
              <a:t>   Педагогическая техника</a:t>
            </a: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> - это совокупность способов и приемов, повышающих эффективность применяемых принципов, средств и методов воспитания и обучения. К.С. Станиславский говорил, что мало таланта - нужна техника. Преподаватель обязан обладать безупречной техникой. Педагогическая техника включает умения управлять собой и взаимодействовать в процессе решения педагогических задач.</a:t>
            </a:r>
          </a:p>
          <a:p>
            <a:pPr>
              <a:buNone/>
            </a:pP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>   Первая группа умений - </a:t>
            </a:r>
            <a:r>
              <a:rPr lang="ru-RU" sz="9600" b="1" dirty="0" smtClean="0">
                <a:solidFill>
                  <a:srgbClr val="00B050"/>
                </a:solidFill>
                <a:latin typeface="Comic Sans MS" pitchFamily="66" charset="0"/>
              </a:rPr>
              <a:t>владение своим телом, эмоциональным состоянием, техникой речи.</a:t>
            </a:r>
            <a:endParaRPr lang="ru-RU" sz="96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>   Вторая - </a:t>
            </a:r>
            <a:r>
              <a:rPr lang="ru-RU" sz="9600" b="1" dirty="0" smtClean="0">
                <a:solidFill>
                  <a:srgbClr val="00B050"/>
                </a:solidFill>
                <a:latin typeface="Comic Sans MS" pitchFamily="66" charset="0"/>
              </a:rPr>
              <a:t>дидактические, организаторские умения, владение техникой контактного взаимодействия и др.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2116088"/>
          </a:xfrm>
        </p:spPr>
        <p:txBody>
          <a:bodyPr>
            <a:normAutofit fontScale="90000"/>
          </a:bodyPr>
          <a:lstStyle/>
          <a:p>
            <a:r>
              <a:rPr lang="ru-RU" dirty="0"/>
              <a:t>Критериями мастерства педагога выступают: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ru-RU" sz="3200" dirty="0" smtClean="0">
                <a:solidFill>
                  <a:schemeClr val="tx2"/>
                </a:solidFill>
              </a:rPr>
              <a:t>- целесообразность деятельности (направленность);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- продуктивность (результат: уровень знаний, воспитанности обучающихся);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- оптимальность (выбор средств);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- творчество (содержание деятельности).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nival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Carnival</Template>
  <TotalTime>79</TotalTime>
  <Words>322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Carnival</vt:lpstr>
      <vt:lpstr>Презентация на тему: «МАСТЕРСТВОПЕДАГОГА»</vt:lpstr>
      <vt:lpstr>Мастерство - это то, чего можно добиться, и как могут быть известны мастер - токарь, прекрасный мастер - врач, так должен и может быть прекрасным мастером педагог.                                                                         А. С. Макаренко </vt:lpstr>
      <vt:lpstr>Слайд 3</vt:lpstr>
      <vt:lpstr>Этапы формирования педагогического мастерства</vt:lpstr>
      <vt:lpstr>Слайд 5</vt:lpstr>
      <vt:lpstr>Слайд 6</vt:lpstr>
      <vt:lpstr>Слайд 7</vt:lpstr>
      <vt:lpstr>Слайд 8</vt:lpstr>
      <vt:lpstr>Критериями мастерства педагога выступают: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«МАСТЕРСТВОПЕДАГОГА»</dc:title>
  <dc:creator>Марина</dc:creator>
  <cp:lastModifiedBy>Марина</cp:lastModifiedBy>
  <cp:revision>9</cp:revision>
  <dcterms:created xsi:type="dcterms:W3CDTF">2013-12-10T14:31:17Z</dcterms:created>
  <dcterms:modified xsi:type="dcterms:W3CDTF">2013-12-14T13:15:22Z</dcterms:modified>
</cp:coreProperties>
</file>