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6" r:id="rId10"/>
    <p:sldId id="264" r:id="rId11"/>
    <p:sldId id="277" r:id="rId12"/>
    <p:sldId id="265" r:id="rId13"/>
    <p:sldId id="266" r:id="rId14"/>
    <p:sldId id="270" r:id="rId15"/>
    <p:sldId id="278" r:id="rId16"/>
    <p:sldId id="279" r:id="rId17"/>
    <p:sldId id="267" r:id="rId18"/>
    <p:sldId id="268" r:id="rId19"/>
    <p:sldId id="269" r:id="rId20"/>
    <p:sldId id="271" r:id="rId21"/>
    <p:sldId id="272" r:id="rId22"/>
    <p:sldId id="273" r:id="rId23"/>
    <p:sldId id="274" r:id="rId24"/>
    <p:sldId id="281" r:id="rId25"/>
    <p:sldId id="282" r:id="rId26"/>
    <p:sldId id="283" r:id="rId27"/>
    <p:sldId id="275" r:id="rId28"/>
    <p:sldId id="280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256" autoAdjust="0"/>
    <p:restoredTop sz="94728" autoAdjust="0"/>
  </p:normalViewPr>
  <p:slideViewPr>
    <p:cSldViewPr>
      <p:cViewPr varScale="1">
        <p:scale>
          <a:sx n="69" d="100"/>
          <a:sy n="69" d="100"/>
        </p:scale>
        <p:origin x="-138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0B05F-B43A-4F5F-9D6D-1D9D094B2E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BFC5A-BC95-4CD9-A804-49CB039A8B3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3F901-5A71-46F4-B965-D5602E12108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15366-7A0A-48F1-974A-7267934079D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B5D99-397B-4EE3-998E-30BAF6ADAD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E56EC-D71E-48AE-8D22-47A008368BA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1BA59-CEA1-493E-9A33-CF341DD8D59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16BBD-23FC-45EF-9339-90014B8D896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5551A-AE85-4E85-8F7D-919EDE6EE9C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6B204-9B43-4903-91A8-7A348BE01B3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7E5A45-4910-44B9-96E1-D7B470A109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F1771C44-5199-45F5-81E1-1CB19B8CE3A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  <p:sldLayoutId id="2147484071" r:id="rId2"/>
    <p:sldLayoutId id="2147484080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81" r:id="rId9"/>
    <p:sldLayoutId id="2147484077" r:id="rId10"/>
    <p:sldLayoutId id="214748407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Georg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Georg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Georg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Georg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Georg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Georg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Georg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dirty="0" smtClean="0"/>
              <a:t>  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97331" y="1384272"/>
            <a:ext cx="4354513" cy="3492500"/>
          </a:xfrm>
        </p:spPr>
        <p:txBody>
          <a:bodyPr/>
          <a:lstStyle/>
          <a:p>
            <a:pPr marR="0" eaLnBrk="1" hangingPunct="1"/>
            <a:r>
              <a:rPr lang="ru-RU" dirty="0" smtClean="0"/>
              <a:t> </a:t>
            </a:r>
          </a:p>
          <a:p>
            <a:pPr marR="0" eaLnBrk="1" hangingPunct="1"/>
            <a:r>
              <a:rPr lang="ru-RU" sz="6000" dirty="0" smtClean="0"/>
              <a:t>  Николай Семенович </a:t>
            </a:r>
          </a:p>
          <a:p>
            <a:pPr marR="0" eaLnBrk="1" hangingPunct="1"/>
            <a:r>
              <a:rPr lang="ru-RU" sz="6000" dirty="0" smtClean="0"/>
              <a:t>Лесков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338" y="1233488"/>
            <a:ext cx="3708400" cy="484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339" name="Прямоугольник 2"/>
          <p:cNvSpPr>
            <a:spLocks noChangeArrowheads="1"/>
          </p:cNvSpPr>
          <p:nvPr/>
        </p:nvSpPr>
        <p:spPr bwMode="auto">
          <a:xfrm>
            <a:off x="395288" y="1412875"/>
            <a:ext cx="8101012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</a:t>
            </a:r>
            <a:r>
              <a:rPr lang="ru-RU" sz="3200"/>
              <a:t>С переездом в Петербург в 1861 началась интенсивная работа Лескова в периодике. </a:t>
            </a:r>
          </a:p>
          <a:p>
            <a:r>
              <a:rPr lang="ru-RU" sz="3200"/>
              <a:t>   Он быстро стал заметным публицистом. Вскоре в печати появились и его первые беллетристические опыты - жанровые картинки, путевые заметки, нравоописательные очерки.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800" y="333375"/>
            <a:ext cx="87122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16387" name="Содержимое 2"/>
          <p:cNvSpPr>
            <a:spLocks noGrp="1"/>
          </p:cNvSpPr>
          <p:nvPr>
            <p:ph sz="half" idx="1"/>
          </p:nvPr>
        </p:nvSpPr>
        <p:spPr>
          <a:xfrm>
            <a:off x="0" y="728663"/>
            <a:ext cx="4967288" cy="5626100"/>
          </a:xfrm>
        </p:spPr>
        <p:txBody>
          <a:bodyPr/>
          <a:lstStyle/>
          <a:p>
            <a:r>
              <a:rPr lang="ru-RU" sz="3200" smtClean="0"/>
              <a:t>Его лучшие произведения тех лет - рассказы "Леди Макбет Мценского уезда" (1865), "Воительница" (1866), хроники "Старые годы в селе Плодомасове" (1869) и "Захудалый род" (1874) - прошли почти незамеченными</a:t>
            </a:r>
            <a:r>
              <a:rPr lang="ru-RU" smtClean="0"/>
              <a:t>.</a:t>
            </a:r>
          </a:p>
        </p:txBody>
      </p:sp>
      <p:pic>
        <p:nvPicPr>
          <p:cNvPr id="1638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68900" y="1920875"/>
            <a:ext cx="2997200" cy="44338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638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17411" name="Содержимое 3"/>
          <p:cNvSpPr>
            <a:spLocks noGrp="1"/>
          </p:cNvSpPr>
          <p:nvPr>
            <p:ph sz="half" idx="2"/>
          </p:nvPr>
        </p:nvSpPr>
        <p:spPr>
          <a:xfrm>
            <a:off x="2987675" y="1920875"/>
            <a:ext cx="5699125" cy="4433888"/>
          </a:xfrm>
        </p:spPr>
        <p:txBody>
          <a:bodyPr/>
          <a:lstStyle/>
          <a:p>
            <a:r>
              <a:rPr lang="ru-RU" smtClean="0"/>
              <a:t>Снискавшие широкий читательский успех рассказ "Запечатленный Ангел" (1872) и повесть "Очарованный странник" (1873) примыкают к "Соборянам" масштабом обобщения: на ограниченном сюжетном пространстве писатель создал художественную модель всей России.</a:t>
            </a:r>
          </a:p>
        </p:txBody>
      </p:sp>
      <p:pic>
        <p:nvPicPr>
          <p:cNvPr id="1741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920875"/>
            <a:ext cx="3276600" cy="44338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74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0" y="0"/>
            <a:ext cx="9144000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</a:t>
            </a:r>
            <a:r>
              <a:rPr lang="ru-RU" sz="2800"/>
              <a:t>Творчество Лескова, можно сказать, не знает социальных границ. </a:t>
            </a:r>
          </a:p>
          <a:p>
            <a:r>
              <a:rPr lang="ru-RU" sz="2800"/>
              <a:t>  Он выводит в своих произведениях людей самых разных сословий и кругов: и помещиков - от богачей до полунищих, и чиновников всех мастей - от министра до квартального, и духовенство - монастырское и приходское - от митрополита до дьячка, и военных разных рангов и родов оружия, и крестьян, и выходцев из крестьянства - солдат, мастеровых и всякий рабочий люд. </a:t>
            </a:r>
          </a:p>
          <a:p>
            <a:r>
              <a:rPr lang="ru-RU" sz="2800"/>
              <a:t>  Лесков охотно показывает разных представителей национальностей тогдашней России: украинцев, якутов, евреев, цыган, поляков...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163" y="441325"/>
            <a:ext cx="3584575" cy="592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1750" y="620713"/>
            <a:ext cx="3421063" cy="531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94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94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341438"/>
            <a:ext cx="298132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1750" y="1412875"/>
            <a:ext cx="287655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4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04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1507" name="Текст 2"/>
          <p:cNvSpPr>
            <a:spLocks noGrp="1"/>
          </p:cNvSpPr>
          <p:nvPr>
            <p:ph type="body" idx="1"/>
          </p:nvPr>
        </p:nvSpPr>
        <p:spPr>
          <a:xfrm>
            <a:off x="457200" y="1855788"/>
            <a:ext cx="4040188" cy="65881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1508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60550"/>
            <a:ext cx="4041775" cy="65405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1509" name="Содержимое 4"/>
          <p:cNvSpPr>
            <a:spLocks noGrp="1"/>
          </p:cNvSpPr>
          <p:nvPr>
            <p:ph sz="quarter" idx="2"/>
          </p:nvPr>
        </p:nvSpPr>
        <p:spPr>
          <a:xfrm>
            <a:off x="719138" y="800100"/>
            <a:ext cx="5483225" cy="6057900"/>
          </a:xfrm>
        </p:spPr>
        <p:txBody>
          <a:bodyPr/>
          <a:lstStyle/>
          <a:p>
            <a:r>
              <a:rPr lang="ru-RU" smtClean="0"/>
              <a:t>О</a:t>
            </a:r>
            <a:r>
              <a:rPr lang="ru-RU" sz="2800" smtClean="0"/>
              <a:t>ба произведения выдержаны в сказовой манере (см. Сказ): автор "прячется" за рассказчика, избегая однозначных оценок. В дальнейшем с казовая форма стала самой продуктивной у Лескова, давшей характерные образцы его стиля ("Левша", 1881; "Тупейный художник", 1883 и др.).</a:t>
            </a:r>
          </a:p>
        </p:txBody>
      </p:sp>
      <p:pic>
        <p:nvPicPr>
          <p:cNvPr id="2151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9813" y="908050"/>
            <a:ext cx="2700337" cy="4968875"/>
          </a:xfr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15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2531" name="Прямоугольник 2"/>
          <p:cNvSpPr>
            <a:spLocks noChangeArrowheads="1"/>
          </p:cNvSpPr>
          <p:nvPr/>
        </p:nvSpPr>
        <p:spPr bwMode="auto">
          <a:xfrm>
            <a:off x="503238" y="2312988"/>
            <a:ext cx="7956550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  <a:r>
              <a:rPr lang="ru-RU" sz="3200"/>
              <a:t>До конца дней Лесков Николай Семенович оставался художником-экспериментатором. Жанровое новации - новеллы-анекдоты, сказки, легенды, мемуарные повести, "рассказы кстати" - предполагали и стилистическое разнообразие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2743200" cy="116205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3555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6" name="Содержимое 3"/>
          <p:cNvSpPr>
            <a:spLocks noGrp="1"/>
          </p:cNvSpPr>
          <p:nvPr>
            <p:ph sz="half" idx="1"/>
          </p:nvPr>
        </p:nvSpPr>
        <p:spPr>
          <a:xfrm>
            <a:off x="1042988" y="657225"/>
            <a:ext cx="7643812" cy="5591175"/>
          </a:xfrm>
        </p:spPr>
        <p:txBody>
          <a:bodyPr/>
          <a:lstStyle/>
          <a:p>
            <a:r>
              <a:rPr lang="ru-RU" sz="3600" smtClean="0"/>
              <a:t>По достоинству Лескова-художника оценили только в 20 веке, когда появились статьи М. Горького о его новаторстве и драматичной творческой судьбе, работы Б. М. Эйхенбаума о сказовой манере Лескова, иллюстрации Б. М. Кустодиева, опера Д. Д. Шостаковича "Катерина Измайлова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457200" y="1089025"/>
            <a:ext cx="8229600" cy="5235575"/>
          </a:xfrm>
        </p:spPr>
        <p:txBody>
          <a:bodyPr/>
          <a:lstStyle/>
          <a:p>
            <a:r>
              <a:rPr lang="ru-RU" sz="3600" smtClean="0"/>
              <a:t>Николай Семёнович </a:t>
            </a:r>
          </a:p>
          <a:p>
            <a:r>
              <a:rPr lang="ru-RU" sz="3600" smtClean="0"/>
              <a:t>Лесков </a:t>
            </a:r>
          </a:p>
          <a:p>
            <a:r>
              <a:rPr lang="ru-RU" sz="3600" smtClean="0"/>
              <a:t> родился (4 (16) февраля </a:t>
            </a:r>
          </a:p>
          <a:p>
            <a:r>
              <a:rPr lang="ru-RU" sz="3600" smtClean="0"/>
              <a:t>1831, </a:t>
            </a:r>
          </a:p>
          <a:p>
            <a:r>
              <a:rPr lang="ru-RU" sz="3600" smtClean="0"/>
              <a:t>в  селе Горохово Орловской губернии, ныне Орловской области[1] — </a:t>
            </a:r>
          </a:p>
          <a:p>
            <a:r>
              <a:rPr lang="ru-RU" sz="3600" smtClean="0"/>
              <a:t>21 февраля (5 марта) 1895, Петербург) —  </a:t>
            </a:r>
          </a:p>
          <a:p>
            <a:r>
              <a:rPr lang="ru-RU" sz="3600" smtClean="0"/>
              <a:t>Он великий русский писатель</a:t>
            </a:r>
            <a:r>
              <a:rPr lang="ru-RU" sz="3200" smtClean="0"/>
              <a:t>.</a:t>
            </a:r>
          </a:p>
        </p:txBody>
      </p:sp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0538" y="765175"/>
            <a:ext cx="230346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1"/>
          <p:cNvSpPr>
            <a:spLocks noChangeArrowheads="1"/>
          </p:cNvSpPr>
          <p:nvPr/>
        </p:nvSpPr>
        <p:spPr bwMode="auto">
          <a:xfrm>
            <a:off x="576263" y="692150"/>
            <a:ext cx="8280400" cy="440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Герои "Запечатленного ангела" - рабочие-каменщики, герой "Очарованного странника" - конюх, беглый крепостной, "Несмертельного голована" - выкупившийся из крепостной неволи владелец нескольких коров, поддерживающий существование семьи продажей молочных продуктов, "Левши" - кузнец, тульский оружейник, "Тупейного художника" - крепостной парикмахер и театральный гример, "Человека на часах" - сданный в солдаты дворовый.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1"/>
          <p:cNvSpPr>
            <a:spLocks noChangeArrowheads="1"/>
          </p:cNvSpPr>
          <p:nvPr/>
        </p:nvSpPr>
        <p:spPr bwMode="auto">
          <a:xfrm>
            <a:off x="431800" y="1125538"/>
            <a:ext cx="8280400" cy="403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 Рассказ у Лескова ведет то купец, то монах, то ремесленник, то отставной городничий, то бывший солдат. Каждый рассказчик говорит так, как свойственно его образованию и воспитанию, его возрасту и профессии, его понятию о себе, его желанию и возможностям произвести впечатление на слушателей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457200" y="800100"/>
            <a:ext cx="8229600" cy="5524500"/>
          </a:xfrm>
        </p:spPr>
        <p:txBody>
          <a:bodyPr/>
          <a:lstStyle/>
          <a:p>
            <a:r>
              <a:rPr lang="ru-RU" smtClean="0"/>
              <a:t>Каждый рассказчик говорит так, как свойственно его образованию и воспитанию, его возрасту и профессии, его понятию о себе, его желанию и возможностям произвести впечатление на слушателей.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Такая манера придает рассказу Лескова особую живость. Язык его произведений, необычайно богатый и разнообразный, углубляет социальную и индивидуальную характеристику его героев, становится для писателя средством тонкой оценки людей и событий.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ольник 1"/>
          <p:cNvSpPr>
            <a:spLocks noChangeArrowheads="1"/>
          </p:cNvSpPr>
          <p:nvPr/>
        </p:nvSpPr>
        <p:spPr bwMode="auto">
          <a:xfrm>
            <a:off x="647700" y="908050"/>
            <a:ext cx="7704138" cy="440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Горький писал о лесковском сказе:</a:t>
            </a:r>
          </a:p>
          <a:p>
            <a:endParaRPr lang="ru-RU" sz="2800"/>
          </a:p>
          <a:p>
            <a:r>
              <a:rPr lang="ru-RU" sz="2800"/>
              <a:t>"...Люди его рассказов часто говорят сами о себе, но речь их так изумительно жива, так правдива и убедительна, что они встают перед вами столь же таинственно ощутимы, физически ясны, как люди из книг Л. Толстого и других, иначе сказать, Лесков достигает того же результата, но другим приемом мастерства".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1"/>
          <p:cNvSpPr>
            <a:spLocks noChangeArrowheads="1"/>
          </p:cNvSpPr>
          <p:nvPr/>
        </p:nvSpPr>
        <p:spPr bwMode="auto">
          <a:xfrm>
            <a:off x="935038" y="692150"/>
            <a:ext cx="7705725" cy="551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  <a:r>
              <a:rPr lang="ru-RU" sz="3200"/>
              <a:t>16 марта 1848 г. жену Лескова поместили в психиатрическую </a:t>
            </a:r>
          </a:p>
          <a:p>
            <a:r>
              <a:rPr lang="ru-RU" sz="3200"/>
              <a:t>больницу, она сошла с ума в буквальном смысле этого слова и провела там около 30 лет. К этому времени распадается и 12-летний, не </a:t>
            </a:r>
          </a:p>
          <a:p>
            <a:r>
              <a:rPr lang="ru-RU" sz="3200"/>
              <a:t>освещенный церковью, брак с Катериной Бубновой, </a:t>
            </a:r>
          </a:p>
          <a:p>
            <a:r>
              <a:rPr lang="ru-RU" sz="3200"/>
              <a:t>которой он усиленно </a:t>
            </a:r>
          </a:p>
          <a:p>
            <a:r>
              <a:rPr lang="ru-RU" sz="3200"/>
              <a:t>добивался, будучи в браке с Ольгой Васильевной</a:t>
            </a:r>
            <a:r>
              <a:rPr lang="ru-RU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ольник 1"/>
          <p:cNvSpPr>
            <a:spLocks noChangeArrowheads="1"/>
          </p:cNvSpPr>
          <p:nvPr/>
        </p:nvSpPr>
        <p:spPr bwMode="auto">
          <a:xfrm>
            <a:off x="323850" y="441325"/>
            <a:ext cx="842486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 Сын Андрей после развода родителей останется с отцом - редкий </a:t>
            </a:r>
          </a:p>
          <a:p>
            <a:r>
              <a:rPr lang="ru-RU" sz="3200"/>
              <a:t>случай: Екатерина Бубнова воспитывала детей от первого брака. </a:t>
            </a:r>
          </a:p>
          <a:p>
            <a:r>
              <a:rPr lang="ru-RU" sz="3200"/>
              <a:t>   Он не просто остался с отцом: в одиннадцать лет он взял на себя все </a:t>
            </a:r>
          </a:p>
          <a:p>
            <a:r>
              <a:rPr lang="ru-RU" sz="3200"/>
              <a:t>хозяйственные заботы, впоследствии стал первым биографом своего отца, талантливого писателя Николая Лескова. </a:t>
            </a: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ольник 1"/>
          <p:cNvSpPr>
            <a:spLocks noChangeArrowheads="1"/>
          </p:cNvSpPr>
          <p:nvPr/>
        </p:nvSpPr>
        <p:spPr bwMode="auto">
          <a:xfrm>
            <a:off x="287338" y="692150"/>
            <a:ext cx="8856662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   Лесков был тяжелым человеком для своих родных, это, впрочем, случай нередкий. </a:t>
            </a:r>
          </a:p>
          <a:p>
            <a:r>
              <a:rPr lang="ru-RU" sz="3200"/>
              <a:t>    После его кончины остался конверт с надписью: </a:t>
            </a:r>
          </a:p>
          <a:p>
            <a:r>
              <a:rPr lang="ru-RU" sz="3200"/>
              <a:t>«Прочесть немедленно после моей смерти». В бумаге, названной </a:t>
            </a:r>
          </a:p>
          <a:p>
            <a:r>
              <a:rPr lang="ru-RU" sz="3200"/>
              <a:t>«Моя последняя просьба», -двенадцать пунктов. Последний гласит: </a:t>
            </a:r>
          </a:p>
          <a:p>
            <a:r>
              <a:rPr lang="ru-RU" sz="3200"/>
              <a:t>«Прошу затем прощения у всех, кого я оскорбил, огорчил или кому был </a:t>
            </a:r>
          </a:p>
          <a:p>
            <a:r>
              <a:rPr lang="ru-RU" sz="3200"/>
              <a:t>неприятен».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333375"/>
            <a:ext cx="5688013" cy="604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0"/>
            <a:ext cx="6985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smtClean="0"/>
              <a:t>Его называли самым национальным из писателей России: «Лескова русские люди признают самым русским из русских писателей и который всех глубже и шире знал русский народ таким, каков он есть»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919787"/>
          </a:xfrm>
        </p:spPr>
        <p:txBody>
          <a:bodyPr/>
          <a:lstStyle/>
          <a:p>
            <a:r>
              <a:rPr lang="ru-RU" sz="2800" smtClean="0"/>
              <a:t>В его духовном формировании </a:t>
            </a:r>
          </a:p>
          <a:p>
            <a:r>
              <a:rPr lang="ru-RU" sz="2800" smtClean="0"/>
              <a:t>немалую роль сыграла</a:t>
            </a:r>
          </a:p>
          <a:p>
            <a:r>
              <a:rPr lang="ru-RU" sz="2800" smtClean="0"/>
              <a:t> украинская культура, </a:t>
            </a:r>
          </a:p>
          <a:p>
            <a:r>
              <a:rPr lang="ru-RU" sz="2800" smtClean="0"/>
              <a:t>которая стала ему близка </a:t>
            </a:r>
          </a:p>
          <a:p>
            <a:r>
              <a:rPr lang="ru-RU" sz="2800" smtClean="0"/>
              <a:t>за восемь лет киевской </a:t>
            </a:r>
          </a:p>
          <a:p>
            <a:r>
              <a:rPr lang="ru-RU" sz="2800" smtClean="0"/>
              <a:t>жизни в юные годы, и </a:t>
            </a:r>
          </a:p>
          <a:p>
            <a:r>
              <a:rPr lang="ru-RU" sz="2800" smtClean="0"/>
              <a:t>английская, которую он </a:t>
            </a:r>
          </a:p>
          <a:p>
            <a:r>
              <a:rPr lang="ru-RU" sz="2800" smtClean="0"/>
              <a:t>освоил благодаря многолетнему тесному общению со старшим родственником со стороны жены А. Скоттом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0" y="0"/>
            <a:ext cx="2762250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457200" y="728663"/>
            <a:ext cx="8229600" cy="5595937"/>
          </a:xfrm>
        </p:spPr>
        <p:txBody>
          <a:bodyPr/>
          <a:lstStyle/>
          <a:p>
            <a:endParaRPr lang="ru-RU" smtClean="0"/>
          </a:p>
          <a:p>
            <a:r>
              <a:rPr lang="ru-RU" sz="3200" smtClean="0"/>
              <a:t>Сын Николая Лескова —</a:t>
            </a:r>
          </a:p>
          <a:p>
            <a:r>
              <a:rPr lang="ru-RU" sz="3200" smtClean="0"/>
              <a:t> Андрей Лесков, на протяжении </a:t>
            </a:r>
          </a:p>
          <a:p>
            <a:r>
              <a:rPr lang="ru-RU" sz="3200" smtClean="0"/>
              <a:t>долгих лет работал над биографией</a:t>
            </a:r>
          </a:p>
          <a:p>
            <a:r>
              <a:rPr lang="ru-RU" sz="3200" smtClean="0"/>
              <a:t> писателя, закончив её ещё до </a:t>
            </a:r>
          </a:p>
          <a:p>
            <a:r>
              <a:rPr lang="ru-RU" sz="3200" smtClean="0"/>
              <a:t>Великой Отечественной войны. </a:t>
            </a:r>
          </a:p>
          <a:p>
            <a:r>
              <a:rPr lang="ru-RU" sz="3200" smtClean="0"/>
              <a:t>Эта работа вышла в свет в 1954 году. </a:t>
            </a:r>
          </a:p>
          <a:p>
            <a:r>
              <a:rPr lang="ru-RU" sz="3200" smtClean="0"/>
              <a:t>В городе Орле его имя носит Школа № 27.Содержание [убрать]</a:t>
            </a: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4638" y="0"/>
            <a:ext cx="2519362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9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10243" name="Текст 2"/>
          <p:cNvSpPr>
            <a:spLocks noGrp="1"/>
          </p:cNvSpPr>
          <p:nvPr>
            <p:ph type="body" idx="1"/>
          </p:nvPr>
        </p:nvSpPr>
        <p:spPr>
          <a:xfrm>
            <a:off x="457200" y="1855788"/>
            <a:ext cx="4040188" cy="65881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1024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60550"/>
            <a:ext cx="4041775" cy="65405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0245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1800" y="549275"/>
            <a:ext cx="4464050" cy="5903913"/>
          </a:xfrm>
          <a:noFill/>
        </p:spPr>
      </p:pic>
      <p:pic>
        <p:nvPicPr>
          <p:cNvPr id="10246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95850" y="549275"/>
            <a:ext cx="3711575" cy="5786438"/>
          </a:xfr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0" y="836613"/>
            <a:ext cx="91440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   Первоначальное образование Лесков Николай Семенович получил в доме богатых родственников. В 1841 он поступил в орловскую гимназию, но учился неровно и в 1846, не выдержав переводных экзаменов, начал службу писцом в Орловской палате уголовного суда.</a:t>
            </a:r>
          </a:p>
          <a:p>
            <a:r>
              <a:rPr lang="ru-RU" sz="3200"/>
              <a:t>    В те годы он много читал, вращался в кругу орловской интеллигенции. Внезапная смерть отца и "бедственное разорение" семьи изменили судьбу Лескова.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2291" name="Прямоугольник 2"/>
          <p:cNvSpPr>
            <a:spLocks noChangeArrowheads="1"/>
          </p:cNvSpPr>
          <p:nvPr/>
        </p:nvSpPr>
        <p:spPr bwMode="auto">
          <a:xfrm>
            <a:off x="323850" y="1089025"/>
            <a:ext cx="8388350" cy="458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  <a:p>
            <a:endParaRPr lang="ru-RU"/>
          </a:p>
          <a:p>
            <a:r>
              <a:rPr lang="ru-RU"/>
              <a:t>  </a:t>
            </a:r>
            <a:r>
              <a:rPr lang="ru-RU" sz="3200"/>
              <a:t>В деревне Лесков Николай</a:t>
            </a:r>
          </a:p>
          <a:p>
            <a:r>
              <a:rPr lang="ru-RU" sz="3200"/>
              <a:t> Семенович сошелся с </a:t>
            </a:r>
          </a:p>
          <a:p>
            <a:r>
              <a:rPr lang="ru-RU" sz="3200"/>
              <a:t>крестьянскими детьми, до</a:t>
            </a:r>
          </a:p>
          <a:p>
            <a:r>
              <a:rPr lang="ru-RU" sz="3200"/>
              <a:t> "мельчайших подробностей</a:t>
            </a:r>
          </a:p>
          <a:p>
            <a:r>
              <a:rPr lang="ru-RU" sz="3200"/>
              <a:t>«узнал "простонародный быт". Детские воспоминания дали ему материал для рассказов "Несмертельный Голован" (1879), "Пугало" (1885), "Юдоль" (1892).</a:t>
            </a: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2838" y="728663"/>
            <a:ext cx="2359025" cy="303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2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8300"/>
            <a:ext cx="9144000" cy="587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Модульная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Модульная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831</TotalTime>
  <Words>1071</Words>
  <Application>Microsoft Office PowerPoint</Application>
  <PresentationFormat>Экран (4:3)</PresentationFormat>
  <Paragraphs>69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Поток</vt:lpstr>
      <vt:lpstr>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Рассказы о пунктуации</dc:title>
  <dc:creator>ОСА</dc:creator>
  <cp:lastModifiedBy>Николай</cp:lastModifiedBy>
  <cp:revision>65</cp:revision>
  <dcterms:created xsi:type="dcterms:W3CDTF">2007-02-09T14:24:07Z</dcterms:created>
  <dcterms:modified xsi:type="dcterms:W3CDTF">2013-03-02T11:01:47Z</dcterms:modified>
</cp:coreProperties>
</file>