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Layouts/slideLayout13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Default Extension="gif" ContentType="image/gi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276" r:id="rId2"/>
    <p:sldId id="278" r:id="rId3"/>
    <p:sldId id="277" r:id="rId4"/>
    <p:sldId id="279" r:id="rId5"/>
    <p:sldId id="281" r:id="rId6"/>
    <p:sldId id="282" r:id="rId7"/>
    <p:sldId id="280" r:id="rId8"/>
    <p:sldId id="283" r:id="rId9"/>
    <p:sldId id="284" r:id="rId10"/>
    <p:sldId id="285" r:id="rId11"/>
    <p:sldId id="286" r:id="rId12"/>
    <p:sldId id="287" r:id="rId13"/>
    <p:sldId id="288" r:id="rId14"/>
    <p:sldId id="289" r:id="rId15"/>
    <p:sldId id="290" r:id="rId16"/>
    <p:sldId id="291" r:id="rId17"/>
    <p:sldId id="293" r:id="rId18"/>
    <p:sldId id="292" r:id="rId19"/>
    <p:sldId id="294" r:id="rId20"/>
    <p:sldId id="295" r:id="rId21"/>
    <p:sldId id="296" r:id="rId22"/>
    <p:sldId id="297" r:id="rId23"/>
    <p:sldId id="298" r:id="rId24"/>
    <p:sldId id="299" r:id="rId25"/>
    <p:sldId id="300" r:id="rId26"/>
    <p:sldId id="301" r:id="rId27"/>
    <p:sldId id="302" r:id="rId28"/>
    <p:sldId id="303" r:id="rId29"/>
    <p:sldId id="304" r:id="rId30"/>
    <p:sldId id="305" r:id="rId31"/>
    <p:sldId id="306" r:id="rId32"/>
    <p:sldId id="307" r:id="rId33"/>
    <p:sldId id="308" r:id="rId34"/>
    <p:sldId id="309" r:id="rId35"/>
    <p:sldId id="310" r:id="rId36"/>
    <p:sldId id="311" r:id="rId37"/>
    <p:sldId id="312" r:id="rId38"/>
    <p:sldId id="313" r:id="rId39"/>
    <p:sldId id="314" r:id="rId40"/>
    <p:sldId id="315" r:id="rId41"/>
    <p:sldId id="316" r:id="rId42"/>
    <p:sldId id="275" r:id="rId43"/>
    <p:sldId id="272" r:id="rId44"/>
    <p:sldId id="317" r:id="rId45"/>
    <p:sldId id="318" r:id="rId46"/>
    <p:sldId id="319" r:id="rId47"/>
    <p:sldId id="320" r:id="rId48"/>
    <p:sldId id="321" r:id="rId49"/>
    <p:sldId id="322" r:id="rId50"/>
    <p:sldId id="323" r:id="rId51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9933"/>
    <a:srgbClr val="106612"/>
    <a:srgbClr val="819E4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02" autoAdjust="0"/>
    <p:restoredTop sz="94657" autoAdjust="0"/>
  </p:normalViewPr>
  <p:slideViewPr>
    <p:cSldViewPr>
      <p:cViewPr varScale="1">
        <p:scale>
          <a:sx n="84" d="100"/>
          <a:sy n="84" d="100"/>
        </p:scale>
        <p:origin x="-125" y="-8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3.emf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 descr="Canvas"/>
          <p:cNvSpPr>
            <a:spLocks noChangeArrowheads="1"/>
          </p:cNvSpPr>
          <p:nvPr/>
        </p:nvSpPr>
        <p:spPr bwMode="white">
          <a:xfrm>
            <a:off x="528638" y="201613"/>
            <a:ext cx="8397875" cy="6467475"/>
          </a:xfrm>
          <a:prstGeom prst="rect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kumimoji="1" lang="ru-RU"/>
          </a:p>
        </p:txBody>
      </p:sp>
      <p:pic>
        <p:nvPicPr>
          <p:cNvPr id="4099" name="Picture 3" descr="minispir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ltGray">
          <a:xfrm>
            <a:off x="0" y="50800"/>
            <a:ext cx="1181100" cy="4286250"/>
          </a:xfrm>
          <a:prstGeom prst="rect">
            <a:avLst/>
          </a:prstGeom>
          <a:noFill/>
        </p:spPr>
      </p:pic>
      <p:sp>
        <p:nvSpPr>
          <p:cNvPr id="4100" name="Rectangle 4" descr="Canvas"/>
          <p:cNvSpPr>
            <a:spLocks noChangeArrowheads="1"/>
          </p:cNvSpPr>
          <p:nvPr/>
        </p:nvSpPr>
        <p:spPr bwMode="white">
          <a:xfrm>
            <a:off x="596900" y="4130675"/>
            <a:ext cx="1041400" cy="457200"/>
          </a:xfrm>
          <a:prstGeom prst="rect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kumimoji="1" lang="ru-RU"/>
          </a:p>
        </p:txBody>
      </p:sp>
      <p:pic>
        <p:nvPicPr>
          <p:cNvPr id="4101" name="Picture 5" descr="minispir"/>
          <p:cNvPicPr>
            <a:picLocks noChangeAspect="1" noChangeArrowheads="1"/>
          </p:cNvPicPr>
          <p:nvPr/>
        </p:nvPicPr>
        <p:blipFill>
          <a:blip r:embed="rId3"/>
          <a:srcRect t="39999"/>
          <a:stretch>
            <a:fillRect/>
          </a:stretch>
        </p:blipFill>
        <p:spPr bwMode="ltGray">
          <a:xfrm>
            <a:off x="0" y="4222750"/>
            <a:ext cx="1181100" cy="2571750"/>
          </a:xfrm>
          <a:prstGeom prst="rect">
            <a:avLst/>
          </a:prstGeom>
          <a:noFill/>
        </p:spPr>
      </p:pic>
      <p:sp>
        <p:nvSpPr>
          <p:cNvPr id="4102" name="Rectangle 6"/>
          <p:cNvSpPr>
            <a:spLocks noGrp="1" noChangeArrowheads="1"/>
          </p:cNvSpPr>
          <p:nvPr>
            <p:ph type="ctrTitle"/>
          </p:nvPr>
        </p:nvSpPr>
        <p:spPr>
          <a:xfrm>
            <a:off x="914400" y="2057400"/>
            <a:ext cx="7721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ubTitle" idx="1"/>
          </p:nvPr>
        </p:nvSpPr>
        <p:spPr>
          <a:xfrm>
            <a:off x="1625600" y="3886200"/>
            <a:ext cx="6400800" cy="177165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104" name="Rectangle 8"/>
          <p:cNvSpPr>
            <a:spLocks noGrp="1" noChangeArrowheads="1"/>
          </p:cNvSpPr>
          <p:nvPr>
            <p:ph type="dt" sz="quarter" idx="2"/>
          </p:nvPr>
        </p:nvSpPr>
        <p:spPr>
          <a:xfrm>
            <a:off x="1084263" y="60960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105" name="Rectangle 9"/>
          <p:cNvSpPr>
            <a:spLocks noGrp="1" noChangeArrowheads="1"/>
          </p:cNvSpPr>
          <p:nvPr>
            <p:ph type="ftr" sz="quarter" idx="3"/>
          </p:nvPr>
        </p:nvSpPr>
        <p:spPr>
          <a:xfrm>
            <a:off x="3522663" y="60960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106" name="Rectangle 10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951663" y="60960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5BB26B2F-2D27-4C78-9400-D6C73B575922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439DF33-C550-40B6-8104-39E338120522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066800" y="381000"/>
            <a:ext cx="5562600" cy="548640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95CC57D-1B62-4A91-B0CF-0B2A681A19E0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Заголовок и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381000"/>
            <a:ext cx="7620000" cy="1143000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иаграмма 2"/>
          <p:cNvSpPr>
            <a:spLocks noGrp="1"/>
          </p:cNvSpPr>
          <p:nvPr>
            <p:ph type="chart" idx="1"/>
          </p:nvPr>
        </p:nvSpPr>
        <p:spPr>
          <a:xfrm>
            <a:off x="1066800" y="1752600"/>
            <a:ext cx="7620000" cy="4114800"/>
          </a:xfrm>
        </p:spPr>
        <p:txBody>
          <a:bodyPr/>
          <a:lstStyle/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1014413" y="6107113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452813" y="6107113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881813" y="6107113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1D805CBE-DAA4-469E-A943-74DDB04B0B06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381000"/>
            <a:ext cx="7620000" cy="1143000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1066800" y="1752600"/>
            <a:ext cx="7620000" cy="4114800"/>
          </a:xfrm>
        </p:spPr>
        <p:txBody>
          <a:bodyPr/>
          <a:lstStyle/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1014413" y="6107113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452813" y="6107113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881813" y="6107113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1CBBB56D-6945-42B6-BD59-A192155C4846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AC5E96E-4542-4CAE-8000-38F27CD94055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2C15C4F-30C3-425C-AB4D-D06B8F2BF0E0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066800" y="1752600"/>
            <a:ext cx="37338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953000" y="1752600"/>
            <a:ext cx="37338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4F08390-54F3-4F52-B3AA-D9AFA8DE1D17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F946F7F-0D35-4C1E-930B-ED93E44B7EDC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EFCC82C-0F61-49F8-8322-A47FE5470B4E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7475F6C-B4EB-46DB-A2E2-C595ACEAAC77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E267CFF-AC2D-4653-8999-093E7963C5C0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7C6A030-18F9-478D-9340-ECC84A9BA59B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ltGray">
      <p:bgPr>
        <a:solidFill>
          <a:schemeClr val="accent1"/>
        </a:solidFill>
        <a:effectLst>
          <a:outerShdw dist="107763" dir="2700000" algn="ctr" rotWithShape="0">
            <a:srgbClr val="000000"/>
          </a:outerShdw>
        </a:effectLst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ChangeArrowheads="1"/>
          </p:cNvSpPr>
          <p:nvPr/>
        </p:nvSpPr>
        <p:spPr bwMode="ltGray">
          <a:xfrm>
            <a:off x="609600" y="228600"/>
            <a:ext cx="8239125" cy="6391275"/>
          </a:xfrm>
          <a:prstGeom prst="rect">
            <a:avLst/>
          </a:prstGeom>
          <a:solidFill>
            <a:srgbClr val="EDE7E3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kumimoji="1" lang="ru-RU"/>
          </a:p>
        </p:txBody>
      </p:sp>
      <p:sp>
        <p:nvSpPr>
          <p:cNvPr id="3075" name="Line 3"/>
          <p:cNvSpPr>
            <a:spLocks noChangeShapeType="1"/>
          </p:cNvSpPr>
          <p:nvPr/>
        </p:nvSpPr>
        <p:spPr bwMode="ltGray">
          <a:xfrm>
            <a:off x="1016000" y="1600200"/>
            <a:ext cx="7670800" cy="0"/>
          </a:xfrm>
          <a:prstGeom prst="line">
            <a:avLst/>
          </a:prstGeom>
          <a:noFill/>
          <a:ln w="3175">
            <a:solidFill>
              <a:schemeClr val="bg2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3076" name="Picture 4" descr="minispir"/>
          <p:cNvPicPr>
            <a:picLocks noChangeAspect="1" noChangeArrowheads="1"/>
          </p:cNvPicPr>
          <p:nvPr/>
        </p:nvPicPr>
        <p:blipFill>
          <a:blip r:embed="rId15"/>
          <a:srcRect b="5333"/>
          <a:stretch>
            <a:fillRect/>
          </a:stretch>
        </p:blipFill>
        <p:spPr bwMode="ltGray">
          <a:xfrm>
            <a:off x="0" y="50800"/>
            <a:ext cx="1181100" cy="4057650"/>
          </a:xfrm>
          <a:prstGeom prst="rect">
            <a:avLst/>
          </a:prstGeom>
          <a:noFill/>
        </p:spPr>
      </p:pic>
      <p:pic>
        <p:nvPicPr>
          <p:cNvPr id="3077" name="Picture 5" descr="minispir"/>
          <p:cNvPicPr>
            <a:picLocks noChangeAspect="1" noChangeArrowheads="1"/>
          </p:cNvPicPr>
          <p:nvPr/>
        </p:nvPicPr>
        <p:blipFill>
          <a:blip r:embed="rId15"/>
          <a:srcRect t="39999"/>
          <a:stretch>
            <a:fillRect/>
          </a:stretch>
        </p:blipFill>
        <p:spPr bwMode="ltGray">
          <a:xfrm>
            <a:off x="0" y="4222750"/>
            <a:ext cx="1181100" cy="2571750"/>
          </a:xfrm>
          <a:prstGeom prst="rect">
            <a:avLst/>
          </a:prstGeom>
          <a:noFill/>
        </p:spPr>
      </p:pic>
      <p:sp>
        <p:nvSpPr>
          <p:cNvPr id="3078" name="Rectangle 6"/>
          <p:cNvSpPr>
            <a:spLocks noGrp="1" noChangeArrowheads="1"/>
          </p:cNvSpPr>
          <p:nvPr>
            <p:ph type="title"/>
          </p:nvPr>
        </p:nvSpPr>
        <p:spPr bwMode="auto">
          <a:xfrm>
            <a:off x="1066800" y="381000"/>
            <a:ext cx="76200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body" idx="1"/>
          </p:nvPr>
        </p:nvSpPr>
        <p:spPr bwMode="auto">
          <a:xfrm>
            <a:off x="1066800" y="1752600"/>
            <a:ext cx="76200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3080" name="Rectangle 8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014413" y="6107113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ru-RU"/>
          </a:p>
        </p:txBody>
      </p:sp>
      <p:sp>
        <p:nvSpPr>
          <p:cNvPr id="3081" name="Rectangle 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452813" y="6107113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ru-RU"/>
          </a:p>
        </p:txBody>
      </p:sp>
      <p:sp>
        <p:nvSpPr>
          <p:cNvPr id="3082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881813" y="6107113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6067C3EB-4057-439A-8572-72A70AE4FDAD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  <p:sldLayoutId id="2147483661" r:id="rId12"/>
    <p:sldLayoutId id="2147483662" r:id="rId13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6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3.jpeg"/><Relationship Id="rId4" Type="http://schemas.openxmlformats.org/officeDocument/2006/relationships/image" Target="../media/image42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6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9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2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.vml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0.jpeg"/><Relationship Id="rId13" Type="http://schemas.openxmlformats.org/officeDocument/2006/relationships/image" Target="../media/image65.jpeg"/><Relationship Id="rId3" Type="http://schemas.openxmlformats.org/officeDocument/2006/relationships/image" Target="../media/image55.jpeg"/><Relationship Id="rId7" Type="http://schemas.openxmlformats.org/officeDocument/2006/relationships/image" Target="../media/image59.jpeg"/><Relationship Id="rId12" Type="http://schemas.openxmlformats.org/officeDocument/2006/relationships/image" Target="../media/image64.jpe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8.jpeg"/><Relationship Id="rId11" Type="http://schemas.openxmlformats.org/officeDocument/2006/relationships/image" Target="../media/image63.jpeg"/><Relationship Id="rId5" Type="http://schemas.openxmlformats.org/officeDocument/2006/relationships/image" Target="../media/image57.jpeg"/><Relationship Id="rId10" Type="http://schemas.openxmlformats.org/officeDocument/2006/relationships/image" Target="../media/image62.jpeg"/><Relationship Id="rId4" Type="http://schemas.openxmlformats.org/officeDocument/2006/relationships/image" Target="../media/image56.jpeg"/><Relationship Id="rId9" Type="http://schemas.openxmlformats.org/officeDocument/2006/relationships/image" Target="../media/image61.jpe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eg"/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8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eg"/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2.jpeg"/><Relationship Id="rId4" Type="http://schemas.openxmlformats.org/officeDocument/2006/relationships/image" Target="../media/image71.jpeg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ardenia.ru/" TargetMode="External"/><Relationship Id="rId2" Type="http://schemas.openxmlformats.org/officeDocument/2006/relationships/hyperlink" Target="http://www.supersadovnik.ru/" TargetMode="Externa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cosystema.ru/" TargetMode="External"/><Relationship Id="rId2" Type="http://schemas.openxmlformats.org/officeDocument/2006/relationships/hyperlink" Target="http://www.researcher.ru/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konkurs.redu.ru/" TargetMode="External"/><Relationship Id="rId4" Type="http://schemas.openxmlformats.org/officeDocument/2006/relationships/hyperlink" Target="http://redu.ru/" TargetMode="Externa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gi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80" name="Rectangle 4"/>
          <p:cNvSpPr>
            <a:spLocks noGrp="1" noChangeArrowheads="1"/>
          </p:cNvSpPr>
          <p:nvPr>
            <p:ph type="ctrTitle"/>
          </p:nvPr>
        </p:nvSpPr>
        <p:spPr>
          <a:xfrm>
            <a:off x="971550" y="1052513"/>
            <a:ext cx="7721600" cy="1800225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ru-RU" sz="4000" b="1">
                <a:solidFill>
                  <a:srgbClr val="819E4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Ландшафтный дизайн пришкольных клумб «Цветочная фантазия»</a:t>
            </a:r>
          </a:p>
        </p:txBody>
      </p:sp>
      <p:sp>
        <p:nvSpPr>
          <p:cNvPr id="24581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5003800" y="2997200"/>
            <a:ext cx="3808413" cy="3311525"/>
          </a:xfrm>
        </p:spPr>
        <p:txBody>
          <a:bodyPr/>
          <a:lstStyle/>
          <a:p>
            <a:pPr algn="l">
              <a:lnSpc>
                <a:spcPct val="80000"/>
              </a:lnSpc>
              <a:spcBef>
                <a:spcPct val="0"/>
              </a:spcBef>
            </a:pPr>
            <a:r>
              <a:rPr lang="ru-RU" sz="2400">
                <a:effectLst>
                  <a:outerShdw blurRad="38100" dist="38100" dir="2700000" algn="tl">
                    <a:srgbClr val="FFFFFF"/>
                  </a:outerShdw>
                </a:effectLst>
              </a:rPr>
              <a:t>Работу выполнили:</a:t>
            </a:r>
          </a:p>
          <a:p>
            <a:pPr algn="l">
              <a:lnSpc>
                <a:spcPct val="80000"/>
              </a:lnSpc>
              <a:spcBef>
                <a:spcPct val="0"/>
              </a:spcBef>
            </a:pPr>
            <a:r>
              <a:rPr lang="ru-RU" sz="2400">
                <a:effectLst>
                  <a:outerShdw blurRad="38100" dist="38100" dir="2700000" algn="tl">
                    <a:srgbClr val="FFFFFF"/>
                  </a:outerShdw>
                </a:effectLst>
              </a:rPr>
              <a:t>Мейстерс Виталий,</a:t>
            </a:r>
          </a:p>
          <a:p>
            <a:pPr algn="l">
              <a:lnSpc>
                <a:spcPct val="80000"/>
              </a:lnSpc>
              <a:spcBef>
                <a:spcPct val="0"/>
              </a:spcBef>
            </a:pPr>
            <a:r>
              <a:rPr lang="ru-RU" sz="2400">
                <a:effectLst>
                  <a:outerShdw blurRad="38100" dist="38100" dir="2700000" algn="tl">
                    <a:srgbClr val="FFFFFF"/>
                  </a:outerShdw>
                </a:effectLst>
              </a:rPr>
              <a:t>Нерсесян Ангелина,</a:t>
            </a:r>
          </a:p>
          <a:p>
            <a:pPr algn="l">
              <a:lnSpc>
                <a:spcPct val="80000"/>
              </a:lnSpc>
              <a:spcBef>
                <a:spcPct val="0"/>
              </a:spcBef>
            </a:pPr>
            <a:r>
              <a:rPr lang="ru-RU" sz="2400">
                <a:effectLst>
                  <a:outerShdw blurRad="38100" dist="38100" dir="2700000" algn="tl">
                    <a:srgbClr val="FFFFFF"/>
                  </a:outerShdw>
                </a:effectLst>
              </a:rPr>
              <a:t>учащиеся 9 «Г» класса</a:t>
            </a:r>
          </a:p>
          <a:p>
            <a:pPr algn="l">
              <a:lnSpc>
                <a:spcPct val="80000"/>
              </a:lnSpc>
              <a:spcBef>
                <a:spcPct val="0"/>
              </a:spcBef>
            </a:pPr>
            <a:r>
              <a:rPr lang="ru-RU" sz="2400">
                <a:effectLst>
                  <a:outerShdw blurRad="38100" dist="38100" dir="2700000" algn="tl">
                    <a:srgbClr val="FFFFFF"/>
                  </a:outerShdw>
                </a:effectLst>
              </a:rPr>
              <a:t>МБОУ СОШ №18</a:t>
            </a:r>
          </a:p>
          <a:p>
            <a:pPr algn="l">
              <a:lnSpc>
                <a:spcPct val="80000"/>
              </a:lnSpc>
              <a:spcBef>
                <a:spcPct val="0"/>
              </a:spcBef>
            </a:pPr>
            <a:r>
              <a:rPr lang="ru-RU" sz="2400">
                <a:effectLst>
                  <a:outerShdw blurRad="38100" dist="38100" dir="2700000" algn="tl">
                    <a:srgbClr val="FFFFFF"/>
                  </a:outerShdw>
                </a:effectLst>
              </a:rPr>
              <a:t>им. Э.Д. Потапова.</a:t>
            </a:r>
          </a:p>
          <a:p>
            <a:pPr algn="l">
              <a:lnSpc>
                <a:spcPct val="80000"/>
              </a:lnSpc>
              <a:spcBef>
                <a:spcPct val="0"/>
              </a:spcBef>
            </a:pPr>
            <a:r>
              <a:rPr lang="ru-RU" sz="2400">
                <a:effectLst>
                  <a:outerShdw blurRad="38100" dist="38100" dir="2700000" algn="tl">
                    <a:srgbClr val="FFFFFF"/>
                  </a:outerShdw>
                </a:effectLst>
              </a:rPr>
              <a:t>Руководители:</a:t>
            </a:r>
          </a:p>
          <a:p>
            <a:pPr algn="l">
              <a:lnSpc>
                <a:spcPct val="80000"/>
              </a:lnSpc>
              <a:spcBef>
                <a:spcPct val="0"/>
              </a:spcBef>
            </a:pPr>
            <a:r>
              <a:rPr lang="ru-RU" sz="2400">
                <a:effectLst>
                  <a:outerShdw blurRad="38100" dist="38100" dir="2700000" algn="tl">
                    <a:srgbClr val="FFFFFF"/>
                  </a:outerShdw>
                </a:effectLst>
              </a:rPr>
              <a:t>Юрина И.В., </a:t>
            </a:r>
          </a:p>
          <a:p>
            <a:pPr algn="l">
              <a:lnSpc>
                <a:spcPct val="80000"/>
              </a:lnSpc>
              <a:spcBef>
                <a:spcPct val="0"/>
              </a:spcBef>
            </a:pPr>
            <a:r>
              <a:rPr lang="ru-RU" sz="2400">
                <a:effectLst>
                  <a:outerShdw blurRad="38100" dist="38100" dir="2700000" algn="tl">
                    <a:srgbClr val="FFFFFF"/>
                  </a:outerShdw>
                </a:effectLst>
              </a:rPr>
              <a:t>учитель химии и биологии;</a:t>
            </a:r>
          </a:p>
          <a:p>
            <a:pPr algn="l">
              <a:lnSpc>
                <a:spcPct val="80000"/>
              </a:lnSpc>
              <a:spcBef>
                <a:spcPct val="0"/>
              </a:spcBef>
            </a:pPr>
            <a:r>
              <a:rPr lang="ru-RU" sz="2400">
                <a:effectLst>
                  <a:outerShdw blurRad="38100" dist="38100" dir="2700000" algn="tl">
                    <a:srgbClr val="FFFFFF"/>
                  </a:outerShdw>
                </a:effectLst>
              </a:rPr>
              <a:t>Романова Н.Н.,</a:t>
            </a:r>
          </a:p>
          <a:p>
            <a:pPr algn="l">
              <a:lnSpc>
                <a:spcPct val="80000"/>
              </a:lnSpc>
              <a:spcBef>
                <a:spcPct val="0"/>
              </a:spcBef>
            </a:pPr>
            <a:r>
              <a:rPr lang="ru-RU" sz="2400">
                <a:effectLst>
                  <a:outerShdw blurRad="38100" dist="38100" dir="2700000" algn="tl">
                    <a:srgbClr val="FFFFFF"/>
                  </a:outerShdw>
                </a:effectLst>
              </a:rPr>
              <a:t>зам. директора по УВР.</a:t>
            </a:r>
          </a:p>
        </p:txBody>
      </p:sp>
      <p:sp>
        <p:nvSpPr>
          <p:cNvPr id="24583" name="Rectangle 7"/>
          <p:cNvSpPr>
            <a:spLocks noChangeArrowheads="1"/>
          </p:cNvSpPr>
          <p:nvPr/>
        </p:nvSpPr>
        <p:spPr bwMode="auto">
          <a:xfrm>
            <a:off x="2484438" y="6237288"/>
            <a:ext cx="3600450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>
                <a:effectLst>
                  <a:outerShdw blurRad="38100" dist="38100" dir="2700000" algn="tl">
                    <a:srgbClr val="FFFFFF"/>
                  </a:outerShdw>
                </a:effectLst>
              </a:rPr>
              <a:t>Мичуринск, 2014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b="1" i="1">
                <a:solidFill>
                  <a:srgbClr val="819E4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Что такое ландшафтный дизайн и каково его назначение?</a:t>
            </a:r>
          </a:p>
        </p:txBody>
      </p:sp>
      <p:sp>
        <p:nvSpPr>
          <p:cNvPr id="348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066800" y="1752600"/>
            <a:ext cx="7753350" cy="4556125"/>
          </a:xfrm>
        </p:spPr>
        <p:txBody>
          <a:bodyPr/>
          <a:lstStyle/>
          <a:p>
            <a:pPr marL="0" indent="363538">
              <a:buFontTx/>
              <a:buNone/>
            </a:pPr>
            <a:r>
              <a:rPr lang="ru-RU" sz="2800">
                <a:effectLst>
                  <a:outerShdw blurRad="38100" dist="38100" dir="2700000" algn="tl">
                    <a:srgbClr val="FFFFFF"/>
                  </a:outerShdw>
                </a:effectLst>
              </a:rPr>
              <a:t>Ландшафтный дизайн это особый вид озеленения, который служит цели проектирования искусственной территории с использованием природных элементов: рельефа, воды, растительности.</a:t>
            </a:r>
          </a:p>
          <a:p>
            <a:pPr marL="0" indent="363538">
              <a:buFontTx/>
              <a:buNone/>
            </a:pPr>
            <a:r>
              <a:rPr lang="ru-RU" sz="2800">
                <a:effectLst>
                  <a:outerShdw blurRad="38100" dist="38100" dir="2700000" algn="tl">
                    <a:srgbClr val="FFFFFF"/>
                  </a:outerShdw>
                </a:effectLst>
              </a:rPr>
              <a:t> Искусственные ландшафты, созданные по современным дизайн - проектам - это места, где красиво, уютно и ухоженно, ну, и конечно, здесь просто комфортно находиться,  отдохнуть от суеты городской жизни.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>
          <a:xfrm>
            <a:off x="1042988" y="260350"/>
            <a:ext cx="7620000" cy="744538"/>
          </a:xfrm>
        </p:spPr>
        <p:txBody>
          <a:bodyPr/>
          <a:lstStyle/>
          <a:p>
            <a:r>
              <a:rPr lang="ru-RU" sz="4000" b="1" i="1">
                <a:solidFill>
                  <a:srgbClr val="819E4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Стили ландшафтного дизайна:</a:t>
            </a:r>
          </a:p>
        </p:txBody>
      </p:sp>
      <p:sp>
        <p:nvSpPr>
          <p:cNvPr id="358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71550" y="908050"/>
            <a:ext cx="7753350" cy="576263"/>
          </a:xfrm>
        </p:spPr>
        <p:txBody>
          <a:bodyPr/>
          <a:lstStyle/>
          <a:p>
            <a:pPr marL="0" indent="176213">
              <a:lnSpc>
                <a:spcPct val="80000"/>
              </a:lnSpc>
              <a:buClr>
                <a:srgbClr val="819E46"/>
              </a:buClr>
              <a:buFont typeface="Wingdings" pitchFamily="2" charset="2"/>
              <a:buNone/>
            </a:pPr>
            <a:r>
              <a:rPr lang="ru-RU" b="1" i="1">
                <a:effectLst>
                  <a:outerShdw blurRad="38100" dist="38100" dir="2700000" algn="tl">
                    <a:srgbClr val="FFFFFF"/>
                  </a:outerShdw>
                </a:effectLst>
              </a:rPr>
              <a:t>Регулярный стиль</a:t>
            </a:r>
            <a:r>
              <a:rPr lang="ru-RU" b="1">
                <a:effectLst>
                  <a:outerShdw blurRad="38100" dist="38100" dir="2700000" algn="tl">
                    <a:srgbClr val="FFFFFF"/>
                  </a:outerShdw>
                </a:effectLst>
              </a:rPr>
              <a:t>.</a:t>
            </a:r>
            <a:endParaRPr lang="ru-RU" b="1" i="1"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pic>
        <p:nvPicPr>
          <p:cNvPr id="35844" name="Picture 4" descr="4486_uch8_b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16013" y="1700213"/>
            <a:ext cx="3800475" cy="3810000"/>
          </a:xfrm>
          <a:prstGeom prst="rect">
            <a:avLst/>
          </a:prstGeom>
          <a:noFill/>
          <a:ln w="28575">
            <a:solidFill>
              <a:srgbClr val="819E46"/>
            </a:solidFill>
            <a:miter lim="800000"/>
            <a:headEnd/>
            <a:tailEnd/>
          </a:ln>
        </p:spPr>
      </p:pic>
      <p:pic>
        <p:nvPicPr>
          <p:cNvPr id="35846" name="Picture 6" descr="image02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940425" y="1700213"/>
            <a:ext cx="2762250" cy="3887787"/>
          </a:xfrm>
          <a:prstGeom prst="rect">
            <a:avLst/>
          </a:prstGeom>
          <a:noFill/>
          <a:ln w="28575">
            <a:solidFill>
              <a:srgbClr val="819E46"/>
            </a:solidFill>
            <a:miter lim="800000"/>
            <a:headEnd/>
            <a:tailEnd/>
          </a:ln>
        </p:spPr>
      </p:pic>
      <p:pic>
        <p:nvPicPr>
          <p:cNvPr id="35847" name="Picture 7" descr="46234991_DSC06689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916238" y="3357563"/>
            <a:ext cx="4127500" cy="3225800"/>
          </a:xfrm>
          <a:prstGeom prst="rect">
            <a:avLst/>
          </a:prstGeom>
          <a:noFill/>
          <a:ln w="28575">
            <a:solidFill>
              <a:srgbClr val="819E46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58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58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58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58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58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58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58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58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58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title"/>
          </p:nvPr>
        </p:nvSpPr>
        <p:spPr>
          <a:xfrm>
            <a:off x="1116013" y="188913"/>
            <a:ext cx="7620000" cy="887412"/>
          </a:xfrm>
        </p:spPr>
        <p:txBody>
          <a:bodyPr/>
          <a:lstStyle/>
          <a:p>
            <a:r>
              <a:rPr lang="ru-RU" sz="4000" b="1" i="1">
                <a:solidFill>
                  <a:srgbClr val="819E4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Стили ландшафтного дизайна:</a:t>
            </a:r>
          </a:p>
        </p:txBody>
      </p:sp>
      <p:sp>
        <p:nvSpPr>
          <p:cNvPr id="368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116013" y="908050"/>
            <a:ext cx="7620000" cy="576263"/>
          </a:xfrm>
        </p:spPr>
        <p:txBody>
          <a:bodyPr/>
          <a:lstStyle/>
          <a:p>
            <a:pPr>
              <a:lnSpc>
                <a:spcPct val="90000"/>
              </a:lnSpc>
              <a:buClr>
                <a:srgbClr val="819E46"/>
              </a:buClr>
              <a:buFont typeface="Wingdings" pitchFamily="2" charset="2"/>
              <a:buNone/>
            </a:pPr>
            <a:r>
              <a:rPr lang="ru-RU" b="1" i="1">
                <a:effectLst>
                  <a:outerShdw blurRad="38100" dist="38100" dir="2700000" algn="tl">
                    <a:srgbClr val="FFFFFF"/>
                  </a:outerShdw>
                </a:effectLst>
              </a:rPr>
              <a:t>Пейзажный стиль</a:t>
            </a:r>
            <a:r>
              <a:rPr lang="ru-RU" b="1">
                <a:effectLst>
                  <a:outerShdw blurRad="38100" dist="38100" dir="2700000" algn="tl">
                    <a:srgbClr val="FFFFFF"/>
                  </a:outerShdw>
                </a:effectLst>
              </a:rPr>
              <a:t>.</a:t>
            </a:r>
            <a:endParaRPr lang="ru-RU" b="1"/>
          </a:p>
        </p:txBody>
      </p:sp>
      <p:pic>
        <p:nvPicPr>
          <p:cNvPr id="36871" name="Picture 7" descr="mnogoobrazie-6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16013" y="1700213"/>
            <a:ext cx="3744912" cy="2760662"/>
          </a:xfrm>
          <a:prstGeom prst="rect">
            <a:avLst/>
          </a:prstGeom>
          <a:noFill/>
          <a:ln w="28575">
            <a:solidFill>
              <a:srgbClr val="819E46"/>
            </a:solidFill>
            <a:miter lim="800000"/>
            <a:headEnd/>
            <a:tailEnd/>
          </a:ln>
        </p:spPr>
      </p:pic>
      <p:pic>
        <p:nvPicPr>
          <p:cNvPr id="36872" name="Picture 8" descr="ps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3800" y="1700213"/>
            <a:ext cx="3743325" cy="2808287"/>
          </a:xfrm>
          <a:prstGeom prst="rect">
            <a:avLst/>
          </a:prstGeom>
          <a:noFill/>
          <a:ln w="28575">
            <a:solidFill>
              <a:srgbClr val="819E46"/>
            </a:solidFill>
            <a:miter lim="800000"/>
            <a:headEnd/>
            <a:tailEnd/>
          </a:ln>
        </p:spPr>
      </p:pic>
      <p:pic>
        <p:nvPicPr>
          <p:cNvPr id="36873" name="Picture 9" descr="262e900f6935f2bd8b215c37ae732abf"/>
          <p:cNvPicPr>
            <a:picLocks noChangeAspect="1" noChangeArrowheads="1"/>
          </p:cNvPicPr>
          <p:nvPr/>
        </p:nvPicPr>
        <p:blipFill>
          <a:blip r:embed="rId4"/>
          <a:srcRect b="6824"/>
          <a:stretch>
            <a:fillRect/>
          </a:stretch>
        </p:blipFill>
        <p:spPr bwMode="auto">
          <a:xfrm>
            <a:off x="3348038" y="2852738"/>
            <a:ext cx="3489325" cy="3744912"/>
          </a:xfrm>
          <a:prstGeom prst="rect">
            <a:avLst/>
          </a:prstGeom>
          <a:noFill/>
          <a:ln w="28575">
            <a:solidFill>
              <a:srgbClr val="819E46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68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68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68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68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68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68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68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68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68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title"/>
          </p:nvPr>
        </p:nvSpPr>
        <p:spPr>
          <a:xfrm>
            <a:off x="1042988" y="188913"/>
            <a:ext cx="7620000" cy="815975"/>
          </a:xfrm>
        </p:spPr>
        <p:txBody>
          <a:bodyPr/>
          <a:lstStyle/>
          <a:p>
            <a:r>
              <a:rPr lang="ru-RU" sz="4000" b="1" i="1">
                <a:solidFill>
                  <a:srgbClr val="819E4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Стили ландшафтного дизайна:</a:t>
            </a:r>
          </a:p>
        </p:txBody>
      </p:sp>
      <p:sp>
        <p:nvSpPr>
          <p:cNvPr id="378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116013" y="836613"/>
            <a:ext cx="7620000" cy="596900"/>
          </a:xfrm>
        </p:spPr>
        <p:txBody>
          <a:bodyPr/>
          <a:lstStyle/>
          <a:p>
            <a:pPr>
              <a:buClr>
                <a:srgbClr val="819E46"/>
              </a:buClr>
              <a:buFont typeface="Wingdings" pitchFamily="2" charset="2"/>
              <a:buNone/>
            </a:pPr>
            <a:r>
              <a:rPr lang="ru-RU" b="1" i="1">
                <a:effectLst>
                  <a:outerShdw blurRad="38100" dist="38100" dir="2700000" algn="tl">
                    <a:srgbClr val="FFFFFF"/>
                  </a:outerShdw>
                </a:effectLst>
              </a:rPr>
              <a:t>Лесной стиль</a:t>
            </a:r>
            <a:r>
              <a:rPr lang="ru-RU" b="1">
                <a:effectLst>
                  <a:outerShdw blurRad="38100" dist="38100" dir="2700000" algn="tl">
                    <a:srgbClr val="FFFFFF"/>
                  </a:outerShdw>
                </a:effectLst>
              </a:rPr>
              <a:t>.</a:t>
            </a:r>
          </a:p>
        </p:txBody>
      </p:sp>
      <p:pic>
        <p:nvPicPr>
          <p:cNvPr id="37892" name="Picture 4" descr="6887880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42988" y="1700213"/>
            <a:ext cx="3744912" cy="2808287"/>
          </a:xfrm>
          <a:prstGeom prst="rect">
            <a:avLst/>
          </a:prstGeom>
          <a:noFill/>
          <a:ln w="28575">
            <a:solidFill>
              <a:srgbClr val="819E46"/>
            </a:solidFill>
            <a:miter lim="800000"/>
            <a:headEnd/>
            <a:tailEnd/>
          </a:ln>
        </p:spPr>
      </p:pic>
      <p:pic>
        <p:nvPicPr>
          <p:cNvPr id="37893" name="Picture 5" descr="lesnoj_sad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932363" y="1700213"/>
            <a:ext cx="3744912" cy="2811462"/>
          </a:xfrm>
          <a:prstGeom prst="rect">
            <a:avLst/>
          </a:prstGeom>
          <a:noFill/>
          <a:ln w="28575">
            <a:solidFill>
              <a:srgbClr val="819E46"/>
            </a:solidFill>
            <a:miter lim="800000"/>
            <a:headEnd/>
            <a:tailEnd/>
          </a:ln>
        </p:spPr>
      </p:pic>
      <p:pic>
        <p:nvPicPr>
          <p:cNvPr id="37894" name="Picture 6" descr="270303_8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132138" y="3068638"/>
            <a:ext cx="2971800" cy="3438525"/>
          </a:xfrm>
          <a:prstGeom prst="rect">
            <a:avLst/>
          </a:prstGeom>
          <a:noFill/>
          <a:ln w="28575">
            <a:solidFill>
              <a:srgbClr val="819E46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78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78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78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78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78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78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78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78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78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title"/>
          </p:nvPr>
        </p:nvSpPr>
        <p:spPr>
          <a:xfrm>
            <a:off x="1042988" y="188913"/>
            <a:ext cx="7620000" cy="936625"/>
          </a:xfrm>
        </p:spPr>
        <p:txBody>
          <a:bodyPr/>
          <a:lstStyle/>
          <a:p>
            <a:r>
              <a:rPr lang="ru-RU" sz="4000" b="1" i="1">
                <a:solidFill>
                  <a:srgbClr val="819E4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Стили ландшафтного дизайна:</a:t>
            </a:r>
          </a:p>
        </p:txBody>
      </p:sp>
      <p:sp>
        <p:nvSpPr>
          <p:cNvPr id="389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042988" y="1125538"/>
            <a:ext cx="7620000" cy="596900"/>
          </a:xfrm>
        </p:spPr>
        <p:txBody>
          <a:bodyPr/>
          <a:lstStyle/>
          <a:p>
            <a:pPr>
              <a:buClr>
                <a:srgbClr val="819E46"/>
              </a:buClr>
              <a:buFont typeface="Wingdings" pitchFamily="2" charset="2"/>
              <a:buNone/>
            </a:pPr>
            <a:r>
              <a:rPr lang="ru-RU" b="1">
                <a:effectLst>
                  <a:outerShdw blurRad="38100" dist="38100" dir="2700000" algn="tl">
                    <a:srgbClr val="FFFFFF"/>
                  </a:outerShdw>
                </a:effectLst>
              </a:rPr>
              <a:t>Сад в стиле </a:t>
            </a:r>
            <a:r>
              <a:rPr lang="ru-RU" b="1" i="1">
                <a:effectLst>
                  <a:outerShdw blurRad="38100" dist="38100" dir="2700000" algn="tl">
                    <a:srgbClr val="FFFFFF"/>
                  </a:outerShdw>
                </a:effectLst>
              </a:rPr>
              <a:t>модерн</a:t>
            </a:r>
            <a:r>
              <a:rPr lang="ru-RU" b="1">
                <a:effectLst>
                  <a:outerShdw blurRad="38100" dist="38100" dir="2700000" algn="tl">
                    <a:srgbClr val="FFFFFF"/>
                  </a:outerShdw>
                </a:effectLst>
              </a:rPr>
              <a:t>.</a:t>
            </a:r>
            <a:endParaRPr lang="ru-RU" b="1" i="1"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pic>
        <p:nvPicPr>
          <p:cNvPr id="38916" name="Picture 4" descr="d71ddbbf8a2fc44b13a9e946fdf9ac2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16013" y="1773238"/>
            <a:ext cx="3960812" cy="2640012"/>
          </a:xfrm>
          <a:prstGeom prst="rect">
            <a:avLst/>
          </a:prstGeom>
          <a:noFill/>
          <a:ln w="28575">
            <a:solidFill>
              <a:srgbClr val="819E46"/>
            </a:solidFill>
            <a:miter lim="800000"/>
            <a:headEnd/>
            <a:tailEnd/>
          </a:ln>
        </p:spPr>
      </p:pic>
      <p:pic>
        <p:nvPicPr>
          <p:cNvPr id="38917" name="Picture 5" descr="4ee0d1f2053f0a81d12ca5817d366ed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19700" y="1773238"/>
            <a:ext cx="3527425" cy="2646362"/>
          </a:xfrm>
          <a:prstGeom prst="rect">
            <a:avLst/>
          </a:prstGeom>
          <a:noFill/>
          <a:ln w="28575">
            <a:solidFill>
              <a:srgbClr val="819E46"/>
            </a:solidFill>
            <a:miter lim="800000"/>
            <a:headEnd/>
            <a:tailEnd/>
          </a:ln>
        </p:spPr>
      </p:pic>
      <p:pic>
        <p:nvPicPr>
          <p:cNvPr id="38918" name="Picture 6" descr="52c23ecc5197ff336838f37f2834412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203575" y="3789363"/>
            <a:ext cx="3673475" cy="2755900"/>
          </a:xfrm>
          <a:prstGeom prst="rect">
            <a:avLst/>
          </a:prstGeom>
          <a:noFill/>
          <a:ln w="28575">
            <a:solidFill>
              <a:srgbClr val="819E46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89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89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89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89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89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89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89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89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89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title"/>
          </p:nvPr>
        </p:nvSpPr>
        <p:spPr>
          <a:xfrm>
            <a:off x="1116013" y="188913"/>
            <a:ext cx="7620000" cy="792162"/>
          </a:xfrm>
        </p:spPr>
        <p:txBody>
          <a:bodyPr/>
          <a:lstStyle/>
          <a:p>
            <a:r>
              <a:rPr lang="ru-RU" sz="4000" b="1" i="1">
                <a:solidFill>
                  <a:srgbClr val="819E4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Стили ландшафтного дизайна:</a:t>
            </a:r>
          </a:p>
        </p:txBody>
      </p:sp>
      <p:sp>
        <p:nvSpPr>
          <p:cNvPr id="399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187450" y="908050"/>
            <a:ext cx="7620000" cy="596900"/>
          </a:xfrm>
        </p:spPr>
        <p:txBody>
          <a:bodyPr/>
          <a:lstStyle/>
          <a:p>
            <a:pPr>
              <a:buClr>
                <a:srgbClr val="819E46"/>
              </a:buClr>
              <a:buFont typeface="Wingdings" pitchFamily="2" charset="2"/>
              <a:buNone/>
            </a:pPr>
            <a:r>
              <a:rPr lang="ru-RU" b="1" i="1">
                <a:effectLst>
                  <a:outerShdw blurRad="38100" dist="38100" dir="2700000" algn="tl">
                    <a:srgbClr val="FFFFFF"/>
                  </a:outerShdw>
                </a:effectLst>
              </a:rPr>
              <a:t>Кантри</a:t>
            </a:r>
            <a:r>
              <a:rPr lang="ru-RU" b="1">
                <a:effectLst>
                  <a:outerShdw blurRad="38100" dist="38100" dir="2700000" algn="tl">
                    <a:srgbClr val="FFFFFF"/>
                  </a:outerShdw>
                </a:effectLst>
              </a:rPr>
              <a:t>-сад.</a:t>
            </a:r>
            <a:endParaRPr lang="ru-RU" b="1"/>
          </a:p>
        </p:txBody>
      </p:sp>
      <p:pic>
        <p:nvPicPr>
          <p:cNvPr id="39940" name="Picture 4" descr="i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42988" y="1700213"/>
            <a:ext cx="3457575" cy="2293937"/>
          </a:xfrm>
          <a:prstGeom prst="rect">
            <a:avLst/>
          </a:prstGeom>
          <a:noFill/>
          <a:ln w="28575">
            <a:solidFill>
              <a:srgbClr val="819E46"/>
            </a:solidFill>
            <a:miter lim="800000"/>
            <a:headEnd/>
            <a:tailEnd/>
          </a:ln>
        </p:spPr>
      </p:pic>
      <p:pic>
        <p:nvPicPr>
          <p:cNvPr id="39941" name="Picture 5" descr="sad-v-stile-kantri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3800" y="1628775"/>
            <a:ext cx="3529013" cy="2344738"/>
          </a:xfrm>
          <a:prstGeom prst="rect">
            <a:avLst/>
          </a:prstGeom>
          <a:noFill/>
          <a:ln w="28575">
            <a:solidFill>
              <a:srgbClr val="819E46"/>
            </a:solidFill>
            <a:miter lim="800000"/>
            <a:headEnd/>
            <a:tailEnd/>
          </a:ln>
        </p:spPr>
      </p:pic>
      <p:pic>
        <p:nvPicPr>
          <p:cNvPr id="39943" name="Picture 7" descr="170x170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364163" y="4149725"/>
            <a:ext cx="2376487" cy="2376488"/>
          </a:xfrm>
          <a:prstGeom prst="rect">
            <a:avLst/>
          </a:prstGeom>
          <a:noFill/>
          <a:ln w="28575">
            <a:solidFill>
              <a:srgbClr val="819E46"/>
            </a:solidFill>
            <a:miter lim="800000"/>
            <a:headEnd/>
            <a:tailEnd/>
          </a:ln>
        </p:spPr>
      </p:pic>
      <p:pic>
        <p:nvPicPr>
          <p:cNvPr id="39944" name="Picture 8" descr="sad-v-stile-kantri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116013" y="4149725"/>
            <a:ext cx="3384550" cy="2392363"/>
          </a:xfrm>
          <a:prstGeom prst="rect">
            <a:avLst/>
          </a:prstGeom>
          <a:noFill/>
          <a:ln w="28575">
            <a:solidFill>
              <a:srgbClr val="819E46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99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99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99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99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99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99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99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99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99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99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99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99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ChangeArrowheads="1"/>
          </p:cNvSpPr>
          <p:nvPr>
            <p:ph type="title"/>
          </p:nvPr>
        </p:nvSpPr>
        <p:spPr>
          <a:xfrm>
            <a:off x="1042988" y="260350"/>
            <a:ext cx="7620000" cy="1143000"/>
          </a:xfrm>
        </p:spPr>
        <p:txBody>
          <a:bodyPr/>
          <a:lstStyle/>
          <a:p>
            <a:pPr>
              <a:lnSpc>
                <a:spcPct val="85000"/>
              </a:lnSpc>
            </a:pPr>
            <a:r>
              <a:rPr lang="ru-RU" b="1" i="1">
                <a:solidFill>
                  <a:srgbClr val="819E4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Пейзажный стиль искусственной экосистемы</a:t>
            </a:r>
          </a:p>
        </p:txBody>
      </p:sp>
      <p:sp>
        <p:nvSpPr>
          <p:cNvPr id="409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71550" y="1557338"/>
            <a:ext cx="7921625" cy="1604962"/>
          </a:xfrm>
        </p:spPr>
        <p:txBody>
          <a:bodyPr/>
          <a:lstStyle/>
          <a:p>
            <a:pPr marL="0" indent="363538">
              <a:lnSpc>
                <a:spcPct val="85000"/>
              </a:lnSpc>
              <a:spcBef>
                <a:spcPct val="0"/>
              </a:spcBef>
              <a:buFontTx/>
              <a:buNone/>
            </a:pPr>
            <a:r>
              <a:rPr lang="ru-RU" sz="2800">
                <a:effectLst>
                  <a:outerShdw blurRad="38100" dist="38100" dir="2700000" algn="tl">
                    <a:srgbClr val="FFFFFF"/>
                  </a:outerShdw>
                </a:effectLst>
              </a:rPr>
              <a:t>Пейзаж — ограниченное пространство, открывающееся с определенной точки, это отдельные фрагменты природы, вызывающие разные ощущения и настроения.</a:t>
            </a:r>
          </a:p>
        </p:txBody>
      </p:sp>
      <p:pic>
        <p:nvPicPr>
          <p:cNvPr id="40964" name="Picture 4" descr="i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42988" y="3141663"/>
            <a:ext cx="2736850" cy="2052637"/>
          </a:xfrm>
          <a:prstGeom prst="rect">
            <a:avLst/>
          </a:prstGeom>
          <a:noFill/>
          <a:ln w="28575">
            <a:solidFill>
              <a:srgbClr val="819E46"/>
            </a:solidFill>
            <a:miter lim="800000"/>
            <a:headEnd/>
            <a:tailEnd/>
          </a:ln>
        </p:spPr>
      </p:pic>
      <p:pic>
        <p:nvPicPr>
          <p:cNvPr id="40965" name="Picture 5" descr="i (1)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411413" y="3573463"/>
            <a:ext cx="2592387" cy="1944687"/>
          </a:xfrm>
          <a:prstGeom prst="rect">
            <a:avLst/>
          </a:prstGeom>
          <a:noFill/>
          <a:ln w="28575">
            <a:solidFill>
              <a:srgbClr val="819E46"/>
            </a:solidFill>
            <a:miter lim="800000"/>
            <a:headEnd/>
            <a:tailEnd/>
          </a:ln>
        </p:spPr>
      </p:pic>
      <p:pic>
        <p:nvPicPr>
          <p:cNvPr id="40966" name="Picture 6" descr="i (2)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067175" y="3933825"/>
            <a:ext cx="3168650" cy="2112963"/>
          </a:xfrm>
          <a:prstGeom prst="rect">
            <a:avLst/>
          </a:prstGeom>
          <a:noFill/>
          <a:ln w="28575">
            <a:solidFill>
              <a:srgbClr val="819E46"/>
            </a:solidFill>
            <a:miter lim="800000"/>
            <a:headEnd/>
            <a:tailEnd/>
          </a:ln>
        </p:spPr>
      </p:pic>
      <p:pic>
        <p:nvPicPr>
          <p:cNvPr id="40967" name="Picture 7" descr="i (3)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084888" y="4508500"/>
            <a:ext cx="2663825" cy="1998663"/>
          </a:xfrm>
          <a:prstGeom prst="rect">
            <a:avLst/>
          </a:prstGeom>
          <a:noFill/>
          <a:ln w="28575">
            <a:solidFill>
              <a:srgbClr val="819E46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09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9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09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09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09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09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09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09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09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09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09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09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09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09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09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09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ChangeArrowheads="1"/>
          </p:cNvSpPr>
          <p:nvPr>
            <p:ph type="title"/>
          </p:nvPr>
        </p:nvSpPr>
        <p:spPr>
          <a:xfrm>
            <a:off x="1042988" y="260350"/>
            <a:ext cx="7620000" cy="1143000"/>
          </a:xfrm>
        </p:spPr>
        <p:txBody>
          <a:bodyPr/>
          <a:lstStyle/>
          <a:p>
            <a:pPr>
              <a:lnSpc>
                <a:spcPct val="85000"/>
              </a:lnSpc>
            </a:pPr>
            <a:r>
              <a:rPr lang="ru-RU" b="1" i="1">
                <a:solidFill>
                  <a:srgbClr val="819E4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Что такое ландшафтное проектирование?</a:t>
            </a:r>
          </a:p>
        </p:txBody>
      </p:sp>
      <p:sp>
        <p:nvSpPr>
          <p:cNvPr id="430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042988" y="1557338"/>
            <a:ext cx="7620000" cy="2016125"/>
          </a:xfrm>
        </p:spPr>
        <p:txBody>
          <a:bodyPr/>
          <a:lstStyle/>
          <a:p>
            <a:pPr marL="0" indent="265113"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ru-RU" sz="2800">
                <a:effectLst>
                  <a:outerShdw blurRad="38100" dist="38100" dir="2700000" algn="tl">
                    <a:srgbClr val="FFFFFF"/>
                  </a:outerShdw>
                </a:effectLst>
              </a:rPr>
              <a:t>Под ландшафтным проектированием в наши дни понимается особый вид архитектурной деятельности, направленный на создание гармоничного и целесообразного окружения для человеческой жизни.</a:t>
            </a:r>
          </a:p>
        </p:txBody>
      </p:sp>
      <p:pic>
        <p:nvPicPr>
          <p:cNvPr id="43012" name="Picture 4" descr="land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427538" y="3213100"/>
            <a:ext cx="4248150" cy="3187700"/>
          </a:xfrm>
          <a:prstGeom prst="rect">
            <a:avLst/>
          </a:prstGeom>
          <a:noFill/>
          <a:ln w="28575">
            <a:solidFill>
              <a:srgbClr val="819E46"/>
            </a:solidFill>
            <a:miter lim="800000"/>
            <a:headEnd/>
            <a:tailEnd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title"/>
          </p:nvPr>
        </p:nvSpPr>
        <p:spPr>
          <a:xfrm>
            <a:off x="1042988" y="260350"/>
            <a:ext cx="7620000" cy="1143000"/>
          </a:xfrm>
        </p:spPr>
        <p:txBody>
          <a:bodyPr/>
          <a:lstStyle/>
          <a:p>
            <a:pPr>
              <a:lnSpc>
                <a:spcPct val="85000"/>
              </a:lnSpc>
            </a:pPr>
            <a:r>
              <a:rPr lang="ru-RU" b="1" i="1">
                <a:solidFill>
                  <a:srgbClr val="819E4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Типы ландшафтного проектирования</a:t>
            </a:r>
          </a:p>
        </p:txBody>
      </p:sp>
      <p:sp>
        <p:nvSpPr>
          <p:cNvPr id="419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116013" y="1484313"/>
            <a:ext cx="7620000" cy="647700"/>
          </a:xfrm>
        </p:spPr>
        <p:txBody>
          <a:bodyPr/>
          <a:lstStyle/>
          <a:p>
            <a:pPr marL="0" indent="0">
              <a:buFontTx/>
              <a:buNone/>
            </a:pPr>
            <a:r>
              <a:rPr lang="ru-RU" sz="2800">
                <a:effectLst>
                  <a:outerShdw blurRad="38100" dist="38100" dir="2700000" algn="tl">
                    <a:srgbClr val="FFFFFF"/>
                  </a:outerShdw>
                </a:effectLst>
              </a:rPr>
              <a:t>Общая система озелененных территорий города</a:t>
            </a:r>
            <a:r>
              <a:rPr lang="ru-RU"/>
              <a:t> </a:t>
            </a:r>
          </a:p>
        </p:txBody>
      </p:sp>
      <p:pic>
        <p:nvPicPr>
          <p:cNvPr id="41989" name="Picture 5" descr="7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92725" y="2060575"/>
            <a:ext cx="3519488" cy="2640013"/>
          </a:xfrm>
          <a:prstGeom prst="rect">
            <a:avLst/>
          </a:prstGeom>
          <a:noFill/>
          <a:ln w="28575">
            <a:solidFill>
              <a:srgbClr val="819E46"/>
            </a:solidFill>
            <a:miter lim="800000"/>
            <a:headEnd/>
            <a:tailEnd/>
          </a:ln>
        </p:spPr>
      </p:pic>
      <p:pic>
        <p:nvPicPr>
          <p:cNvPr id="41990" name="Picture 6" descr="169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16013" y="2060575"/>
            <a:ext cx="4032250" cy="2681288"/>
          </a:xfrm>
          <a:prstGeom prst="rect">
            <a:avLst/>
          </a:prstGeom>
          <a:noFill/>
          <a:ln w="28575">
            <a:solidFill>
              <a:srgbClr val="819E46"/>
            </a:solidFill>
            <a:miter lim="800000"/>
            <a:headEnd/>
            <a:tailEnd/>
          </a:ln>
        </p:spPr>
      </p:pic>
      <p:pic>
        <p:nvPicPr>
          <p:cNvPr id="41991" name="Picture 7" descr="11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364163" y="4005263"/>
            <a:ext cx="3448050" cy="2439987"/>
          </a:xfrm>
          <a:prstGeom prst="rect">
            <a:avLst/>
          </a:prstGeom>
          <a:noFill/>
          <a:ln w="28575">
            <a:solidFill>
              <a:srgbClr val="819E46"/>
            </a:solidFill>
            <a:miter lim="800000"/>
            <a:headEnd/>
            <a:tailEnd/>
          </a:ln>
        </p:spPr>
      </p:pic>
      <p:pic>
        <p:nvPicPr>
          <p:cNvPr id="41992" name="Picture 8" descr="9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258888" y="4005263"/>
            <a:ext cx="3673475" cy="2462212"/>
          </a:xfrm>
          <a:prstGeom prst="rect">
            <a:avLst/>
          </a:prstGeom>
          <a:noFill/>
          <a:ln w="28575">
            <a:solidFill>
              <a:srgbClr val="819E46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19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19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19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19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19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19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19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19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19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419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19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19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lnSpc>
                <a:spcPct val="85000"/>
              </a:lnSpc>
            </a:pPr>
            <a:r>
              <a:rPr lang="ru-RU" b="1" i="1">
                <a:solidFill>
                  <a:srgbClr val="819E4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Типы ландшафтного проектирования</a:t>
            </a:r>
          </a:p>
        </p:txBody>
      </p:sp>
      <p:sp>
        <p:nvSpPr>
          <p:cNvPr id="440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71550" y="1752600"/>
            <a:ext cx="7921625" cy="884238"/>
          </a:xfrm>
        </p:spPr>
        <p:txBody>
          <a:bodyPr/>
          <a:lstStyle/>
          <a:p>
            <a:pPr marL="0" indent="0">
              <a:lnSpc>
                <a:spcPct val="85000"/>
              </a:lnSpc>
              <a:spcBef>
                <a:spcPct val="0"/>
              </a:spcBef>
              <a:buFontTx/>
              <a:buNone/>
            </a:pPr>
            <a:r>
              <a:rPr lang="ru-RU" sz="2800">
                <a:effectLst>
                  <a:outerShdw blurRad="38100" dist="38100" dir="2700000" algn="tl">
                    <a:srgbClr val="FFFFFF"/>
                  </a:outerShdw>
                </a:effectLst>
              </a:rPr>
              <a:t>Система озелененных территорий для загородного отдыха;</a:t>
            </a:r>
            <a:r>
              <a:rPr lang="ru-RU" sz="2800"/>
              <a:t> </a:t>
            </a:r>
          </a:p>
        </p:txBody>
      </p:sp>
      <p:pic>
        <p:nvPicPr>
          <p:cNvPr id="44036" name="Picture 4" descr="12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84438" y="2276475"/>
            <a:ext cx="6040437" cy="4152900"/>
          </a:xfrm>
          <a:prstGeom prst="rect">
            <a:avLst/>
          </a:prstGeom>
          <a:noFill/>
          <a:ln w="28575">
            <a:solidFill>
              <a:srgbClr val="819E46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40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40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40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  <a:buFontTx/>
              <a:buNone/>
            </a:pPr>
            <a:r>
              <a:rPr lang="ru-RU" b="1" i="1">
                <a:effectLst>
                  <a:outerShdw blurRad="38100" dist="38100" dir="2700000" algn="tl">
                    <a:srgbClr val="FFFFFF"/>
                  </a:outerShdw>
                </a:effectLst>
              </a:rPr>
              <a:t>С тех пор как человек пахать обрел уменье,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ru-RU" b="1" i="1">
                <a:effectLst>
                  <a:outerShdw blurRad="38100" dist="38100" dir="2700000" algn="tl">
                    <a:srgbClr val="FFFFFF"/>
                  </a:outerShdw>
                </a:effectLst>
              </a:rPr>
              <a:t>Украсить дом и двор он ощутил стремленье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ru-RU" b="1" i="1">
                <a:effectLst>
                  <a:outerShdw blurRad="38100" dist="38100" dir="2700000" algn="tl">
                    <a:srgbClr val="FFFFFF"/>
                  </a:outerShdw>
                </a:effectLst>
              </a:rPr>
              <a:t>И стал вокруг себя сажать для красоты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ru-RU" b="1" i="1">
                <a:effectLst>
                  <a:outerShdw blurRad="38100" dist="38100" dir="2700000" algn="tl">
                    <a:srgbClr val="FFFFFF"/>
                  </a:outerShdw>
                </a:effectLst>
              </a:rPr>
              <a:t>По вкусу своему деревья и цветы.</a:t>
            </a:r>
            <a:endParaRPr lang="ru-RU" b="1">
              <a:effectLst>
                <a:outerShdw blurRad="38100" dist="38100" dir="2700000" algn="tl">
                  <a:srgbClr val="FFFFFF"/>
                </a:outerShdw>
              </a:effectLst>
            </a:endParaRPr>
          </a:p>
          <a:p>
            <a:pPr algn="r">
              <a:lnSpc>
                <a:spcPct val="90000"/>
              </a:lnSpc>
              <a:buFontTx/>
              <a:buNone/>
            </a:pPr>
            <a:r>
              <a:rPr lang="ru-RU" b="1">
                <a:effectLst>
                  <a:outerShdw blurRad="38100" dist="38100" dir="2700000" algn="tl">
                    <a:srgbClr val="FFFFFF"/>
                  </a:outerShdw>
                </a:effectLst>
              </a:rPr>
              <a:t>                                                                                                      Жак  Делиль</a:t>
            </a:r>
            <a:r>
              <a:rPr lang="ru-RU"/>
              <a:t> 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title"/>
          </p:nvPr>
        </p:nvSpPr>
        <p:spPr>
          <a:xfrm>
            <a:off x="1042988" y="260350"/>
            <a:ext cx="7620000" cy="114300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ru-RU" b="1" i="1">
                <a:solidFill>
                  <a:srgbClr val="819E4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Типы ландшафтного проектирования</a:t>
            </a:r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116013" y="1557338"/>
            <a:ext cx="7620000" cy="1460500"/>
          </a:xfrm>
        </p:spPr>
        <p:txBody>
          <a:bodyPr/>
          <a:lstStyle/>
          <a:p>
            <a:pPr marL="0" indent="265113">
              <a:lnSpc>
                <a:spcPct val="80000"/>
              </a:lnSpc>
              <a:spcBef>
                <a:spcPct val="0"/>
              </a:spcBef>
              <a:buFontTx/>
              <a:buNone/>
            </a:pPr>
            <a:r>
              <a:rPr lang="ru-RU" sz="2800">
                <a:effectLst>
                  <a:outerShdw blurRad="38100" dist="38100" dir="2700000" algn="tl">
                    <a:srgbClr val="FFFFFF"/>
                  </a:outerShdw>
                </a:effectLst>
              </a:rPr>
              <a:t>Проектирование отдельных элементов системы озеленения — парков городского типа и районного значения, бульваров, санитарно – защитных зон и многих других объектов.</a:t>
            </a:r>
          </a:p>
        </p:txBody>
      </p:sp>
      <p:pic>
        <p:nvPicPr>
          <p:cNvPr id="45060" name="Picture 4" descr="7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42988" y="2997200"/>
            <a:ext cx="4383087" cy="3287713"/>
          </a:xfrm>
          <a:prstGeom prst="rect">
            <a:avLst/>
          </a:prstGeom>
          <a:noFill/>
          <a:ln w="28575">
            <a:solidFill>
              <a:srgbClr val="819E46"/>
            </a:solidFill>
            <a:miter lim="800000"/>
            <a:headEnd/>
            <a:tailEnd/>
          </a:ln>
        </p:spPr>
      </p:pic>
      <p:pic>
        <p:nvPicPr>
          <p:cNvPr id="45063" name="Picture 7" descr="17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59338" y="3573463"/>
            <a:ext cx="3816350" cy="2863850"/>
          </a:xfrm>
          <a:prstGeom prst="rect">
            <a:avLst/>
          </a:prstGeom>
          <a:noFill/>
          <a:ln w="28575">
            <a:solidFill>
              <a:srgbClr val="819E46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50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50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50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50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50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50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ChangeArrowheads="1"/>
          </p:cNvSpPr>
          <p:nvPr>
            <p:ph type="title"/>
          </p:nvPr>
        </p:nvSpPr>
        <p:spPr>
          <a:xfrm>
            <a:off x="1066800" y="188913"/>
            <a:ext cx="7620000" cy="151130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ru-RU" sz="4000" b="1" i="1">
                <a:solidFill>
                  <a:srgbClr val="819E4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Проблемы, которые решают ландшафтные архитекторы и дизайнеры</a:t>
            </a:r>
          </a:p>
        </p:txBody>
      </p:sp>
      <p:sp>
        <p:nvSpPr>
          <p:cNvPr id="460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71550" y="1752600"/>
            <a:ext cx="7848600" cy="4772025"/>
          </a:xfrm>
        </p:spPr>
        <p:txBody>
          <a:bodyPr/>
          <a:lstStyle/>
          <a:p>
            <a:pPr marL="0" indent="265113"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ru-RU" sz="2400"/>
              <a:t>Специфические условия, которые складываются в городах, заставляют выделить три группы проблем, в решении которых предстоит участвовать ландшафтным архитекторам наряду со многими другими специалистами:</a:t>
            </a:r>
          </a:p>
          <a:p>
            <a:pPr marL="0" indent="265113">
              <a:lnSpc>
                <a:spcPct val="90000"/>
              </a:lnSpc>
              <a:spcBef>
                <a:spcPct val="0"/>
              </a:spcBef>
              <a:buClr>
                <a:srgbClr val="819E46"/>
              </a:buClr>
              <a:buFont typeface="Wingdings" pitchFamily="2" charset="2"/>
              <a:buChar char="Ø"/>
            </a:pPr>
            <a:r>
              <a:rPr lang="ru-RU" sz="2400"/>
              <a:t>к первой группе относятся проблемы, так или иначе связанные с сохранением существующих естественных ландшафтов;</a:t>
            </a:r>
          </a:p>
          <a:p>
            <a:pPr marL="0" indent="265113">
              <a:lnSpc>
                <a:spcPct val="90000"/>
              </a:lnSpc>
              <a:spcBef>
                <a:spcPct val="0"/>
              </a:spcBef>
              <a:buClr>
                <a:srgbClr val="819E46"/>
              </a:buClr>
              <a:buFont typeface="Wingdings" pitchFamily="2" charset="2"/>
              <a:buChar char="Ø"/>
            </a:pPr>
            <a:r>
              <a:rPr lang="ru-RU" sz="2400"/>
              <a:t> вторая группа охватывает широкий комплекс вопросов, связанных с ландшафтными преобразованиями;</a:t>
            </a:r>
          </a:p>
          <a:p>
            <a:pPr marL="0" indent="265113">
              <a:lnSpc>
                <a:spcPct val="90000"/>
              </a:lnSpc>
              <a:spcBef>
                <a:spcPct val="0"/>
              </a:spcBef>
              <a:buClr>
                <a:srgbClr val="819E46"/>
              </a:buClr>
              <a:buFont typeface="Wingdings" pitchFamily="2" charset="2"/>
              <a:buChar char="Ø"/>
            </a:pPr>
            <a:r>
              <a:rPr lang="ru-RU" sz="2400"/>
              <a:t>третья группа, еще относительно мало развитая, связана с проблемой создания «искусственного» ландшафта, призванного в некоторых районах заменить разрушенный или неблагоприятный природный ландшафт.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ru-RU" sz="4000" b="1" i="1">
                <a:solidFill>
                  <a:srgbClr val="819E4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Проблема преобразования «обезображенных» ландшафтов</a:t>
            </a:r>
          </a:p>
        </p:txBody>
      </p:sp>
      <p:sp>
        <p:nvSpPr>
          <p:cNvPr id="471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116013" y="1557338"/>
            <a:ext cx="7620000" cy="1963737"/>
          </a:xfrm>
        </p:spPr>
        <p:txBody>
          <a:bodyPr/>
          <a:lstStyle/>
          <a:p>
            <a:pPr marL="0" indent="265113">
              <a:lnSpc>
                <a:spcPct val="80000"/>
              </a:lnSpc>
              <a:spcBef>
                <a:spcPct val="0"/>
              </a:spcBef>
              <a:buFontTx/>
              <a:buNone/>
            </a:pPr>
            <a:r>
              <a:rPr lang="ru-RU" sz="2400">
                <a:effectLst>
                  <a:outerShdw blurRad="38100" dist="38100" dir="2700000" algn="tl">
                    <a:srgbClr val="FFFFFF"/>
                  </a:outerShdw>
                </a:effectLst>
              </a:rPr>
              <a:t>При разрушении структуры естественного ландшафта в процессе преобразования чаще всего создается и развивается антропогенный ландшафт с характерным для него новым соотношением слагающих элементов. Обычно процессы развития этого ландшафта должны контролироваться и управляться человеком. </a:t>
            </a:r>
          </a:p>
        </p:txBody>
      </p:sp>
      <p:pic>
        <p:nvPicPr>
          <p:cNvPr id="47108" name="Picture 4" descr="i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16013" y="3429000"/>
            <a:ext cx="2592387" cy="1944688"/>
          </a:xfrm>
          <a:prstGeom prst="rect">
            <a:avLst/>
          </a:prstGeom>
          <a:noFill/>
          <a:ln w="28575">
            <a:solidFill>
              <a:srgbClr val="819E46"/>
            </a:solidFill>
            <a:miter lim="800000"/>
            <a:headEnd/>
            <a:tailEnd/>
          </a:ln>
        </p:spPr>
      </p:pic>
      <p:pic>
        <p:nvPicPr>
          <p:cNvPr id="47110" name="Picture 6" descr="i (1)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635375" y="4005263"/>
            <a:ext cx="2449513" cy="1784350"/>
          </a:xfrm>
          <a:prstGeom prst="rect">
            <a:avLst/>
          </a:prstGeom>
          <a:noFill/>
          <a:ln w="28575">
            <a:solidFill>
              <a:srgbClr val="819E46"/>
            </a:solidFill>
            <a:miter lim="800000"/>
            <a:headEnd/>
            <a:tailEnd/>
          </a:ln>
        </p:spPr>
      </p:pic>
      <p:pic>
        <p:nvPicPr>
          <p:cNvPr id="47111" name="Picture 7" descr="i (2)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011863" y="4508500"/>
            <a:ext cx="2808287" cy="1968500"/>
          </a:xfrm>
          <a:prstGeom prst="rect">
            <a:avLst/>
          </a:prstGeom>
          <a:noFill/>
          <a:ln w="28575">
            <a:solidFill>
              <a:srgbClr val="819E46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710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7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7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71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7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7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71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7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7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ChangeArrowheads="1"/>
          </p:cNvSpPr>
          <p:nvPr>
            <p:ph type="title"/>
          </p:nvPr>
        </p:nvSpPr>
        <p:spPr>
          <a:xfrm>
            <a:off x="971550" y="188913"/>
            <a:ext cx="7848600" cy="1143000"/>
          </a:xfrm>
        </p:spPr>
        <p:txBody>
          <a:bodyPr/>
          <a:lstStyle/>
          <a:p>
            <a:pPr>
              <a:lnSpc>
                <a:spcPct val="85000"/>
              </a:lnSpc>
            </a:pPr>
            <a:r>
              <a:rPr lang="ru-RU" sz="4000" b="1" i="1">
                <a:solidFill>
                  <a:srgbClr val="819E4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План ландшафтного проектирования:</a:t>
            </a:r>
          </a:p>
        </p:txBody>
      </p:sp>
      <p:sp>
        <p:nvSpPr>
          <p:cNvPr id="481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042988" y="1557338"/>
            <a:ext cx="7620000" cy="3311525"/>
          </a:xfrm>
        </p:spPr>
        <p:txBody>
          <a:bodyPr/>
          <a:lstStyle/>
          <a:p>
            <a:pPr marL="0" indent="363538">
              <a:lnSpc>
                <a:spcPct val="80000"/>
              </a:lnSpc>
              <a:spcBef>
                <a:spcPct val="0"/>
              </a:spcBef>
              <a:buClr>
                <a:srgbClr val="819E46"/>
              </a:buClr>
              <a:buFont typeface="Wingdings" pitchFamily="2" charset="2"/>
              <a:buChar char="Ø"/>
            </a:pPr>
            <a:r>
              <a:rPr lang="ru-RU" sz="2400"/>
              <a:t>создание основного плана с функциональным замером участка, планом дорожек, постройкой мест отдыха, декоративных озёр, цветников и клумб и многое другое;</a:t>
            </a:r>
          </a:p>
          <a:p>
            <a:pPr marL="0" indent="363538">
              <a:lnSpc>
                <a:spcPct val="80000"/>
              </a:lnSpc>
              <a:spcBef>
                <a:spcPct val="0"/>
              </a:spcBef>
              <a:buClr>
                <a:srgbClr val="819E46"/>
              </a:buClr>
              <a:buFont typeface="Wingdings" pitchFamily="2" charset="2"/>
              <a:buChar char="Ø"/>
            </a:pPr>
            <a:r>
              <a:rPr lang="ru-RU" sz="2400"/>
              <a:t> поэтапная разработка всех ландшафтных работ;</a:t>
            </a:r>
          </a:p>
          <a:p>
            <a:pPr marL="0" indent="363538">
              <a:lnSpc>
                <a:spcPct val="80000"/>
              </a:lnSpc>
              <a:spcBef>
                <a:spcPct val="0"/>
              </a:spcBef>
              <a:buClr>
                <a:srgbClr val="819E46"/>
              </a:buClr>
              <a:buFont typeface="Wingdings" pitchFamily="2" charset="2"/>
              <a:buChar char="Ø"/>
            </a:pPr>
            <a:r>
              <a:rPr lang="ru-RU" sz="2400"/>
              <a:t>посадка садовых растений и выполнение всех видов работ в соответствии с планом;</a:t>
            </a:r>
          </a:p>
          <a:p>
            <a:pPr marL="0" indent="363538">
              <a:lnSpc>
                <a:spcPct val="80000"/>
              </a:lnSpc>
              <a:spcBef>
                <a:spcPct val="0"/>
              </a:spcBef>
              <a:buClr>
                <a:srgbClr val="819E46"/>
              </a:buClr>
              <a:buFont typeface="Wingdings" pitchFamily="2" charset="2"/>
              <a:buChar char="Ø"/>
            </a:pPr>
            <a:r>
              <a:rPr lang="ru-RU" sz="2400"/>
              <a:t>оформление документации;</a:t>
            </a:r>
          </a:p>
          <a:p>
            <a:pPr marL="0" indent="363538">
              <a:lnSpc>
                <a:spcPct val="80000"/>
              </a:lnSpc>
              <a:spcBef>
                <a:spcPct val="0"/>
              </a:spcBef>
              <a:buClr>
                <a:srgbClr val="819E46"/>
              </a:buClr>
              <a:buFont typeface="Wingdings" pitchFamily="2" charset="2"/>
              <a:buChar char="Ø"/>
            </a:pPr>
            <a:r>
              <a:rPr lang="ru-RU" sz="2400"/>
              <a:t>при необходимости корректировка проектного плана территории  с использованием услуг профессионального геодезиста.</a:t>
            </a:r>
          </a:p>
        </p:txBody>
      </p:sp>
      <p:pic>
        <p:nvPicPr>
          <p:cNvPr id="48132" name="Picture 4" descr="i (4)"/>
          <p:cNvPicPr>
            <a:picLocks noChangeAspect="1" noChangeArrowheads="1"/>
          </p:cNvPicPr>
          <p:nvPr/>
        </p:nvPicPr>
        <p:blipFill>
          <a:blip r:embed="rId2"/>
          <a:srcRect l="2412" t="7307" b="8820"/>
          <a:stretch>
            <a:fillRect/>
          </a:stretch>
        </p:blipFill>
        <p:spPr bwMode="auto">
          <a:xfrm>
            <a:off x="3636963" y="4583113"/>
            <a:ext cx="3814762" cy="2092325"/>
          </a:xfrm>
          <a:prstGeom prst="rect">
            <a:avLst/>
          </a:prstGeom>
          <a:noFill/>
          <a:ln w="28575">
            <a:solidFill>
              <a:srgbClr val="819E46"/>
            </a:solidFill>
            <a:miter lim="800000"/>
            <a:headEnd/>
            <a:tailEnd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ChangeArrowheads="1"/>
          </p:cNvSpPr>
          <p:nvPr>
            <p:ph type="title"/>
          </p:nvPr>
        </p:nvSpPr>
        <p:spPr>
          <a:xfrm>
            <a:off x="1066800" y="188913"/>
            <a:ext cx="7620000" cy="1511300"/>
          </a:xfrm>
        </p:spPr>
        <p:txBody>
          <a:bodyPr/>
          <a:lstStyle/>
          <a:p>
            <a:pPr>
              <a:lnSpc>
                <a:spcPct val="85000"/>
              </a:lnSpc>
            </a:pPr>
            <a:r>
              <a:rPr lang="ru-RU" sz="4000" b="1" i="1">
                <a:solidFill>
                  <a:srgbClr val="819E4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Комплекс работ по благоустройству и озеленению участка</a:t>
            </a:r>
          </a:p>
        </p:txBody>
      </p:sp>
      <p:sp>
        <p:nvSpPr>
          <p:cNvPr id="491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066800" y="1752600"/>
            <a:ext cx="7620000" cy="4700588"/>
          </a:xfrm>
        </p:spPr>
        <p:txBody>
          <a:bodyPr/>
          <a:lstStyle/>
          <a:p>
            <a:pPr marL="0" indent="0">
              <a:lnSpc>
                <a:spcPct val="90000"/>
              </a:lnSpc>
              <a:spcBef>
                <a:spcPct val="0"/>
              </a:spcBef>
              <a:buClr>
                <a:srgbClr val="819E46"/>
              </a:buClr>
              <a:buFont typeface="Wingdings" pitchFamily="2" charset="2"/>
              <a:buChar char="Ø"/>
            </a:pPr>
            <a:r>
              <a:rPr lang="ru-RU"/>
              <a:t>постройка подпорных стен;</a:t>
            </a:r>
          </a:p>
          <a:p>
            <a:pPr marL="0" indent="0">
              <a:lnSpc>
                <a:spcPct val="90000"/>
              </a:lnSpc>
              <a:spcBef>
                <a:spcPct val="0"/>
              </a:spcBef>
              <a:buClr>
                <a:srgbClr val="819E46"/>
              </a:buClr>
              <a:buFont typeface="Wingdings" pitchFamily="2" charset="2"/>
              <a:buChar char="Ø"/>
            </a:pPr>
            <a:r>
              <a:rPr lang="ru-RU"/>
              <a:t>укладка дорожек и площадок с применением разных строительных материалов;</a:t>
            </a:r>
          </a:p>
          <a:p>
            <a:pPr marL="0" indent="0">
              <a:lnSpc>
                <a:spcPct val="90000"/>
              </a:lnSpc>
              <a:spcBef>
                <a:spcPct val="0"/>
              </a:spcBef>
              <a:buClr>
                <a:srgbClr val="819E46"/>
              </a:buClr>
              <a:buFont typeface="Wingdings" pitchFamily="2" charset="2"/>
              <a:buChar char="Ø"/>
            </a:pPr>
            <a:r>
              <a:rPr lang="ru-RU"/>
              <a:t>строительство декоративных водоемов;</a:t>
            </a:r>
          </a:p>
          <a:p>
            <a:pPr marL="0" indent="0">
              <a:lnSpc>
                <a:spcPct val="90000"/>
              </a:lnSpc>
              <a:spcBef>
                <a:spcPct val="0"/>
              </a:spcBef>
              <a:buClr>
                <a:srgbClr val="819E46"/>
              </a:buClr>
              <a:buFont typeface="Wingdings" pitchFamily="2" charset="2"/>
              <a:buChar char="Ø"/>
            </a:pPr>
            <a:r>
              <a:rPr lang="ru-RU"/>
              <a:t>изготовление и озеленение беседок;</a:t>
            </a:r>
          </a:p>
          <a:p>
            <a:pPr marL="0" indent="0">
              <a:lnSpc>
                <a:spcPct val="90000"/>
              </a:lnSpc>
              <a:spcBef>
                <a:spcPct val="0"/>
              </a:spcBef>
              <a:buClr>
                <a:srgbClr val="819E46"/>
              </a:buClr>
              <a:buFont typeface="Wingdings" pitchFamily="2" charset="2"/>
              <a:buChar char="Ø"/>
            </a:pPr>
            <a:r>
              <a:rPr lang="ru-RU"/>
              <a:t>посадка декоративных деревьев и растений; </a:t>
            </a:r>
          </a:p>
          <a:p>
            <a:pPr marL="0" indent="0">
              <a:lnSpc>
                <a:spcPct val="90000"/>
              </a:lnSpc>
              <a:spcBef>
                <a:spcPct val="0"/>
              </a:spcBef>
              <a:buClr>
                <a:srgbClr val="819E46"/>
              </a:buClr>
              <a:buFont typeface="Wingdings" pitchFamily="2" charset="2"/>
              <a:buChar char="Ø"/>
            </a:pPr>
            <a:r>
              <a:rPr lang="ru-RU"/>
              <a:t>планировка спортивных и универсальных газонов.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b="1">
                <a:solidFill>
                  <a:srgbClr val="819E4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Учебный проект</a:t>
            </a:r>
          </a:p>
        </p:txBody>
      </p:sp>
      <p:sp>
        <p:nvSpPr>
          <p:cNvPr id="501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0113" y="1752600"/>
            <a:ext cx="7993062" cy="4114800"/>
          </a:xfrm>
        </p:spPr>
        <p:txBody>
          <a:bodyPr/>
          <a:lstStyle/>
          <a:p>
            <a:pPr algn="ctr">
              <a:buFontTx/>
              <a:buNone/>
            </a:pPr>
            <a:r>
              <a:rPr lang="ru-RU" sz="4800" b="1" i="1">
                <a:effectLst>
                  <a:outerShdw blurRad="38100" dist="38100" dir="2700000" algn="tl">
                    <a:srgbClr val="FFFFFF"/>
                  </a:outerShdw>
                </a:effectLst>
              </a:rPr>
              <a:t>«Как превратить малопродуктивный  пришкольный участок в комфортную экосистему?»</a:t>
            </a:r>
            <a:endParaRPr lang="ru-RU"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>
                <a:solidFill>
                  <a:srgbClr val="819E4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Сроки реализации проекта</a:t>
            </a:r>
          </a:p>
        </p:txBody>
      </p:sp>
      <p:sp>
        <p:nvSpPr>
          <p:cNvPr id="512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Tx/>
              <a:buNone/>
            </a:pPr>
            <a:r>
              <a:rPr lang="ru-RU"/>
              <a:t>с января 2014 года  по 30 сентября 2014 года.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>
                <a:solidFill>
                  <a:srgbClr val="819E4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Место выполнения работ</a:t>
            </a:r>
          </a:p>
        </p:txBody>
      </p:sp>
      <p:sp>
        <p:nvSpPr>
          <p:cNvPr id="5222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0113" y="1557338"/>
            <a:ext cx="7993062" cy="2808287"/>
          </a:xfrm>
        </p:spPr>
        <p:txBody>
          <a:bodyPr/>
          <a:lstStyle/>
          <a:p>
            <a:pPr marL="0" indent="363538">
              <a:lnSpc>
                <a:spcPct val="80000"/>
              </a:lnSpc>
              <a:buFontTx/>
              <a:buNone/>
            </a:pPr>
            <a:r>
              <a:rPr lang="ru-RU" sz="2400">
                <a:effectLst>
                  <a:outerShdw blurRad="38100" dist="38100" dir="2700000" algn="tl">
                    <a:srgbClr val="FFFFFF"/>
                  </a:outerShdw>
                </a:effectLst>
              </a:rPr>
              <a:t>Школьный двор – это визитная карточка школы, требу-ющая постоянной и целенаправленной работы по благоуст-ройству. Проблема состояния и благоустроенности школь-ного двора имеет более глубокое экологическое значение, чем, кажется на первый взгляд. По существующим сани-тарным нормам каждое учебное, дошкольное или оздоро-вительное учреждение должно иметь выраженную буфер-ную зелёную зону, ограждающую эти особые по своему назначению объекты от загазованной окружающей среды.</a:t>
            </a:r>
            <a:endParaRPr lang="ru-RU" sz="2400"/>
          </a:p>
        </p:txBody>
      </p:sp>
      <p:pic>
        <p:nvPicPr>
          <p:cNvPr id="52228" name="Picture 4" descr="DSCN0223"/>
          <p:cNvPicPr>
            <a:picLocks noChangeAspect="1" noChangeArrowheads="1"/>
          </p:cNvPicPr>
          <p:nvPr/>
        </p:nvPicPr>
        <p:blipFill>
          <a:blip r:embed="rId2"/>
          <a:srcRect l="20847" b="31122"/>
          <a:stretch>
            <a:fillRect/>
          </a:stretch>
        </p:blipFill>
        <p:spPr bwMode="auto">
          <a:xfrm>
            <a:off x="5292725" y="4292600"/>
            <a:ext cx="3349625" cy="2185988"/>
          </a:xfrm>
          <a:prstGeom prst="rect">
            <a:avLst/>
          </a:prstGeom>
          <a:noFill/>
          <a:ln w="28575">
            <a:solidFill>
              <a:srgbClr val="819E46"/>
            </a:solidFill>
            <a:miter lim="800000"/>
            <a:headEnd/>
            <a:tailEnd/>
          </a:ln>
        </p:spPr>
      </p:pic>
      <p:pic>
        <p:nvPicPr>
          <p:cNvPr id="52229" name="Picture 5" descr="ШК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31913" y="4292600"/>
            <a:ext cx="2735262" cy="2255838"/>
          </a:xfrm>
          <a:prstGeom prst="rect">
            <a:avLst/>
          </a:prstGeom>
          <a:noFill/>
          <a:ln w="28575">
            <a:solidFill>
              <a:srgbClr val="819E46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22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22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22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22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22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22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71550" y="908050"/>
            <a:ext cx="7921625" cy="4175125"/>
          </a:xfrm>
        </p:spPr>
        <p:txBody>
          <a:bodyPr/>
          <a:lstStyle/>
          <a:p>
            <a:pPr marL="0" indent="363538">
              <a:lnSpc>
                <a:spcPct val="80000"/>
              </a:lnSpc>
              <a:spcBef>
                <a:spcPct val="0"/>
              </a:spcBef>
              <a:buClr>
                <a:srgbClr val="819E46"/>
              </a:buClr>
              <a:buFont typeface="Wingdings" pitchFamily="2" charset="2"/>
              <a:buChar char="Ø"/>
            </a:pPr>
            <a:r>
              <a:rPr lang="ru-RU" sz="2400"/>
              <a:t>На территории  нашей школы находится 4 клумбы. Высаживаемые цветы, несмотря на уход, плохо развиваются, и клумбы имеют непривлекательный вид. </a:t>
            </a:r>
          </a:p>
          <a:p>
            <a:pPr marL="0" indent="363538">
              <a:lnSpc>
                <a:spcPct val="80000"/>
              </a:lnSpc>
              <a:spcBef>
                <a:spcPct val="0"/>
              </a:spcBef>
              <a:buClr>
                <a:srgbClr val="819E46"/>
              </a:buClr>
              <a:buFont typeface="Wingdings" pitchFamily="2" charset="2"/>
              <a:buChar char="Ø"/>
            </a:pPr>
            <a:r>
              <a:rPr lang="ru-RU" sz="2400"/>
              <a:t>Школа находится в окружении развитых автомобильных дорог с большим потоком машин. Загрязнение атмосферного воздуха является одной из важных экологических проблем микрорайона нашей школы. </a:t>
            </a:r>
          </a:p>
          <a:p>
            <a:pPr marL="0" indent="363538">
              <a:lnSpc>
                <a:spcPct val="80000"/>
              </a:lnSpc>
              <a:spcBef>
                <a:spcPct val="0"/>
              </a:spcBef>
              <a:buClr>
                <a:srgbClr val="819E46"/>
              </a:buClr>
              <a:buFont typeface="Wingdings" pitchFamily="2" charset="2"/>
              <a:buChar char="Ø"/>
            </a:pPr>
            <a:r>
              <a:rPr lang="ru-RU" sz="2400"/>
              <a:t> Благоустроенная пришкольная территория может являться площадкой для реализации программы экологического воспитания и образования детей и взрослых, которые будут включены в практическую деятельность по благоустройству и примут участие в массовых природоохранных мероприятиях.</a:t>
            </a: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ChangeArrowheads="1"/>
          </p:cNvSpPr>
          <p:nvPr>
            <p:ph type="title"/>
          </p:nvPr>
        </p:nvSpPr>
        <p:spPr>
          <a:xfrm>
            <a:off x="900113" y="381000"/>
            <a:ext cx="7920037" cy="1143000"/>
          </a:xfrm>
        </p:spPr>
        <p:txBody>
          <a:bodyPr/>
          <a:lstStyle/>
          <a:p>
            <a:pPr>
              <a:lnSpc>
                <a:spcPct val="85000"/>
              </a:lnSpc>
            </a:pPr>
            <a:r>
              <a:rPr lang="ru-RU" b="1">
                <a:solidFill>
                  <a:srgbClr val="819E4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Оформление школьных клумб</a:t>
            </a:r>
          </a:p>
        </p:txBody>
      </p:sp>
      <p:sp>
        <p:nvSpPr>
          <p:cNvPr id="542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066800" y="1752600"/>
            <a:ext cx="7620000" cy="2108200"/>
          </a:xfrm>
        </p:spPr>
        <p:txBody>
          <a:bodyPr/>
          <a:lstStyle/>
          <a:p>
            <a:pPr marL="0" indent="265113">
              <a:buFontTx/>
              <a:buNone/>
            </a:pPr>
            <a:r>
              <a:rPr lang="ru-RU" sz="2400">
                <a:effectLst>
                  <a:outerShdw blurRad="38100" dist="38100" dir="2700000" algn="tl">
                    <a:srgbClr val="FFFFFF"/>
                  </a:outerShdw>
                </a:effectLst>
              </a:rPr>
              <a:t>Для оформления школьных клумб мы выбрали пейзажный стиль. Именно из этого стиля мы можем заимствовать приемы оптического увеличения пространства и усиления его глубины, что необычайно важно для малого по площади современного сада.</a:t>
            </a:r>
          </a:p>
        </p:txBody>
      </p:sp>
      <p:pic>
        <p:nvPicPr>
          <p:cNvPr id="54276" name="Picture 4" descr="i (3)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227763" y="3644900"/>
            <a:ext cx="2665412" cy="1768475"/>
          </a:xfrm>
          <a:prstGeom prst="rect">
            <a:avLst/>
          </a:prstGeom>
          <a:noFill/>
          <a:ln w="28575">
            <a:solidFill>
              <a:srgbClr val="819E46"/>
            </a:solidFill>
            <a:miter lim="800000"/>
            <a:headEnd/>
            <a:tailEnd/>
          </a:ln>
        </p:spPr>
      </p:pic>
      <p:pic>
        <p:nvPicPr>
          <p:cNvPr id="54278" name="Picture 6" descr="i (2)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42988" y="3644900"/>
            <a:ext cx="2376487" cy="1755775"/>
          </a:xfrm>
          <a:prstGeom prst="rect">
            <a:avLst/>
          </a:prstGeom>
          <a:noFill/>
          <a:ln w="28575">
            <a:solidFill>
              <a:srgbClr val="819E46"/>
            </a:solidFill>
            <a:miter lim="800000"/>
            <a:headEnd/>
            <a:tailEnd/>
          </a:ln>
        </p:spPr>
      </p:pic>
      <p:pic>
        <p:nvPicPr>
          <p:cNvPr id="54279" name="Picture 7" descr="i"/>
          <p:cNvPicPr>
            <a:picLocks noChangeAspect="1" noChangeArrowheads="1"/>
          </p:cNvPicPr>
          <p:nvPr/>
        </p:nvPicPr>
        <p:blipFill>
          <a:blip r:embed="rId4"/>
          <a:srcRect b="39812"/>
          <a:stretch>
            <a:fillRect/>
          </a:stretch>
        </p:blipFill>
        <p:spPr bwMode="auto">
          <a:xfrm>
            <a:off x="3348038" y="5445125"/>
            <a:ext cx="2879725" cy="1300163"/>
          </a:xfrm>
          <a:prstGeom prst="rect">
            <a:avLst/>
          </a:prstGeom>
          <a:noFill/>
          <a:ln w="28575">
            <a:solidFill>
              <a:srgbClr val="819E46"/>
            </a:solidFill>
            <a:miter lim="800000"/>
            <a:headEnd/>
            <a:tailEnd/>
          </a:ln>
        </p:spPr>
      </p:pic>
      <p:pic>
        <p:nvPicPr>
          <p:cNvPr id="54280" name="Picture 8" descr="i (1)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563938" y="3644900"/>
            <a:ext cx="2519362" cy="1782763"/>
          </a:xfrm>
          <a:prstGeom prst="rect">
            <a:avLst/>
          </a:prstGeom>
          <a:noFill/>
          <a:ln w="28575">
            <a:solidFill>
              <a:srgbClr val="819E46"/>
            </a:solidFill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0113" y="333375"/>
            <a:ext cx="7777162" cy="3095625"/>
          </a:xfrm>
        </p:spPr>
        <p:txBody>
          <a:bodyPr/>
          <a:lstStyle/>
          <a:p>
            <a:pPr marL="0" indent="363538">
              <a:lnSpc>
                <a:spcPct val="90000"/>
              </a:lnSpc>
              <a:buFontTx/>
              <a:buNone/>
            </a:pPr>
            <a:r>
              <a:rPr lang="ru-RU" sz="2800">
                <a:effectLst>
                  <a:outerShdw blurRad="38100" dist="38100" dir="2700000" algn="tl">
                    <a:srgbClr val="FFFFFF"/>
                  </a:outerShdw>
                </a:effectLst>
              </a:rPr>
              <a:t>Наш город Мичуринск – наукоград РФ имеет глубокие традиции научного садоводства и опытных исследований продукции для сельского хозяйства. Огромные усилия руководства города тратятся на благоустройство  и придание эстетической привлекательности территорий общественных организаций, в частности школ.</a:t>
            </a:r>
          </a:p>
        </p:txBody>
      </p:sp>
      <p:pic>
        <p:nvPicPr>
          <p:cNvPr id="26628" name="Picture 2" descr="школа-летом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76825" y="3213100"/>
            <a:ext cx="3600450" cy="2532063"/>
          </a:xfrm>
          <a:prstGeom prst="rect">
            <a:avLst/>
          </a:prstGeom>
          <a:noFill/>
          <a:ln w="28575">
            <a:solidFill>
              <a:srgbClr val="819E46"/>
            </a:solidFill>
            <a:miter lim="800000"/>
            <a:headEnd/>
            <a:tailEnd/>
          </a:ln>
        </p:spPr>
      </p:pic>
      <p:pic>
        <p:nvPicPr>
          <p:cNvPr id="26629" name="Picture 5" descr="1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42988" y="3068638"/>
            <a:ext cx="2533650" cy="2808287"/>
          </a:xfrm>
          <a:prstGeom prst="rect">
            <a:avLst/>
          </a:prstGeom>
          <a:noFill/>
          <a:ln w="28575">
            <a:solidFill>
              <a:srgbClr val="819E46"/>
            </a:solidFill>
            <a:miter lim="800000"/>
            <a:headEnd/>
            <a:tailEnd/>
          </a:ln>
        </p:spPr>
      </p:pic>
      <p:pic>
        <p:nvPicPr>
          <p:cNvPr id="26630" name="Picture 6" descr="Scan1000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43213" y="4724400"/>
            <a:ext cx="2519362" cy="1976438"/>
          </a:xfrm>
          <a:prstGeom prst="rect">
            <a:avLst/>
          </a:prstGeom>
          <a:noFill/>
          <a:ln w="28575">
            <a:solidFill>
              <a:srgbClr val="819E46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66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66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66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4800" b="1" i="1">
                <a:solidFill>
                  <a:srgbClr val="819E4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Цветник</a:t>
            </a:r>
          </a:p>
        </p:txBody>
      </p:sp>
      <p:sp>
        <p:nvSpPr>
          <p:cNvPr id="552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042988" y="1557338"/>
            <a:ext cx="7620000" cy="1943100"/>
          </a:xfrm>
        </p:spPr>
        <p:txBody>
          <a:bodyPr/>
          <a:lstStyle/>
          <a:p>
            <a:pPr marL="0" indent="265113">
              <a:buFontTx/>
              <a:buNone/>
            </a:pPr>
            <a:r>
              <a:rPr lang="ru-RU" sz="2800">
                <a:effectLst>
                  <a:outerShdw blurRad="38100" dist="38100" dir="2700000" algn="tl">
                    <a:srgbClr val="FFFFFF"/>
                  </a:outerShdw>
                </a:effectLst>
              </a:rPr>
              <a:t>Цветник - очень мощный прием выделения какого-либо участка местности, позволяющий организовать общий план участка, оживить монотонный весной и осенью ландшафт.</a:t>
            </a:r>
            <a:r>
              <a:rPr lang="ru-RU"/>
              <a:t> </a:t>
            </a:r>
          </a:p>
        </p:txBody>
      </p:sp>
      <p:pic>
        <p:nvPicPr>
          <p:cNvPr id="55300" name="Picture 4" descr="i (2)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300788" y="3357563"/>
            <a:ext cx="2376487" cy="1782762"/>
          </a:xfrm>
          <a:prstGeom prst="rect">
            <a:avLst/>
          </a:prstGeom>
          <a:noFill/>
          <a:ln w="28575">
            <a:solidFill>
              <a:srgbClr val="819E46"/>
            </a:solidFill>
            <a:miter lim="800000"/>
            <a:headEnd/>
            <a:tailEnd/>
          </a:ln>
        </p:spPr>
      </p:pic>
      <p:pic>
        <p:nvPicPr>
          <p:cNvPr id="55301" name="Picture 5" descr="i"/>
          <p:cNvPicPr>
            <a:picLocks noChangeAspect="1" noChangeArrowheads="1"/>
          </p:cNvPicPr>
          <p:nvPr/>
        </p:nvPicPr>
        <p:blipFill>
          <a:blip r:embed="rId3"/>
          <a:srcRect t="11339"/>
          <a:stretch>
            <a:fillRect/>
          </a:stretch>
        </p:blipFill>
        <p:spPr bwMode="auto">
          <a:xfrm>
            <a:off x="1116013" y="3427413"/>
            <a:ext cx="2879725" cy="1679575"/>
          </a:xfrm>
          <a:prstGeom prst="rect">
            <a:avLst/>
          </a:prstGeom>
          <a:noFill/>
          <a:ln w="28575">
            <a:solidFill>
              <a:srgbClr val="819E46"/>
            </a:solidFill>
            <a:miter lim="800000"/>
            <a:headEnd/>
            <a:tailEnd/>
          </a:ln>
        </p:spPr>
      </p:pic>
      <p:pic>
        <p:nvPicPr>
          <p:cNvPr id="55302" name="Picture 6" descr="i (1)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851275" y="4797425"/>
            <a:ext cx="2376488" cy="1782763"/>
          </a:xfrm>
          <a:prstGeom prst="rect">
            <a:avLst/>
          </a:prstGeom>
          <a:noFill/>
          <a:ln w="28575">
            <a:solidFill>
              <a:srgbClr val="819E46"/>
            </a:solidFill>
            <a:miter lim="800000"/>
            <a:headEnd/>
            <a:tailEnd/>
          </a:ln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/>
          <p:cNvSpPr>
            <a:spLocks noGrp="1" noChangeArrowheads="1"/>
          </p:cNvSpPr>
          <p:nvPr>
            <p:ph type="title"/>
          </p:nvPr>
        </p:nvSpPr>
        <p:spPr>
          <a:xfrm>
            <a:off x="1116013" y="115888"/>
            <a:ext cx="7620000" cy="1143000"/>
          </a:xfrm>
        </p:spPr>
        <p:txBody>
          <a:bodyPr/>
          <a:lstStyle/>
          <a:p>
            <a:r>
              <a:rPr lang="ru-RU" sz="4800" b="1" i="1">
                <a:solidFill>
                  <a:srgbClr val="819E4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«Аукцион идей»</a:t>
            </a:r>
          </a:p>
        </p:txBody>
      </p:sp>
      <p:sp>
        <p:nvSpPr>
          <p:cNvPr id="563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116013" y="1557338"/>
            <a:ext cx="7620000" cy="1727200"/>
          </a:xfrm>
        </p:spPr>
        <p:txBody>
          <a:bodyPr/>
          <a:lstStyle/>
          <a:p>
            <a:pPr marL="0" indent="265113">
              <a:lnSpc>
                <a:spcPct val="90000"/>
              </a:lnSpc>
              <a:buFontTx/>
              <a:buNone/>
            </a:pPr>
            <a:r>
              <a:rPr lang="ru-RU" sz="2800"/>
              <a:t>В ноябре 2013 года был дан старт конкурсу «Аукцион идей» на лучший мини - проект по благоустройству и озеленению школьного двора для учащихся 5 – 9 классов. </a:t>
            </a:r>
          </a:p>
        </p:txBody>
      </p:sp>
      <p:pic>
        <p:nvPicPr>
          <p:cNvPr id="56325" name="Picture 2" descr="F:\Доп.образ-е МОУ СОШ №16\Фотографии студий\24.JPG"/>
          <p:cNvPicPr>
            <a:picLocks noChangeAspect="1" noChangeArrowheads="1"/>
          </p:cNvPicPr>
          <p:nvPr/>
        </p:nvPicPr>
        <p:blipFill>
          <a:blip r:embed="rId2"/>
          <a:srcRect b="10629"/>
          <a:stretch>
            <a:fillRect/>
          </a:stretch>
        </p:blipFill>
        <p:spPr bwMode="auto">
          <a:xfrm>
            <a:off x="1042988" y="3141663"/>
            <a:ext cx="2952750" cy="1978025"/>
          </a:xfrm>
          <a:prstGeom prst="rect">
            <a:avLst/>
          </a:prstGeom>
          <a:noFill/>
          <a:ln w="28575">
            <a:solidFill>
              <a:srgbClr val="819E46"/>
            </a:solidFill>
            <a:miter lim="800000"/>
            <a:headEnd/>
            <a:tailEnd/>
          </a:ln>
        </p:spPr>
      </p:pic>
      <p:pic>
        <p:nvPicPr>
          <p:cNvPr id="56326" name="Рисунок 6" descr="F:\Для стенда ДОД\Мир путешествий.JPG"/>
          <p:cNvPicPr>
            <a:picLocks noChangeAspect="1" noChangeArrowheads="1"/>
          </p:cNvPicPr>
          <p:nvPr/>
        </p:nvPicPr>
        <p:blipFill>
          <a:blip r:embed="rId3"/>
          <a:srcRect b="11456"/>
          <a:stretch>
            <a:fillRect/>
          </a:stretch>
        </p:blipFill>
        <p:spPr bwMode="auto">
          <a:xfrm>
            <a:off x="5940425" y="3068638"/>
            <a:ext cx="2808288" cy="2001837"/>
          </a:xfrm>
          <a:prstGeom prst="rect">
            <a:avLst/>
          </a:prstGeom>
          <a:noFill/>
          <a:ln w="28575">
            <a:solidFill>
              <a:srgbClr val="819E46"/>
            </a:solidFill>
            <a:miter lim="800000"/>
            <a:headEnd/>
            <a:tailEnd/>
          </a:ln>
        </p:spPr>
      </p:pic>
      <p:pic>
        <p:nvPicPr>
          <p:cNvPr id="56327" name="Picture 7" descr="PIC_0037"/>
          <p:cNvPicPr>
            <a:picLocks noChangeAspect="1" noChangeArrowheads="1"/>
          </p:cNvPicPr>
          <p:nvPr/>
        </p:nvPicPr>
        <p:blipFill>
          <a:blip r:embed="rId4"/>
          <a:srcRect b="11627"/>
          <a:stretch>
            <a:fillRect/>
          </a:stretch>
        </p:blipFill>
        <p:spPr bwMode="auto">
          <a:xfrm>
            <a:off x="3276600" y="4581525"/>
            <a:ext cx="2944813" cy="1871663"/>
          </a:xfrm>
          <a:prstGeom prst="rect">
            <a:avLst/>
          </a:prstGeom>
          <a:noFill/>
          <a:ln w="28575">
            <a:solidFill>
              <a:srgbClr val="819E46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63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63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63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63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63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63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63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63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63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 noChangeArrowheads="1"/>
          </p:cNvSpPr>
          <p:nvPr>
            <p:ph type="title"/>
          </p:nvPr>
        </p:nvSpPr>
        <p:spPr>
          <a:xfrm>
            <a:off x="1116013" y="260350"/>
            <a:ext cx="7620000" cy="1143000"/>
          </a:xfrm>
        </p:spPr>
        <p:txBody>
          <a:bodyPr/>
          <a:lstStyle/>
          <a:p>
            <a:r>
              <a:rPr lang="ru-RU" sz="4800" b="1" i="1">
                <a:solidFill>
                  <a:srgbClr val="819E4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«Социологический опрос»</a:t>
            </a:r>
          </a:p>
        </p:txBody>
      </p:sp>
      <p:sp>
        <p:nvSpPr>
          <p:cNvPr id="573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116013" y="1557338"/>
            <a:ext cx="7620000" cy="1655762"/>
          </a:xfrm>
        </p:spPr>
        <p:txBody>
          <a:bodyPr/>
          <a:lstStyle/>
          <a:p>
            <a:pPr marL="0" indent="265113"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ru-RU" sz="2400"/>
              <a:t>Первоочередной   задачей для реализации нашей идеи было проведение социологического опроса населения микрорайона и учащихся школы на предмет личного отношения к благоустройству  территории вокруг школы. </a:t>
            </a:r>
          </a:p>
        </p:txBody>
      </p:sp>
      <p:sp>
        <p:nvSpPr>
          <p:cNvPr id="57349" name="Rectangle 5"/>
          <p:cNvSpPr>
            <a:spLocks noChangeArrowheads="1"/>
          </p:cNvSpPr>
          <p:nvPr/>
        </p:nvSpPr>
        <p:spPr bwMode="auto">
          <a:xfrm>
            <a:off x="0" y="25431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ru-RU"/>
          </a:p>
        </p:txBody>
      </p:sp>
      <p:pic>
        <p:nvPicPr>
          <p:cNvPr id="57351" name="Picture 7" descr="i (5)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11863" y="3213100"/>
            <a:ext cx="2736850" cy="1892300"/>
          </a:xfrm>
          <a:prstGeom prst="rect">
            <a:avLst/>
          </a:prstGeom>
          <a:noFill/>
          <a:ln w="28575">
            <a:solidFill>
              <a:srgbClr val="819E46"/>
            </a:solidFill>
            <a:miter lim="800000"/>
            <a:headEnd/>
            <a:tailEnd/>
          </a:ln>
        </p:spPr>
      </p:pic>
      <p:pic>
        <p:nvPicPr>
          <p:cNvPr id="57353" name="Picture 9" descr="i (4)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16013" y="3284538"/>
            <a:ext cx="2519362" cy="1889125"/>
          </a:xfrm>
          <a:prstGeom prst="rect">
            <a:avLst/>
          </a:prstGeom>
          <a:noFill/>
          <a:ln w="28575">
            <a:solidFill>
              <a:srgbClr val="819E46"/>
            </a:solidFill>
            <a:miter lim="800000"/>
            <a:headEnd/>
            <a:tailEnd/>
          </a:ln>
        </p:spPr>
      </p:pic>
      <p:pic>
        <p:nvPicPr>
          <p:cNvPr id="57354" name="Picture 10" descr="i (3)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492500" y="4581525"/>
            <a:ext cx="2663825" cy="1998663"/>
          </a:xfrm>
          <a:prstGeom prst="rect">
            <a:avLst/>
          </a:prstGeom>
          <a:noFill/>
          <a:ln w="28575">
            <a:solidFill>
              <a:srgbClr val="819E46"/>
            </a:solidFill>
            <a:miter lim="800000"/>
            <a:headEnd/>
            <a:tailEnd/>
          </a:ln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/>
          <p:cNvSpPr>
            <a:spLocks noGrp="1" noChangeArrowheads="1"/>
          </p:cNvSpPr>
          <p:nvPr>
            <p:ph type="title"/>
          </p:nvPr>
        </p:nvSpPr>
        <p:spPr>
          <a:xfrm>
            <a:off x="971550" y="260350"/>
            <a:ext cx="7786688" cy="2160588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ru-RU" sz="2800" b="1">
                <a:solidFill>
                  <a:srgbClr val="819E4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«Результаты социологического опроса жителей микрорайона МБОУ  СОШ №18 с/п 1 на предмет отношения к благоустройству пришкольной территории».</a:t>
            </a:r>
            <a:br>
              <a:rPr lang="ru-RU" sz="2800" b="1">
                <a:solidFill>
                  <a:srgbClr val="819E4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r>
              <a:rPr lang="ru-RU" sz="2800" b="1">
                <a:solidFill>
                  <a:srgbClr val="819E4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(приложение 4)</a:t>
            </a:r>
          </a:p>
        </p:txBody>
      </p:sp>
      <p:graphicFrame>
        <p:nvGraphicFramePr>
          <p:cNvPr id="58372" name="Object 4"/>
          <p:cNvGraphicFramePr>
            <a:graphicFrameLocks noChangeAspect="1"/>
          </p:cNvGraphicFramePr>
          <p:nvPr>
            <p:ph idx="1"/>
          </p:nvPr>
        </p:nvGraphicFramePr>
        <p:xfrm>
          <a:off x="1116013" y="2565400"/>
          <a:ext cx="7488237" cy="3598863"/>
        </p:xfrm>
        <a:graphic>
          <a:graphicData uri="http://schemas.openxmlformats.org/presentationml/2006/ole">
            <p:oleObj spid="_x0000_s58372" name="Диаграмма" r:id="rId3" imgW="4924425" imgH="1771650" progId="MSGraph.Chart.8">
              <p:embed/>
            </p:oleObj>
          </a:graphicData>
        </a:graphic>
      </p:graphicFrame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lnSpc>
                <a:spcPct val="85000"/>
              </a:lnSpc>
            </a:pPr>
            <a:r>
              <a:rPr lang="ru-RU" sz="4000" b="1" i="1">
                <a:solidFill>
                  <a:srgbClr val="819E4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Конкурс эскизов пришкольных клумб</a:t>
            </a:r>
          </a:p>
        </p:txBody>
      </p:sp>
      <p:sp>
        <p:nvSpPr>
          <p:cNvPr id="604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042988" y="1557338"/>
            <a:ext cx="7921625" cy="4114800"/>
          </a:xfrm>
        </p:spPr>
        <p:txBody>
          <a:bodyPr/>
          <a:lstStyle/>
          <a:p>
            <a:pPr marL="0" indent="363538">
              <a:lnSpc>
                <a:spcPct val="80000"/>
              </a:lnSpc>
              <a:spcBef>
                <a:spcPct val="0"/>
              </a:spcBef>
              <a:buFontTx/>
              <a:buNone/>
            </a:pPr>
            <a:r>
              <a:rPr lang="ru-RU" sz="2400"/>
              <a:t>В школе был объявлен конкурс эскизов пришкольных клумб, которые школьники разрабатывали с учетом освещенности территории, состава почв, видового разнообразия цветочно-декоративных растений.</a:t>
            </a:r>
            <a:r>
              <a:rPr lang="ru-RU" sz="2800"/>
              <a:t> </a:t>
            </a:r>
          </a:p>
        </p:txBody>
      </p:sp>
      <p:pic>
        <p:nvPicPr>
          <p:cNvPr id="60421" name="Picture 5" descr="i (11)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42988" y="2924175"/>
            <a:ext cx="2592387" cy="1668463"/>
          </a:xfrm>
          <a:prstGeom prst="rect">
            <a:avLst/>
          </a:prstGeom>
          <a:noFill/>
        </p:spPr>
      </p:pic>
      <p:pic>
        <p:nvPicPr>
          <p:cNvPr id="60423" name="Picture 7" descr="i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76600" y="3141663"/>
            <a:ext cx="2520950" cy="1703387"/>
          </a:xfrm>
          <a:prstGeom prst="rect">
            <a:avLst/>
          </a:prstGeom>
          <a:noFill/>
        </p:spPr>
      </p:pic>
      <p:pic>
        <p:nvPicPr>
          <p:cNvPr id="60424" name="Picture 8" descr="i (5)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580063" y="3284538"/>
            <a:ext cx="2665412" cy="1754187"/>
          </a:xfrm>
          <a:prstGeom prst="rect">
            <a:avLst/>
          </a:prstGeom>
          <a:noFill/>
        </p:spPr>
      </p:pic>
      <p:pic>
        <p:nvPicPr>
          <p:cNvPr id="60425" name="Picture 9" descr="i (1)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116013" y="4724400"/>
            <a:ext cx="2016125" cy="1679575"/>
          </a:xfrm>
          <a:prstGeom prst="rect">
            <a:avLst/>
          </a:prstGeom>
          <a:noFill/>
          <a:ln w="28575">
            <a:solidFill>
              <a:srgbClr val="993300"/>
            </a:solidFill>
            <a:miter lim="800000"/>
            <a:headEnd/>
            <a:tailEnd/>
          </a:ln>
        </p:spPr>
      </p:pic>
      <p:pic>
        <p:nvPicPr>
          <p:cNvPr id="60426" name="Picture 10" descr="i (2)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348038" y="4941888"/>
            <a:ext cx="2160587" cy="1620837"/>
          </a:xfrm>
          <a:prstGeom prst="rect">
            <a:avLst/>
          </a:prstGeom>
          <a:noFill/>
          <a:ln w="28575">
            <a:solidFill>
              <a:srgbClr val="800000"/>
            </a:solidFill>
            <a:miter lim="800000"/>
            <a:headEnd/>
            <a:tailEnd/>
          </a:ln>
        </p:spPr>
      </p:pic>
      <p:pic>
        <p:nvPicPr>
          <p:cNvPr id="60427" name="Picture 11" descr="i (3)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651500" y="5084763"/>
            <a:ext cx="2449513" cy="1500187"/>
          </a:xfrm>
          <a:prstGeom prst="rect">
            <a:avLst/>
          </a:prstGeom>
          <a:noFill/>
          <a:ln w="28575">
            <a:solidFill>
              <a:srgbClr val="800000"/>
            </a:solidFill>
            <a:miter lim="800000"/>
            <a:headEnd/>
            <a:tailEnd/>
          </a:ln>
        </p:spPr>
      </p:pic>
      <p:pic>
        <p:nvPicPr>
          <p:cNvPr id="60428" name="Picture 12" descr="i (4)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1042988" y="2924175"/>
            <a:ext cx="2736850" cy="1668463"/>
          </a:xfrm>
          <a:prstGeom prst="rect">
            <a:avLst/>
          </a:prstGeom>
          <a:noFill/>
          <a:ln w="28575">
            <a:solidFill>
              <a:srgbClr val="800000"/>
            </a:solidFill>
            <a:miter lim="800000"/>
            <a:headEnd/>
            <a:tailEnd/>
          </a:ln>
        </p:spPr>
      </p:pic>
      <p:pic>
        <p:nvPicPr>
          <p:cNvPr id="60429" name="Picture 13" descr="i (6)"/>
          <p:cNvPicPr>
            <a:picLocks noChangeAspect="1" noChangeArrowheads="1"/>
          </p:cNvPicPr>
          <p:nvPr/>
        </p:nvPicPr>
        <p:blipFill>
          <a:blip r:embed="rId9"/>
          <a:srcRect t="13858" b="10330"/>
          <a:stretch>
            <a:fillRect/>
          </a:stretch>
        </p:blipFill>
        <p:spPr bwMode="auto">
          <a:xfrm>
            <a:off x="3419475" y="3141663"/>
            <a:ext cx="2376488" cy="1801812"/>
          </a:xfrm>
          <a:prstGeom prst="rect">
            <a:avLst/>
          </a:prstGeom>
          <a:noFill/>
          <a:ln w="28575">
            <a:solidFill>
              <a:srgbClr val="800000"/>
            </a:solidFill>
            <a:miter lim="800000"/>
            <a:headEnd/>
            <a:tailEnd/>
          </a:ln>
        </p:spPr>
      </p:pic>
      <p:pic>
        <p:nvPicPr>
          <p:cNvPr id="60430" name="Picture 14" descr="i (8)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5580063" y="3284538"/>
            <a:ext cx="2952750" cy="1677987"/>
          </a:xfrm>
          <a:prstGeom prst="rect">
            <a:avLst/>
          </a:prstGeom>
          <a:noFill/>
          <a:ln w="28575">
            <a:solidFill>
              <a:srgbClr val="800000"/>
            </a:solidFill>
            <a:miter lim="800000"/>
            <a:headEnd/>
            <a:tailEnd/>
          </a:ln>
        </p:spPr>
      </p:pic>
      <p:pic>
        <p:nvPicPr>
          <p:cNvPr id="60431" name="Picture 15" descr="i (10)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971550" y="4724400"/>
            <a:ext cx="2447925" cy="1617663"/>
          </a:xfrm>
          <a:prstGeom prst="rect">
            <a:avLst/>
          </a:prstGeom>
          <a:noFill/>
          <a:ln w="28575">
            <a:solidFill>
              <a:srgbClr val="800000"/>
            </a:solidFill>
            <a:miter lim="800000"/>
            <a:headEnd/>
            <a:tailEnd/>
          </a:ln>
        </p:spPr>
      </p:pic>
      <p:pic>
        <p:nvPicPr>
          <p:cNvPr id="60432" name="Picture 16" descr="i (7)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3492500" y="4868863"/>
            <a:ext cx="2016125" cy="1717675"/>
          </a:xfrm>
          <a:prstGeom prst="rect">
            <a:avLst/>
          </a:prstGeom>
          <a:noFill/>
          <a:ln w="28575">
            <a:solidFill>
              <a:srgbClr val="800000"/>
            </a:solidFill>
            <a:miter lim="800000"/>
            <a:headEnd/>
            <a:tailEnd/>
          </a:ln>
        </p:spPr>
      </p:pic>
      <p:pic>
        <p:nvPicPr>
          <p:cNvPr id="60434" name="Picture 18" descr="i (9)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5795963" y="4797425"/>
            <a:ext cx="1536700" cy="1844675"/>
          </a:xfrm>
          <a:prstGeom prst="rect">
            <a:avLst/>
          </a:prstGeom>
          <a:noFill/>
          <a:ln w="28575">
            <a:solidFill>
              <a:srgbClr val="800000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04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04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04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04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04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04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04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04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04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04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04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04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04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04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604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04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04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604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604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604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604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604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604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604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604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604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604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604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604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604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604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604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604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604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604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60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lnSpc>
                <a:spcPct val="85000"/>
              </a:lnSpc>
            </a:pPr>
            <a:r>
              <a:rPr lang="ru-RU" sz="4000" b="1" i="1">
                <a:solidFill>
                  <a:srgbClr val="819E4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Проект оформления пришкольных клумб</a:t>
            </a:r>
          </a:p>
        </p:txBody>
      </p:sp>
      <p:sp>
        <p:nvSpPr>
          <p:cNvPr id="614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71550" y="1557338"/>
            <a:ext cx="7921625" cy="1727200"/>
          </a:xfrm>
        </p:spPr>
        <p:txBody>
          <a:bodyPr/>
          <a:lstStyle/>
          <a:p>
            <a:pPr marL="0" indent="0">
              <a:lnSpc>
                <a:spcPct val="80000"/>
              </a:lnSpc>
              <a:spcBef>
                <a:spcPct val="0"/>
              </a:spcBef>
              <a:buFontTx/>
              <a:buNone/>
            </a:pPr>
            <a:r>
              <a:rPr lang="ru-RU" sz="2400">
                <a:effectLst>
                  <a:outerShdw blurRad="38100" dist="38100" dir="2700000" algn="tl">
                    <a:srgbClr val="FFFFFF"/>
                  </a:outerShdw>
                </a:effectLst>
              </a:rPr>
              <a:t>                       Обозначения на плане:</a:t>
            </a:r>
          </a:p>
          <a:p>
            <a:pPr marL="0" indent="0">
              <a:lnSpc>
                <a:spcPct val="80000"/>
              </a:lnSpc>
              <a:spcBef>
                <a:spcPct val="0"/>
              </a:spcBef>
              <a:buFontTx/>
              <a:buNone/>
            </a:pPr>
            <a:r>
              <a:rPr lang="ru-RU" sz="2400">
                <a:effectLst>
                  <a:outerShdw blurRad="38100" dist="38100" dir="2700000" algn="tl">
                    <a:srgbClr val="FFFFFF"/>
                  </a:outerShdw>
                </a:effectLst>
              </a:rPr>
              <a:t>1 – здание школы;                 4 – клумба перед пристройкой;</a:t>
            </a:r>
          </a:p>
          <a:p>
            <a:pPr marL="0" indent="0">
              <a:lnSpc>
                <a:spcPct val="80000"/>
              </a:lnSpc>
              <a:spcBef>
                <a:spcPct val="0"/>
              </a:spcBef>
              <a:buFontTx/>
              <a:buNone/>
            </a:pPr>
            <a:r>
              <a:rPr lang="ru-RU" sz="2400">
                <a:effectLst>
                  <a:outerShdw blurRad="38100" dist="38100" dir="2700000" algn="tl">
                    <a:srgbClr val="FFFFFF"/>
                  </a:outerShdw>
                </a:effectLst>
              </a:rPr>
              <a:t>2 – здание пристройки;         5 – клумба во дворе школы;</a:t>
            </a:r>
          </a:p>
          <a:p>
            <a:pPr marL="0" indent="0">
              <a:lnSpc>
                <a:spcPct val="80000"/>
              </a:lnSpc>
              <a:spcBef>
                <a:spcPct val="0"/>
              </a:spcBef>
              <a:buFontTx/>
              <a:buNone/>
            </a:pPr>
            <a:r>
              <a:rPr lang="ru-RU" sz="2400">
                <a:effectLst>
                  <a:outerShdw blurRad="38100" dist="38100" dir="2700000" algn="tl">
                    <a:srgbClr val="FFFFFF"/>
                  </a:outerShdw>
                </a:effectLst>
              </a:rPr>
              <a:t>3 – клумба перед школой;    6 – клумба у центрального </a:t>
            </a:r>
            <a:br>
              <a:rPr lang="ru-RU" sz="2400">
                <a:effectLst>
                  <a:outerShdw blurRad="38100" dist="38100" dir="2700000" algn="tl">
                    <a:srgbClr val="FFFFFF"/>
                  </a:outerShdw>
                </a:effectLst>
              </a:rPr>
            </a:br>
            <a:r>
              <a:rPr lang="ru-RU" sz="2400">
                <a:effectLst>
                  <a:outerShdw blurRad="38100" dist="38100" dir="2700000" algn="tl">
                    <a:srgbClr val="FFFFFF"/>
                  </a:outerShdw>
                </a:effectLst>
              </a:rPr>
              <a:t>7 - спортплощадка                      входа школы.</a:t>
            </a:r>
          </a:p>
        </p:txBody>
      </p:sp>
      <p:sp>
        <p:nvSpPr>
          <p:cNvPr id="61444" name="Rectangle 4"/>
          <p:cNvSpPr>
            <a:spLocks noChangeArrowheads="1"/>
          </p:cNvSpPr>
          <p:nvPr/>
        </p:nvSpPr>
        <p:spPr bwMode="auto">
          <a:xfrm>
            <a:off x="1331913" y="4581525"/>
            <a:ext cx="2952750" cy="1368425"/>
          </a:xfrm>
          <a:prstGeom prst="rect">
            <a:avLst/>
          </a:prstGeom>
          <a:solidFill>
            <a:srgbClr val="C0C0C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800" b="1">
                <a:solidFill>
                  <a:schemeClr val="hlink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1</a:t>
            </a:r>
          </a:p>
        </p:txBody>
      </p:sp>
      <p:sp>
        <p:nvSpPr>
          <p:cNvPr id="61445" name="Rectangle 5"/>
          <p:cNvSpPr>
            <a:spLocks noChangeArrowheads="1"/>
          </p:cNvSpPr>
          <p:nvPr/>
        </p:nvSpPr>
        <p:spPr bwMode="auto">
          <a:xfrm>
            <a:off x="4787900" y="5229225"/>
            <a:ext cx="3240088" cy="720725"/>
          </a:xfrm>
          <a:prstGeom prst="rect">
            <a:avLst/>
          </a:prstGeom>
          <a:solidFill>
            <a:srgbClr val="C0C0C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800" b="1">
                <a:solidFill>
                  <a:schemeClr val="hlink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2</a:t>
            </a:r>
          </a:p>
        </p:txBody>
      </p:sp>
      <p:sp>
        <p:nvSpPr>
          <p:cNvPr id="61446" name="Rectangle 6"/>
          <p:cNvSpPr>
            <a:spLocks noChangeArrowheads="1"/>
          </p:cNvSpPr>
          <p:nvPr/>
        </p:nvSpPr>
        <p:spPr bwMode="auto">
          <a:xfrm>
            <a:off x="1403350" y="6021388"/>
            <a:ext cx="2881313" cy="431800"/>
          </a:xfrm>
          <a:prstGeom prst="rect">
            <a:avLst/>
          </a:prstGeom>
          <a:solidFill>
            <a:srgbClr val="339933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800" b="1">
                <a:solidFill>
                  <a:schemeClr val="hlink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3</a:t>
            </a:r>
          </a:p>
        </p:txBody>
      </p:sp>
      <p:sp>
        <p:nvSpPr>
          <p:cNvPr id="61447" name="Rectangle 7"/>
          <p:cNvSpPr>
            <a:spLocks noChangeArrowheads="1"/>
          </p:cNvSpPr>
          <p:nvPr/>
        </p:nvSpPr>
        <p:spPr bwMode="auto">
          <a:xfrm>
            <a:off x="4787900" y="6021388"/>
            <a:ext cx="3168650" cy="431800"/>
          </a:xfrm>
          <a:prstGeom prst="rect">
            <a:avLst/>
          </a:prstGeom>
          <a:solidFill>
            <a:srgbClr val="339933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800" b="1">
                <a:solidFill>
                  <a:schemeClr val="hlink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4</a:t>
            </a:r>
          </a:p>
        </p:txBody>
      </p:sp>
      <p:sp>
        <p:nvSpPr>
          <p:cNvPr id="61448" name="Rectangle 8"/>
          <p:cNvSpPr>
            <a:spLocks noChangeArrowheads="1"/>
          </p:cNvSpPr>
          <p:nvPr/>
        </p:nvSpPr>
        <p:spPr bwMode="auto">
          <a:xfrm>
            <a:off x="4859338" y="4581525"/>
            <a:ext cx="2087562" cy="503238"/>
          </a:xfrm>
          <a:prstGeom prst="rect">
            <a:avLst/>
          </a:prstGeom>
          <a:solidFill>
            <a:srgbClr val="339933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800" b="1">
                <a:solidFill>
                  <a:schemeClr val="hlink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5</a:t>
            </a:r>
          </a:p>
        </p:txBody>
      </p:sp>
      <p:sp>
        <p:nvSpPr>
          <p:cNvPr id="61449" name="Rectangle 9"/>
          <p:cNvSpPr>
            <a:spLocks noChangeArrowheads="1"/>
          </p:cNvSpPr>
          <p:nvPr/>
        </p:nvSpPr>
        <p:spPr bwMode="auto">
          <a:xfrm>
            <a:off x="1331913" y="3500438"/>
            <a:ext cx="431800" cy="935037"/>
          </a:xfrm>
          <a:prstGeom prst="rect">
            <a:avLst/>
          </a:prstGeom>
          <a:solidFill>
            <a:srgbClr val="339933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800" b="1">
                <a:solidFill>
                  <a:schemeClr val="hlink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6</a:t>
            </a:r>
          </a:p>
        </p:txBody>
      </p:sp>
      <p:sp>
        <p:nvSpPr>
          <p:cNvPr id="61450" name="Rectangle 10"/>
          <p:cNvSpPr>
            <a:spLocks noChangeArrowheads="1"/>
          </p:cNvSpPr>
          <p:nvPr/>
        </p:nvSpPr>
        <p:spPr bwMode="auto">
          <a:xfrm>
            <a:off x="4787900" y="3500438"/>
            <a:ext cx="3168650" cy="935037"/>
          </a:xfrm>
          <a:prstGeom prst="rect">
            <a:avLst/>
          </a:prstGeom>
          <a:solidFill>
            <a:srgbClr val="3366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800" b="1">
                <a:solidFill>
                  <a:schemeClr val="hlink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7</a:t>
            </a: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lnSpc>
                <a:spcPct val="85000"/>
              </a:lnSpc>
            </a:pPr>
            <a:r>
              <a:rPr lang="ru-RU" sz="3200" b="1" i="1">
                <a:solidFill>
                  <a:srgbClr val="819E4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Для дальнейшей реализации проекта необходимы средства, которые будут направлены на следующие  цели:</a:t>
            </a:r>
          </a:p>
        </p:txBody>
      </p:sp>
      <p:sp>
        <p:nvSpPr>
          <p:cNvPr id="624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066800" y="1752600"/>
            <a:ext cx="7620000" cy="1963738"/>
          </a:xfrm>
        </p:spPr>
        <p:txBody>
          <a:bodyPr/>
          <a:lstStyle/>
          <a:p>
            <a:pPr marL="609600" indent="-609600">
              <a:lnSpc>
                <a:spcPct val="90000"/>
              </a:lnSpc>
              <a:spcBef>
                <a:spcPct val="0"/>
              </a:spcBef>
              <a:buClr>
                <a:srgbClr val="819E46"/>
              </a:buClr>
              <a:buFontTx/>
              <a:buAutoNum type="arabicPeriod"/>
            </a:pPr>
            <a:r>
              <a:rPr lang="ru-RU"/>
              <a:t>приобретение основных средств (растений);  </a:t>
            </a:r>
          </a:p>
          <a:p>
            <a:pPr marL="609600" indent="-609600">
              <a:lnSpc>
                <a:spcPct val="90000"/>
              </a:lnSpc>
              <a:spcBef>
                <a:spcPct val="0"/>
              </a:spcBef>
              <a:buClr>
                <a:srgbClr val="819E46"/>
              </a:buClr>
              <a:buFontTx/>
              <a:buAutoNum type="arabicPeriod"/>
            </a:pPr>
            <a:r>
              <a:rPr lang="ru-RU"/>
              <a:t>приобретение инвентаря;</a:t>
            </a:r>
          </a:p>
          <a:p>
            <a:pPr marL="609600" indent="-609600">
              <a:lnSpc>
                <a:spcPct val="90000"/>
              </a:lnSpc>
              <a:spcBef>
                <a:spcPct val="0"/>
              </a:spcBef>
              <a:buClr>
                <a:srgbClr val="819E46"/>
              </a:buClr>
              <a:buFontTx/>
              <a:buAutoNum type="arabicPeriod"/>
            </a:pPr>
            <a:r>
              <a:rPr lang="ru-RU"/>
              <a:t>обработка почвы. </a:t>
            </a:r>
          </a:p>
        </p:txBody>
      </p:sp>
      <p:pic>
        <p:nvPicPr>
          <p:cNvPr id="62468" name="Picture 4" descr="i (1)"/>
          <p:cNvPicPr>
            <a:picLocks noChangeAspect="1" noChangeArrowheads="1"/>
          </p:cNvPicPr>
          <p:nvPr/>
        </p:nvPicPr>
        <p:blipFill>
          <a:blip r:embed="rId2"/>
          <a:srcRect t="13103" b="17386"/>
          <a:stretch>
            <a:fillRect/>
          </a:stretch>
        </p:blipFill>
        <p:spPr bwMode="auto">
          <a:xfrm>
            <a:off x="5148263" y="4868863"/>
            <a:ext cx="2376487" cy="1652587"/>
          </a:xfrm>
          <a:prstGeom prst="rect">
            <a:avLst/>
          </a:prstGeom>
          <a:noFill/>
          <a:ln w="28575">
            <a:solidFill>
              <a:srgbClr val="819E46"/>
            </a:solidFill>
            <a:miter lim="800000"/>
            <a:headEnd/>
            <a:tailEnd/>
          </a:ln>
        </p:spPr>
      </p:pic>
      <p:pic>
        <p:nvPicPr>
          <p:cNvPr id="62470" name="Picture 6" descr="i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156325" y="2492375"/>
            <a:ext cx="2592388" cy="2136775"/>
          </a:xfrm>
          <a:prstGeom prst="rect">
            <a:avLst/>
          </a:prstGeom>
          <a:noFill/>
          <a:ln w="28575">
            <a:solidFill>
              <a:srgbClr val="819E46"/>
            </a:solidFill>
            <a:miter lim="800000"/>
            <a:headEnd/>
            <a:tailEnd/>
          </a:ln>
        </p:spPr>
      </p:pic>
      <p:pic>
        <p:nvPicPr>
          <p:cNvPr id="62471" name="Picture 7" descr="ads_725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258888" y="3789363"/>
            <a:ext cx="3455987" cy="2673350"/>
          </a:xfrm>
          <a:prstGeom prst="rect">
            <a:avLst/>
          </a:prstGeom>
          <a:noFill/>
          <a:ln w="28575">
            <a:solidFill>
              <a:srgbClr val="819E46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24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24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24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24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24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24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24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24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24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2"/>
          <p:cNvSpPr>
            <a:spLocks noGrp="1" noChangeArrowheads="1"/>
          </p:cNvSpPr>
          <p:nvPr>
            <p:ph type="title"/>
          </p:nvPr>
        </p:nvSpPr>
        <p:spPr>
          <a:xfrm>
            <a:off x="827088" y="260350"/>
            <a:ext cx="8066087" cy="1143000"/>
          </a:xfrm>
        </p:spPr>
        <p:txBody>
          <a:bodyPr/>
          <a:lstStyle/>
          <a:p>
            <a:r>
              <a:rPr lang="ru-RU" b="1" i="1">
                <a:solidFill>
                  <a:srgbClr val="819E4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Работа экологической бригады</a:t>
            </a:r>
          </a:p>
        </p:txBody>
      </p:sp>
      <p:pic>
        <p:nvPicPr>
          <p:cNvPr id="63497" name="Picture 9" descr="subbotnik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42988" y="2349500"/>
            <a:ext cx="4608512" cy="3405188"/>
          </a:xfrm>
          <a:prstGeom prst="rect">
            <a:avLst/>
          </a:prstGeom>
          <a:noFill/>
          <a:ln w="28575">
            <a:solidFill>
              <a:srgbClr val="819E46"/>
            </a:solidFill>
            <a:miter lim="800000"/>
            <a:headEnd/>
            <a:tailEnd/>
          </a:ln>
        </p:spPr>
      </p:pic>
      <p:pic>
        <p:nvPicPr>
          <p:cNvPr id="63498" name="Picture 10" descr="i (2)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867400" y="1916113"/>
            <a:ext cx="1905000" cy="1428750"/>
          </a:xfrm>
          <a:prstGeom prst="rect">
            <a:avLst/>
          </a:prstGeom>
          <a:noFill/>
          <a:ln w="28575">
            <a:solidFill>
              <a:srgbClr val="819E46"/>
            </a:solidFill>
            <a:miter lim="800000"/>
            <a:headEnd/>
            <a:tailEnd/>
          </a:ln>
        </p:spPr>
      </p:pic>
      <p:pic>
        <p:nvPicPr>
          <p:cNvPr id="63499" name="Picture 11" descr="i (1)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877050" y="3429000"/>
            <a:ext cx="1905000" cy="1428750"/>
          </a:xfrm>
          <a:prstGeom prst="rect">
            <a:avLst/>
          </a:prstGeom>
          <a:noFill/>
          <a:ln w="28575">
            <a:solidFill>
              <a:srgbClr val="819E46"/>
            </a:solidFill>
            <a:miter lim="800000"/>
            <a:headEnd/>
            <a:tailEnd/>
          </a:ln>
        </p:spPr>
      </p:pic>
      <p:pic>
        <p:nvPicPr>
          <p:cNvPr id="63500" name="Picture 12" descr="i (1)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867400" y="4941888"/>
            <a:ext cx="2089150" cy="1566862"/>
          </a:xfrm>
          <a:prstGeom prst="rect">
            <a:avLst/>
          </a:prstGeom>
          <a:noFill/>
          <a:ln w="28575">
            <a:solidFill>
              <a:srgbClr val="819E46"/>
            </a:solidFill>
            <a:miter lim="800000"/>
            <a:headEnd/>
            <a:tailEnd/>
          </a:ln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Grp="1" noChangeArrowheads="1"/>
          </p:cNvSpPr>
          <p:nvPr>
            <p:ph type="title"/>
          </p:nvPr>
        </p:nvSpPr>
        <p:spPr>
          <a:xfrm>
            <a:off x="1042988" y="260350"/>
            <a:ext cx="7620000" cy="1512888"/>
          </a:xfrm>
        </p:spPr>
        <p:txBody>
          <a:bodyPr/>
          <a:lstStyle/>
          <a:p>
            <a:pPr>
              <a:lnSpc>
                <a:spcPct val="85000"/>
              </a:lnSpc>
            </a:pPr>
            <a:r>
              <a:rPr lang="ru-RU" sz="3600" b="1" i="1">
                <a:solidFill>
                  <a:srgbClr val="819E4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Результаты реализации проекта озеленения и благоустройства пришкольной территории.</a:t>
            </a:r>
          </a:p>
        </p:txBody>
      </p:sp>
      <p:sp>
        <p:nvSpPr>
          <p:cNvPr id="645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0113" y="1752600"/>
            <a:ext cx="7993062" cy="4989513"/>
          </a:xfrm>
        </p:spPr>
        <p:txBody>
          <a:bodyPr/>
          <a:lstStyle/>
          <a:p>
            <a:pPr marL="0" indent="265113">
              <a:lnSpc>
                <a:spcPct val="80000"/>
              </a:lnSpc>
              <a:spcBef>
                <a:spcPct val="0"/>
              </a:spcBef>
              <a:buFontTx/>
              <a:buNone/>
            </a:pPr>
            <a:r>
              <a:rPr lang="ru-RU" sz="2000"/>
              <a:t>1.Организована совместная деятельность учащихся, родителей, педагогов, жителей микрорайона по проведению  основных мероприятий проекта;</a:t>
            </a:r>
          </a:p>
          <a:p>
            <a:pPr marL="0" indent="265113">
              <a:lnSpc>
                <a:spcPct val="80000"/>
              </a:lnSpc>
              <a:spcBef>
                <a:spcPct val="0"/>
              </a:spcBef>
              <a:buFontTx/>
              <a:buNone/>
            </a:pPr>
            <a:r>
              <a:rPr lang="ru-RU" sz="2000"/>
              <a:t>2. Проведен сбор информации и опрос жильцов микрорайона для оценки реализации проекта по озеленению и благоустройству пришкольной территории;</a:t>
            </a:r>
          </a:p>
          <a:p>
            <a:pPr marL="0" indent="265113">
              <a:lnSpc>
                <a:spcPct val="80000"/>
              </a:lnSpc>
              <a:spcBef>
                <a:spcPct val="0"/>
              </a:spcBef>
              <a:buFontTx/>
              <a:buNone/>
            </a:pPr>
            <a:r>
              <a:rPr lang="ru-RU" sz="2000"/>
              <a:t>3. Произведена обрезка деревьев, выкорчеваны погибшие деревья и кустарники, побелены стволы деревьев;</a:t>
            </a:r>
          </a:p>
          <a:p>
            <a:pPr marL="0" indent="265113">
              <a:lnSpc>
                <a:spcPct val="80000"/>
              </a:lnSpc>
              <a:spcBef>
                <a:spcPct val="0"/>
              </a:spcBef>
              <a:buFontTx/>
              <a:buNone/>
            </a:pPr>
            <a:r>
              <a:rPr lang="ru-RU" sz="2000"/>
              <a:t>4. Проведена очистка пришкольной территории от бытового мусора (организованы общешкольные субботники);</a:t>
            </a:r>
          </a:p>
          <a:p>
            <a:pPr marL="0" indent="265113">
              <a:lnSpc>
                <a:spcPct val="80000"/>
              </a:lnSpc>
              <a:spcBef>
                <a:spcPct val="0"/>
              </a:spcBef>
              <a:buFontTx/>
              <a:buNone/>
            </a:pPr>
            <a:r>
              <a:rPr lang="ru-RU" sz="2000"/>
              <a:t>5.  Составлен эскиз ландшафтного дизайна пришкольного участка; </a:t>
            </a:r>
          </a:p>
          <a:p>
            <a:pPr marL="0" indent="265113">
              <a:lnSpc>
                <a:spcPct val="80000"/>
              </a:lnSpc>
              <a:spcBef>
                <a:spcPct val="0"/>
              </a:spcBef>
              <a:buFontTx/>
              <a:buNone/>
            </a:pPr>
            <a:r>
              <a:rPr lang="ru-RU" sz="2000"/>
              <a:t>6. Учащиеся экологического отряда принимали активное участие в городских   конкурсах по благоустройству территорий;</a:t>
            </a:r>
          </a:p>
          <a:p>
            <a:pPr marL="0" indent="265113">
              <a:lnSpc>
                <a:spcPct val="80000"/>
              </a:lnSpc>
              <a:spcBef>
                <a:spcPct val="0"/>
              </a:spcBef>
              <a:buFontTx/>
              <a:buNone/>
            </a:pPr>
            <a:r>
              <a:rPr lang="ru-RU" sz="2000"/>
              <a:t>7. Проводилась разъяснительная работа среди учащихся и горожан;</a:t>
            </a:r>
          </a:p>
          <a:p>
            <a:pPr marL="0" indent="265113">
              <a:lnSpc>
                <a:spcPct val="80000"/>
              </a:lnSpc>
              <a:spcBef>
                <a:spcPct val="0"/>
              </a:spcBef>
              <a:buFontTx/>
              <a:buNone/>
            </a:pPr>
            <a:r>
              <a:rPr lang="ru-RU" sz="2000"/>
              <a:t>8. Проведен конкурс на лучший эскиз ландшафтного дизайна центральных  клумб;</a:t>
            </a:r>
          </a:p>
          <a:p>
            <a:pPr marL="0" indent="265113">
              <a:lnSpc>
                <a:spcPct val="80000"/>
              </a:lnSpc>
              <a:spcBef>
                <a:spcPct val="0"/>
              </a:spcBef>
              <a:buFontTx/>
              <a:buNone/>
            </a:pPr>
            <a:r>
              <a:rPr lang="ru-RU" sz="2000"/>
              <a:t>9. Собрана рассада для посадки многолетних цветов совместно с родителями и жителями микрорайона; </a:t>
            </a:r>
          </a:p>
          <a:p>
            <a:pPr marL="0" indent="265113">
              <a:lnSpc>
                <a:spcPct val="80000"/>
              </a:lnSpc>
              <a:spcBef>
                <a:spcPct val="0"/>
              </a:spcBef>
              <a:buFontTx/>
              <a:buNone/>
            </a:pPr>
            <a:r>
              <a:rPr lang="ru-RU" sz="2000"/>
              <a:t>10. Окрашены спортивные объекты на территории школы;</a:t>
            </a: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2"/>
          <p:cNvSpPr>
            <a:spLocks noGrp="1" noChangeArrowheads="1"/>
          </p:cNvSpPr>
          <p:nvPr>
            <p:ph type="title"/>
          </p:nvPr>
        </p:nvSpPr>
        <p:spPr>
          <a:xfrm>
            <a:off x="1042988" y="188913"/>
            <a:ext cx="7620000" cy="792162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ru-RU" sz="4800" b="1" i="1">
                <a:solidFill>
                  <a:srgbClr val="819E4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Заключение</a:t>
            </a:r>
            <a:r>
              <a:rPr lang="ru-RU"/>
              <a:t> </a:t>
            </a:r>
          </a:p>
        </p:txBody>
      </p:sp>
      <p:sp>
        <p:nvSpPr>
          <p:cNvPr id="655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066800" y="1052513"/>
            <a:ext cx="7826375" cy="5616575"/>
          </a:xfrm>
        </p:spPr>
        <p:txBody>
          <a:bodyPr/>
          <a:lstStyle/>
          <a:p>
            <a:pPr marL="0" indent="363538">
              <a:lnSpc>
                <a:spcPct val="80000"/>
              </a:lnSpc>
              <a:spcBef>
                <a:spcPct val="0"/>
              </a:spcBef>
              <a:buFontTx/>
              <a:buNone/>
            </a:pPr>
            <a:r>
              <a:rPr lang="ru-RU" sz="2400">
                <a:effectLst>
                  <a:outerShdw blurRad="38100" dist="38100" dir="2700000" algn="tl">
                    <a:srgbClr val="FFFFFF"/>
                  </a:outerShdw>
                </a:effectLst>
              </a:rPr>
              <a:t>В школе все должно быть пронизано стремлением к красоте. Ребят необходимо учить ее чувствовать, понимать, ценить и, что самое главное, творить красоту. Нужно сделать так, чтобы  помещение школы и  пришкольная  территория были притягательными, в чем-то волшебными. В школе и вокруг нее на воспитание ученика должен работать каждый квадратный метр.</a:t>
            </a:r>
            <a:r>
              <a:rPr lang="ru-RU" sz="2400"/>
              <a:t> </a:t>
            </a:r>
            <a:r>
              <a:rPr lang="ru-RU" sz="2400">
                <a:effectLst>
                  <a:outerShdw blurRad="38100" dist="38100" dir="2700000" algn="tl">
                    <a:srgbClr val="FFFFFF"/>
                  </a:outerShdw>
                </a:effectLst>
              </a:rPr>
              <a:t>Реализация данного проекта помогает  созданию условий для использования творческих способностей учащихся и  вовлечению учащихся школы в процесс дизайнерского преобразования окружающего мира. Не остались равнодушными и жители микрорайона: активизировалась их социальная позиция, которая выразилась в желании помочь в осуществлении данного проекта.  Кроме того, повысилась   конкурентоспособность школы путем создания имиджа красивого уютного дома, красота которого создается инициативой и трудом детей и педагогов. 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b="1">
                <a:solidFill>
                  <a:srgbClr val="819E4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Актуальность идеи</a:t>
            </a:r>
          </a:p>
        </p:txBody>
      </p:sp>
      <p:sp>
        <p:nvSpPr>
          <p:cNvPr id="286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0" indent="363538">
              <a:buFontTx/>
              <a:buNone/>
            </a:pPr>
            <a:r>
              <a:rPr lang="ru-RU" sz="2800">
                <a:effectLst>
                  <a:outerShdw blurRad="38100" dist="38100" dir="2700000" algn="tl">
                    <a:srgbClr val="FFFFFF"/>
                  </a:outerShdw>
                </a:effectLst>
              </a:rPr>
              <a:t>благоустройство территории играет важную роль в жизни человека - красиво устроенные клумбы, малые формы, элементы ландшафта оказывают влияние на настроение человека, его здоровье , создают благоприятный микроклимат. Данный проект позволяет учащимся, педагогам, родителям прикоснуться к историческому прошлому школы, ее настоящему и будущему. </a:t>
            </a: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2"/>
          <p:cNvSpPr>
            <a:spLocks noGrp="1" noChangeArrowheads="1"/>
          </p:cNvSpPr>
          <p:nvPr>
            <p:ph type="title"/>
          </p:nvPr>
        </p:nvSpPr>
        <p:spPr>
          <a:xfrm>
            <a:off x="1042988" y="188913"/>
            <a:ext cx="7620000" cy="936625"/>
          </a:xfrm>
        </p:spPr>
        <p:txBody>
          <a:bodyPr/>
          <a:lstStyle/>
          <a:p>
            <a:r>
              <a:rPr lang="ru-RU" b="1" i="1">
                <a:solidFill>
                  <a:srgbClr val="819E4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Практические рекомендации</a:t>
            </a:r>
          </a:p>
        </p:txBody>
      </p:sp>
      <p:sp>
        <p:nvSpPr>
          <p:cNvPr id="665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0113" y="1268413"/>
            <a:ext cx="7993062" cy="5256212"/>
          </a:xfrm>
          <a:noFill/>
        </p:spPr>
        <p:txBody>
          <a:bodyPr rIns="0"/>
          <a:lstStyle/>
          <a:p>
            <a:pPr marL="0" indent="265113">
              <a:lnSpc>
                <a:spcPct val="80000"/>
              </a:lnSpc>
              <a:spcBef>
                <a:spcPct val="0"/>
              </a:spcBef>
              <a:buFontTx/>
              <a:buAutoNum type="arabicPeriod"/>
            </a:pPr>
            <a:r>
              <a:rPr lang="ru-RU" sz="2400">
                <a:effectLst>
                  <a:outerShdw blurRad="38100" dist="38100" dir="2700000" algn="tl">
                    <a:srgbClr val="FFFFFF"/>
                  </a:outerShdw>
                </a:effectLst>
              </a:rPr>
              <a:t>Продолжить научно- исследовательскую работу по изучению экологического состояния пришкольной территории ;</a:t>
            </a:r>
          </a:p>
          <a:p>
            <a:pPr marL="0" indent="265113">
              <a:lnSpc>
                <a:spcPct val="80000"/>
              </a:lnSpc>
              <a:spcBef>
                <a:spcPct val="0"/>
              </a:spcBef>
              <a:buFontTx/>
              <a:buAutoNum type="arabicPeriod"/>
            </a:pPr>
            <a:r>
              <a:rPr lang="ru-RU" sz="2400">
                <a:effectLst>
                  <a:outerShdw blurRad="38100" dist="38100" dir="2700000" algn="tl">
                    <a:srgbClr val="FFFFFF"/>
                  </a:outerShdw>
                </a:effectLst>
              </a:rPr>
              <a:t>Организовать на пришкольной территории проведение экскурсий и практических работ  учащихся: фенологические наблюдения, описание природно-антропогенных ландшафтов, изучение влияния антропогенных факторов на  состояние растений,  видового состава растений;</a:t>
            </a:r>
          </a:p>
          <a:p>
            <a:pPr marL="0" indent="265113">
              <a:lnSpc>
                <a:spcPct val="80000"/>
              </a:lnSpc>
              <a:spcBef>
                <a:spcPct val="0"/>
              </a:spcBef>
              <a:buFontTx/>
              <a:buAutoNum type="arabicPeriod"/>
            </a:pPr>
            <a:r>
              <a:rPr lang="ru-RU" sz="2400">
                <a:effectLst>
                  <a:outerShdw blurRad="38100" dist="38100" dir="2700000" algn="tl">
                    <a:srgbClr val="FFFFFF"/>
                  </a:outerShdw>
                </a:effectLst>
              </a:rPr>
              <a:t>Активизировать работу «Экологической тропы», создать «Этнографический уголок» как краеведческую составляющую проекта озеленения территории;</a:t>
            </a:r>
          </a:p>
          <a:p>
            <a:pPr marL="0" indent="265113">
              <a:lnSpc>
                <a:spcPct val="80000"/>
              </a:lnSpc>
              <a:spcBef>
                <a:spcPct val="0"/>
              </a:spcBef>
              <a:buFontTx/>
              <a:buAutoNum type="arabicPeriod"/>
            </a:pPr>
            <a:r>
              <a:rPr lang="ru-RU" sz="2400">
                <a:effectLst>
                  <a:outerShdw blurRad="38100" dist="38100" dir="2700000" algn="tl">
                    <a:srgbClr val="FFFFFF"/>
                  </a:outerShdw>
                </a:effectLst>
              </a:rPr>
              <a:t>Освещать этапы реализации проекта в СМИ, вести пропагандистскую работу среди местных жителей с целью привлечения внимания и содействия благоустройству и экологическому оздоравливанию пришкольной территории.</a:t>
            </a:r>
          </a:p>
          <a:p>
            <a:pPr marL="0" indent="265113">
              <a:lnSpc>
                <a:spcPct val="80000"/>
              </a:lnSpc>
              <a:spcBef>
                <a:spcPct val="0"/>
              </a:spcBef>
              <a:buFontTx/>
              <a:buAutoNum type="arabicPeriod"/>
            </a:pPr>
            <a:r>
              <a:rPr lang="ru-RU" sz="2400">
                <a:effectLst>
                  <a:outerShdw blurRad="38100" dist="38100" dir="2700000" algn="tl">
                    <a:srgbClr val="FFFFFF"/>
                  </a:outerShdw>
                </a:effectLst>
              </a:rPr>
              <a:t>Продолжить реализацию проекта согласно плана благоустройства школьной территории.</a:t>
            </a: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2"/>
          <p:cNvSpPr>
            <a:spLocks noGrp="1" noChangeArrowheads="1"/>
          </p:cNvSpPr>
          <p:nvPr>
            <p:ph type="title"/>
          </p:nvPr>
        </p:nvSpPr>
        <p:spPr>
          <a:xfrm>
            <a:off x="1116013" y="188913"/>
            <a:ext cx="7620000" cy="863600"/>
          </a:xfrm>
        </p:spPr>
        <p:txBody>
          <a:bodyPr/>
          <a:lstStyle/>
          <a:p>
            <a:r>
              <a:rPr lang="ru-RU" b="1" i="1">
                <a:solidFill>
                  <a:srgbClr val="819E4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Список литературы</a:t>
            </a:r>
          </a:p>
        </p:txBody>
      </p:sp>
      <p:sp>
        <p:nvSpPr>
          <p:cNvPr id="675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066800" y="1196975"/>
            <a:ext cx="7826375" cy="5400675"/>
          </a:xfrm>
          <a:noFill/>
        </p:spPr>
        <p:txBody>
          <a:bodyPr rIns="0"/>
          <a:lstStyle/>
          <a:p>
            <a:pPr marL="0" indent="0">
              <a:lnSpc>
                <a:spcPct val="80000"/>
              </a:lnSpc>
              <a:spcBef>
                <a:spcPct val="0"/>
              </a:spcBef>
              <a:buFontTx/>
              <a:buAutoNum type="arabicPeriod"/>
            </a:pPr>
            <a:r>
              <a:rPr lang="ru-RU" sz="2000"/>
              <a:t>Авадяева Е.Н., Русский ландшафтный дизайн / ОЛМА-ПРЕСС,2000. </a:t>
            </a:r>
          </a:p>
          <a:p>
            <a:pPr marL="0" indent="0">
              <a:lnSpc>
                <a:spcPct val="80000"/>
              </a:lnSpc>
              <a:spcBef>
                <a:spcPct val="0"/>
              </a:spcBef>
              <a:buFontTx/>
              <a:buAutoNum type="arabicPeriod"/>
            </a:pPr>
            <a:r>
              <a:rPr lang="ru-RU" sz="2000"/>
              <a:t>Алексеев С.В., Груздева Н.В. Практикум по экологии: учебн. Пособие–М.: АО МДС, 1996 г.</a:t>
            </a:r>
          </a:p>
          <a:p>
            <a:pPr marL="0" indent="0">
              <a:lnSpc>
                <a:spcPct val="80000"/>
              </a:lnSpc>
              <a:spcBef>
                <a:spcPct val="0"/>
              </a:spcBef>
              <a:buFontTx/>
              <a:buAutoNum type="arabicPeriod"/>
            </a:pPr>
            <a:r>
              <a:rPr lang="ru-RU" sz="2000"/>
              <a:t>Акимушкин И. /Причуды природы .М. 1992.</a:t>
            </a:r>
          </a:p>
          <a:p>
            <a:pPr marL="0" indent="0">
              <a:lnSpc>
                <a:spcPct val="80000"/>
              </a:lnSpc>
              <a:spcBef>
                <a:spcPct val="0"/>
              </a:spcBef>
              <a:buFontTx/>
              <a:buAutoNum type="arabicPeriod"/>
            </a:pPr>
            <a:r>
              <a:rPr lang="ru-RU" sz="2000"/>
              <a:t>Анисенковой / Экологическое образование школьников , И.М. Швец. – Н.Новгород, 1993.</a:t>
            </a:r>
          </a:p>
          <a:p>
            <a:pPr marL="0" indent="0">
              <a:lnSpc>
                <a:spcPct val="80000"/>
              </a:lnSpc>
              <a:spcBef>
                <a:spcPct val="0"/>
              </a:spcBef>
              <a:buFontTx/>
              <a:buAutoNum type="arabicPeriod"/>
            </a:pPr>
            <a:r>
              <a:rPr lang="ru-RU" sz="2000"/>
              <a:t>Винокурова, В.В. Николина. /Углубленное изучение экологии в школе – Н. Новгород, 1991.</a:t>
            </a:r>
          </a:p>
          <a:p>
            <a:pPr marL="0" indent="0">
              <a:lnSpc>
                <a:spcPct val="80000"/>
              </a:lnSpc>
              <a:spcBef>
                <a:spcPct val="0"/>
              </a:spcBef>
              <a:buFontTx/>
              <a:buAutoNum type="arabicPeriod"/>
            </a:pPr>
            <a:r>
              <a:rPr lang="ru-RU" sz="2000"/>
              <a:t>Грехова Л.И. В союзе с природой. – М. – Ставр., 2002.</a:t>
            </a:r>
          </a:p>
          <a:p>
            <a:pPr marL="0" indent="0">
              <a:lnSpc>
                <a:spcPct val="80000"/>
              </a:lnSpc>
              <a:spcBef>
                <a:spcPct val="0"/>
              </a:spcBef>
              <a:buFontTx/>
              <a:buAutoNum type="arabicPeriod"/>
            </a:pPr>
            <a:r>
              <a:rPr lang="ru-RU" sz="2000"/>
              <a:t>Доббс Л., Вуд С., Культура сада: дизайн, выбор растений, работа в саду/Практическое руководство/Пер. с англ. – М.: Издательский дом «Ниола 21-й век», 2002.</a:t>
            </a:r>
          </a:p>
          <a:p>
            <a:pPr marL="0" indent="0">
              <a:lnSpc>
                <a:spcPct val="80000"/>
              </a:lnSpc>
              <a:spcBef>
                <a:spcPct val="0"/>
              </a:spcBef>
              <a:buFontTx/>
              <a:buAutoNum type="arabicPeriod"/>
            </a:pPr>
            <a:r>
              <a:rPr lang="ru-RU" sz="2000"/>
              <a:t>Петров В.В. Из жизни зеленого мира . М. : Просвещение , 1982.</a:t>
            </a:r>
          </a:p>
          <a:p>
            <a:pPr marL="0" indent="0">
              <a:lnSpc>
                <a:spcPct val="80000"/>
              </a:lnSpc>
              <a:spcBef>
                <a:spcPct val="0"/>
              </a:spcBef>
              <a:buFontTx/>
              <a:buAutoNum type="arabicPeriod"/>
            </a:pPr>
            <a:r>
              <a:rPr lang="ru-RU" sz="2000"/>
              <a:t> Ремезова Г.Л., Эратова М.Е. Войди в зеленый мир . М. : Просвещение , 1996.</a:t>
            </a:r>
          </a:p>
          <a:p>
            <a:pPr marL="0" indent="0">
              <a:lnSpc>
                <a:spcPct val="80000"/>
              </a:lnSpc>
              <a:spcBef>
                <a:spcPct val="0"/>
              </a:spcBef>
              <a:buFontTx/>
              <a:buAutoNum type="arabicPeriod"/>
            </a:pPr>
            <a:r>
              <a:rPr lang="ru-RU" sz="2000"/>
              <a:t>Трубицин М.А., Габрук Н.Г. Практикум по химии окружающей среды. Учебное пособие., БелГУ, 2007, 98 с.</a:t>
            </a:r>
          </a:p>
          <a:p>
            <a:pPr marL="0" indent="0">
              <a:lnSpc>
                <a:spcPct val="80000"/>
              </a:lnSpc>
              <a:spcBef>
                <a:spcPct val="0"/>
              </a:spcBef>
              <a:buFontTx/>
              <a:buAutoNum type="arabicPeriod"/>
            </a:pPr>
            <a:r>
              <a:rPr lang="ru-RU" sz="2000"/>
              <a:t>В работе использованы фотографии с Интернет-сайтов: </a:t>
            </a:r>
            <a:r>
              <a:rPr lang="ru-RU" sz="2000">
                <a:hlinkClick r:id="rId2"/>
              </a:rPr>
              <a:t>www.supersadovnik.ru</a:t>
            </a:r>
            <a:r>
              <a:rPr lang="ru-RU" sz="2000"/>
              <a:t>,</a:t>
            </a:r>
            <a:endParaRPr lang="ru-RU" sz="2000">
              <a:hlinkClick r:id="rId3"/>
            </a:endParaRPr>
          </a:p>
          <a:p>
            <a:pPr marL="0" indent="0">
              <a:lnSpc>
                <a:spcPct val="80000"/>
              </a:lnSpc>
              <a:spcBef>
                <a:spcPct val="0"/>
              </a:spcBef>
              <a:buFontTx/>
              <a:buAutoNum type="arabicPeriod"/>
            </a:pPr>
            <a:r>
              <a:rPr lang="ru-RU" sz="2000">
                <a:hlinkClick r:id="rId3"/>
              </a:rPr>
              <a:t>www.gardenia.ru</a:t>
            </a:r>
            <a:r>
              <a:rPr lang="ru-RU" sz="2000"/>
              <a:t>, www.delaysam.ru.</a:t>
            </a:r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/>
              <a:t>Интернет в помощь школьному руководителю НОУ</a:t>
            </a:r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2400">
                <a:cs typeface="Times New Roman" pitchFamily="18" charset="0"/>
                <a:hlinkClick r:id="rId2"/>
              </a:rPr>
              <a:t>http://www.researcher.ru</a:t>
            </a:r>
            <a:r>
              <a:rPr lang="ru-RU" sz="2400">
                <a:cs typeface="Times New Roman" pitchFamily="18" charset="0"/>
              </a:rPr>
              <a:t> - Интернет-портал «Исследовательская деятельность школьников»</a:t>
            </a:r>
          </a:p>
          <a:p>
            <a:r>
              <a:rPr lang="ru-RU" sz="2400">
                <a:solidFill>
                  <a:srgbClr val="808080"/>
                </a:solidFill>
                <a:hlinkClick r:id="rId3"/>
              </a:rPr>
              <a:t>http://www.ecosystema.ru</a:t>
            </a:r>
            <a:r>
              <a:rPr lang="ru-RU" sz="2400">
                <a:solidFill>
                  <a:srgbClr val="808080"/>
                </a:solidFill>
              </a:rPr>
              <a:t> - </a:t>
            </a:r>
            <a:r>
              <a:rPr lang="ru-RU" sz="2400">
                <a:cs typeface="Times New Roman" pitchFamily="18" charset="0"/>
              </a:rPr>
              <a:t>Полевое образование школьников по биологии, географии и экологии: на практикумах, в лагерях, походах и экспедициях</a:t>
            </a:r>
            <a:r>
              <a:rPr lang="ru-RU" sz="2400"/>
              <a:t> </a:t>
            </a:r>
          </a:p>
          <a:p>
            <a:r>
              <a:rPr lang="ru-RU" sz="2400">
                <a:cs typeface="Times New Roman" pitchFamily="18" charset="0"/>
                <a:hlinkClick r:id="rId4"/>
              </a:rPr>
              <a:t>http://redu.ru</a:t>
            </a:r>
            <a:r>
              <a:rPr lang="ru-RU" sz="2400"/>
              <a:t> </a:t>
            </a:r>
            <a:r>
              <a:rPr lang="ru-RU" sz="2400">
                <a:cs typeface="Times New Roman" pitchFamily="18" charset="0"/>
              </a:rPr>
              <a:t> - исследовательская деятельность учащихся в России</a:t>
            </a:r>
            <a:endParaRPr lang="ru-RU" sz="2400"/>
          </a:p>
          <a:p>
            <a:r>
              <a:rPr lang="ru-RU" sz="2400">
                <a:cs typeface="Times New Roman" pitchFamily="18" charset="0"/>
                <a:hlinkClick r:id="rId5"/>
              </a:rPr>
              <a:t>http://konkurs.redu.ru</a:t>
            </a:r>
            <a:r>
              <a:rPr lang="ru-RU" sz="2400"/>
              <a:t> </a:t>
            </a:r>
            <a:r>
              <a:rPr lang="ru-RU" sz="2400">
                <a:cs typeface="Times New Roman" pitchFamily="18" charset="0"/>
              </a:rPr>
              <a:t> - конференции, конкурсы, фестивали исследовательских работ</a:t>
            </a:r>
          </a:p>
          <a:p>
            <a:endParaRPr lang="ru-RU" sz="2400"/>
          </a:p>
          <a:p>
            <a:endParaRPr lang="ru-RU" sz="2400"/>
          </a:p>
          <a:p>
            <a:endParaRPr lang="ru-RU" sz="2400"/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>
          <a:xfrm>
            <a:off x="1042988" y="404813"/>
            <a:ext cx="7620000" cy="936625"/>
          </a:xfrm>
        </p:spPr>
        <p:txBody>
          <a:bodyPr/>
          <a:lstStyle/>
          <a:p>
            <a:pPr algn="r">
              <a:lnSpc>
                <a:spcPct val="80000"/>
              </a:lnSpc>
            </a:pPr>
            <a:r>
              <a:rPr lang="ru-RU" sz="2400" b="1" i="1">
                <a:solidFill>
                  <a:srgbClr val="819E4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Приложение 1</a:t>
            </a:r>
            <a:br>
              <a:rPr lang="ru-RU" sz="2400" b="1" i="1">
                <a:solidFill>
                  <a:srgbClr val="819E4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r>
              <a:rPr lang="ru-RU" sz="3600" b="1" i="1">
                <a:solidFill>
                  <a:srgbClr val="819E4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Направления реализации проекта.</a:t>
            </a:r>
          </a:p>
        </p:txBody>
      </p:sp>
      <p:graphicFrame>
        <p:nvGraphicFramePr>
          <p:cNvPr id="20519" name="Group 39"/>
          <p:cNvGraphicFramePr>
            <a:graphicFrameLocks noGrp="1"/>
          </p:cNvGraphicFramePr>
          <p:nvPr>
            <p:ph idx="1"/>
          </p:nvPr>
        </p:nvGraphicFramePr>
        <p:xfrm>
          <a:off x="1116013" y="1268413"/>
          <a:ext cx="7753350" cy="5122862"/>
        </p:xfrm>
        <a:graphic>
          <a:graphicData uri="http://schemas.openxmlformats.org/drawingml/2006/table">
            <a:tbl>
              <a:tblPr/>
              <a:tblGrid>
                <a:gridCol w="719137"/>
                <a:gridCol w="2089150"/>
                <a:gridCol w="4945063"/>
              </a:tblGrid>
              <a:tr h="3603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7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№ п/п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7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Направление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7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Виды деятельности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3716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7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7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«Знание – сила!»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7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- проведение социологических исследований, изучение эколо-гического состояния предпо-лагаемых ландшафтных участ-ков    территории школьного двора;</a:t>
                      </a:r>
                      <a:b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</a:b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- приобретение учащимися знаний, необходимых для успешной реализации проекта;</a:t>
                      </a:r>
                      <a:b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</a:b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- распространение информа-ции среди учащихся и педаго-гов школы;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3716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7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2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7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«Созидатели»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7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- </a:t>
                      </a: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организация и проведение практической работы по реализации проекта по благоустройству и озеленению школьного двора.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r">
              <a:lnSpc>
                <a:spcPct val="80000"/>
              </a:lnSpc>
            </a:pPr>
            <a:r>
              <a:rPr lang="ru-RU" sz="2400" b="1" i="1">
                <a:solidFill>
                  <a:srgbClr val="819E4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Приложение 2</a:t>
            </a:r>
            <a:br>
              <a:rPr lang="ru-RU" sz="2400" b="1" i="1">
                <a:solidFill>
                  <a:srgbClr val="819E4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r>
              <a:rPr lang="ru-RU" sz="2800" b="1" i="1">
                <a:solidFill>
                  <a:srgbClr val="819E4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Этапы реализации проекта  озеленения и благоустройства пришкольной территории МБОУ СОШ №18</a:t>
            </a:r>
          </a:p>
        </p:txBody>
      </p:sp>
      <p:graphicFrame>
        <p:nvGraphicFramePr>
          <p:cNvPr id="69703" name="Group 71"/>
          <p:cNvGraphicFramePr>
            <a:graphicFrameLocks noGrp="1"/>
          </p:cNvGraphicFramePr>
          <p:nvPr>
            <p:ph idx="1"/>
          </p:nvPr>
        </p:nvGraphicFramePr>
        <p:xfrm>
          <a:off x="900113" y="1700213"/>
          <a:ext cx="7897812" cy="5159375"/>
        </p:xfrm>
        <a:graphic>
          <a:graphicData uri="http://schemas.openxmlformats.org/drawingml/2006/table">
            <a:tbl>
              <a:tblPr/>
              <a:tblGrid>
                <a:gridCol w="696912"/>
                <a:gridCol w="1944688"/>
                <a:gridCol w="3406775"/>
                <a:gridCol w="1849437"/>
              </a:tblGrid>
              <a:tr h="6858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7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№ п/п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7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Название этапа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7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Цель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7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Срок выполнения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85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7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7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Подготови-тельный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7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Мотивация, целепо-лагание проекта.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7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Январь  2014 г.</a:t>
                      </a: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85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7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2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7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Проектиро-вочный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7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Построение ориенти-ровочной схемы деятельности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7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Февраль - март 2014 г.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85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7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3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7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Практичес-кий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7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Реализация проекта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7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Апрель – май  2014</a:t>
                      </a: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85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7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4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7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Аналитико – коррекцион-ный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7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Анализ промежуточных результатов работы и внесение изменений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7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Июль-август 2014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85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7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5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7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Заключитель-ный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7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Сопоставление действи-тельных и желаемых ре-зультатов работы. Пере-ход на следующий уро-вень развития.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7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Сентябрь 2014 г.</a:t>
                      </a: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r">
              <a:lnSpc>
                <a:spcPct val="80000"/>
              </a:lnSpc>
            </a:pPr>
            <a:r>
              <a:rPr lang="ru-RU" sz="2800" b="1" i="1">
                <a:solidFill>
                  <a:srgbClr val="819E4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Приложение 3</a:t>
            </a:r>
            <a:br>
              <a:rPr lang="ru-RU" sz="2800" b="1" i="1">
                <a:solidFill>
                  <a:srgbClr val="819E4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r>
              <a:rPr lang="ru-RU" sz="2800" b="1" i="1">
                <a:solidFill>
                  <a:srgbClr val="819E4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План мероприятий  подготовительного  этапа.</a:t>
            </a:r>
          </a:p>
        </p:txBody>
      </p:sp>
      <p:graphicFrame>
        <p:nvGraphicFramePr>
          <p:cNvPr id="71717" name="Group 37"/>
          <p:cNvGraphicFramePr>
            <a:graphicFrameLocks noGrp="1"/>
          </p:cNvGraphicFramePr>
          <p:nvPr>
            <p:ph idx="1"/>
          </p:nvPr>
        </p:nvGraphicFramePr>
        <p:xfrm>
          <a:off x="1066800" y="1752600"/>
          <a:ext cx="7620000" cy="4276725"/>
        </p:xfrm>
        <a:graphic>
          <a:graphicData uri="http://schemas.openxmlformats.org/drawingml/2006/table">
            <a:tbl>
              <a:tblPr/>
              <a:tblGrid>
                <a:gridCol w="696913"/>
                <a:gridCol w="4383087"/>
                <a:gridCol w="2540000"/>
              </a:tblGrid>
              <a:tr h="6683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7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№ п/п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Мероприятие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Ответственный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287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Проведение анализа экологического состояния школьной территории</a:t>
                      </a: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Учитель химии</a:t>
                      </a: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287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2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Старт конкурса учащихся  «Аукцион идей» на лучший мини-проект по благоустройству школьного двора»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Учителя ИЗО и биологии</a:t>
                      </a: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287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3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Конкурс рисунков «Школьный двор моей мечты»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Уч – ся 5-9 классов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2"/>
          <p:cNvSpPr>
            <a:spLocks noGrp="1" noChangeArrowheads="1"/>
          </p:cNvSpPr>
          <p:nvPr>
            <p:ph type="title"/>
          </p:nvPr>
        </p:nvSpPr>
        <p:spPr>
          <a:xfrm>
            <a:off x="1066800" y="381000"/>
            <a:ext cx="7753350" cy="1143000"/>
          </a:xfrm>
        </p:spPr>
        <p:txBody>
          <a:bodyPr/>
          <a:lstStyle/>
          <a:p>
            <a:pPr algn="r"/>
            <a:r>
              <a:rPr lang="ru-RU" sz="2800" b="1" i="1">
                <a:solidFill>
                  <a:srgbClr val="819E4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Приложение 3</a:t>
            </a:r>
            <a:br>
              <a:rPr lang="ru-RU" sz="2800" b="1" i="1">
                <a:solidFill>
                  <a:srgbClr val="819E4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r>
              <a:rPr lang="ru-RU" sz="2800" b="1" i="1">
                <a:solidFill>
                  <a:srgbClr val="819E4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План мероприятий  проектировочного  этапа.</a:t>
            </a:r>
          </a:p>
        </p:txBody>
      </p:sp>
      <p:graphicFrame>
        <p:nvGraphicFramePr>
          <p:cNvPr id="73767" name="Group 39"/>
          <p:cNvGraphicFramePr>
            <a:graphicFrameLocks noGrp="1"/>
          </p:cNvGraphicFramePr>
          <p:nvPr>
            <p:ph idx="1"/>
          </p:nvPr>
        </p:nvGraphicFramePr>
        <p:xfrm>
          <a:off x="1066800" y="1752600"/>
          <a:ext cx="7620000" cy="3825875"/>
        </p:xfrm>
        <a:graphic>
          <a:graphicData uri="http://schemas.openxmlformats.org/drawingml/2006/table">
            <a:tbl>
              <a:tblPr/>
              <a:tblGrid>
                <a:gridCol w="1057275"/>
                <a:gridCol w="4022725"/>
                <a:gridCol w="2540000"/>
              </a:tblGrid>
              <a:tr h="6683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7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№ п/п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Мероприятие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Ответственный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0574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Разработка коллективного проекта школьного двора:</a:t>
                      </a: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 создание проектной группы;</a:t>
                      </a:r>
                      <a:b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</a:b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  создание экспликаций ландшафтных участков и цветников.</a:t>
                      </a: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Учитель биологии и химии, активисты инициативной группы проекта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ru-RU" sz="2800" b="1" i="1">
                <a:solidFill>
                  <a:srgbClr val="819E4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Приложение 3</a:t>
            </a:r>
            <a:br>
              <a:rPr lang="ru-RU" sz="2800" b="1" i="1">
                <a:solidFill>
                  <a:srgbClr val="819E4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r>
              <a:rPr lang="ru-RU" sz="2800" b="1" i="1">
                <a:solidFill>
                  <a:srgbClr val="819E4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План мероприятий  практического  этапа.</a:t>
            </a:r>
          </a:p>
        </p:txBody>
      </p:sp>
      <p:graphicFrame>
        <p:nvGraphicFramePr>
          <p:cNvPr id="74822" name="Group 70"/>
          <p:cNvGraphicFramePr>
            <a:graphicFrameLocks noGrp="1"/>
          </p:cNvGraphicFramePr>
          <p:nvPr>
            <p:ph idx="1"/>
          </p:nvPr>
        </p:nvGraphicFramePr>
        <p:xfrm>
          <a:off x="1066800" y="1752600"/>
          <a:ext cx="7620000" cy="4437063"/>
        </p:xfrm>
        <a:graphic>
          <a:graphicData uri="http://schemas.openxmlformats.org/drawingml/2006/table">
            <a:tbl>
              <a:tblPr/>
              <a:tblGrid>
                <a:gridCol w="912813"/>
                <a:gridCol w="4167187"/>
                <a:gridCol w="2540000"/>
              </a:tblGrid>
              <a:tr h="508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7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№ п/п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7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Мероприятие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7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Ответственный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80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7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7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Приобретение  семян и выращивание рассады, гравийных материалов и т.д.</a:t>
                      </a: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7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Учител</a:t>
                      </a: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ь</a:t>
                      </a: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биологии, актив 5-9 классов</a:t>
                      </a: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80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7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2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7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Трудовой десант   по благоустройству школьного двора и работа летнего экологического отряда «Экос»</a:t>
                      </a: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7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А) уборка мусора на пришкольной территории;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7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Б) Разбивка клумб, газонов;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7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В) Создание гравийных рокариев;</a:t>
                      </a: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7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Учителя и учащиеся 5-9 классов</a:t>
                      </a: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r">
              <a:lnSpc>
                <a:spcPct val="80000"/>
              </a:lnSpc>
            </a:pPr>
            <a:r>
              <a:rPr lang="ru-RU" sz="2800" b="1" i="1">
                <a:solidFill>
                  <a:srgbClr val="819E4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Приложение 3</a:t>
            </a:r>
            <a:br>
              <a:rPr lang="ru-RU" sz="2800" b="1" i="1">
                <a:solidFill>
                  <a:srgbClr val="819E4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r>
              <a:rPr lang="ru-RU" sz="2800" b="1" i="1">
                <a:solidFill>
                  <a:srgbClr val="819E4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План мероприятий  практического  этапа.</a:t>
            </a:r>
          </a:p>
        </p:txBody>
      </p:sp>
      <p:graphicFrame>
        <p:nvGraphicFramePr>
          <p:cNvPr id="77883" name="Group 59"/>
          <p:cNvGraphicFramePr>
            <a:graphicFrameLocks noGrp="1"/>
          </p:cNvGraphicFramePr>
          <p:nvPr>
            <p:ph idx="1"/>
          </p:nvPr>
        </p:nvGraphicFramePr>
        <p:xfrm>
          <a:off x="1066800" y="1752600"/>
          <a:ext cx="7620000" cy="4662488"/>
        </p:xfrm>
        <a:graphic>
          <a:graphicData uri="http://schemas.openxmlformats.org/drawingml/2006/table">
            <a:tbl>
              <a:tblPr/>
              <a:tblGrid>
                <a:gridCol w="768350"/>
                <a:gridCol w="4311650"/>
                <a:gridCol w="2540000"/>
              </a:tblGrid>
              <a:tr h="8223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7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№ п/п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7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Мероприятие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7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Ответственный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239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3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7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Обработка почвы и посадка рассады цветочных культур на школьном дворе.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Учащиеся 5-9 классов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22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4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7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Обновление спортивной площадки</a:t>
                      </a: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Учитель физкультуры</a:t>
                      </a: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239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5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7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Уход за посаженными цветочными культурами.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7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Классные коллективы 5 – 9 кл.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22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6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7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Осенние работы:</a:t>
                      </a:r>
                      <a:b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</a:b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- сбор и подготовка семян к хранению;</a:t>
                      </a:r>
                      <a:b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</a:b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- осенняя обработка почвы.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Учитель биологии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Grp="1" noChangeArrowheads="1"/>
          </p:cNvSpPr>
          <p:nvPr>
            <p:ph type="title"/>
          </p:nvPr>
        </p:nvSpPr>
        <p:spPr>
          <a:xfrm>
            <a:off x="1066800" y="188913"/>
            <a:ext cx="7620000" cy="1511300"/>
          </a:xfrm>
        </p:spPr>
        <p:txBody>
          <a:bodyPr/>
          <a:lstStyle/>
          <a:p>
            <a:pPr algn="r">
              <a:lnSpc>
                <a:spcPct val="80000"/>
              </a:lnSpc>
            </a:pPr>
            <a:r>
              <a:rPr lang="ru-RU" sz="2800" b="1">
                <a:solidFill>
                  <a:srgbClr val="819E4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Приложение №4.</a:t>
            </a:r>
            <a:br>
              <a:rPr lang="ru-RU" sz="2800" b="1">
                <a:solidFill>
                  <a:srgbClr val="819E4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r>
              <a:rPr lang="ru-RU" sz="2800" b="1">
                <a:solidFill>
                  <a:srgbClr val="819E4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«Анкета социологического опроса жителей микрорайона на предмет отношения к благоустройству пришкольной территории  »</a:t>
            </a:r>
          </a:p>
        </p:txBody>
      </p:sp>
      <p:graphicFrame>
        <p:nvGraphicFramePr>
          <p:cNvPr id="79957" name="Group 85"/>
          <p:cNvGraphicFramePr>
            <a:graphicFrameLocks noGrp="1"/>
          </p:cNvGraphicFramePr>
          <p:nvPr>
            <p:ph idx="1"/>
          </p:nvPr>
        </p:nvGraphicFramePr>
        <p:xfrm>
          <a:off x="1066800" y="1752600"/>
          <a:ext cx="7826375" cy="4887913"/>
        </p:xfrm>
        <a:graphic>
          <a:graphicData uri="http://schemas.openxmlformats.org/drawingml/2006/table">
            <a:tbl>
              <a:tblPr/>
              <a:tblGrid>
                <a:gridCol w="552450"/>
                <a:gridCol w="4248150"/>
                <a:gridCol w="865188"/>
                <a:gridCol w="1008062"/>
                <a:gridCol w="1152525"/>
              </a:tblGrid>
              <a:tr h="685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7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№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7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Вопрос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7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«Да»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7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«Нет»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7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«Все равно»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85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7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7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Приходилось ли вам посещать пришкольную территорию М</a:t>
                      </a: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Б</a:t>
                      </a: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ОУ СОШ №</a:t>
                      </a: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1</a:t>
                      </a: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8?</a:t>
                      </a: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7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7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7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85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7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2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7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Нравится ли вам состояние пришкольной территории М</a:t>
                      </a: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Б</a:t>
                      </a: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ОУ СОШ №</a:t>
                      </a: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1</a:t>
                      </a: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8?</a:t>
                      </a: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7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7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7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85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7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3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7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Считаете ли вы, что пришкольная территория нуждается в благоустройстве?</a:t>
                      </a: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7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7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7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85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7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4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7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Способствует ли ландшафтный дизайн пришкольной территории экологическому воспитанию учащихся школы?</a:t>
                      </a: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7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7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7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85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7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5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7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Готовы ли вы содействовать улучшению пришкольной территории?</a:t>
                      </a: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7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7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7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4800" b="1">
                <a:solidFill>
                  <a:srgbClr val="819E4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Цель проекта:</a:t>
            </a:r>
          </a:p>
        </p:txBody>
      </p:sp>
      <p:sp>
        <p:nvSpPr>
          <p:cNvPr id="307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0" indent="363538">
              <a:buFontTx/>
              <a:buNone/>
            </a:pPr>
            <a:r>
              <a:rPr lang="ru-RU"/>
              <a:t>создание единого комплекса ландшафтного дизайна пришкольной территории МБОУ СОШ №18 СП № 1, выявление его влияния на успешную  реализацию программы экологического воспитания учащихся  и повышение социальной активности школьников  и жителей микрорайона школы. </a:t>
            </a:r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24" name="Содержимое 3" descr="0009c.gif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932363" y="2565400"/>
            <a:ext cx="3741737" cy="4030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25" name="WordArt 5"/>
          <p:cNvSpPr>
            <a:spLocks noChangeArrowheads="1" noChangeShapeType="1" noTextEdit="1"/>
          </p:cNvSpPr>
          <p:nvPr/>
        </p:nvSpPr>
        <p:spPr bwMode="auto">
          <a:xfrm rot="-606474">
            <a:off x="1187450" y="1484313"/>
            <a:ext cx="6983413" cy="2079625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/>
            <a:r>
              <a:rPr lang="ru-RU" sz="7200" b="1" i="1" kern="1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6006474" scaled="1"/>
                </a:gra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ea typeface="Microsoft Yi Baiti"/>
              </a:rPr>
              <a:t>Спасибо за внимание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819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819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2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4800" b="1" i="1">
                <a:solidFill>
                  <a:srgbClr val="819E4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Задачи проекта:</a:t>
            </a:r>
          </a:p>
        </p:txBody>
      </p:sp>
      <p:sp>
        <p:nvSpPr>
          <p:cNvPr id="317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  <a:buClr>
                <a:srgbClr val="819E46"/>
              </a:buClr>
              <a:buFont typeface="Wingdings" pitchFamily="2" charset="2"/>
              <a:buChar char="Ø"/>
            </a:pPr>
            <a:r>
              <a:rPr lang="ru-RU" sz="2400"/>
              <a:t>выяснить мнение учащихся школы и жителей микрорайона  о необходимости благоустройства пришкольной территории; </a:t>
            </a:r>
          </a:p>
          <a:p>
            <a:pPr>
              <a:lnSpc>
                <a:spcPct val="90000"/>
              </a:lnSpc>
              <a:buClr>
                <a:srgbClr val="819E46"/>
              </a:buClr>
              <a:buFont typeface="Wingdings" pitchFamily="2" charset="2"/>
              <a:buChar char="Ø"/>
            </a:pPr>
            <a:r>
              <a:rPr lang="ru-RU" sz="2400"/>
              <a:t>изучить  экологическое состояние пришкольной территории; </a:t>
            </a:r>
          </a:p>
          <a:p>
            <a:pPr>
              <a:lnSpc>
                <a:spcPct val="90000"/>
              </a:lnSpc>
              <a:buClr>
                <a:srgbClr val="819E46"/>
              </a:buClr>
              <a:buFont typeface="Wingdings" pitchFamily="2" charset="2"/>
              <a:buChar char="Ø"/>
            </a:pPr>
            <a:r>
              <a:rPr lang="ru-RU" sz="2400"/>
              <a:t>познакомиться с основами цветоводства и ландшафтного дизайна;</a:t>
            </a:r>
          </a:p>
          <a:p>
            <a:pPr>
              <a:lnSpc>
                <a:spcPct val="90000"/>
              </a:lnSpc>
              <a:buClr>
                <a:srgbClr val="819E46"/>
              </a:buClr>
              <a:buFont typeface="Wingdings" pitchFamily="2" charset="2"/>
              <a:buChar char="Ø"/>
            </a:pPr>
            <a:r>
              <a:rPr lang="ru-RU" sz="2400"/>
              <a:t>разработать дизайн – проект школьного двора;</a:t>
            </a:r>
          </a:p>
          <a:p>
            <a:pPr>
              <a:lnSpc>
                <a:spcPct val="90000"/>
              </a:lnSpc>
              <a:buClr>
                <a:srgbClr val="819E46"/>
              </a:buClr>
              <a:buFont typeface="Wingdings" pitchFamily="2" charset="2"/>
              <a:buChar char="Ø"/>
            </a:pPr>
            <a:r>
              <a:rPr lang="ru-RU" sz="2400"/>
              <a:t>провести  поэтапную реализацию мероприятий проекта  по благоустройству и озеленению школьного двора.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>
                <a:solidFill>
                  <a:srgbClr val="819E4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Гипотеза:</a:t>
            </a:r>
          </a:p>
        </p:txBody>
      </p:sp>
      <p:sp>
        <p:nvSpPr>
          <p:cNvPr id="296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066800" y="1752600"/>
            <a:ext cx="7753350" cy="4772025"/>
          </a:xfrm>
        </p:spPr>
        <p:txBody>
          <a:bodyPr/>
          <a:lstStyle/>
          <a:p>
            <a:pPr marL="0" indent="363538">
              <a:lnSpc>
                <a:spcPct val="90000"/>
              </a:lnSpc>
              <a:buFontTx/>
              <a:buNone/>
            </a:pPr>
            <a:r>
              <a:rPr lang="ru-RU" sz="2400">
                <a:effectLst>
                  <a:outerShdw blurRad="38100" dist="38100" dir="2700000" algn="tl">
                    <a:srgbClr val="FFFFFF"/>
                  </a:outerShdw>
                </a:effectLst>
              </a:rPr>
              <a:t>Покупка растений для</a:t>
            </a:r>
            <a:r>
              <a:rPr lang="ru-RU" sz="2400" b="1">
                <a:effectLst>
                  <a:outerShdw blurRad="38100" dist="38100" dir="2700000" algn="tl">
                    <a:srgbClr val="FFFFFF"/>
                  </a:outerShdw>
                </a:effectLst>
              </a:rPr>
              <a:t> </a:t>
            </a:r>
            <a:r>
              <a:rPr lang="ru-RU" sz="2400">
                <a:effectLst>
                  <a:outerShdw blurRad="38100" dist="38100" dir="2700000" algn="tl">
                    <a:srgbClr val="FFFFFF"/>
                  </a:outerShdw>
                </a:effectLst>
              </a:rPr>
              <a:t>создания элементов ландшафтного дизайна на пришкольной территории или дачных участках  -  достаточно дорогостоящее занятие. Учащиеся нашей школы предлагают выращивать рассаду из семян,  из выращенной рассады можно сформировать клумбы, цветники, бордюры, а остаток продать населению микрорайона школы, что способствует благоустройству пришкольной территории,  может привлечь внимание учащихся и их родителей к экологическим проблемам микрорайона школы и повысить социальную активность населения, а также принести экономическую выгоду. 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4800" b="1" i="1">
                <a:solidFill>
                  <a:srgbClr val="819E4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Методы исследования:</a:t>
            </a:r>
          </a:p>
        </p:txBody>
      </p:sp>
      <p:sp>
        <p:nvSpPr>
          <p:cNvPr id="327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Clr>
                <a:srgbClr val="819E46"/>
              </a:buClr>
              <a:buFont typeface="Wingdings" pitchFamily="2" charset="2"/>
              <a:buChar char="Ø"/>
            </a:pPr>
            <a:r>
              <a:rPr lang="ru-RU" sz="2800"/>
              <a:t>социологический опрос;</a:t>
            </a:r>
            <a:r>
              <a:rPr lang="ru-RU" sz="2800" b="1"/>
              <a:t> </a:t>
            </a:r>
            <a:endParaRPr lang="ru-RU" sz="2800"/>
          </a:p>
          <a:p>
            <a:pPr>
              <a:buClr>
                <a:srgbClr val="819E46"/>
              </a:buClr>
              <a:buFont typeface="Wingdings" pitchFamily="2" charset="2"/>
              <a:buChar char="Ø"/>
            </a:pPr>
            <a:r>
              <a:rPr lang="ru-RU" sz="2800"/>
              <a:t>анализ научно- популярной литературы по ландшафтному дизайну, учебных пособий по лесоводству и почвоведению; </a:t>
            </a:r>
          </a:p>
          <a:p>
            <a:pPr>
              <a:buClr>
                <a:srgbClr val="819E46"/>
              </a:buClr>
              <a:buFont typeface="Wingdings" pitchFamily="2" charset="2"/>
              <a:buChar char="Ø"/>
            </a:pPr>
            <a:r>
              <a:rPr lang="ru-RU" sz="2800"/>
              <a:t>исследовательский (определение кислотности почв, ее плодородия и степени освещенности планируемых участков ландшафта); </a:t>
            </a:r>
          </a:p>
          <a:p>
            <a:pPr>
              <a:buClr>
                <a:srgbClr val="819E46"/>
              </a:buClr>
              <a:buFont typeface="Wingdings" pitchFamily="2" charset="2"/>
              <a:buChar char="Ø"/>
            </a:pPr>
            <a:r>
              <a:rPr lang="ru-RU" sz="2800"/>
              <a:t>практическая деятельность.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>
          <a:xfrm>
            <a:off x="1066800" y="260350"/>
            <a:ext cx="7620000" cy="1263650"/>
          </a:xfrm>
        </p:spPr>
        <p:txBody>
          <a:bodyPr/>
          <a:lstStyle/>
          <a:p>
            <a:r>
              <a:rPr lang="ru-RU" b="1" i="1">
                <a:solidFill>
                  <a:srgbClr val="819E4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Механизмы реализации проекта</a:t>
            </a:r>
          </a:p>
        </p:txBody>
      </p:sp>
      <p:sp>
        <p:nvSpPr>
          <p:cNvPr id="337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Clr>
                <a:srgbClr val="819E46"/>
              </a:buClr>
              <a:buFont typeface="Wingdings" pitchFamily="2" charset="2"/>
              <a:buChar char="Ø"/>
            </a:pPr>
            <a:r>
              <a:rPr lang="ru-RU" sz="2800"/>
              <a:t>А) Выполнение проекта осуществляется по нескольким направлениям (Приложение №1);</a:t>
            </a:r>
          </a:p>
          <a:p>
            <a:pPr>
              <a:buClr>
                <a:srgbClr val="819E46"/>
              </a:buClr>
              <a:buFont typeface="Wingdings" pitchFamily="2" charset="2"/>
              <a:buChar char="Ø"/>
            </a:pPr>
            <a:r>
              <a:rPr lang="ru-RU" sz="2800"/>
              <a:t>Б)  Этапы реализации проекта  озеленения и благоустройства пришкольной территории МБОУ СОШ №18 (Приложение №2);</a:t>
            </a:r>
          </a:p>
          <a:p>
            <a:pPr>
              <a:buClr>
                <a:srgbClr val="819E46"/>
              </a:buClr>
              <a:buFont typeface="Wingdings" pitchFamily="2" charset="2"/>
              <a:buChar char="Ø"/>
            </a:pPr>
            <a:r>
              <a:rPr lang="ru-RU" sz="2800"/>
              <a:t>В) План мероприятий  подготовительного,  проектировочного  и практического этапов (Приложение №3).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традь">
  <a:themeElements>
    <a:clrScheme name="Тетрадь 1">
      <a:dk1>
        <a:srgbClr val="000000"/>
      </a:dk1>
      <a:lt1>
        <a:srgbClr val="FEFDE3"/>
      </a:lt1>
      <a:dk2>
        <a:srgbClr val="221304"/>
      </a:dk2>
      <a:lt2>
        <a:srgbClr val="CBBD83"/>
      </a:lt2>
      <a:accent1>
        <a:srgbClr val="A1BD69"/>
      </a:accent1>
      <a:accent2>
        <a:srgbClr val="3694B6"/>
      </a:accent2>
      <a:accent3>
        <a:srgbClr val="FEFEEF"/>
      </a:accent3>
      <a:accent4>
        <a:srgbClr val="000000"/>
      </a:accent4>
      <a:accent5>
        <a:srgbClr val="CDDBB9"/>
      </a:accent5>
      <a:accent6>
        <a:srgbClr val="3086A5"/>
      </a:accent6>
      <a:hlink>
        <a:srgbClr val="660066"/>
      </a:hlink>
      <a:folHlink>
        <a:srgbClr val="666699"/>
      </a:folHlink>
    </a:clrScheme>
    <a:fontScheme name="Тетрадь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Тетрадь 1">
        <a:dk1>
          <a:srgbClr val="000000"/>
        </a:dk1>
        <a:lt1>
          <a:srgbClr val="FEFDE3"/>
        </a:lt1>
        <a:dk2>
          <a:srgbClr val="221304"/>
        </a:dk2>
        <a:lt2>
          <a:srgbClr val="CBBD83"/>
        </a:lt2>
        <a:accent1>
          <a:srgbClr val="A1BD69"/>
        </a:accent1>
        <a:accent2>
          <a:srgbClr val="3694B6"/>
        </a:accent2>
        <a:accent3>
          <a:srgbClr val="FEFEEF"/>
        </a:accent3>
        <a:accent4>
          <a:srgbClr val="000000"/>
        </a:accent4>
        <a:accent5>
          <a:srgbClr val="CDDBB9"/>
        </a:accent5>
        <a:accent6>
          <a:srgbClr val="3086A5"/>
        </a:accent6>
        <a:hlink>
          <a:srgbClr val="660066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традь 2">
        <a:dk1>
          <a:srgbClr val="000000"/>
        </a:dk1>
        <a:lt1>
          <a:srgbClr val="FFFFFF"/>
        </a:lt1>
        <a:dk2>
          <a:srgbClr val="221304"/>
        </a:dk2>
        <a:lt2>
          <a:srgbClr val="CBBD83"/>
        </a:lt2>
        <a:accent1>
          <a:srgbClr val="A1BD69"/>
        </a:accent1>
        <a:accent2>
          <a:srgbClr val="3694B6"/>
        </a:accent2>
        <a:accent3>
          <a:srgbClr val="FFFFFF"/>
        </a:accent3>
        <a:accent4>
          <a:srgbClr val="000000"/>
        </a:accent4>
        <a:accent5>
          <a:srgbClr val="CDDBB9"/>
        </a:accent5>
        <a:accent6>
          <a:srgbClr val="3086A5"/>
        </a:accent6>
        <a:hlink>
          <a:srgbClr val="660066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традь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86868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797979"/>
        </a:accent6>
        <a:hlink>
          <a:srgbClr val="4D4D4D"/>
        </a:hlink>
        <a:folHlink>
          <a:srgbClr val="777777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Designs\Тетрадь.pot</Template>
  <TotalTime>1000</TotalTime>
  <Words>1945</Words>
  <Application>Microsoft PowerPoint</Application>
  <PresentationFormat>Экран (4:3)</PresentationFormat>
  <Paragraphs>259</Paragraphs>
  <Slides>50</Slides>
  <Notes>0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2</vt:i4>
      </vt:variant>
      <vt:variant>
        <vt:lpstr>Шаблон оформления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50</vt:i4>
      </vt:variant>
    </vt:vector>
  </HeadingPairs>
  <TitlesOfParts>
    <vt:vector size="54" baseType="lpstr">
      <vt:lpstr>Times New Roman</vt:lpstr>
      <vt:lpstr>Wingdings</vt:lpstr>
      <vt:lpstr>Тетрадь</vt:lpstr>
      <vt:lpstr>Диаграмма Microsoft Graph</vt:lpstr>
      <vt:lpstr>Ландшафтный дизайн пришкольных клумб «Цветочная фантазия»</vt:lpstr>
      <vt:lpstr>Слайд 2</vt:lpstr>
      <vt:lpstr>Слайд 3</vt:lpstr>
      <vt:lpstr>Актуальность идеи</vt:lpstr>
      <vt:lpstr>Цель проекта:</vt:lpstr>
      <vt:lpstr>Задачи проекта:</vt:lpstr>
      <vt:lpstr>Гипотеза:</vt:lpstr>
      <vt:lpstr>Методы исследования:</vt:lpstr>
      <vt:lpstr>Механизмы реализации проекта</vt:lpstr>
      <vt:lpstr>Что такое ландшафтный дизайн и каково его назначение?</vt:lpstr>
      <vt:lpstr>Стили ландшафтного дизайна:</vt:lpstr>
      <vt:lpstr>Стили ландшафтного дизайна:</vt:lpstr>
      <vt:lpstr>Стили ландшафтного дизайна:</vt:lpstr>
      <vt:lpstr>Стили ландшафтного дизайна:</vt:lpstr>
      <vt:lpstr>Стили ландшафтного дизайна:</vt:lpstr>
      <vt:lpstr>Пейзажный стиль искусственной экосистемы</vt:lpstr>
      <vt:lpstr>Что такое ландшафтное проектирование?</vt:lpstr>
      <vt:lpstr>Типы ландшафтного проектирования</vt:lpstr>
      <vt:lpstr>Типы ландшафтного проектирования</vt:lpstr>
      <vt:lpstr>Типы ландшафтного проектирования</vt:lpstr>
      <vt:lpstr>Проблемы, которые решают ландшафтные архитекторы и дизайнеры</vt:lpstr>
      <vt:lpstr>Проблема преобразования «обезображенных» ландшафтов</vt:lpstr>
      <vt:lpstr>План ландшафтного проектирования:</vt:lpstr>
      <vt:lpstr>Комплекс работ по благоустройству и озеленению участка</vt:lpstr>
      <vt:lpstr>Учебный проект</vt:lpstr>
      <vt:lpstr>Сроки реализации проекта</vt:lpstr>
      <vt:lpstr>Место выполнения работ</vt:lpstr>
      <vt:lpstr>Слайд 28</vt:lpstr>
      <vt:lpstr>Оформление школьных клумб</vt:lpstr>
      <vt:lpstr>Цветник</vt:lpstr>
      <vt:lpstr>«Аукцион идей»</vt:lpstr>
      <vt:lpstr>«Социологический опрос»</vt:lpstr>
      <vt:lpstr>«Результаты социологического опроса жителей микрорайона МБОУ  СОШ №18 с/п 1 на предмет отношения к благоустройству пришкольной территории». (приложение 4)</vt:lpstr>
      <vt:lpstr>Конкурс эскизов пришкольных клумб</vt:lpstr>
      <vt:lpstr>Проект оформления пришкольных клумб</vt:lpstr>
      <vt:lpstr>Для дальнейшей реализации проекта необходимы средства, которые будут направлены на следующие  цели:</vt:lpstr>
      <vt:lpstr>Работа экологической бригады</vt:lpstr>
      <vt:lpstr>Результаты реализации проекта озеленения и благоустройства пришкольной территории.</vt:lpstr>
      <vt:lpstr>Заключение </vt:lpstr>
      <vt:lpstr>Практические рекомендации</vt:lpstr>
      <vt:lpstr>Список литературы</vt:lpstr>
      <vt:lpstr>Интернет в помощь школьному руководителю НОУ</vt:lpstr>
      <vt:lpstr>Приложение 1 Направления реализации проекта.</vt:lpstr>
      <vt:lpstr>Приложение 2 Этапы реализации проекта  озеленения и благоустройства пришкольной территории МБОУ СОШ №18</vt:lpstr>
      <vt:lpstr>Приложение 3 План мероприятий  подготовительного  этапа.</vt:lpstr>
      <vt:lpstr>Приложение 3 План мероприятий  проектировочного  этапа.</vt:lpstr>
      <vt:lpstr>Приложение 3 План мероприятий  практического  этапа.</vt:lpstr>
      <vt:lpstr>Приложение 3 План мероприятий  практического  этапа.</vt:lpstr>
      <vt:lpstr>Приложение №4. «Анкета социологического опроса жителей микрорайона на предмет отношения к благоустройству пришкольной территории  »</vt:lpstr>
      <vt:lpstr>Слайд 50</vt:lpstr>
    </vt:vector>
  </TitlesOfParts>
  <Company>Нижегородское отделение СОПР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Исследовательские работы школьников</dc:title>
  <dc:creator>123</dc:creator>
  <cp:lastModifiedBy>Ирина</cp:lastModifiedBy>
  <cp:revision>32</cp:revision>
  <dcterms:created xsi:type="dcterms:W3CDTF">2006-11-23T08:16:00Z</dcterms:created>
  <dcterms:modified xsi:type="dcterms:W3CDTF">2015-11-15T08:48:42Z</dcterms:modified>
</cp:coreProperties>
</file>