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7" r:id="rId2"/>
    <p:sldId id="258" r:id="rId3"/>
    <p:sldId id="259" r:id="rId4"/>
    <p:sldId id="262" r:id="rId5"/>
    <p:sldId id="265" r:id="rId6"/>
    <p:sldId id="275" r:id="rId7"/>
    <p:sldId id="267" r:id="rId8"/>
    <p:sldId id="276" r:id="rId9"/>
    <p:sldId id="271" r:id="rId10"/>
    <p:sldId id="266" r:id="rId11"/>
    <p:sldId id="272" r:id="rId12"/>
    <p:sldId id="273" r:id="rId13"/>
    <p:sldId id="274" r:id="rId14"/>
    <p:sldId id="264" r:id="rId15"/>
    <p:sldId id="283" r:id="rId16"/>
    <p:sldId id="284" r:id="rId17"/>
    <p:sldId id="282" r:id="rId18"/>
    <p:sldId id="280" r:id="rId19"/>
    <p:sldId id="263" r:id="rId20"/>
    <p:sldId id="269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53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02338FE-9B5D-49D6-83DD-AC66A6E0BB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D20B39-1C70-4BE1-A9AB-A65233413BB5}" type="slidenum">
              <a:rPr lang="ru-RU" smtClean="0"/>
              <a:pPr/>
              <a:t>3</a:t>
            </a:fld>
            <a:endParaRPr lang="ru-RU" smtClean="0"/>
          </a:p>
        </p:txBody>
      </p:sp>
      <p:sp>
        <p:nvSpPr>
          <p:cNvPr id="2355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CC43D2-033B-4E97-8BE3-707EDC759B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D69F3D-4C55-4A6C-9393-B604DC5645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8D14B5-D2CA-41A3-A48B-3507B4376E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EA856F-D1D3-44E7-AA88-183FB1F43F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8B200F-5A68-4592-BAB6-DBB1C82572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955CEA-1FD5-44B4-9022-453EF219AD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8D1ED4-11D6-4F02-A8A4-2E28A76440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D72B14-62BD-4DC0-93BF-623AEA1BD0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66FC43-EF70-43CB-84D9-CE91204C54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20484E-5219-4D96-B59F-A448CBEF77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A7762B-D6BF-4371-8BF5-012BCF858F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1F74DCE-4F92-4A58-B865-FCB519C157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" y="0"/>
            <a:ext cx="8991600" cy="1447800"/>
          </a:xfrm>
        </p:spPr>
        <p:txBody>
          <a:bodyPr/>
          <a:lstStyle/>
          <a:p>
            <a:pPr eaLnBrk="1" hangingPunct="1"/>
            <a:r>
              <a:rPr lang="ru-RU" sz="4000" b="1" smtClean="0">
                <a:solidFill>
                  <a:srgbClr val="FF0000"/>
                </a:solidFill>
              </a:rPr>
              <a:t>Тема урока:</a:t>
            </a:r>
            <a:r>
              <a:rPr lang="ru-RU" sz="4000" b="1" smtClean="0">
                <a:solidFill>
                  <a:srgbClr val="0000FF"/>
                </a:solidFill>
              </a:rPr>
              <a:t> </a:t>
            </a:r>
            <a:br>
              <a:rPr lang="ru-RU" sz="4000" b="1" smtClean="0">
                <a:solidFill>
                  <a:srgbClr val="0000FF"/>
                </a:solidFill>
              </a:rPr>
            </a:br>
            <a:r>
              <a:rPr lang="ru-RU" sz="4000" b="1" smtClean="0">
                <a:solidFill>
                  <a:srgbClr val="0000FF"/>
                </a:solidFill>
              </a:rPr>
              <a:t>КЛЕТКИ И ТКАНИ ЧЕЛОВЕКА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5105400"/>
            <a:ext cx="9144000" cy="2362200"/>
          </a:xfrm>
        </p:spPr>
        <p:txBody>
          <a:bodyPr/>
          <a:lstStyle/>
          <a:p>
            <a:pPr marL="609600" indent="-609600" eaLnBrk="1" hangingPunct="1"/>
            <a:r>
              <a:rPr lang="ru-RU" sz="2000" b="1" smtClean="0">
                <a:solidFill>
                  <a:srgbClr val="FF0000"/>
                </a:solidFill>
              </a:rPr>
              <a:t>Цели урока:</a:t>
            </a:r>
          </a:p>
          <a:p>
            <a:pPr marL="609600" indent="-609600" algn="l" eaLnBrk="1" hangingPunct="1"/>
            <a:r>
              <a:rPr lang="ru-RU" sz="2000" b="1" smtClean="0"/>
              <a:t>1. Ознакомиться со строением клеток и основными процессами в клетке. </a:t>
            </a:r>
          </a:p>
          <a:p>
            <a:pPr marL="609600" indent="-609600" algn="l" eaLnBrk="1" hangingPunct="1"/>
            <a:r>
              <a:rPr lang="ru-RU" sz="2000" b="1" smtClean="0"/>
              <a:t>2. Ознакомиться с основными тканями, их особенностями и функциями</a:t>
            </a:r>
          </a:p>
          <a:p>
            <a:pPr marL="609600" indent="-609600" algn="l" eaLnBrk="1" hangingPunct="1"/>
            <a:endParaRPr lang="ru-RU" b="1" smtClean="0"/>
          </a:p>
        </p:txBody>
      </p:sp>
      <p:pic>
        <p:nvPicPr>
          <p:cNvPr id="2052" name="Picture 12" descr="Atlas7_kletk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90800" y="1371600"/>
            <a:ext cx="3886200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12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0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70" decel="1000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770" decel="1000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5" dur="77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4"/>
          <p:cNvSpPr txBox="1">
            <a:spLocks noChangeArrowheads="1"/>
          </p:cNvSpPr>
          <p:nvPr/>
        </p:nvSpPr>
        <p:spPr bwMode="auto">
          <a:xfrm>
            <a:off x="323850" y="223838"/>
            <a:ext cx="8497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00FF"/>
                </a:solidFill>
              </a:rPr>
              <a:t>Типы тканей:</a:t>
            </a:r>
            <a:r>
              <a:rPr lang="ru-RU" sz="2400" b="1">
                <a:solidFill>
                  <a:srgbClr val="FF3300"/>
                </a:solidFill>
              </a:rPr>
              <a:t> 3.  Мышечная ткань</a:t>
            </a:r>
            <a:endParaRPr lang="ru-RU" sz="2400">
              <a:solidFill>
                <a:srgbClr val="FF3300"/>
              </a:solidFill>
            </a:endParaRPr>
          </a:p>
        </p:txBody>
      </p:sp>
      <p:pic>
        <p:nvPicPr>
          <p:cNvPr id="1126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65175"/>
            <a:ext cx="9144000" cy="525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Text Box 7"/>
          <p:cNvSpPr txBox="1">
            <a:spLocks noChangeArrowheads="1"/>
          </p:cNvSpPr>
          <p:nvPr/>
        </p:nvSpPr>
        <p:spPr bwMode="auto">
          <a:xfrm>
            <a:off x="0" y="6035675"/>
            <a:ext cx="9144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</a:rPr>
              <a:t>Особенность:</a:t>
            </a:r>
            <a:r>
              <a:rPr lang="ru-RU" sz="2400" b="1"/>
              <a:t>     возбудимость и сократимость</a:t>
            </a:r>
          </a:p>
          <a:p>
            <a:r>
              <a:rPr lang="ru-RU" sz="2400" b="1">
                <a:solidFill>
                  <a:srgbClr val="FF0000"/>
                </a:solidFill>
              </a:rPr>
              <a:t>Функции: </a:t>
            </a:r>
            <a:r>
              <a:rPr lang="ru-RU" sz="2400" b="1"/>
              <a:t>    движение тела, работа сердца и органов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image0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6250"/>
            <a:ext cx="8966200" cy="442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1547813" y="5373688"/>
            <a:ext cx="6172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1"/>
              <a:t>ПОПЕРЕЧНО-ПОЛОСАТАЯ СКЕЛЕТНАЯ</a:t>
            </a:r>
          </a:p>
          <a:p>
            <a:pPr algn="ctr"/>
            <a:r>
              <a:rPr lang="ru-RU" sz="2400" b="1"/>
              <a:t>(ОБРАЗУЕТ СКЕЛЕТНЫЕ МЫШЦЫ)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image0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2400"/>
            <a:ext cx="8883650" cy="559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1619250" y="5589588"/>
            <a:ext cx="62214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1"/>
              <a:t>ПОПЕРЕЧНО-ПОЛОСАТАЯ СЕРДЕЧНАЯ</a:t>
            </a:r>
          </a:p>
          <a:p>
            <a:pPr algn="ctr"/>
            <a:r>
              <a:rPr lang="ru-RU" sz="2400" b="1"/>
              <a:t>(ОБРАЗУЕТ СЕРДЕЧНУЮ МЫШЦУ)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image0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1000"/>
            <a:ext cx="91440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0" y="5334000"/>
            <a:ext cx="88201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/>
              <a:t>ГЛАДКАЯ МЫШЕЧНАЯ ТКАНЬ</a:t>
            </a:r>
          </a:p>
          <a:p>
            <a:pPr algn="ctr"/>
            <a:r>
              <a:rPr lang="ru-RU" sz="2000" b="1"/>
              <a:t>(В СТЕНКАХ ВНУТРЕННИХ ОРГАНОВ – КРОВ. СОСУДОВ, ПИЩЕВАРИТЕЛЬНОГО КАНАЛА, В ЗРАЧКЕ И Т.Д.)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5"/>
          <p:cNvSpPr txBox="1">
            <a:spLocks noChangeArrowheads="1"/>
          </p:cNvSpPr>
          <p:nvPr/>
        </p:nvSpPr>
        <p:spPr bwMode="auto">
          <a:xfrm>
            <a:off x="323850" y="223838"/>
            <a:ext cx="8497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00FF"/>
                </a:solidFill>
              </a:rPr>
              <a:t>Типы тканей:</a:t>
            </a:r>
            <a:r>
              <a:rPr lang="ru-RU" sz="2400" b="1">
                <a:solidFill>
                  <a:srgbClr val="FF3300"/>
                </a:solidFill>
              </a:rPr>
              <a:t> 4.  Нервная  ткань</a:t>
            </a:r>
            <a:endParaRPr lang="ru-RU" sz="2400">
              <a:solidFill>
                <a:srgbClr val="FF3300"/>
              </a:solidFill>
            </a:endParaRPr>
          </a:p>
        </p:txBody>
      </p:sp>
      <p:sp>
        <p:nvSpPr>
          <p:cNvPr id="15363" name="Text Box 7"/>
          <p:cNvSpPr txBox="1">
            <a:spLocks noChangeArrowheads="1"/>
          </p:cNvSpPr>
          <p:nvPr/>
        </p:nvSpPr>
        <p:spPr bwMode="auto">
          <a:xfrm>
            <a:off x="0" y="6035675"/>
            <a:ext cx="9144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</a:rPr>
              <a:t>Особенность:</a:t>
            </a:r>
            <a:r>
              <a:rPr lang="ru-RU" sz="2400" b="1"/>
              <a:t>     возбудимость и проводимость</a:t>
            </a:r>
          </a:p>
          <a:p>
            <a:r>
              <a:rPr lang="ru-RU" sz="2400" b="1">
                <a:solidFill>
                  <a:srgbClr val="FF0000"/>
                </a:solidFill>
              </a:rPr>
              <a:t>Функции: </a:t>
            </a:r>
            <a:r>
              <a:rPr lang="ru-RU" sz="2400" b="1"/>
              <a:t>    регуляция процессов через рефлексы</a:t>
            </a:r>
          </a:p>
        </p:txBody>
      </p:sp>
      <p:pic>
        <p:nvPicPr>
          <p:cNvPr id="15364" name="Picture 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09600"/>
            <a:ext cx="9144000" cy="531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2400"/>
            <a:ext cx="8915400" cy="499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image0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00200"/>
            <a:ext cx="9144000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 Box 5"/>
          <p:cNvSpPr txBox="1">
            <a:spLocks noChangeArrowheads="1"/>
          </p:cNvSpPr>
          <p:nvPr/>
        </p:nvSpPr>
        <p:spPr bwMode="auto">
          <a:xfrm>
            <a:off x="3413125" y="1154113"/>
            <a:ext cx="26463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/>
              <a:t>Рефлекторная дуга</a:t>
            </a:r>
          </a:p>
        </p:txBody>
      </p:sp>
      <p:sp>
        <p:nvSpPr>
          <p:cNvPr id="17412" name="Text Box 6"/>
          <p:cNvSpPr txBox="1">
            <a:spLocks noChangeArrowheads="1"/>
          </p:cNvSpPr>
          <p:nvPr/>
        </p:nvSpPr>
        <p:spPr bwMode="auto">
          <a:xfrm>
            <a:off x="0" y="4114800"/>
            <a:ext cx="3254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/>
              <a:t>1</a:t>
            </a:r>
          </a:p>
        </p:txBody>
      </p:sp>
      <p:sp>
        <p:nvSpPr>
          <p:cNvPr id="17413" name="Text Box 7"/>
          <p:cNvSpPr txBox="1">
            <a:spLocks noChangeArrowheads="1"/>
          </p:cNvSpPr>
          <p:nvPr/>
        </p:nvSpPr>
        <p:spPr bwMode="auto">
          <a:xfrm>
            <a:off x="1143000" y="2743200"/>
            <a:ext cx="3254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/>
              <a:t>2</a:t>
            </a:r>
          </a:p>
        </p:txBody>
      </p:sp>
      <p:sp>
        <p:nvSpPr>
          <p:cNvPr id="17414" name="Text Box 8"/>
          <p:cNvSpPr txBox="1">
            <a:spLocks noChangeArrowheads="1"/>
          </p:cNvSpPr>
          <p:nvPr/>
        </p:nvSpPr>
        <p:spPr bwMode="auto">
          <a:xfrm>
            <a:off x="4495800" y="1828800"/>
            <a:ext cx="3254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/>
              <a:t>3</a:t>
            </a:r>
          </a:p>
        </p:txBody>
      </p:sp>
      <p:sp>
        <p:nvSpPr>
          <p:cNvPr id="17415" name="Text Box 9"/>
          <p:cNvSpPr txBox="1">
            <a:spLocks noChangeArrowheads="1"/>
          </p:cNvSpPr>
          <p:nvPr/>
        </p:nvSpPr>
        <p:spPr bwMode="auto">
          <a:xfrm>
            <a:off x="7924800" y="2971800"/>
            <a:ext cx="3254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/>
              <a:t>4</a:t>
            </a:r>
          </a:p>
        </p:txBody>
      </p:sp>
      <p:sp>
        <p:nvSpPr>
          <p:cNvPr id="17416" name="Text Box 10"/>
          <p:cNvSpPr txBox="1">
            <a:spLocks noChangeArrowheads="1"/>
          </p:cNvSpPr>
          <p:nvPr/>
        </p:nvSpPr>
        <p:spPr bwMode="auto">
          <a:xfrm>
            <a:off x="6781800" y="4495800"/>
            <a:ext cx="3254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/>
              <a:t>5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533400"/>
            <a:ext cx="8001000" cy="351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 Box 5"/>
          <p:cNvSpPr txBox="1">
            <a:spLocks noChangeArrowheads="1"/>
          </p:cNvSpPr>
          <p:nvPr/>
        </p:nvSpPr>
        <p:spPr bwMode="auto">
          <a:xfrm>
            <a:off x="7086600" y="536575"/>
            <a:ext cx="438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3 </a:t>
            </a:r>
          </a:p>
        </p:txBody>
      </p:sp>
      <p:sp>
        <p:nvSpPr>
          <p:cNvPr id="18436" name="Rectangle 6"/>
          <p:cNvSpPr>
            <a:spLocks noChangeArrowheads="1"/>
          </p:cNvSpPr>
          <p:nvPr/>
        </p:nvSpPr>
        <p:spPr bwMode="auto">
          <a:xfrm>
            <a:off x="1600200" y="533400"/>
            <a:ext cx="3444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1</a:t>
            </a:r>
          </a:p>
        </p:txBody>
      </p:sp>
      <p:sp>
        <p:nvSpPr>
          <p:cNvPr id="18437" name="Rectangle 7"/>
          <p:cNvSpPr>
            <a:spLocks noChangeArrowheads="1"/>
          </p:cNvSpPr>
          <p:nvPr/>
        </p:nvSpPr>
        <p:spPr bwMode="auto">
          <a:xfrm>
            <a:off x="4495800" y="536575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2</a:t>
            </a:r>
          </a:p>
        </p:txBody>
      </p:sp>
      <p:sp>
        <p:nvSpPr>
          <p:cNvPr id="18438" name="Text Box 8"/>
          <p:cNvSpPr txBox="1">
            <a:spLocks noChangeArrowheads="1"/>
          </p:cNvSpPr>
          <p:nvPr/>
        </p:nvSpPr>
        <p:spPr bwMode="auto">
          <a:xfrm>
            <a:off x="0" y="3352800"/>
            <a:ext cx="12652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imes New Roman" pitchFamily="18" charset="0"/>
              </a:rPr>
              <a:t>медиатор</a:t>
            </a:r>
          </a:p>
        </p:txBody>
      </p:sp>
      <p:sp>
        <p:nvSpPr>
          <p:cNvPr id="18439" name="Text Box 9"/>
          <p:cNvSpPr txBox="1">
            <a:spLocks noChangeArrowheads="1"/>
          </p:cNvSpPr>
          <p:nvPr/>
        </p:nvSpPr>
        <p:spPr bwMode="auto">
          <a:xfrm>
            <a:off x="3124200" y="152400"/>
            <a:ext cx="4614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/>
              <a:t>Передача импульсов через синапс</a:t>
            </a:r>
          </a:p>
        </p:txBody>
      </p:sp>
      <p:sp>
        <p:nvSpPr>
          <p:cNvPr id="18440" name="Text Box 10"/>
          <p:cNvSpPr txBox="1">
            <a:spLocks noChangeArrowheads="1"/>
          </p:cNvSpPr>
          <p:nvPr/>
        </p:nvSpPr>
        <p:spPr bwMode="auto">
          <a:xfrm>
            <a:off x="533400" y="4038600"/>
            <a:ext cx="86106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Times New Roman" pitchFamily="18" charset="0"/>
              </a:rPr>
              <a:t>1- в состоянии покоя медиаторы хранятся в конце аксона; 2 – при возбуждении </a:t>
            </a:r>
          </a:p>
          <a:p>
            <a:r>
              <a:rPr lang="ru-RU" b="1">
                <a:latin typeface="Times New Roman" pitchFamily="18" charset="0"/>
              </a:rPr>
              <a:t>аксона  медиаторы выходят и действуют на другую клетку, и в ней возникает</a:t>
            </a:r>
          </a:p>
          <a:p>
            <a:r>
              <a:rPr lang="ru-RU" b="1">
                <a:latin typeface="Times New Roman" pitchFamily="18" charset="0"/>
              </a:rPr>
              <a:t> импульс; 3- медиаторы разрушаются и передача информации прекращается</a:t>
            </a:r>
          </a:p>
        </p:txBody>
      </p:sp>
      <p:sp>
        <p:nvSpPr>
          <p:cNvPr id="18441" name="Text Box 11"/>
          <p:cNvSpPr txBox="1">
            <a:spLocks noChangeArrowheads="1"/>
          </p:cNvSpPr>
          <p:nvPr/>
        </p:nvSpPr>
        <p:spPr bwMode="auto">
          <a:xfrm>
            <a:off x="304800" y="1981200"/>
            <a:ext cx="974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imes New Roman" pitchFamily="18" charset="0"/>
              </a:rPr>
              <a:t>синапс</a:t>
            </a:r>
          </a:p>
        </p:txBody>
      </p:sp>
      <p:sp>
        <p:nvSpPr>
          <p:cNvPr id="18442" name="Line 12"/>
          <p:cNvSpPr>
            <a:spLocks noChangeShapeType="1"/>
          </p:cNvSpPr>
          <p:nvPr/>
        </p:nvSpPr>
        <p:spPr bwMode="auto">
          <a:xfrm flipV="1">
            <a:off x="1219200" y="2133600"/>
            <a:ext cx="609600" cy="76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381000"/>
            <a:ext cx="6248400" cy="385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ext Box 4"/>
          <p:cNvSpPr txBox="1">
            <a:spLocks noChangeArrowheads="1"/>
          </p:cNvSpPr>
          <p:nvPr/>
        </p:nvSpPr>
        <p:spPr bwMode="auto">
          <a:xfrm>
            <a:off x="2667000" y="0"/>
            <a:ext cx="20351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/>
              <a:t>Нервная ткань</a:t>
            </a:r>
          </a:p>
        </p:txBody>
      </p:sp>
      <p:sp>
        <p:nvSpPr>
          <p:cNvPr id="19460" name="Text Box 7"/>
          <p:cNvSpPr txBox="1">
            <a:spLocks noChangeArrowheads="1"/>
          </p:cNvSpPr>
          <p:nvPr/>
        </p:nvSpPr>
        <p:spPr bwMode="auto">
          <a:xfrm>
            <a:off x="5334000" y="2135188"/>
            <a:ext cx="2019300" cy="3667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</a:rPr>
              <a:t>Клетки-спутники</a:t>
            </a:r>
          </a:p>
        </p:txBody>
      </p:sp>
      <p:sp>
        <p:nvSpPr>
          <p:cNvPr id="19461" name="Text Box 8"/>
          <p:cNvSpPr txBox="1">
            <a:spLocks noChangeArrowheads="1"/>
          </p:cNvSpPr>
          <p:nvPr/>
        </p:nvSpPr>
        <p:spPr bwMode="auto">
          <a:xfrm>
            <a:off x="0" y="2209800"/>
            <a:ext cx="1182688" cy="641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>
                <a:latin typeface="Times New Roman" pitchFamily="18" charset="0"/>
              </a:rPr>
              <a:t>Нервные </a:t>
            </a:r>
          </a:p>
          <a:p>
            <a:pPr algn="ctr"/>
            <a:r>
              <a:rPr lang="ru-RU" b="1">
                <a:latin typeface="Times New Roman" pitchFamily="18" charset="0"/>
              </a:rPr>
              <a:t>клетки</a:t>
            </a:r>
          </a:p>
        </p:txBody>
      </p:sp>
      <p:sp>
        <p:nvSpPr>
          <p:cNvPr id="19462" name="Text Box 9"/>
          <p:cNvSpPr txBox="1">
            <a:spLocks noChangeArrowheads="1"/>
          </p:cNvSpPr>
          <p:nvPr/>
        </p:nvSpPr>
        <p:spPr bwMode="auto">
          <a:xfrm>
            <a:off x="1600200" y="3886200"/>
            <a:ext cx="2209800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</a:rPr>
              <a:t>Кровеносный сосуд</a:t>
            </a:r>
          </a:p>
        </p:txBody>
      </p:sp>
      <p:sp>
        <p:nvSpPr>
          <p:cNvPr id="19463" name="Line 11"/>
          <p:cNvSpPr>
            <a:spLocks noChangeShapeType="1"/>
          </p:cNvSpPr>
          <p:nvPr/>
        </p:nvSpPr>
        <p:spPr bwMode="auto">
          <a:xfrm>
            <a:off x="914400" y="2590800"/>
            <a:ext cx="7620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64" name="Line 12"/>
          <p:cNvSpPr>
            <a:spLocks noChangeShapeType="1"/>
          </p:cNvSpPr>
          <p:nvPr/>
        </p:nvSpPr>
        <p:spPr bwMode="auto">
          <a:xfrm flipV="1">
            <a:off x="1066800" y="2209800"/>
            <a:ext cx="1524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b="1" smtClean="0">
                <a:solidFill>
                  <a:srgbClr val="0000FF"/>
                </a:solidFill>
              </a:rPr>
              <a:t>Задание для самостоятельной работы (завершаем дома)</a:t>
            </a:r>
          </a:p>
          <a:p>
            <a:pPr eaLnBrk="1" hangingPunct="1">
              <a:buFontTx/>
              <a:buNone/>
            </a:pPr>
            <a:r>
              <a:rPr lang="ru-RU" smtClean="0"/>
              <a:t>1. </a:t>
            </a:r>
            <a:r>
              <a:rPr lang="ru-RU" b="1" smtClean="0"/>
              <a:t>Прочитайте текст </a:t>
            </a:r>
            <a:r>
              <a:rPr lang="en-US" b="1" smtClean="0">
                <a:cs typeface="Arial" charset="0"/>
              </a:rPr>
              <a:t>§</a:t>
            </a:r>
            <a:r>
              <a:rPr lang="ru-RU" b="1" smtClean="0">
                <a:cs typeface="Arial" charset="0"/>
              </a:rPr>
              <a:t>7</a:t>
            </a:r>
            <a:r>
              <a:rPr lang="ru-RU" b="1" smtClean="0"/>
              <a:t> </a:t>
            </a:r>
            <a:r>
              <a:rPr lang="ru-RU" b="1" smtClean="0">
                <a:cs typeface="Arial" charset="0"/>
              </a:rPr>
              <a:t>и заполните таблицу в конце </a:t>
            </a:r>
            <a:r>
              <a:rPr lang="en-US" b="1" smtClean="0">
                <a:cs typeface="Arial" charset="0"/>
              </a:rPr>
              <a:t>§</a:t>
            </a:r>
            <a:r>
              <a:rPr lang="ru-RU" b="1" smtClean="0">
                <a:cs typeface="Arial" charset="0"/>
              </a:rPr>
              <a:t> .</a:t>
            </a:r>
          </a:p>
          <a:p>
            <a:pPr eaLnBrk="1" hangingPunct="1">
              <a:buFontTx/>
              <a:buNone/>
            </a:pPr>
            <a:r>
              <a:rPr lang="ru-RU" b="1" smtClean="0">
                <a:cs typeface="Arial" charset="0"/>
              </a:rPr>
              <a:t>2. </a:t>
            </a:r>
            <a:r>
              <a:rPr lang="ru-RU" b="1" smtClean="0"/>
              <a:t>Прочитайте текст </a:t>
            </a:r>
            <a:r>
              <a:rPr lang="en-US" b="1" smtClean="0">
                <a:cs typeface="Arial" charset="0"/>
              </a:rPr>
              <a:t>§</a:t>
            </a:r>
            <a:r>
              <a:rPr lang="ru-RU" b="1" smtClean="0">
                <a:cs typeface="Arial" charset="0"/>
              </a:rPr>
              <a:t>8  и подробнее охарактеризуйте мышечную и нервную ткани (по стр.36-39)</a:t>
            </a:r>
            <a:r>
              <a:rPr lang="ru-RU" b="1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4"/>
          <p:cNvSpPr txBox="1">
            <a:spLocks noChangeArrowheads="1"/>
          </p:cNvSpPr>
          <p:nvPr/>
        </p:nvSpPr>
        <p:spPr bwMode="auto">
          <a:xfrm>
            <a:off x="2057400" y="152400"/>
            <a:ext cx="56832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accent2"/>
                </a:solidFill>
              </a:rPr>
              <a:t>Разнообразие клеток человека</a:t>
            </a:r>
          </a:p>
        </p:txBody>
      </p:sp>
      <p:pic>
        <p:nvPicPr>
          <p:cNvPr id="3075" name="Picture 5" descr="image00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609600"/>
            <a:ext cx="251460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6" descr="image00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24200" y="609600"/>
            <a:ext cx="2514600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7" descr="image00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00800" y="609600"/>
            <a:ext cx="2425700" cy="185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8" descr="image00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2400" y="2916238"/>
            <a:ext cx="2514600" cy="190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11" descr="Ris1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19400" y="2408238"/>
            <a:ext cx="609600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12" descr="image00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4886325"/>
            <a:ext cx="260350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b="1" smtClean="0">
                <a:solidFill>
                  <a:srgbClr val="0000FF"/>
                </a:solidFill>
              </a:rPr>
              <a:t>Домашнее задание</a:t>
            </a:r>
          </a:p>
          <a:p>
            <a:pPr eaLnBrk="1" hangingPunct="1">
              <a:buFontTx/>
              <a:buNone/>
            </a:pPr>
            <a:r>
              <a:rPr lang="ru-RU" b="1" smtClean="0">
                <a:solidFill>
                  <a:srgbClr val="FF0000"/>
                </a:solidFill>
              </a:rPr>
              <a:t>Прочитать   конспект урока,  </a:t>
            </a:r>
            <a:r>
              <a:rPr lang="en-US" b="1" smtClean="0">
                <a:solidFill>
                  <a:srgbClr val="FF0000"/>
                </a:solidFill>
                <a:cs typeface="Arial" charset="0"/>
              </a:rPr>
              <a:t>§</a:t>
            </a:r>
            <a:r>
              <a:rPr lang="ru-RU" b="1" smtClean="0">
                <a:solidFill>
                  <a:srgbClr val="FF0000"/>
                </a:solidFill>
                <a:cs typeface="Arial" charset="0"/>
              </a:rPr>
              <a:t>7 и </a:t>
            </a:r>
            <a:r>
              <a:rPr lang="en-US" b="1" smtClean="0">
                <a:solidFill>
                  <a:srgbClr val="FF0000"/>
                </a:solidFill>
                <a:cs typeface="Arial" charset="0"/>
              </a:rPr>
              <a:t>§</a:t>
            </a:r>
            <a:r>
              <a:rPr lang="ru-RU" b="1" smtClean="0">
                <a:solidFill>
                  <a:srgbClr val="FF0000"/>
                </a:solidFill>
                <a:cs typeface="Arial" charset="0"/>
              </a:rPr>
              <a:t>8, выучить части клетки,  названия органоидов и тканей, их функции  подготовиться к устному опросу.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Oval 2"/>
          <p:cNvSpPr>
            <a:spLocks noChangeArrowheads="1"/>
          </p:cNvSpPr>
          <p:nvPr/>
        </p:nvSpPr>
        <p:spPr bwMode="auto">
          <a:xfrm>
            <a:off x="304800" y="0"/>
            <a:ext cx="8027988" cy="6477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chemeClr val="tx2"/>
                </a:solidFill>
              </a:rPr>
              <a:t>Схема строения клетки  </a:t>
            </a: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6553200" y="1066800"/>
            <a:ext cx="2362200" cy="876300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Ядро </a:t>
            </a:r>
          </a:p>
          <a:p>
            <a:pPr algn="ctr"/>
            <a:r>
              <a:rPr lang="ru-RU" sz="2400" b="1"/>
              <a:t>с ядрышком </a:t>
            </a: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2895600" y="1066800"/>
            <a:ext cx="3168650" cy="914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Цитоплазма</a:t>
            </a:r>
          </a:p>
          <a:p>
            <a:pPr algn="ctr"/>
            <a:r>
              <a:rPr lang="ru-RU" sz="2400" b="1"/>
              <a:t>(жидкая среда) </a:t>
            </a:r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0" y="1066800"/>
            <a:ext cx="2819400" cy="720725"/>
          </a:xfrm>
          <a:prstGeom prst="rect">
            <a:avLst/>
          </a:prstGeom>
          <a:solidFill>
            <a:srgbClr val="66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Оболочка клетки</a:t>
            </a:r>
          </a:p>
          <a:p>
            <a:pPr algn="ctr"/>
            <a:r>
              <a:rPr lang="ru-RU" sz="2400" b="1"/>
              <a:t>(мембрана) </a:t>
            </a:r>
          </a:p>
        </p:txBody>
      </p:sp>
      <p:sp>
        <p:nvSpPr>
          <p:cNvPr id="7174" name="Line 6"/>
          <p:cNvSpPr>
            <a:spLocks noChangeShapeType="1"/>
          </p:cNvSpPr>
          <p:nvPr/>
        </p:nvSpPr>
        <p:spPr bwMode="auto">
          <a:xfrm>
            <a:off x="1676400" y="609600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175" name="Line 7"/>
          <p:cNvSpPr>
            <a:spLocks noChangeShapeType="1"/>
          </p:cNvSpPr>
          <p:nvPr/>
        </p:nvSpPr>
        <p:spPr bwMode="auto">
          <a:xfrm>
            <a:off x="4876800" y="6858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176" name="Line 8"/>
          <p:cNvSpPr>
            <a:spLocks noChangeShapeType="1"/>
          </p:cNvSpPr>
          <p:nvPr/>
        </p:nvSpPr>
        <p:spPr bwMode="auto">
          <a:xfrm>
            <a:off x="7924800" y="4572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177" name="Line 9"/>
          <p:cNvSpPr>
            <a:spLocks noChangeShapeType="1"/>
          </p:cNvSpPr>
          <p:nvPr/>
        </p:nvSpPr>
        <p:spPr bwMode="auto">
          <a:xfrm flipH="1">
            <a:off x="2286000" y="1981200"/>
            <a:ext cx="6096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2590800"/>
            <a:ext cx="3733800" cy="28956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75000"/>
              </a:lnSpc>
            </a:pPr>
            <a:r>
              <a:rPr lang="ru-RU" sz="2400" b="1">
                <a:solidFill>
                  <a:srgbClr val="0000FF"/>
                </a:solidFill>
              </a:rPr>
              <a:t>Органоиды клетки:</a:t>
            </a:r>
          </a:p>
          <a:p>
            <a:pPr>
              <a:lnSpc>
                <a:spcPct val="75000"/>
              </a:lnSpc>
            </a:pPr>
            <a:r>
              <a:rPr lang="ru-RU" sz="2400" b="1"/>
              <a:t>Митохондрии</a:t>
            </a:r>
          </a:p>
          <a:p>
            <a:pPr>
              <a:lnSpc>
                <a:spcPct val="75000"/>
              </a:lnSpc>
            </a:pPr>
            <a:r>
              <a:rPr lang="ru-RU" sz="2400" b="1"/>
              <a:t>Лизосомы</a:t>
            </a:r>
          </a:p>
          <a:p>
            <a:pPr>
              <a:lnSpc>
                <a:spcPct val="75000"/>
              </a:lnSpc>
            </a:pPr>
            <a:r>
              <a:rPr lang="ru-RU" sz="2400" b="1"/>
              <a:t>Рибосомы</a:t>
            </a:r>
          </a:p>
          <a:p>
            <a:pPr>
              <a:lnSpc>
                <a:spcPct val="75000"/>
              </a:lnSpc>
            </a:pPr>
            <a:r>
              <a:rPr lang="ru-RU" sz="2400" b="1"/>
              <a:t>ЭПС</a:t>
            </a:r>
          </a:p>
          <a:p>
            <a:pPr>
              <a:lnSpc>
                <a:spcPct val="75000"/>
              </a:lnSpc>
            </a:pPr>
            <a:r>
              <a:rPr lang="ru-RU" sz="2400" b="1"/>
              <a:t>Аппарат Гольджи</a:t>
            </a:r>
          </a:p>
          <a:p>
            <a:pPr>
              <a:lnSpc>
                <a:spcPct val="75000"/>
              </a:lnSpc>
            </a:pPr>
            <a:r>
              <a:rPr lang="ru-RU" sz="2400" b="1"/>
              <a:t>Клеточный центр и др.</a:t>
            </a:r>
          </a:p>
          <a:p>
            <a:pPr>
              <a:lnSpc>
                <a:spcPct val="75000"/>
              </a:lnSpc>
            </a:pPr>
            <a:r>
              <a:rPr lang="ru-RU" sz="2400" b="1"/>
              <a:t>   </a:t>
            </a:r>
          </a:p>
          <a:p>
            <a:pPr>
              <a:lnSpc>
                <a:spcPct val="75000"/>
              </a:lnSpc>
            </a:pPr>
            <a:r>
              <a:rPr lang="ru-RU" sz="2400" b="1"/>
              <a:t> </a:t>
            </a:r>
          </a:p>
        </p:txBody>
      </p:sp>
      <p:pic>
        <p:nvPicPr>
          <p:cNvPr id="4107" name="Picture 12" descr="Atlas7_kletk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33800" y="2133600"/>
            <a:ext cx="5410200" cy="450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nimBg="1"/>
      <p:bldP spid="7171" grpId="0" animBg="1"/>
      <p:bldP spid="7172" grpId="0" animBg="1"/>
      <p:bldP spid="7173" grpId="0" animBg="1"/>
      <p:bldP spid="7174" grpId="0" animBg="1"/>
      <p:bldP spid="7175" grpId="0" animBg="1"/>
      <p:bldP spid="7176" grpId="0" animBg="1"/>
      <p:bldP spid="7177" grpId="0" animBg="1"/>
      <p:bldP spid="717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marL="609600" indent="-609600" eaLnBrk="1" hangingPunct="1">
              <a:spcBef>
                <a:spcPct val="0"/>
              </a:spcBef>
              <a:buFontTx/>
              <a:buNone/>
            </a:pPr>
            <a:r>
              <a:rPr lang="ru-RU" b="1" smtClean="0">
                <a:solidFill>
                  <a:srgbClr val="FF0000"/>
                </a:solidFill>
              </a:rPr>
              <a:t>Основные процессы в клетке:</a:t>
            </a:r>
          </a:p>
          <a:p>
            <a:pPr marL="609600" indent="-609600" eaLnBrk="1" hangingPunct="1">
              <a:spcBef>
                <a:spcPct val="0"/>
              </a:spcBef>
              <a:buFontTx/>
              <a:buAutoNum type="arabicPeriod"/>
            </a:pPr>
            <a:r>
              <a:rPr lang="ru-RU" b="1" smtClean="0"/>
              <a:t>Обмен веществ</a:t>
            </a:r>
          </a:p>
          <a:p>
            <a:pPr marL="609600" indent="-609600" eaLnBrk="1" hangingPunct="1">
              <a:spcBef>
                <a:spcPct val="0"/>
              </a:spcBef>
              <a:buFontTx/>
              <a:buAutoNum type="arabicPeriod"/>
            </a:pPr>
            <a:r>
              <a:rPr lang="ru-RU" b="1" smtClean="0"/>
              <a:t> Деление клетки</a:t>
            </a:r>
          </a:p>
          <a:p>
            <a:pPr marL="609600" indent="-609600" eaLnBrk="1" hangingPunct="1">
              <a:spcBef>
                <a:spcPct val="0"/>
              </a:spcBef>
              <a:buFontTx/>
              <a:buAutoNum type="arabicPeriod"/>
            </a:pPr>
            <a:r>
              <a:rPr lang="ru-RU" b="1" smtClean="0"/>
              <a:t> Рост </a:t>
            </a:r>
          </a:p>
          <a:p>
            <a:pPr marL="609600" indent="-609600" eaLnBrk="1" hangingPunct="1">
              <a:spcBef>
                <a:spcPct val="0"/>
              </a:spcBef>
              <a:buFontTx/>
              <a:buAutoNum type="arabicPeriod"/>
            </a:pPr>
            <a:r>
              <a:rPr lang="ru-RU" b="1" smtClean="0"/>
              <a:t> Развитие</a:t>
            </a:r>
          </a:p>
          <a:p>
            <a:pPr marL="609600" indent="-609600" eaLnBrk="1" hangingPunct="1">
              <a:spcBef>
                <a:spcPct val="0"/>
              </a:spcBef>
              <a:buFontTx/>
              <a:buNone/>
            </a:pPr>
            <a:r>
              <a:rPr lang="ru-RU" b="1" smtClean="0">
                <a:solidFill>
                  <a:srgbClr val="FF0000"/>
                </a:solidFill>
              </a:rPr>
              <a:t>Свойства клеток:</a:t>
            </a:r>
          </a:p>
          <a:p>
            <a:pPr marL="609600" indent="-609600" eaLnBrk="1" hangingPunct="1">
              <a:spcBef>
                <a:spcPct val="0"/>
              </a:spcBef>
              <a:buFontTx/>
              <a:buAutoNum type="arabicPeriod"/>
            </a:pPr>
            <a:r>
              <a:rPr lang="ru-RU" b="1" smtClean="0">
                <a:solidFill>
                  <a:srgbClr val="0000FF"/>
                </a:solidFill>
              </a:rPr>
              <a:t>Раздражимость</a:t>
            </a:r>
            <a:r>
              <a:rPr lang="ru-RU" b="1" smtClean="0"/>
              <a:t> – способность отвечать на воздействия </a:t>
            </a:r>
          </a:p>
          <a:p>
            <a:pPr marL="609600" indent="-609600" eaLnBrk="1" hangingPunct="1">
              <a:spcBef>
                <a:spcPct val="0"/>
              </a:spcBef>
              <a:buFontTx/>
              <a:buAutoNum type="arabicPeriod"/>
            </a:pPr>
            <a:r>
              <a:rPr lang="ru-RU" b="1" smtClean="0">
                <a:solidFill>
                  <a:srgbClr val="0000FF"/>
                </a:solidFill>
              </a:rPr>
              <a:t>Возбудимость</a:t>
            </a:r>
            <a:r>
              <a:rPr lang="ru-RU" b="1" smtClean="0"/>
              <a:t>  - способность переходить в активное состояние в ответ на раздражение.</a:t>
            </a:r>
          </a:p>
          <a:p>
            <a:pPr marL="609600" indent="-609600" eaLnBrk="1" hangingPunct="1">
              <a:spcBef>
                <a:spcPct val="0"/>
              </a:spcBef>
              <a:buFontTx/>
              <a:buNone/>
            </a:pPr>
            <a:endParaRPr lang="ru-RU" b="1" smtClean="0"/>
          </a:p>
          <a:p>
            <a:pPr marL="609600" indent="-609600" eaLnBrk="1" hangingPunct="1"/>
            <a:endParaRPr lang="ru-RU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323850" y="223838"/>
            <a:ext cx="8497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rgbClr val="0000FF"/>
                </a:solidFill>
              </a:rPr>
              <a:t>Типы тканей:</a:t>
            </a:r>
            <a:r>
              <a:rPr lang="ru-RU" sz="2400" b="1" i="1">
                <a:solidFill>
                  <a:srgbClr val="FF3300"/>
                </a:solidFill>
              </a:rPr>
              <a:t> 1.  Эпителиальная ткань</a:t>
            </a:r>
            <a:endParaRPr lang="ru-RU" sz="2400">
              <a:solidFill>
                <a:srgbClr val="FF3300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765175"/>
            <a:ext cx="8893175" cy="312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3886200"/>
            <a:ext cx="198120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53200" y="3886200"/>
            <a:ext cx="2376488" cy="182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0" name="Text Box 7"/>
          <p:cNvSpPr txBox="1">
            <a:spLocks noChangeArrowheads="1"/>
          </p:cNvSpPr>
          <p:nvPr/>
        </p:nvSpPr>
        <p:spPr bwMode="auto">
          <a:xfrm>
            <a:off x="0" y="5670550"/>
            <a:ext cx="89154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00FF"/>
                </a:solidFill>
              </a:rPr>
              <a:t>Особенность:</a:t>
            </a:r>
            <a:r>
              <a:rPr lang="ru-RU" sz="2400" b="1"/>
              <a:t> Клетки   близко прилегают друг к другу, межклеточного вещества мало. </a:t>
            </a:r>
          </a:p>
          <a:p>
            <a:r>
              <a:rPr lang="ru-RU" sz="2400" b="1">
                <a:solidFill>
                  <a:srgbClr val="0000FF"/>
                </a:solidFill>
              </a:rPr>
              <a:t>Функция:</a:t>
            </a:r>
            <a:r>
              <a:rPr lang="ru-RU" sz="2400" b="1"/>
              <a:t> защитная и секреторная  </a:t>
            </a:r>
          </a:p>
        </p:txBody>
      </p:sp>
      <p:pic>
        <p:nvPicPr>
          <p:cNvPr id="6151" name="Picture 8" descr="image01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14600" y="4114800"/>
            <a:ext cx="3962400" cy="157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ChangeArrowheads="1"/>
          </p:cNvSpPr>
          <p:nvPr/>
        </p:nvSpPr>
        <p:spPr bwMode="auto">
          <a:xfrm>
            <a:off x="3276600" y="-25400"/>
            <a:ext cx="30003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/>
              <a:t>Эпителиальные ткани</a:t>
            </a:r>
          </a:p>
        </p:txBody>
      </p:sp>
      <p:pic>
        <p:nvPicPr>
          <p:cNvPr id="717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57200"/>
            <a:ext cx="9144000" cy="312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4"/>
          <p:cNvSpPr txBox="1">
            <a:spLocks noChangeArrowheads="1"/>
          </p:cNvSpPr>
          <p:nvPr/>
        </p:nvSpPr>
        <p:spPr bwMode="auto">
          <a:xfrm>
            <a:off x="0" y="5181600"/>
            <a:ext cx="91440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</a:rPr>
              <a:t>Особенность:</a:t>
            </a:r>
            <a:r>
              <a:rPr lang="ru-RU" sz="2400" b="1"/>
              <a:t>    сильное развитие межклеточного вещества.   </a:t>
            </a:r>
          </a:p>
          <a:p>
            <a:r>
              <a:rPr lang="ru-RU" sz="2400" b="1">
                <a:solidFill>
                  <a:srgbClr val="FF0000"/>
                </a:solidFill>
              </a:rPr>
              <a:t>Функции: </a:t>
            </a:r>
            <a:r>
              <a:rPr lang="ru-RU" sz="2400" b="1"/>
              <a:t>    соединительная, питательная, запасающая опорная. </a:t>
            </a:r>
          </a:p>
        </p:txBody>
      </p:sp>
      <p:sp>
        <p:nvSpPr>
          <p:cNvPr id="8195" name="Text Box 5"/>
          <p:cNvSpPr txBox="1">
            <a:spLocks noChangeArrowheads="1"/>
          </p:cNvSpPr>
          <p:nvPr/>
        </p:nvSpPr>
        <p:spPr bwMode="auto">
          <a:xfrm>
            <a:off x="457200" y="0"/>
            <a:ext cx="8497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00FF"/>
                </a:solidFill>
              </a:rPr>
              <a:t>Типы тканей:</a:t>
            </a:r>
            <a:r>
              <a:rPr lang="ru-RU" sz="2400" b="1">
                <a:solidFill>
                  <a:srgbClr val="FF3300"/>
                </a:solidFill>
              </a:rPr>
              <a:t> 2.  Соединительная ткань</a:t>
            </a:r>
            <a:endParaRPr lang="ru-RU" sz="2400">
              <a:solidFill>
                <a:srgbClr val="FF3300"/>
              </a:solidFill>
            </a:endParaRPr>
          </a:p>
        </p:txBody>
      </p:sp>
      <p:pic>
        <p:nvPicPr>
          <p:cNvPr id="8196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1000"/>
            <a:ext cx="91440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7" descr="image00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2600" y="3505200"/>
            <a:ext cx="152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8" descr="image00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0" y="3429000"/>
            <a:ext cx="1676400" cy="128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9" descr="image00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81200" y="3429000"/>
            <a:ext cx="1676400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10" descr="image00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429000"/>
            <a:ext cx="1689100" cy="127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1" name="Picture 11" descr="02_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239000" y="457200"/>
            <a:ext cx="19050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ChangeArrowheads="1"/>
          </p:cNvSpPr>
          <p:nvPr/>
        </p:nvSpPr>
        <p:spPr bwMode="auto">
          <a:xfrm>
            <a:off x="3276600" y="-25400"/>
            <a:ext cx="31591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/>
              <a:t>Соединительные ткани</a:t>
            </a:r>
          </a:p>
        </p:txBody>
      </p:sp>
      <p:pic>
        <p:nvPicPr>
          <p:cNvPr id="9219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0688"/>
            <a:ext cx="9144000" cy="239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Text Box 7"/>
          <p:cNvSpPr txBox="1">
            <a:spLocks noChangeArrowheads="1"/>
          </p:cNvSpPr>
          <p:nvPr/>
        </p:nvSpPr>
        <p:spPr bwMode="auto">
          <a:xfrm>
            <a:off x="0" y="2819400"/>
            <a:ext cx="85693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</a:rPr>
              <a:t>        рыхлая                 жировая               хрящевая             костная                     кровь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Oval 2"/>
          <p:cNvSpPr>
            <a:spLocks noChangeArrowheads="1"/>
          </p:cNvSpPr>
          <p:nvPr/>
        </p:nvSpPr>
        <p:spPr bwMode="auto">
          <a:xfrm>
            <a:off x="468313" y="260350"/>
            <a:ext cx="7991475" cy="504825"/>
          </a:xfrm>
          <a:prstGeom prst="ellipse">
            <a:avLst/>
          </a:prstGeom>
          <a:gradFill rotWithShape="1">
            <a:gsLst>
              <a:gs pos="0">
                <a:srgbClr val="00FFFF"/>
              </a:gs>
              <a:gs pos="50000">
                <a:schemeClr val="bg1"/>
              </a:gs>
              <a:gs pos="100000">
                <a:srgbClr val="00FFFF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b="1"/>
              <a:t>МЫШЕЧНАЯ ТКАНЬ</a:t>
            </a: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0" y="1341438"/>
            <a:ext cx="5940425" cy="201612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chemeClr val="bg1"/>
              </a:gs>
              <a:gs pos="100000">
                <a:srgbClr val="FFFF66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ПОПЕРЕЧНО-ПОЛОСАТАЯ</a:t>
            </a:r>
          </a:p>
        </p:txBody>
      </p:sp>
      <p:sp>
        <p:nvSpPr>
          <p:cNvPr id="21508" name="Oval 4"/>
          <p:cNvSpPr>
            <a:spLocks noChangeArrowheads="1"/>
          </p:cNvSpPr>
          <p:nvPr/>
        </p:nvSpPr>
        <p:spPr bwMode="auto">
          <a:xfrm>
            <a:off x="6300788" y="1268413"/>
            <a:ext cx="2519362" cy="2016125"/>
          </a:xfrm>
          <a:prstGeom prst="ellipse">
            <a:avLst/>
          </a:prstGeom>
          <a:gradFill rotWithShape="1">
            <a:gsLst>
              <a:gs pos="0">
                <a:srgbClr val="FFCCFF"/>
              </a:gs>
              <a:gs pos="50000">
                <a:schemeClr val="bg1"/>
              </a:gs>
              <a:gs pos="100000">
                <a:srgbClr val="FFCCFF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ГЛАДКАЯ</a:t>
            </a:r>
          </a:p>
        </p:txBody>
      </p:sp>
      <p:sp>
        <p:nvSpPr>
          <p:cNvPr id="21509" name="Line 5"/>
          <p:cNvSpPr>
            <a:spLocks noChangeShapeType="1"/>
          </p:cNvSpPr>
          <p:nvPr/>
        </p:nvSpPr>
        <p:spPr bwMode="auto">
          <a:xfrm flipH="1">
            <a:off x="3563938" y="765175"/>
            <a:ext cx="215900" cy="5762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1510" name="Line 6"/>
          <p:cNvSpPr>
            <a:spLocks noChangeShapeType="1"/>
          </p:cNvSpPr>
          <p:nvPr/>
        </p:nvSpPr>
        <p:spPr bwMode="auto">
          <a:xfrm>
            <a:off x="7019925" y="692150"/>
            <a:ext cx="360363" cy="5762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1511" name="AutoShape 7"/>
          <p:cNvSpPr>
            <a:spLocks noChangeArrowheads="1"/>
          </p:cNvSpPr>
          <p:nvPr/>
        </p:nvSpPr>
        <p:spPr bwMode="auto">
          <a:xfrm>
            <a:off x="179388" y="4437063"/>
            <a:ext cx="4752975" cy="914400"/>
          </a:xfrm>
          <a:prstGeom prst="plaque">
            <a:avLst>
              <a:gd name="adj" fmla="val 16667"/>
            </a:avLst>
          </a:prstGeom>
          <a:gradFill rotWithShape="1">
            <a:gsLst>
              <a:gs pos="0">
                <a:srgbClr val="FF7C80"/>
              </a:gs>
              <a:gs pos="50000">
                <a:schemeClr val="bg1"/>
              </a:gs>
              <a:gs pos="100000">
                <a:srgbClr val="FF7C8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b="1"/>
              <a:t>СКЕЛЕТНАЯ</a:t>
            </a:r>
          </a:p>
        </p:txBody>
      </p:sp>
      <p:sp>
        <p:nvSpPr>
          <p:cNvPr id="21512" name="AutoShape 8"/>
          <p:cNvSpPr>
            <a:spLocks noChangeArrowheads="1"/>
          </p:cNvSpPr>
          <p:nvPr/>
        </p:nvSpPr>
        <p:spPr bwMode="auto">
          <a:xfrm>
            <a:off x="5724525" y="4508500"/>
            <a:ext cx="3241675" cy="914400"/>
          </a:xfrm>
          <a:prstGeom prst="plaque">
            <a:avLst>
              <a:gd name="adj" fmla="val 16667"/>
            </a:avLst>
          </a:prstGeom>
          <a:gradFill rotWithShape="1">
            <a:gsLst>
              <a:gs pos="0">
                <a:srgbClr val="FF7C80"/>
              </a:gs>
              <a:gs pos="50000">
                <a:schemeClr val="bg1"/>
              </a:gs>
              <a:gs pos="100000">
                <a:srgbClr val="FF7C8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b="1"/>
              <a:t>СЕРДЕЧНАЯ</a:t>
            </a:r>
          </a:p>
        </p:txBody>
      </p:sp>
      <p:sp>
        <p:nvSpPr>
          <p:cNvPr id="21513" name="Line 9"/>
          <p:cNvSpPr>
            <a:spLocks noChangeShapeType="1"/>
          </p:cNvSpPr>
          <p:nvPr/>
        </p:nvSpPr>
        <p:spPr bwMode="auto">
          <a:xfrm flipH="1">
            <a:off x="1835150" y="3357563"/>
            <a:ext cx="73025" cy="10795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1514" name="Line 10"/>
          <p:cNvSpPr>
            <a:spLocks noChangeShapeType="1"/>
          </p:cNvSpPr>
          <p:nvPr/>
        </p:nvSpPr>
        <p:spPr bwMode="auto">
          <a:xfrm>
            <a:off x="5580063" y="3357563"/>
            <a:ext cx="1439862" cy="11509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nimBg="1"/>
      <p:bldP spid="21507" grpId="0" animBg="1"/>
      <p:bldP spid="21508" grpId="0" animBg="1"/>
      <p:bldP spid="21509" grpId="0" animBg="1"/>
      <p:bldP spid="21510" grpId="0" animBg="1"/>
      <p:bldP spid="21511" grpId="0" animBg="1"/>
      <p:bldP spid="21512" grpId="0" animBg="1"/>
      <p:bldP spid="21513" grpId="0" animBg="1"/>
      <p:bldP spid="21514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561</TotalTime>
  <Words>364</Words>
  <Application>Microsoft PowerPoint</Application>
  <PresentationFormat>Экран (4:3)</PresentationFormat>
  <Paragraphs>81</Paragraphs>
  <Slides>20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3" baseType="lpstr">
      <vt:lpstr>Arial</vt:lpstr>
      <vt:lpstr>Times New Roman</vt:lpstr>
      <vt:lpstr>Оформление по умолчанию</vt:lpstr>
      <vt:lpstr>Тема урока:  КЛЕТКИ И ТКАНИ ЧЕЛОВЕКА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Николай</dc:creator>
  <cp:lastModifiedBy>Николай</cp:lastModifiedBy>
  <cp:revision>9</cp:revision>
  <cp:lastPrinted>1601-01-01T00:00:00Z</cp:lastPrinted>
  <dcterms:created xsi:type="dcterms:W3CDTF">1601-01-01T00:00:00Z</dcterms:created>
  <dcterms:modified xsi:type="dcterms:W3CDTF">2013-01-15T14:34:41Z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