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6" r:id="rId5"/>
    <p:sldId id="264" r:id="rId6"/>
    <p:sldId id="262" r:id="rId7"/>
    <p:sldId id="260" r:id="rId8"/>
    <p:sldId id="263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6600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DC6F-6A7D-4D8F-899D-A34EC5BD1EDF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77AE3-37CE-44F7-A5FE-0CB34C701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1CC51-2669-46AB-96C6-081B457C9AD3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E5C13-C477-484B-BAE2-85495F963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C12D9-D77E-4572-9102-6925BCA59061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BCF97-429D-4515-BC22-F18B81B6F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A4205-49E5-46AA-8A27-ECE7844B4991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2D973-DFEC-4734-A07F-B770C8433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47152-213F-4C69-9839-CE4A545F89A2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4C3DC-1CCE-4AEF-9362-FA934B90A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301F9-C31D-491C-9261-08C3815588FD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DAB03-D6FB-4567-A2FC-4001C0C34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2E588-B124-47AD-ACBC-755D9C97B4E7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770EC-B248-4594-A388-055846CD5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5CD6E-90B1-4990-BE99-D4B5B7598589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35F88-3919-4C7B-BF07-1F541230E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27CDA-46DB-4354-8A77-ADC1AC113E63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811CD-B1DE-4170-BBB4-7DE80CA5B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80A7D-C97D-4B15-A597-EE3E8AAA0BE9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50E97-55D0-4818-861A-25346ADA4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E294E-3913-4ABE-BA12-607594DD126A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B19D-61A2-46A5-BFE7-222CAEC37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F9F3CA-E1F4-4E28-8F49-6A67C46298DB}" type="datetimeFigureOut">
              <a:rPr lang="ru-RU"/>
              <a:pPr>
                <a:defRPr/>
              </a:pPr>
              <a:t>07.11.2015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BABA77-8C9E-496C-A6B8-0D9D5AA08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image" Target="../media/image21.wm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12" Type="http://schemas.openxmlformats.org/officeDocument/2006/relationships/image" Target="../media/image20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11" Type="http://schemas.openxmlformats.org/officeDocument/2006/relationships/image" Target="../media/image19.jpeg"/><Relationship Id="rId5" Type="http://schemas.openxmlformats.org/officeDocument/2006/relationships/image" Target="../media/image13.gif"/><Relationship Id="rId10" Type="http://schemas.openxmlformats.org/officeDocument/2006/relationships/image" Target="../media/image18.gif"/><Relationship Id="rId4" Type="http://schemas.openxmlformats.org/officeDocument/2006/relationships/image" Target="../media/image12.gif"/><Relationship Id="rId9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4076700"/>
            <a:ext cx="6400800" cy="175260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898989"/>
              </a:solidFill>
            </a:endParaRPr>
          </a:p>
          <a:p>
            <a:pPr eaLnBrk="1" hangingPunct="1"/>
            <a:endParaRPr lang="ru-RU" smtClean="0">
              <a:solidFill>
                <a:srgbClr val="898989"/>
              </a:solidFill>
            </a:endParaRPr>
          </a:p>
        </p:txBody>
      </p:sp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>
            <a:off x="323850" y="2060575"/>
            <a:ext cx="8388350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Открыватели древности.</a:t>
            </a:r>
          </a:p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К.Птолемей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3276600" y="1628775"/>
            <a:ext cx="5867400" cy="4032250"/>
          </a:xfrm>
        </p:spPr>
        <p:txBody>
          <a:bodyPr/>
          <a:lstStyle/>
          <a:p>
            <a:pPr marL="87313" indent="0"/>
            <a:r>
              <a:rPr lang="ru-RU" sz="1600" smtClean="0"/>
              <a:t>Клавдий Птолемей Александрийский- древнегреческий учёный</a:t>
            </a:r>
          </a:p>
          <a:p>
            <a:pPr marL="87313" indent="0"/>
            <a:r>
              <a:rPr lang="ru-RU" sz="1600" smtClean="0"/>
              <a:t>Среди наук, к которым Клавдий Птолемей в биографии проявлял особый интерес, – астрономия и география. Главная его астрономическая работа – «Великое построение» (или Альмагест). В ней ученый описал геоцентрическую модель мира. Также за свою краткую биографию Птолемей создал каталог звездного неба из 48 созвездий, которые он мог наблюдать в Александрии. Некоторые критики обвиняют Птолемея в плагиате, ведь те же созвездия были описаны Гиппархом гораздо ранее. Однако работа Птолемея – скорее справочник, к тому же расположение звезд ученый заново просчитал, учитывая прецессию.</a:t>
            </a:r>
          </a:p>
          <a:p>
            <a:pPr marL="87313" indent="0"/>
            <a:r>
              <a:rPr lang="ru-RU" sz="1600" smtClean="0"/>
              <a:t>Рассматривая краткую биографию Птолемея, стоит выделить его географические работы. Ученый собрал все географические знания того времени в единую книгу, которая содержала точные координаты. Также Птолемей занимался оптикой. В своих астрономических наблюдениях он учитывал величину преломления света.</a:t>
            </a:r>
            <a:r>
              <a:rPr lang="ru-RU" sz="1200" smtClean="0"/>
              <a:t> </a:t>
            </a:r>
            <a:endParaRPr lang="ru-RU" sz="1400" smtClean="0"/>
          </a:p>
        </p:txBody>
      </p:sp>
      <p:pic>
        <p:nvPicPr>
          <p:cNvPr id="14340" name="Picture 7" descr="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81075"/>
            <a:ext cx="3060700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WordArt 8"/>
          <p:cNvSpPr>
            <a:spLocks noChangeArrowheads="1" noChangeShapeType="1" noTextEdit="1"/>
          </p:cNvSpPr>
          <p:nvPr/>
        </p:nvSpPr>
        <p:spPr bwMode="auto">
          <a:xfrm>
            <a:off x="3924300" y="0"/>
            <a:ext cx="4537075" cy="14398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Клавдий Птолемей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179388" y="1196975"/>
            <a:ext cx="8785225" cy="55451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Классический труд Клавдия Птолемея, появившийся около 140 года и включающий полный комплекс астрономических знаний Греции и Ближнего Востока того времени. Полное название «Великое математическое построение по астрономии в 13 книгах» или, кратко, «Мэгистэ» (греч. «мэгистос» — величайший), что у арабов, донёсших этот труд до Европы, превратилось в «Альмагест».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«Альмагест» на протяжении 13 столетий оставался основой астрономических исследований. Только в XV веке появился другой звёздный каталог, основанный на оригинальных наблюдениях, хотя по точности измерений не превосходивший «Альмагест».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«Альмагест» содержит детальное изложение геоцентрической системы мира, согласно которой Земля покоится в центре мироздания, а все небесные тела обращаются вокруг неё. Наблюдательной основой послужили астрономические таблицы Гиппарха, в свою очередь опиравшегося, помимо греческих наблюдений, на записи вавилонских астрономов. 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2771775" y="188913"/>
            <a:ext cx="4176713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6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Альмагест</a:t>
            </a:r>
          </a:p>
        </p:txBody>
      </p:sp>
      <p:pic>
        <p:nvPicPr>
          <p:cNvPr id="24582" name="Picture 6" descr="MM90016307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1109662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9" descr="MM900163073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0"/>
            <a:ext cx="1109662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458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</p:spPr>
        <p:txBody>
          <a:bodyPr/>
          <a:lstStyle/>
          <a:p>
            <a:r>
              <a:rPr lang="ru-RU" b="1" i="1" u="sng" smtClean="0">
                <a:solidFill>
                  <a:schemeClr val="bg2"/>
                </a:solidFill>
              </a:rPr>
              <a:t>Содержание: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323850" y="1989138"/>
            <a:ext cx="8229600" cy="4525962"/>
          </a:xfrm>
        </p:spPr>
        <p:txBody>
          <a:bodyPr/>
          <a:lstStyle/>
          <a:p>
            <a:r>
              <a:rPr lang="ru-RU" b="1" smtClean="0">
                <a:solidFill>
                  <a:schemeClr val="accent1"/>
                </a:solidFill>
              </a:rPr>
              <a:t>Математические основания астрономии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Теория движения Луны и Солнца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Звёздный каталог Птолемея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Теория движения планет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Математические результаты Птолемея</a:t>
            </a:r>
          </a:p>
          <a:p>
            <a:endParaRPr lang="ru-RU" smtClean="0">
              <a:solidFill>
                <a:schemeClr val="accent1"/>
              </a:solidFill>
            </a:endParaRPr>
          </a:p>
        </p:txBody>
      </p:sp>
      <p:pic>
        <p:nvPicPr>
          <p:cNvPr id="25604" name="Picture 4" descr="MC900053284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092950" y="188913"/>
            <a:ext cx="192563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MC900083185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4941888"/>
            <a:ext cx="1819275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13" descr="MC900083199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5084763"/>
            <a:ext cx="1852612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14" descr="MC900083207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5157788"/>
            <a:ext cx="1801813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Карта Птолемея состоит из сводной карты всего известного к тому времени мира и 26 более подробных карт 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Труды Птолемея завоевали такой авторитет, что даже столетие спустя после открытий Колумба и Магеллана, которые ниспровергли основные положения географии Птолемея, все ещё выходили карты в стиле Птолемея. Некоторые из ошибочных представлений Птолемея настойчиво повторялись на картах XVII и XVIII вв., а что касается внутренней Африки, то его карта была единственной ещё в начале XIX века. Именно из-за карты Птолемея Христофор Колумб был уверен, что для того, чтобы добраться до Индии, нужно плыть в западном направлении. 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1908175" y="115888"/>
            <a:ext cx="5472113" cy="11525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Карта Птолемея</a:t>
            </a:r>
          </a:p>
        </p:txBody>
      </p:sp>
      <p:pic>
        <p:nvPicPr>
          <p:cNvPr id="23559" name="Picture 7" descr="1374_html_m22099c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2588" y="5081588"/>
            <a:ext cx="2663825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  <p:bldP spid="235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Picture 4" descr="File:1482 Cosmographia Germanus.JPG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5888"/>
            <a:ext cx="9144000" cy="6583362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4"/>
          <p:cNvSpPr>
            <a:spLocks noGrp="1"/>
          </p:cNvSpPr>
          <p:nvPr>
            <p:ph type="title" idx="4294967295"/>
          </p:nvPr>
        </p:nvSpPr>
        <p:spPr>
          <a:xfrm>
            <a:off x="0" y="1773238"/>
            <a:ext cx="9251950" cy="495300"/>
          </a:xfrm>
        </p:spPr>
        <p:txBody>
          <a:bodyPr/>
          <a:lstStyle/>
          <a:p>
            <a:r>
              <a:rPr lang="ru-RU" sz="2400" smtClean="0">
                <a:solidFill>
                  <a:srgbClr val="003300"/>
                </a:solidFill>
              </a:rPr>
              <a:t>Земля Луна Меркурий Венера Солнце Марс Юпитер Сатурн</a:t>
            </a:r>
          </a:p>
        </p:txBody>
      </p:sp>
      <p:sp>
        <p:nvSpPr>
          <p:cNvPr id="18435" name="Rectangle 25"/>
          <p:cNvSpPr>
            <a:spLocks noGrp="1"/>
          </p:cNvSpPr>
          <p:nvPr>
            <p:ph type="body" sz="half" idx="4294967295"/>
          </p:nvPr>
        </p:nvSpPr>
        <p:spPr>
          <a:xfrm>
            <a:off x="-180975" y="5013325"/>
            <a:ext cx="9648825" cy="11128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000" smtClean="0">
                <a:solidFill>
                  <a:srgbClr val="FF6600"/>
                </a:solidFill>
              </a:rPr>
              <a:t>Солнце      Меркурий      Венера   Земля   Луна  Марс  Юпитер Сатурн    Уран    Нептун</a:t>
            </a:r>
          </a:p>
        </p:txBody>
      </p:sp>
      <p:pic>
        <p:nvPicPr>
          <p:cNvPr id="18436" name="Picture 4" descr="MM900219082[1]"/>
          <p:cNvPicPr>
            <a:picLocks noChangeAspect="1" noChangeArrowheads="1" noCrop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5805488"/>
            <a:ext cx="676275" cy="685800"/>
          </a:xfrm>
        </p:spPr>
      </p:pic>
      <p:pic>
        <p:nvPicPr>
          <p:cNvPr id="18437" name="Picture 6" descr="MM900219072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MM900219073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 descr="MM900219079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0" descr="MM900219076[1]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1" descr="MM900219075[1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16913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2" descr="MM900219077[1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27313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3" descr="MM900219081[1]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03350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4" descr="MM900219078[1]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3800" y="5805488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5" name="WordArt 1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79388" y="333375"/>
            <a:ext cx="8353425" cy="1270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11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Геоцентрическая система мира</a:t>
            </a:r>
          </a:p>
        </p:txBody>
      </p:sp>
      <p:sp>
        <p:nvSpPr>
          <p:cNvPr id="18446" name="WordArt 13"/>
          <p:cNvSpPr>
            <a:spLocks noChangeArrowheads="1" noChangeShapeType="1" noTextEdit="1"/>
          </p:cNvSpPr>
          <p:nvPr/>
        </p:nvSpPr>
        <p:spPr bwMode="auto">
          <a:xfrm>
            <a:off x="1331913" y="3357563"/>
            <a:ext cx="6115050" cy="170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Солнечная система мира</a:t>
            </a:r>
          </a:p>
        </p:txBody>
      </p:sp>
      <p:pic>
        <p:nvPicPr>
          <p:cNvPr id="18447" name="Picture 4" descr="MM900219082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6" descr="MM900219072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7" descr="MM900219073[1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8" descr="MM900219079[1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7088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12" descr="MM900219077[1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4300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13" descr="MM900219081[1]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00338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23" descr="MC90008317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692275" y="2349500"/>
            <a:ext cx="549275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8" name="Line 32"/>
          <p:cNvSpPr>
            <a:spLocks noChangeShapeType="1"/>
          </p:cNvSpPr>
          <p:nvPr/>
        </p:nvSpPr>
        <p:spPr bwMode="auto">
          <a:xfrm>
            <a:off x="4716463" y="5876925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59" name="Picture 14" descr="MM900219078[1]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95963" y="2276475"/>
            <a:ext cx="6762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0" name="Picture 34" descr="MC90008317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356100" y="5876925"/>
            <a:ext cx="549275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5" name="Picture 33" descr="MC900412684[1]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825" y="4005263"/>
            <a:ext cx="1116013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45" grpId="0" animBg="1"/>
      <p:bldP spid="18446" grpId="0" animBg="1"/>
      <p:bldP spid="184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1143000"/>
          </a:xfrm>
        </p:spPr>
        <p:txBody>
          <a:bodyPr/>
          <a:lstStyle/>
          <a:p>
            <a:r>
              <a:rPr lang="ru-RU" sz="4000" smtClean="0"/>
              <a:t>Итог: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684213" y="1773238"/>
            <a:ext cx="7848600" cy="4525962"/>
          </a:xfrm>
        </p:spPr>
        <p:txBody>
          <a:bodyPr/>
          <a:lstStyle/>
          <a:p>
            <a:r>
              <a:rPr lang="ru-RU" sz="2800" smtClean="0"/>
              <a:t>Клавдий Птолемей Александрийский 90-168</a:t>
            </a:r>
          </a:p>
          <a:p>
            <a:r>
              <a:rPr lang="ru-RU" sz="2800" smtClean="0"/>
              <a:t>Проявлял особый интерес к астрономии и географии</a:t>
            </a:r>
          </a:p>
          <a:p>
            <a:r>
              <a:rPr lang="ru-RU" sz="2800" smtClean="0"/>
              <a:t>Написал «Великое построение» (Альмагест)</a:t>
            </a:r>
          </a:p>
          <a:p>
            <a:pPr>
              <a:buFont typeface="Arial" charset="0"/>
              <a:buNone/>
            </a:pPr>
            <a:r>
              <a:rPr lang="ru-RU" sz="2800" smtClean="0"/>
              <a:t>    Создал «Карту Птолемея» и геоцентрическую систему мира. </a:t>
            </a:r>
          </a:p>
          <a:p>
            <a:endParaRPr lang="ru-RU" sz="2800" smtClean="0"/>
          </a:p>
          <a:p>
            <a:endParaRPr lang="ru-RU" smtClean="0"/>
          </a:p>
        </p:txBody>
      </p:sp>
      <p:pic>
        <p:nvPicPr>
          <p:cNvPr id="20483" name="Picture 5" descr="MC90043914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6038"/>
            <a:ext cx="8964613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Ptolemy 16centu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149725"/>
            <a:ext cx="2073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WordArt 4"/>
          <p:cNvSpPr>
            <a:spLocks noChangeArrowheads="1" noChangeShapeType="1" noTextEdit="1"/>
          </p:cNvSpPr>
          <p:nvPr/>
        </p:nvSpPr>
        <p:spPr bwMode="auto">
          <a:xfrm>
            <a:off x="1403350" y="188913"/>
            <a:ext cx="6769100" cy="105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 !</a:t>
            </a:r>
          </a:p>
        </p:txBody>
      </p:sp>
      <p:pic>
        <p:nvPicPr>
          <p:cNvPr id="21506" name="Picture 8" descr="univ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412875"/>
            <a:ext cx="56102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383</Words>
  <PresentationFormat>Экран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Слайд 1</vt:lpstr>
      <vt:lpstr>Слайд 2</vt:lpstr>
      <vt:lpstr>Слайд 3</vt:lpstr>
      <vt:lpstr>Содержание:</vt:lpstr>
      <vt:lpstr>Слайд 5</vt:lpstr>
      <vt:lpstr>Слайд 6</vt:lpstr>
      <vt:lpstr>Земля Луна Меркурий Венера Солнце Марс Юпитер Сатурн</vt:lpstr>
      <vt:lpstr>Итог: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malashenko</cp:lastModifiedBy>
  <cp:revision>28</cp:revision>
  <dcterms:modified xsi:type="dcterms:W3CDTF">2015-11-07T05:39:14Z</dcterms:modified>
</cp:coreProperties>
</file>