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image28.jpg" ContentType="image/jpeg"/>
  <Override PartName="/ppt/media/image43.jpg" ContentType="image/jpeg"/>
  <Override PartName="/ppt/notesSlides/notesSlide1.xml" ContentType="application/vnd.openxmlformats-officedocument.presentationml.notesSlide+xml"/>
  <Override PartName="/ppt/media/image50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9" r:id="rId3"/>
    <p:sldId id="267" r:id="rId4"/>
    <p:sldId id="257" r:id="rId5"/>
    <p:sldId id="258" r:id="rId6"/>
    <p:sldId id="268" r:id="rId7"/>
    <p:sldId id="260" r:id="rId8"/>
    <p:sldId id="261" r:id="rId9"/>
    <p:sldId id="269" r:id="rId10"/>
    <p:sldId id="262" r:id="rId11"/>
    <p:sldId id="263" r:id="rId12"/>
    <p:sldId id="270" r:id="rId13"/>
    <p:sldId id="264" r:id="rId14"/>
    <p:sldId id="265" r:id="rId15"/>
    <p:sldId id="266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799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9" autoAdjust="0"/>
    <p:restoredTop sz="94760" autoAdjust="0"/>
  </p:normalViewPr>
  <p:slideViewPr>
    <p:cSldViewPr>
      <p:cViewPr>
        <p:scale>
          <a:sx n="71" d="100"/>
          <a:sy n="71" d="100"/>
        </p:scale>
        <p:origin x="-1356" y="-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2A22BA-05B9-4895-BF17-E1AA34B18FCF}" type="datetimeFigureOut">
              <a:rPr lang="ru-RU" smtClean="0"/>
              <a:t>11.04.2012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85E333-A515-4660-A093-04CDEB032B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43343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5E333-A515-4660-A093-04CDEB032B25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23971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2F50F-5ADC-48C1-9B85-71956CEF5737}" type="datetimeFigureOut">
              <a:rPr lang="ru-RU" smtClean="0"/>
              <a:t>11.04.2012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F1C2D-CE7D-48CC-BC33-54415E685D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6713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2F50F-5ADC-48C1-9B85-71956CEF5737}" type="datetimeFigureOut">
              <a:rPr lang="ru-RU" smtClean="0"/>
              <a:t>11.04.2012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F1C2D-CE7D-48CC-BC33-54415E685D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105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2F50F-5ADC-48C1-9B85-71956CEF5737}" type="datetimeFigureOut">
              <a:rPr lang="ru-RU" smtClean="0"/>
              <a:t>11.04.2012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F1C2D-CE7D-48CC-BC33-54415E685D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3313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2F50F-5ADC-48C1-9B85-71956CEF5737}" type="datetimeFigureOut">
              <a:rPr lang="ru-RU" smtClean="0"/>
              <a:t>11.04.2012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F1C2D-CE7D-48CC-BC33-54415E685D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857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2F50F-5ADC-48C1-9B85-71956CEF5737}" type="datetimeFigureOut">
              <a:rPr lang="ru-RU" smtClean="0"/>
              <a:t>11.04.2012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F1C2D-CE7D-48CC-BC33-54415E685D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6373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2F50F-5ADC-48C1-9B85-71956CEF5737}" type="datetimeFigureOut">
              <a:rPr lang="ru-RU" smtClean="0"/>
              <a:t>11.04.2012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F1C2D-CE7D-48CC-BC33-54415E685D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3724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2F50F-5ADC-48C1-9B85-71956CEF5737}" type="datetimeFigureOut">
              <a:rPr lang="ru-RU" smtClean="0"/>
              <a:t>11.04.2012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F1C2D-CE7D-48CC-BC33-54415E685D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152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2F50F-5ADC-48C1-9B85-71956CEF5737}" type="datetimeFigureOut">
              <a:rPr lang="ru-RU" smtClean="0"/>
              <a:t>11.04.2012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F1C2D-CE7D-48CC-BC33-54415E685D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691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2F50F-5ADC-48C1-9B85-71956CEF5737}" type="datetimeFigureOut">
              <a:rPr lang="ru-RU" smtClean="0"/>
              <a:t>11.04.2012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F1C2D-CE7D-48CC-BC33-54415E685D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1401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2F50F-5ADC-48C1-9B85-71956CEF5737}" type="datetimeFigureOut">
              <a:rPr lang="ru-RU" smtClean="0"/>
              <a:t>11.04.2012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F1C2D-CE7D-48CC-BC33-54415E685D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7856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2F50F-5ADC-48C1-9B85-71956CEF5737}" type="datetimeFigureOut">
              <a:rPr lang="ru-RU" smtClean="0"/>
              <a:t>11.04.2012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F1C2D-CE7D-48CC-BC33-54415E685D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9049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2F50F-5ADC-48C1-9B85-71956CEF5737}" type="datetimeFigureOut">
              <a:rPr lang="ru-RU" smtClean="0"/>
              <a:t>11.04.2012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0F1C2D-CE7D-48CC-BC33-54415E685D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8864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38.png"/><Relationship Id="rId18" Type="http://schemas.microsoft.com/office/2007/relationships/hdphoto" Target="../media/hdphoto7.wdp"/><Relationship Id="rId3" Type="http://schemas.openxmlformats.org/officeDocument/2006/relationships/slide" Target="slide2.xml"/><Relationship Id="rId7" Type="http://schemas.openxmlformats.org/officeDocument/2006/relationships/image" Target="../media/image35.png"/><Relationship Id="rId12" Type="http://schemas.microsoft.com/office/2007/relationships/hdphoto" Target="../media/hdphoto4.wdp"/><Relationship Id="rId17" Type="http://schemas.openxmlformats.org/officeDocument/2006/relationships/image" Target="../media/image40.png"/><Relationship Id="rId2" Type="http://schemas.openxmlformats.org/officeDocument/2006/relationships/image" Target="../media/image32.png"/><Relationship Id="rId16" Type="http://schemas.microsoft.com/office/2007/relationships/hdphoto" Target="../media/hdphoto6.wdp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11" Type="http://schemas.openxmlformats.org/officeDocument/2006/relationships/image" Target="../media/image37.png"/><Relationship Id="rId5" Type="http://schemas.openxmlformats.org/officeDocument/2006/relationships/image" Target="../media/image34.png"/><Relationship Id="rId15" Type="http://schemas.openxmlformats.org/officeDocument/2006/relationships/image" Target="../media/image39.png"/><Relationship Id="rId10" Type="http://schemas.microsoft.com/office/2007/relationships/hdphoto" Target="../media/hdphoto3.wdp"/><Relationship Id="rId4" Type="http://schemas.openxmlformats.org/officeDocument/2006/relationships/image" Target="../media/image33.jpeg"/><Relationship Id="rId9" Type="http://schemas.openxmlformats.org/officeDocument/2006/relationships/image" Target="../media/image36.png"/><Relationship Id="rId14" Type="http://schemas.microsoft.com/office/2007/relationships/hdphoto" Target="../media/hdphoto5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4.png"/><Relationship Id="rId7" Type="http://schemas.microsoft.com/office/2007/relationships/hdphoto" Target="../media/hdphoto9.wdp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11" Type="http://schemas.openxmlformats.org/officeDocument/2006/relationships/image" Target="../media/image49.png"/><Relationship Id="rId5" Type="http://schemas.openxmlformats.org/officeDocument/2006/relationships/image" Target="../media/image45.jpeg"/><Relationship Id="rId10" Type="http://schemas.openxmlformats.org/officeDocument/2006/relationships/image" Target="../media/image48.png"/><Relationship Id="rId4" Type="http://schemas.microsoft.com/office/2007/relationships/hdphoto" Target="../media/hdphoto8.wdp"/><Relationship Id="rId9" Type="http://schemas.microsoft.com/office/2007/relationships/hdphoto" Target="../media/hdphoto10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gif"/><Relationship Id="rId4" Type="http://schemas.openxmlformats.org/officeDocument/2006/relationships/image" Target="../media/image5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11" Type="http://schemas.openxmlformats.org/officeDocument/2006/relationships/image" Target="../media/image6.png"/><Relationship Id="rId5" Type="http://schemas.openxmlformats.org/officeDocument/2006/relationships/image" Target="../media/image4.jpeg"/><Relationship Id="rId10" Type="http://schemas.openxmlformats.org/officeDocument/2006/relationships/slide" Target="slide12.xml"/><Relationship Id="rId4" Type="http://schemas.openxmlformats.org/officeDocument/2006/relationships/slide" Target="slide3.xml"/><Relationship Id="rId9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jp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953"/>
            <a:ext cx="9144000" cy="685896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2130425"/>
            <a:ext cx="8856984" cy="1470025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Обобщающий урок по теме:</a:t>
            </a:r>
            <a:br>
              <a:rPr lang="ru-RU" sz="48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«Классы неорганических веществ»</a:t>
            </a:r>
            <a:endParaRPr lang="ru-RU" sz="4800" b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16824" cy="2639144"/>
          </a:xfrm>
        </p:spPr>
        <p:txBody>
          <a:bodyPr/>
          <a:lstStyle/>
          <a:p>
            <a:pPr algn="r"/>
            <a:r>
              <a:rPr lang="ru-RU" dirty="0" smtClean="0">
                <a:solidFill>
                  <a:srgbClr val="FFFF00"/>
                </a:solidFill>
              </a:rPr>
              <a:t>Учитель химии</a:t>
            </a:r>
          </a:p>
          <a:p>
            <a:pPr algn="r"/>
            <a:r>
              <a:rPr lang="ru-RU" dirty="0" smtClean="0">
                <a:solidFill>
                  <a:srgbClr val="FFFF00"/>
                </a:solidFill>
              </a:rPr>
              <a:t>МАОУ СОШ №1</a:t>
            </a:r>
          </a:p>
          <a:p>
            <a:pPr algn="r"/>
            <a:r>
              <a:rPr lang="ru-RU" dirty="0" smtClean="0">
                <a:solidFill>
                  <a:srgbClr val="FFFF00"/>
                </a:solidFill>
              </a:rPr>
              <a:t>Никитина Н.Н.</a:t>
            </a:r>
          </a:p>
          <a:p>
            <a:pPr algn="r"/>
            <a:r>
              <a:rPr lang="ru-RU" dirty="0">
                <a:solidFill>
                  <a:srgbClr val="FFFF00"/>
                </a:solidFill>
              </a:rPr>
              <a:t>г</a:t>
            </a:r>
            <a:r>
              <a:rPr lang="ru-RU" dirty="0" smtClean="0">
                <a:solidFill>
                  <a:srgbClr val="FFFF00"/>
                </a:solidFill>
              </a:rPr>
              <a:t>. Нурлат</a:t>
            </a:r>
          </a:p>
          <a:p>
            <a:pPr algn="r"/>
            <a:endParaRPr lang="ru-RU" dirty="0" smtClean="0">
              <a:solidFill>
                <a:srgbClr val="FFFF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0240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5-конечная звезда 4"/>
          <p:cNvSpPr/>
          <p:nvPr/>
        </p:nvSpPr>
        <p:spPr>
          <a:xfrm>
            <a:off x="-46490" y="68434"/>
            <a:ext cx="1920908" cy="1512168"/>
          </a:xfrm>
          <a:prstGeom prst="star5">
            <a:avLst>
              <a:gd name="adj" fmla="val 27385"/>
              <a:gd name="hf" fmla="val 105146"/>
              <a:gd name="vf" fmla="val 110557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KCL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4-конечная звезда 5"/>
          <p:cNvSpPr/>
          <p:nvPr/>
        </p:nvSpPr>
        <p:spPr>
          <a:xfrm>
            <a:off x="4421145" y="-213723"/>
            <a:ext cx="3470061" cy="1692073"/>
          </a:xfrm>
          <a:prstGeom prst="star4">
            <a:avLst>
              <a:gd name="adj" fmla="val 18273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HNO3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7-конечная звезда 6"/>
          <p:cNvSpPr/>
          <p:nvPr/>
        </p:nvSpPr>
        <p:spPr>
          <a:xfrm>
            <a:off x="4440291" y="824518"/>
            <a:ext cx="2878835" cy="1655735"/>
          </a:xfrm>
          <a:prstGeom prst="star7">
            <a:avLst>
              <a:gd name="adj" fmla="val 23929"/>
              <a:gd name="hf" fmla="val 102572"/>
              <a:gd name="vf" fmla="val 105210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Fe(OH)</a:t>
            </a:r>
            <a:r>
              <a:rPr lang="en-US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ятно 2 7"/>
          <p:cNvSpPr/>
          <p:nvPr/>
        </p:nvSpPr>
        <p:spPr>
          <a:xfrm>
            <a:off x="863589" y="-51493"/>
            <a:ext cx="2073156" cy="1423628"/>
          </a:xfrm>
          <a:prstGeom prst="irregularSeal2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MgO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ятно 2 8"/>
          <p:cNvSpPr/>
          <p:nvPr/>
        </p:nvSpPr>
        <p:spPr>
          <a:xfrm>
            <a:off x="3889438" y="-152361"/>
            <a:ext cx="2266738" cy="1480969"/>
          </a:xfrm>
          <a:prstGeom prst="irregularSeal2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en-US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ятно 1 10"/>
          <p:cNvSpPr/>
          <p:nvPr/>
        </p:nvSpPr>
        <p:spPr>
          <a:xfrm>
            <a:off x="6300192" y="-152361"/>
            <a:ext cx="2136678" cy="1539681"/>
          </a:xfrm>
          <a:prstGeom prst="irregularSeal1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en-US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7-конечная звезда 11"/>
          <p:cNvSpPr/>
          <p:nvPr/>
        </p:nvSpPr>
        <p:spPr>
          <a:xfrm>
            <a:off x="2220706" y="874944"/>
            <a:ext cx="2157759" cy="1493635"/>
          </a:xfrm>
          <a:prstGeom prst="star7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5-конечная звезда 12"/>
          <p:cNvSpPr/>
          <p:nvPr/>
        </p:nvSpPr>
        <p:spPr>
          <a:xfrm>
            <a:off x="-41883" y="1140238"/>
            <a:ext cx="2084008" cy="1453330"/>
          </a:xfrm>
          <a:prstGeom prst="star5">
            <a:avLst>
              <a:gd name="adj" fmla="val 24580"/>
              <a:gd name="hf" fmla="val 105146"/>
              <a:gd name="vf" fmla="val 110557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6-конечная звезда 13"/>
          <p:cNvSpPr/>
          <p:nvPr/>
        </p:nvSpPr>
        <p:spPr>
          <a:xfrm>
            <a:off x="1174526" y="588122"/>
            <a:ext cx="2031803" cy="1780457"/>
          </a:xfrm>
          <a:prstGeom prst="star6">
            <a:avLst>
              <a:gd name="adj" fmla="val 19122"/>
              <a:gd name="hf" fmla="val 115470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NaOH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5-конечная звезда 1"/>
          <p:cNvSpPr/>
          <p:nvPr/>
        </p:nvSpPr>
        <p:spPr>
          <a:xfrm>
            <a:off x="3472738" y="660320"/>
            <a:ext cx="2467414" cy="1547522"/>
          </a:xfrm>
          <a:prstGeom prst="star5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</a:t>
            </a:r>
            <a:r>
              <a:rPr lang="en-US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12-конечная звезда 2"/>
          <p:cNvSpPr/>
          <p:nvPr/>
        </p:nvSpPr>
        <p:spPr>
          <a:xfrm>
            <a:off x="2740082" y="-89598"/>
            <a:ext cx="1465312" cy="1263776"/>
          </a:xfrm>
          <a:prstGeom prst="star12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HCl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10-конечная звезда 3"/>
          <p:cNvSpPr/>
          <p:nvPr/>
        </p:nvSpPr>
        <p:spPr>
          <a:xfrm>
            <a:off x="6516216" y="1038214"/>
            <a:ext cx="1144158" cy="1228341"/>
          </a:xfrm>
          <a:prstGeom prst="star10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34" y="5393723"/>
            <a:ext cx="1428750" cy="1428750"/>
          </a:xfrm>
          <a:prstGeom prst="rect">
            <a:avLst/>
          </a:prstGeom>
          <a:gradFill flip="none" rotWithShape="1">
            <a:gsLst>
              <a:gs pos="28000">
                <a:schemeClr val="accent2">
                  <a:lumMod val="40000"/>
                  <a:lumOff val="60000"/>
                </a:schemeClr>
              </a:gs>
              <a:gs pos="600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</p:pic>
      <p:sp>
        <p:nvSpPr>
          <p:cNvPr id="15" name="Выноска-облако 14"/>
          <p:cNvSpPr/>
          <p:nvPr/>
        </p:nvSpPr>
        <p:spPr>
          <a:xfrm>
            <a:off x="1797876" y="3894064"/>
            <a:ext cx="2091562" cy="1266265"/>
          </a:xfrm>
          <a:prstGeom prst="cloudCallout">
            <a:avLst>
              <a:gd name="adj1" fmla="val -79124"/>
              <a:gd name="adj2" fmla="val 6468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Зажги звезду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557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2" grpId="0" animBg="1"/>
      <p:bldP spid="3" grpId="0" animBg="1"/>
      <p:bldP spid="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4328" y="4578011"/>
            <a:ext cx="1619672" cy="2140536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8073875" y="696406"/>
            <a:ext cx="6030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KI</a:t>
            </a:r>
            <a:endParaRPr lang="ru-RU" sz="2800" b="1" dirty="0">
              <a:solidFill>
                <a:schemeClr val="accent6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Облако 24"/>
          <p:cNvSpPr/>
          <p:nvPr/>
        </p:nvSpPr>
        <p:spPr>
          <a:xfrm>
            <a:off x="7022036" y="3235845"/>
            <a:ext cx="2012431" cy="1213065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Помоги нарядить елочку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-57310" y="16737"/>
            <a:ext cx="1545699" cy="1828087"/>
            <a:chOff x="-57310" y="16737"/>
            <a:chExt cx="1545699" cy="1828087"/>
          </a:xfrm>
        </p:grpSpPr>
        <p:pic>
          <p:nvPicPr>
            <p:cNvPr id="19" name="Рисунок 18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1932" b="90215" l="11367" r="9015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1519" t="2147" r="-476" b="-803"/>
            <a:stretch/>
          </p:blipFill>
          <p:spPr>
            <a:xfrm>
              <a:off x="-57310" y="16737"/>
              <a:ext cx="1545699" cy="1828087"/>
            </a:xfrm>
            <a:prstGeom prst="rect">
              <a:avLst/>
            </a:prstGeom>
          </p:spPr>
        </p:pic>
        <p:sp>
          <p:nvSpPr>
            <p:cNvPr id="30" name="TextBox 29"/>
            <p:cNvSpPr txBox="1"/>
            <p:nvPr/>
          </p:nvSpPr>
          <p:spPr>
            <a:xfrm>
              <a:off x="304208" y="685077"/>
              <a:ext cx="822661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800" b="1" dirty="0" err="1" smtClean="0">
                  <a:solidFill>
                    <a:srgbClr val="FFC000"/>
                  </a:solidFill>
                  <a:latin typeface="Times New Roman" pitchFamily="18" charset="0"/>
                  <a:cs typeface="Times New Roman" pitchFamily="18" charset="0"/>
                </a:rPr>
                <a:t>HCl</a:t>
              </a:r>
              <a:endParaRPr lang="ru-RU" sz="28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1061284" y="-308012"/>
            <a:ext cx="1828800" cy="1828800"/>
            <a:chOff x="1061284" y="-308012"/>
            <a:chExt cx="1828800" cy="1828800"/>
          </a:xfrm>
        </p:grpSpPr>
        <p:pic>
          <p:nvPicPr>
            <p:cNvPr id="26" name="Рисунок 25"/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1284" y="-308012"/>
              <a:ext cx="1828800" cy="1828800"/>
            </a:xfrm>
            <a:prstGeom prst="rect">
              <a:avLst/>
            </a:prstGeom>
          </p:spPr>
        </p:pic>
        <p:sp>
          <p:nvSpPr>
            <p:cNvPr id="31" name="TextBox 30"/>
            <p:cNvSpPr txBox="1"/>
            <p:nvPr/>
          </p:nvSpPr>
          <p:spPr>
            <a:xfrm>
              <a:off x="1380809" y="606388"/>
              <a:ext cx="118974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MgCl</a:t>
              </a:r>
              <a:r>
                <a:rPr lang="en-US" sz="2000" b="1" dirty="0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3850306" y="-204720"/>
            <a:ext cx="2234417" cy="1489611"/>
            <a:chOff x="3850306" y="-204720"/>
            <a:chExt cx="2234417" cy="1489611"/>
          </a:xfrm>
        </p:grpSpPr>
        <p:pic>
          <p:nvPicPr>
            <p:cNvPr id="28" name="Рисунок 27"/>
            <p:cNvPicPr>
              <a:picLocks noChangeAspect="1"/>
            </p:cNvPicPr>
            <p:nvPr/>
          </p:nvPicPr>
          <p:blipFill>
            <a:blip r:embed="rId9" cstate="email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50306" y="-204720"/>
              <a:ext cx="2234417" cy="1489611"/>
            </a:xfrm>
            <a:prstGeom prst="rect">
              <a:avLst/>
            </a:prstGeom>
          </p:spPr>
        </p:pic>
        <p:sp>
          <p:nvSpPr>
            <p:cNvPr id="33" name="TextBox 32"/>
            <p:cNvSpPr txBox="1"/>
            <p:nvPr/>
          </p:nvSpPr>
          <p:spPr>
            <a:xfrm>
              <a:off x="4516108" y="438877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 err="1" smtClean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CaO</a:t>
              </a:r>
              <a:endParaRPr lang="ru-RU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5364088" y="-217993"/>
            <a:ext cx="1433810" cy="2076008"/>
            <a:chOff x="5364088" y="-217993"/>
            <a:chExt cx="1433810" cy="2076008"/>
          </a:xfrm>
        </p:grpSpPr>
        <p:pic>
          <p:nvPicPr>
            <p:cNvPr id="27" name="Рисунок 26"/>
            <p:cNvPicPr>
              <a:picLocks noChangeAspect="1"/>
            </p:cNvPicPr>
            <p:nvPr/>
          </p:nvPicPr>
          <p:blipFill>
            <a:blip r:embed="rId11" cstate="email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2667" b="100000" l="300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64088" y="-217993"/>
              <a:ext cx="1433810" cy="2076008"/>
            </a:xfrm>
            <a:prstGeom prst="rect">
              <a:avLst/>
            </a:prstGeom>
          </p:spPr>
        </p:pic>
        <p:sp>
          <p:nvSpPr>
            <p:cNvPr id="34" name="TextBox 33"/>
            <p:cNvSpPr txBox="1"/>
            <p:nvPr/>
          </p:nvSpPr>
          <p:spPr>
            <a:xfrm>
              <a:off x="5446235" y="556532"/>
              <a:ext cx="113043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 smtClean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HNO</a:t>
              </a:r>
              <a:r>
                <a:rPr lang="en-US" sz="2000" b="1" dirty="0" smtClean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endParaRPr lang="ru-RU" sz="2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6576673" y="-37456"/>
            <a:ext cx="1656184" cy="1673488"/>
            <a:chOff x="6576673" y="-37456"/>
            <a:chExt cx="1656184" cy="1673488"/>
          </a:xfrm>
        </p:grpSpPr>
        <p:pic>
          <p:nvPicPr>
            <p:cNvPr id="21" name="Рисунок 20"/>
            <p:cNvPicPr>
              <a:picLocks noChangeAspect="1"/>
            </p:cNvPicPr>
            <p:nvPr/>
          </p:nvPicPr>
          <p:blipFill>
            <a:blip r:embed="rId13" cstate="email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artisticMosiaicBubbles/>
                      </a14:imgEffect>
                      <a14:imgEffect>
                        <a14:sharpenSoften amount="-500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76673" y="-37456"/>
              <a:ext cx="1656184" cy="1673488"/>
            </a:xfrm>
            <a:prstGeom prst="rect">
              <a:avLst/>
            </a:prstGeom>
            <a:ln>
              <a:noFill/>
            </a:ln>
          </p:spPr>
        </p:pic>
        <p:sp>
          <p:nvSpPr>
            <p:cNvPr id="35" name="TextBox 34"/>
            <p:cNvSpPr txBox="1"/>
            <p:nvPr/>
          </p:nvSpPr>
          <p:spPr>
            <a:xfrm>
              <a:off x="6891916" y="525901"/>
              <a:ext cx="79220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 smtClean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H</a:t>
              </a:r>
              <a:r>
                <a:rPr lang="en-US" sz="2000" b="1" dirty="0" smtClean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b="1" dirty="0" smtClean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S</a:t>
              </a:r>
              <a:endParaRPr lang="ru-RU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7566242" y="-404205"/>
            <a:ext cx="1552243" cy="2016224"/>
            <a:chOff x="7566242" y="-404205"/>
            <a:chExt cx="1552243" cy="2016224"/>
          </a:xfrm>
        </p:grpSpPr>
        <p:pic>
          <p:nvPicPr>
            <p:cNvPr id="20" name="Рисунок 19"/>
            <p:cNvPicPr>
              <a:picLocks noChangeAspect="1"/>
            </p:cNvPicPr>
            <p:nvPr/>
          </p:nvPicPr>
          <p:blipFill rotWithShape="1">
            <a:blip r:embed="rId15" cstate="email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ackgroundRemoval t="11000" b="93250" l="11000" r="87750">
                          <a14:foregroundMark x1="29500" y1="97250" x2="32000" y2="98000"/>
                          <a14:backgroundMark x1="17000" y1="36750" x2="43000" y2="8250"/>
                          <a14:backgroundMark x1="39500" y1="12750" x2="86500" y2="29750"/>
                          <a14:backgroundMark x1="85750" y1="73250" x2="66250" y2="92750"/>
                          <a14:backgroundMark x1="12250" y1="62750" x2="23000" y2="9225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b="-2039"/>
            <a:stretch/>
          </p:blipFill>
          <p:spPr>
            <a:xfrm>
              <a:off x="7566242" y="-404205"/>
              <a:ext cx="1552243" cy="2016224"/>
            </a:xfrm>
            <a:prstGeom prst="rect">
              <a:avLst/>
            </a:prstGeom>
          </p:spPr>
        </p:pic>
        <p:sp>
          <p:nvSpPr>
            <p:cNvPr id="36" name="TextBox 35"/>
            <p:cNvSpPr txBox="1"/>
            <p:nvPr/>
          </p:nvSpPr>
          <p:spPr>
            <a:xfrm>
              <a:off x="7852733" y="275316"/>
              <a:ext cx="118173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 err="1" smtClean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NaOH</a:t>
              </a:r>
              <a:endParaRPr lang="ru-RU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7267364" y="556532"/>
            <a:ext cx="2133600" cy="2159000"/>
            <a:chOff x="7267364" y="556532"/>
            <a:chExt cx="2133600" cy="2159000"/>
          </a:xfrm>
        </p:grpSpPr>
        <p:pic>
          <p:nvPicPr>
            <p:cNvPr id="29" name="Рисунок 28"/>
            <p:cNvPicPr>
              <a:picLocks noChangeAspect="1"/>
            </p:cNvPicPr>
            <p:nvPr/>
          </p:nvPicPr>
          <p:blipFill>
            <a:blip r:embed="rId17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67364" y="556532"/>
              <a:ext cx="2133600" cy="2159000"/>
            </a:xfrm>
            <a:prstGeom prst="rect">
              <a:avLst/>
            </a:prstGeom>
          </p:spPr>
        </p:pic>
        <p:sp>
          <p:nvSpPr>
            <p:cNvPr id="37" name="TextBox 36"/>
            <p:cNvSpPr txBox="1"/>
            <p:nvPr/>
          </p:nvSpPr>
          <p:spPr>
            <a:xfrm>
              <a:off x="7835100" y="1457694"/>
              <a:ext cx="119936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 smtClean="0">
                  <a:solidFill>
                    <a:srgbClr val="FFC000"/>
                  </a:solidFill>
                  <a:latin typeface="Times New Roman" pitchFamily="18" charset="0"/>
                  <a:cs typeface="Times New Roman" pitchFamily="18" charset="0"/>
                </a:rPr>
                <a:t>H</a:t>
              </a:r>
              <a:r>
                <a:rPr lang="en-US" sz="2000" b="1" dirty="0" smtClean="0">
                  <a:solidFill>
                    <a:srgbClr val="FFC00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b="1" dirty="0" smtClean="0">
                  <a:solidFill>
                    <a:srgbClr val="FFC000"/>
                  </a:solidFill>
                  <a:latin typeface="Times New Roman" pitchFamily="18" charset="0"/>
                  <a:cs typeface="Times New Roman" pitchFamily="18" charset="0"/>
                </a:rPr>
                <a:t>SO</a:t>
              </a:r>
              <a:r>
                <a:rPr lang="en-US" sz="2000" b="1" dirty="0" smtClean="0">
                  <a:solidFill>
                    <a:srgbClr val="FFC000"/>
                  </a:solidFill>
                  <a:latin typeface="Times New Roman" pitchFamily="18" charset="0"/>
                  <a:cs typeface="Times New Roman" pitchFamily="18" charset="0"/>
                </a:rPr>
                <a:t>4</a:t>
              </a:r>
              <a:endParaRPr lang="ru-RU" sz="20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6796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96296E-6 L 0.2835 0.0629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67" y="3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4.44444E-6 L -0.19635 0.3701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26" y="184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81481E-6 L -0.15225 0.5935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22" y="296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59259E-6 L -0.63976 0.4923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997" y="246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1628800"/>
            <a:ext cx="1926872" cy="289030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55776" y="218926"/>
            <a:ext cx="62646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Соли – это сложные вещества,</a:t>
            </a:r>
          </a:p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Состоящие из ионов металлов</a:t>
            </a:r>
          </a:p>
          <a:p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кислотных остатков.</a:t>
            </a:r>
          </a:p>
        </p:txBody>
      </p:sp>
    </p:spTree>
    <p:extLst>
      <p:ext uri="{BB962C8B-B14F-4D97-AF65-F5344CB8AC3E}">
        <p14:creationId xmlns:p14="http://schemas.microsoft.com/office/powerpoint/2010/main" val="3284932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4368" y="5077504"/>
            <a:ext cx="1259632" cy="167392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617" y="4847681"/>
            <a:ext cx="1248138" cy="1872207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355314" y="225389"/>
            <a:ext cx="1589373" cy="1412776"/>
            <a:chOff x="355314" y="225389"/>
            <a:chExt cx="1589373" cy="1412776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5314" y="225389"/>
              <a:ext cx="1589373" cy="1412776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521859" y="881630"/>
              <a:ext cx="10230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CaCl</a:t>
              </a:r>
              <a:r>
                <a:rPr lang="en-US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2137937" y="230064"/>
            <a:ext cx="1942567" cy="1412776"/>
            <a:chOff x="2483768" y="230064"/>
            <a:chExt cx="1942567" cy="1412776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8" cstate="email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83768" y="230064"/>
              <a:ext cx="1942567" cy="1412776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3351007" y="696964"/>
              <a:ext cx="7312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err="1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HCl</a:t>
              </a:r>
              <a:endPara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4199910" y="192985"/>
            <a:ext cx="1944687" cy="1414463"/>
            <a:chOff x="4788375" y="147323"/>
            <a:chExt cx="1944687" cy="1414463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8375" y="147323"/>
              <a:ext cx="1944687" cy="14144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5056850" y="623721"/>
              <a:ext cx="15263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latin typeface="Times New Roman" pitchFamily="18" charset="0"/>
                  <a:cs typeface="Times New Roman" pitchFamily="18" charset="0"/>
                </a:rPr>
                <a:t>Mg(NO</a:t>
              </a:r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3</a:t>
              </a:r>
              <a:r>
                <a:rPr lang="en-US" sz="2400" b="1" dirty="0" smtClean="0">
                  <a:latin typeface="Times New Roman" pitchFamily="18" charset="0"/>
                  <a:cs typeface="Times New Roman" pitchFamily="18" charset="0"/>
                </a:rPr>
                <a:t>)</a:t>
              </a:r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6224933" y="230064"/>
            <a:ext cx="1944687" cy="1414463"/>
            <a:chOff x="7020272" y="174399"/>
            <a:chExt cx="1944687" cy="1414463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20272" y="174399"/>
              <a:ext cx="1944687" cy="14144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7596336" y="664918"/>
              <a:ext cx="104387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latin typeface="Times New Roman" pitchFamily="18" charset="0"/>
                  <a:cs typeface="Times New Roman" pitchFamily="18" charset="0"/>
                </a:rPr>
                <a:t>Na</a:t>
              </a:r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400" b="1" dirty="0" smtClean="0">
                  <a:latin typeface="Times New Roman" pitchFamily="18" charset="0"/>
                  <a:cs typeface="Times New Roman" pitchFamily="18" charset="0"/>
                </a:rPr>
                <a:t>O</a:t>
              </a:r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177656" y="1736673"/>
            <a:ext cx="1944687" cy="1414463"/>
            <a:chOff x="177656" y="1736673"/>
            <a:chExt cx="1944687" cy="1414463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656" y="1736673"/>
              <a:ext cx="1944687" cy="14144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779700" y="2179938"/>
              <a:ext cx="10727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latin typeface="Times New Roman" pitchFamily="18" charset="0"/>
                  <a:cs typeface="Times New Roman" pitchFamily="18" charset="0"/>
                </a:rPr>
                <a:t>FeSO</a:t>
              </a:r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4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4170042" y="1736673"/>
            <a:ext cx="1590675" cy="1414463"/>
            <a:chOff x="4965380" y="1703540"/>
            <a:chExt cx="1590675" cy="1414463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65380" y="1703540"/>
              <a:ext cx="1590675" cy="14144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5172254" y="2269772"/>
              <a:ext cx="11769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latin typeface="Times New Roman" pitchFamily="18" charset="0"/>
                  <a:cs typeface="Times New Roman" pitchFamily="18" charset="0"/>
                </a:rPr>
                <a:t>AgNO</a:t>
              </a:r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3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6183991" y="1736672"/>
            <a:ext cx="1590675" cy="1414463"/>
            <a:chOff x="7197277" y="1673190"/>
            <a:chExt cx="1590675" cy="1414463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97277" y="1673190"/>
              <a:ext cx="1590675" cy="14144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7376691" y="2281066"/>
              <a:ext cx="76495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err="1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HBr</a:t>
              </a:r>
              <a:endPara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2313882" y="1762249"/>
            <a:ext cx="1590675" cy="1414463"/>
            <a:chOff x="3170169" y="1762249"/>
            <a:chExt cx="1590675" cy="1414463"/>
          </a:xfrm>
        </p:grpSpPr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0169" y="1762249"/>
              <a:ext cx="1590675" cy="14144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3455051" y="2334521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err="1" smtClean="0">
                  <a:latin typeface="Times New Roman" pitchFamily="18" charset="0"/>
                  <a:cs typeface="Times New Roman" pitchFamily="18" charset="0"/>
                </a:rPr>
                <a:t>ZnO</a:t>
              </a:r>
              <a:endParaRPr lang="ru-RU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6745881" y="3933055"/>
            <a:ext cx="23345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«Поймай» соли</a:t>
            </a:r>
            <a:endParaRPr lang="ru-RU" sz="2400" b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4890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0 L -0.27934 0.61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76" y="30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 L -0.29393 0.69421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05" y="346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0 L 0.11441 0.32222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12" y="1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7037E-7 L 0.0908 0.43773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31" y="218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35140" y="6309320"/>
            <a:ext cx="1512168" cy="545706"/>
            <a:chOff x="35140" y="6309320"/>
            <a:chExt cx="1512168" cy="545706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35140" y="6309320"/>
              <a:ext cx="1512168" cy="537414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02334" y="6393361"/>
              <a:ext cx="77777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H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O</a:t>
              </a:r>
              <a:endPara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-13639" y="5703664"/>
            <a:ext cx="1609725" cy="633413"/>
            <a:chOff x="-13639" y="5703664"/>
            <a:chExt cx="1609725" cy="633413"/>
          </a:xfrm>
        </p:grpSpPr>
        <p:pic>
          <p:nvPicPr>
            <p:cNvPr id="1041" name="Picture 17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639" y="5703664"/>
              <a:ext cx="1609725" cy="6334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55285" y="5847123"/>
              <a:ext cx="1471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Zn(NO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)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1494802" y="5157191"/>
            <a:ext cx="1609725" cy="633413"/>
            <a:chOff x="1494802" y="5157191"/>
            <a:chExt cx="1609725" cy="633413"/>
          </a:xfrm>
        </p:grpSpPr>
        <p:pic>
          <p:nvPicPr>
            <p:cNvPr id="1046" name="Picture 22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4802" y="5157191"/>
              <a:ext cx="1609725" cy="6334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1566294" y="5261774"/>
              <a:ext cx="145424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Ba(NO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)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-13640" y="5157192"/>
            <a:ext cx="1609725" cy="633413"/>
            <a:chOff x="-13640" y="5157192"/>
            <a:chExt cx="1609725" cy="633413"/>
          </a:xfrm>
        </p:grpSpPr>
        <p:pic>
          <p:nvPicPr>
            <p:cNvPr id="1045" name="Picture 21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640" y="5157192"/>
              <a:ext cx="1609725" cy="6334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>
              <a:off x="207553" y="5254890"/>
              <a:ext cx="103906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NaOH</a:t>
              </a:r>
              <a:endPara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1526317" y="5677364"/>
            <a:ext cx="1609725" cy="633413"/>
            <a:chOff x="1526317" y="5677364"/>
            <a:chExt cx="1609725" cy="633413"/>
          </a:xfrm>
        </p:grpSpPr>
        <p:pic>
          <p:nvPicPr>
            <p:cNvPr id="1042" name="Picture 18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6317" y="5677364"/>
              <a:ext cx="1609725" cy="6334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1846740" y="5809404"/>
              <a:ext cx="99097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Fe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O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endPara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024" name="Группа 1023"/>
          <p:cNvGrpSpPr/>
          <p:nvPr/>
        </p:nvGrpSpPr>
        <p:grpSpPr>
          <a:xfrm>
            <a:off x="1547308" y="6224587"/>
            <a:ext cx="1609725" cy="633413"/>
            <a:chOff x="1547308" y="6224587"/>
            <a:chExt cx="1609725" cy="633413"/>
          </a:xfrm>
        </p:grpSpPr>
        <p:pic>
          <p:nvPicPr>
            <p:cNvPr id="1038" name="Picture 14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7308" y="6224587"/>
              <a:ext cx="1609725" cy="6334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1661917" y="6310777"/>
              <a:ext cx="13805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Cr(OH)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endPara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025" name="Группа 1024"/>
          <p:cNvGrpSpPr/>
          <p:nvPr/>
        </p:nvGrpSpPr>
        <p:grpSpPr>
          <a:xfrm>
            <a:off x="3132059" y="6213321"/>
            <a:ext cx="1609725" cy="633413"/>
            <a:chOff x="3132059" y="6213321"/>
            <a:chExt cx="1609725" cy="633413"/>
          </a:xfrm>
        </p:grpSpPr>
        <p:pic>
          <p:nvPicPr>
            <p:cNvPr id="1039" name="Picture 15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2059" y="6213321"/>
              <a:ext cx="1609725" cy="6334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3296078" y="6273003"/>
              <a:ext cx="116249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K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SiO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endPara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3104526" y="5119473"/>
            <a:ext cx="1609725" cy="633413"/>
            <a:chOff x="3104526" y="5119473"/>
            <a:chExt cx="1609725" cy="633413"/>
          </a:xfrm>
        </p:grpSpPr>
        <p:pic>
          <p:nvPicPr>
            <p:cNvPr id="1047" name="Picture 23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04526" y="5119473"/>
              <a:ext cx="1609725" cy="6334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3500461" y="5205346"/>
              <a:ext cx="81785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CuO</a:t>
              </a:r>
              <a:endPara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4592420" y="5097781"/>
            <a:ext cx="1609725" cy="633413"/>
            <a:chOff x="4592420" y="5097781"/>
            <a:chExt cx="1609725" cy="633413"/>
          </a:xfrm>
        </p:grpSpPr>
        <p:pic>
          <p:nvPicPr>
            <p:cNvPr id="1048" name="Picture 24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92420" y="5097781"/>
              <a:ext cx="1609725" cy="6334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4843283" y="5229821"/>
              <a:ext cx="11079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MnCl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3123852" y="5647895"/>
            <a:ext cx="1609725" cy="633413"/>
            <a:chOff x="3123852" y="5647895"/>
            <a:chExt cx="1609725" cy="633413"/>
          </a:xfrm>
        </p:grpSpPr>
        <p:pic>
          <p:nvPicPr>
            <p:cNvPr id="1043" name="Picture 19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3852" y="5647895"/>
              <a:ext cx="1609725" cy="6334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3297964" y="5690623"/>
              <a:ext cx="12779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NH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4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OH</a:t>
              </a:r>
              <a:endPara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4625449" y="5703663"/>
            <a:ext cx="1609725" cy="633413"/>
            <a:chOff x="4625449" y="5703663"/>
            <a:chExt cx="1609725" cy="633413"/>
          </a:xfrm>
        </p:grpSpPr>
        <p:pic>
          <p:nvPicPr>
            <p:cNvPr id="1044" name="Picture 20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5449" y="5703663"/>
              <a:ext cx="1609725" cy="6334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4960264" y="5752291"/>
              <a:ext cx="77777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K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O</a:t>
              </a:r>
              <a:endPara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049" name="Группа 1048"/>
          <p:cNvGrpSpPr/>
          <p:nvPr/>
        </p:nvGrpSpPr>
        <p:grpSpPr>
          <a:xfrm>
            <a:off x="4625093" y="6261320"/>
            <a:ext cx="1609725" cy="633413"/>
            <a:chOff x="4625093" y="6261320"/>
            <a:chExt cx="1609725" cy="633413"/>
          </a:xfrm>
        </p:grpSpPr>
        <p:pic>
          <p:nvPicPr>
            <p:cNvPr id="1040" name="Picture 16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5093" y="6261320"/>
              <a:ext cx="1609725" cy="6334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5055849" y="6316326"/>
              <a:ext cx="74892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HgS</a:t>
              </a:r>
              <a:endPara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053" name="Рисунок 105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9387" y="980728"/>
            <a:ext cx="533656" cy="64038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8224" y="4397679"/>
            <a:ext cx="2304253" cy="1728190"/>
          </a:xfrm>
          <a:prstGeom prst="rect">
            <a:avLst/>
          </a:prstGeom>
        </p:spPr>
      </p:pic>
      <p:sp>
        <p:nvSpPr>
          <p:cNvPr id="4" name="Облако 3"/>
          <p:cNvSpPr/>
          <p:nvPr/>
        </p:nvSpPr>
        <p:spPr>
          <a:xfrm>
            <a:off x="6372200" y="2333691"/>
            <a:ext cx="2568909" cy="1656184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Найди соли</a:t>
            </a:r>
            <a:endParaRPr lang="ru-RU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9075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22222E-6 L 0.38993 -0.188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97" y="-9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33333E-6 L 0.13246 -0.5046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15" y="-25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85185E-6 L -0.14549 -0.4048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74" y="-20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2.22222E-6 L -0.2434 -0.67963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0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70" y="-33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9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85185E-6 L 0.32726 -0.25625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54" y="-128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0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7784" y="1844824"/>
            <a:ext cx="2528567" cy="210819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972342" y="3953017"/>
            <a:ext cx="383944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МОЛОДЕЦ</a:t>
            </a:r>
            <a:endParaRPr lang="ru-RU" sz="5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636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0112" y="4725144"/>
            <a:ext cx="1428275" cy="1944216"/>
          </a:xfrm>
          <a:prstGeom prst="rect">
            <a:avLst/>
          </a:prstGeom>
        </p:spPr>
      </p:pic>
      <p:sp>
        <p:nvSpPr>
          <p:cNvPr id="5" name="Выноска-облако 4"/>
          <p:cNvSpPr/>
          <p:nvPr/>
        </p:nvSpPr>
        <p:spPr>
          <a:xfrm>
            <a:off x="6327319" y="2129923"/>
            <a:ext cx="2731541" cy="2122039"/>
          </a:xfrm>
          <a:prstGeom prst="cloudCallout">
            <a:avLst>
              <a:gd name="adj1" fmla="val -51773"/>
              <a:gd name="adj2" fmla="val 67723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Пройди по следам и выполни задания</a:t>
            </a:r>
            <a:endParaRPr lang="ru-RU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2243366" y="5563884"/>
            <a:ext cx="1303883" cy="1003289"/>
            <a:chOff x="2243366" y="5563884"/>
            <a:chExt cx="1303883" cy="1003289"/>
          </a:xfrm>
        </p:grpSpPr>
        <p:pic>
          <p:nvPicPr>
            <p:cNvPr id="2" name="Рисунок 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2411509" flipH="1" flipV="1">
              <a:off x="2289486" y="5563884"/>
              <a:ext cx="1142324" cy="1003289"/>
            </a:xfrm>
            <a:prstGeom prst="rect">
              <a:avLst/>
            </a:prstGeom>
          </p:spPr>
        </p:pic>
        <p:sp>
          <p:nvSpPr>
            <p:cNvPr id="3" name="TextBox 2"/>
            <p:cNvSpPr txBox="1"/>
            <p:nvPr/>
          </p:nvSpPr>
          <p:spPr>
            <a:xfrm rot="20847786">
              <a:off x="2243366" y="5880861"/>
              <a:ext cx="130388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chemeClr val="accent5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Оксиды</a:t>
              </a:r>
              <a:endPara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 rot="19005647">
            <a:off x="3936974" y="3416519"/>
            <a:ext cx="1435778" cy="1161579"/>
            <a:chOff x="4191708" y="3151972"/>
            <a:chExt cx="1435778" cy="1161579"/>
          </a:xfrm>
        </p:grpSpPr>
        <p:pic>
          <p:nvPicPr>
            <p:cNvPr id="1027" name="Picture 3">
              <a:hlinkClick r:id="rId6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3239015">
              <a:off x="4282778" y="3147678"/>
              <a:ext cx="1161579" cy="11701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Прямоугольник 8">
              <a:hlinkClick r:id="rId8" action="ppaction://hlinksldjump"/>
            </p:cNvPr>
            <p:cNvSpPr/>
            <p:nvPr/>
          </p:nvSpPr>
          <p:spPr>
            <a:xfrm rot="20537386">
              <a:off x="4191708" y="3452981"/>
              <a:ext cx="143577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400" b="1" dirty="0">
                  <a:solidFill>
                    <a:schemeClr val="accent5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Кислоты</a:t>
              </a: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2930895" y="4378679"/>
            <a:ext cx="1727076" cy="1298861"/>
            <a:chOff x="2930895" y="4378679"/>
            <a:chExt cx="1727076" cy="1298861"/>
          </a:xfrm>
        </p:grpSpPr>
        <p:grpSp>
          <p:nvGrpSpPr>
            <p:cNvPr id="8" name="Группа 7"/>
            <p:cNvGrpSpPr/>
            <p:nvPr/>
          </p:nvGrpSpPr>
          <p:grpSpPr>
            <a:xfrm>
              <a:off x="3042164" y="4378679"/>
              <a:ext cx="1357400" cy="1298861"/>
              <a:chOff x="3547249" y="4193222"/>
              <a:chExt cx="1357400" cy="1298861"/>
            </a:xfrm>
          </p:grpSpPr>
          <p:pic>
            <p:nvPicPr>
              <p:cNvPr id="1026" name="Picture 2">
                <a:hlinkClick r:id="rId9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442888">
                <a:off x="3615321" y="4193222"/>
                <a:ext cx="1289328" cy="129886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" name="TextBox 6"/>
              <p:cNvSpPr txBox="1"/>
              <p:nvPr/>
            </p:nvSpPr>
            <p:spPr>
              <a:xfrm>
                <a:off x="3547249" y="4667954"/>
                <a:ext cx="18473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ru-RU" sz="2400" b="1" dirty="0">
                  <a:solidFill>
                    <a:schemeClr val="accent6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 rot="20115542">
              <a:off x="2930895" y="4853411"/>
              <a:ext cx="172707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chemeClr val="accent5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Основания</a:t>
              </a:r>
              <a:endPara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 rot="2229637">
            <a:off x="5207965" y="2608131"/>
            <a:ext cx="1199868" cy="1038031"/>
            <a:chOff x="5207965" y="2608131"/>
            <a:chExt cx="1030411" cy="1038031"/>
          </a:xfrm>
        </p:grpSpPr>
        <p:pic>
          <p:nvPicPr>
            <p:cNvPr id="1028" name="Picture 4">
              <a:hlinkClick r:id="rId10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20121827">
              <a:off x="5207965" y="2608131"/>
              <a:ext cx="1030411" cy="10380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 rot="17065790">
              <a:off x="5268978" y="2894865"/>
              <a:ext cx="908390" cy="396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chemeClr val="accent5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Соли</a:t>
              </a:r>
              <a:endPara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6280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7944" y="3861048"/>
            <a:ext cx="3184460" cy="1384548"/>
          </a:xfrm>
          <a:prstGeom prst="rect">
            <a:avLst/>
          </a:prstGeom>
        </p:spPr>
      </p:pic>
      <p:sp>
        <p:nvSpPr>
          <p:cNvPr id="4" name="Облако 3"/>
          <p:cNvSpPr/>
          <p:nvPr/>
        </p:nvSpPr>
        <p:spPr>
          <a:xfrm>
            <a:off x="971600" y="764704"/>
            <a:ext cx="7992888" cy="2664296"/>
          </a:xfrm>
          <a:prstGeom prst="cloud">
            <a:avLst/>
          </a:prstGeom>
          <a:noFill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Оксиды- это  сложные веществе, состоящие из двух химических элементов, одним из которых является кислород</a:t>
            </a:r>
            <a:endParaRPr lang="ru-RU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0797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Облако 11"/>
          <p:cNvSpPr/>
          <p:nvPr/>
        </p:nvSpPr>
        <p:spPr>
          <a:xfrm>
            <a:off x="109348" y="188640"/>
            <a:ext cx="1942372" cy="1080000"/>
          </a:xfrm>
          <a:prstGeom prst="cloud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HCl</a:t>
            </a:r>
            <a:endParaRPr lang="ru-RU" sz="2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2051719" y="140471"/>
            <a:ext cx="1936637" cy="1176337"/>
            <a:chOff x="2051720" y="140471"/>
            <a:chExt cx="1536700" cy="1176337"/>
          </a:xfrm>
        </p:grpSpPr>
        <p:pic>
          <p:nvPicPr>
            <p:cNvPr id="1035" name="Picture 11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1720" y="140471"/>
              <a:ext cx="1536700" cy="1176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2393816" y="407476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 err="1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CaO</a:t>
              </a:r>
              <a:endPara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3972750" y="140470"/>
            <a:ext cx="1871656" cy="1176337"/>
            <a:chOff x="3972750" y="140470"/>
            <a:chExt cx="1871656" cy="1176337"/>
          </a:xfrm>
        </p:grpSpPr>
        <p:pic>
          <p:nvPicPr>
            <p:cNvPr id="1036" name="Picture 12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2750" y="140470"/>
              <a:ext cx="1871656" cy="1176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4353074" y="454734"/>
              <a:ext cx="119936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H</a:t>
              </a:r>
              <a:r>
                <a:rPr lang="en-US" sz="2000" b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b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SO</a:t>
              </a:r>
              <a:r>
                <a:rPr lang="en-US" sz="2000" b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4</a:t>
              </a:r>
              <a:endParaRPr lang="ru-RU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5652120" y="188640"/>
            <a:ext cx="1800200" cy="1176337"/>
            <a:chOff x="5652120" y="188640"/>
            <a:chExt cx="1800200" cy="1176337"/>
          </a:xfrm>
        </p:grpSpPr>
        <p:pic>
          <p:nvPicPr>
            <p:cNvPr id="1037" name="Picture 13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52120" y="188640"/>
              <a:ext cx="1800200" cy="1176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6011046" y="446574"/>
              <a:ext cx="103105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Na</a:t>
              </a:r>
              <a:r>
                <a:rPr lang="en-US" sz="2000" b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b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O</a:t>
              </a:r>
              <a:endPara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7093394" y="140469"/>
            <a:ext cx="2050606" cy="1176337"/>
            <a:chOff x="7093394" y="140469"/>
            <a:chExt cx="2050606" cy="1176337"/>
          </a:xfrm>
        </p:grpSpPr>
        <p:pic>
          <p:nvPicPr>
            <p:cNvPr id="1038" name="Picture 14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93394" y="140469"/>
              <a:ext cx="2050606" cy="1176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7521526" y="394384"/>
              <a:ext cx="118974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MgCl</a:t>
              </a:r>
              <a:r>
                <a:rPr lang="en-US" sz="2000" b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780998" y="1108010"/>
            <a:ext cx="1990802" cy="1176337"/>
            <a:chOff x="780998" y="1108010"/>
            <a:chExt cx="1990802" cy="1176337"/>
          </a:xfrm>
        </p:grpSpPr>
        <p:pic>
          <p:nvPicPr>
            <p:cNvPr id="1039" name="Picture 15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0998" y="1108010"/>
              <a:ext cx="1990802" cy="1176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2" name="TextBox 21"/>
            <p:cNvSpPr txBox="1"/>
            <p:nvPr/>
          </p:nvSpPr>
          <p:spPr>
            <a:xfrm>
              <a:off x="1380296" y="1434568"/>
              <a:ext cx="79220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SO</a:t>
              </a:r>
              <a:r>
                <a:rPr lang="en-US" sz="2000" b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endParaRPr lang="ru-RU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2771800" y="1108010"/>
            <a:ext cx="1969300" cy="1176337"/>
            <a:chOff x="2771800" y="1108010"/>
            <a:chExt cx="1969300" cy="1176337"/>
          </a:xfrm>
        </p:grpSpPr>
        <p:pic>
          <p:nvPicPr>
            <p:cNvPr id="1040" name="Picture 16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71800" y="1108010"/>
              <a:ext cx="1969300" cy="1176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3165583" y="1364977"/>
              <a:ext cx="113043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HNO</a:t>
              </a:r>
              <a:r>
                <a:rPr lang="en-US" sz="2000" b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endParaRPr lang="ru-RU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4741100" y="1108009"/>
            <a:ext cx="2135156" cy="1176337"/>
            <a:chOff x="4741100" y="1108009"/>
            <a:chExt cx="2135156" cy="1176337"/>
          </a:xfrm>
        </p:grpSpPr>
        <p:pic>
          <p:nvPicPr>
            <p:cNvPr id="1041" name="Picture 17"/>
            <p:cNvPicPr>
              <a:picLocks noChangeAspect="1" noChangeArrowheads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41100" y="1108009"/>
              <a:ext cx="2135156" cy="1176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6" name="TextBox 25"/>
            <p:cNvSpPr txBox="1"/>
            <p:nvPr/>
          </p:nvSpPr>
          <p:spPr>
            <a:xfrm>
              <a:off x="5208193" y="1409447"/>
              <a:ext cx="10983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Fe</a:t>
              </a:r>
              <a:r>
                <a:rPr lang="en-US" sz="2000" b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b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O</a:t>
              </a:r>
              <a:r>
                <a:rPr lang="en-US" sz="2000" b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endParaRPr lang="ru-RU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6867647" y="1082888"/>
            <a:ext cx="1894923" cy="1176337"/>
            <a:chOff x="6867647" y="1082888"/>
            <a:chExt cx="1894923" cy="1176337"/>
          </a:xfrm>
        </p:grpSpPr>
        <p:pic>
          <p:nvPicPr>
            <p:cNvPr id="1042" name="Picture 18"/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67647" y="1082888"/>
              <a:ext cx="1894923" cy="1176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8" name="TextBox 27"/>
            <p:cNvSpPr txBox="1"/>
            <p:nvPr/>
          </p:nvSpPr>
          <p:spPr>
            <a:xfrm>
              <a:off x="7503163" y="1365601"/>
              <a:ext cx="62388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Zn</a:t>
              </a:r>
              <a:endPara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5208192" y="3111446"/>
            <a:ext cx="3935808" cy="3663784"/>
            <a:chOff x="5208192" y="3111446"/>
            <a:chExt cx="3935808" cy="3663784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31968" y="4963198"/>
              <a:ext cx="1812032" cy="1812032"/>
            </a:xfrm>
            <a:prstGeom prst="rect">
              <a:avLst/>
            </a:prstGeom>
          </p:spPr>
        </p:pic>
        <p:sp>
          <p:nvSpPr>
            <p:cNvPr id="2" name="Облако 1"/>
            <p:cNvSpPr/>
            <p:nvPr/>
          </p:nvSpPr>
          <p:spPr>
            <a:xfrm>
              <a:off x="5208192" y="3111446"/>
              <a:ext cx="3029791" cy="1757714"/>
            </a:xfrm>
            <a:prstGeom prst="cloud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Выбери оксиды</a:t>
              </a:r>
              <a:endPara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5181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Блок-схема: ручной ввод 5"/>
          <p:cNvSpPr/>
          <p:nvPr/>
        </p:nvSpPr>
        <p:spPr>
          <a:xfrm>
            <a:off x="971600" y="116632"/>
            <a:ext cx="914400" cy="457200"/>
          </a:xfrm>
          <a:prstGeom prst="flowChartManualInpu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Блок-схема: ручное управление 7"/>
          <p:cNvSpPr/>
          <p:nvPr/>
        </p:nvSpPr>
        <p:spPr>
          <a:xfrm>
            <a:off x="1985320" y="276617"/>
            <a:ext cx="1567627" cy="400110"/>
          </a:xfrm>
          <a:prstGeom prst="flowChartManualOperation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MgCl</a:t>
            </a:r>
            <a:r>
              <a:rPr lang="en-US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с одним вырезанным углом 9"/>
          <p:cNvSpPr/>
          <p:nvPr/>
        </p:nvSpPr>
        <p:spPr>
          <a:xfrm>
            <a:off x="3552946" y="94540"/>
            <a:ext cx="1163070" cy="742172"/>
          </a:xfrm>
          <a:prstGeom prst="snip1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Шестиугольник 10"/>
          <p:cNvSpPr/>
          <p:nvPr/>
        </p:nvSpPr>
        <p:spPr>
          <a:xfrm>
            <a:off x="4717504" y="94540"/>
            <a:ext cx="1510680" cy="914400"/>
          </a:xfrm>
          <a:prstGeom prst="hexagon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NaOH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6228184" y="94540"/>
            <a:ext cx="1728192" cy="914400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ZnO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Блок-схема: ручной ввод 12"/>
          <p:cNvSpPr/>
          <p:nvPr/>
        </p:nvSpPr>
        <p:spPr>
          <a:xfrm>
            <a:off x="7539849" y="73284"/>
            <a:ext cx="914400" cy="457200"/>
          </a:xfrm>
          <a:prstGeom prst="flowChartManualInpu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FeCl</a:t>
            </a:r>
            <a:r>
              <a:rPr lang="en-US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Блок-схема: карточка 14"/>
          <p:cNvSpPr/>
          <p:nvPr/>
        </p:nvSpPr>
        <p:spPr>
          <a:xfrm>
            <a:off x="58982" y="640663"/>
            <a:ext cx="914400" cy="804672"/>
          </a:xfrm>
          <a:prstGeom prst="flowChartPunchedCard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BaO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Блок-схема: ручное управление 15"/>
          <p:cNvSpPr/>
          <p:nvPr/>
        </p:nvSpPr>
        <p:spPr>
          <a:xfrm>
            <a:off x="1259632" y="1042999"/>
            <a:ext cx="2160240" cy="612648"/>
          </a:xfrm>
          <a:prstGeom prst="flowChartManualOperation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Ca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(OH)</a:t>
            </a:r>
            <a:r>
              <a:rPr lang="en-US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Блок-схема: документ 16"/>
          <p:cNvSpPr/>
          <p:nvPr/>
        </p:nvSpPr>
        <p:spPr>
          <a:xfrm>
            <a:off x="3523037" y="1263009"/>
            <a:ext cx="914400" cy="612648"/>
          </a:xfrm>
          <a:prstGeom prst="flowChartDocumen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Fe</a:t>
            </a:r>
            <a:r>
              <a:rPr lang="en-US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Блок-схема: перфолента 17"/>
          <p:cNvSpPr/>
          <p:nvPr/>
        </p:nvSpPr>
        <p:spPr>
          <a:xfrm>
            <a:off x="4717504" y="1002070"/>
            <a:ext cx="914400" cy="804672"/>
          </a:xfrm>
          <a:prstGeom prst="flowChartPunchedTape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HCl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Блок-схема: ручной ввод 18"/>
          <p:cNvSpPr/>
          <p:nvPr/>
        </p:nvSpPr>
        <p:spPr>
          <a:xfrm>
            <a:off x="6177880" y="1263009"/>
            <a:ext cx="914400" cy="457200"/>
          </a:xfrm>
          <a:prstGeom prst="flowChartManualInpu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с двумя вырезанными соседними углами 19"/>
          <p:cNvSpPr/>
          <p:nvPr/>
        </p:nvSpPr>
        <p:spPr>
          <a:xfrm>
            <a:off x="7539849" y="932024"/>
            <a:ext cx="914400" cy="914400"/>
          </a:xfrm>
          <a:prstGeom prst="snip2Same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NO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Выноска-облако 1"/>
          <p:cNvSpPr/>
          <p:nvPr/>
        </p:nvSpPr>
        <p:spPr>
          <a:xfrm>
            <a:off x="2311933" y="2060848"/>
            <a:ext cx="2125504" cy="1152128"/>
          </a:xfrm>
          <a:prstGeom prst="cloudCallout">
            <a:avLst>
              <a:gd name="adj1" fmla="val -85984"/>
              <a:gd name="adj2" fmla="val 5965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Помоги перейти ручей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720" y="2636912"/>
            <a:ext cx="1139698" cy="1179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335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1.48148E-6 L 0.08385 0.4601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4" y="230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07407E-6 L -0.12534 0.4740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67" y="23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44444E-6 L -0.33854 0.482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27" y="24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96296E-6 L 0.48038 0.4094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10" y="20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4.81481E-6 L 0.21441 0.3340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12" y="16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7037E-6 L -0.19357 0.39189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87" y="195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59259E-6 L 0.04202 0.36644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1" y="18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4382798"/>
            <a:ext cx="2381250" cy="2486025"/>
          </a:xfrm>
          <a:prstGeom prst="rect">
            <a:avLst/>
          </a:prstGeom>
        </p:spPr>
      </p:pic>
      <p:sp>
        <p:nvSpPr>
          <p:cNvPr id="10" name="Облако 9"/>
          <p:cNvSpPr/>
          <p:nvPr/>
        </p:nvSpPr>
        <p:spPr>
          <a:xfrm>
            <a:off x="1370137" y="404664"/>
            <a:ext cx="6730255" cy="2808312"/>
          </a:xfrm>
          <a:prstGeom prst="cloud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Основания – сложные вещества, состоящие из ионов металлов и связанных с ними гидроксид-ионов</a:t>
            </a:r>
            <a:endParaRPr lang="ru-RU" sz="2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9774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774808" y="779713"/>
            <a:ext cx="2088232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NaOH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07913" y="1955660"/>
            <a:ext cx="2088232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HNO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30152" y="3068960"/>
            <a:ext cx="2065993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Cu(OH)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818022" y="777396"/>
            <a:ext cx="2088232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MgCl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752348" y="1929942"/>
            <a:ext cx="2088232" cy="914400"/>
          </a:xfrm>
          <a:prstGeom prst="roundRect">
            <a:avLst>
              <a:gd name="adj" fmla="val 0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ZnO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761864" y="3068960"/>
            <a:ext cx="2030078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Fe(OH)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9033" y="4558868"/>
            <a:ext cx="3384376" cy="2376264"/>
          </a:xfrm>
          <a:prstGeom prst="rect">
            <a:avLst/>
          </a:prstGeom>
        </p:spPr>
      </p:pic>
      <p:sp>
        <p:nvSpPr>
          <p:cNvPr id="10" name="Пятно 2 9"/>
          <p:cNvSpPr/>
          <p:nvPr/>
        </p:nvSpPr>
        <p:spPr>
          <a:xfrm>
            <a:off x="5220072" y="5212668"/>
            <a:ext cx="1686182" cy="736612"/>
          </a:xfrm>
          <a:prstGeom prst="irregularSeal2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 err="1" smtClean="0">
                <a:latin typeface="Times New Roman" pitchFamily="18" charset="0"/>
                <a:cs typeface="Times New Roman" pitchFamily="18" charset="0"/>
              </a:rPr>
              <a:t>NaOH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ятно 2 10"/>
          <p:cNvSpPr/>
          <p:nvPr/>
        </p:nvSpPr>
        <p:spPr>
          <a:xfrm>
            <a:off x="7141221" y="5313578"/>
            <a:ext cx="1979712" cy="914400"/>
          </a:xfrm>
          <a:prstGeom prst="irregularSeal2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Cu(OH)</a:t>
            </a:r>
            <a:r>
              <a:rPr lang="en-US" sz="105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105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ятно 2 11"/>
          <p:cNvSpPr/>
          <p:nvPr/>
        </p:nvSpPr>
        <p:spPr>
          <a:xfrm>
            <a:off x="6228184" y="5632233"/>
            <a:ext cx="1924178" cy="728346"/>
          </a:xfrm>
          <a:prstGeom prst="irregularSeal2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Fe(OH)</a:t>
            </a:r>
            <a:r>
              <a:rPr lang="en-US" sz="105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105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Выноска-облако 13"/>
          <p:cNvSpPr/>
          <p:nvPr/>
        </p:nvSpPr>
        <p:spPr>
          <a:xfrm>
            <a:off x="6791942" y="3557348"/>
            <a:ext cx="2380782" cy="1229308"/>
          </a:xfrm>
          <a:prstGeom prst="cloudCallout">
            <a:avLst>
              <a:gd name="adj1" fmla="val -33670"/>
              <a:gd name="adj2" fmla="val 8504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Собери основания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2580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259632" y="188640"/>
            <a:ext cx="5904656" cy="9144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Построй горку из оснований</a:t>
            </a:r>
            <a:endParaRPr lang="ru-RU" sz="2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3347861" y="1077500"/>
            <a:ext cx="1705007" cy="1620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Ca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(OH)</a:t>
            </a:r>
            <a:r>
              <a:rPr lang="en-US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1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7164288" y="908720"/>
            <a:ext cx="1620000" cy="1620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NaOH</a:t>
            </a:r>
            <a:endParaRPr lang="ru-RU" sz="1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5052869" y="1077500"/>
            <a:ext cx="1620000" cy="1620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HNO</a:t>
            </a:r>
            <a:r>
              <a:rPr lang="en-US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1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069886" y="5238000"/>
            <a:ext cx="1620000" cy="1620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1634417" y="937110"/>
            <a:ext cx="1620000" cy="1620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KCl</a:t>
            </a:r>
            <a:endParaRPr lang="ru-RU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461672" y="5174852"/>
            <a:ext cx="1620000" cy="1620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242869" y="5245960"/>
            <a:ext cx="1620000" cy="1620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7609" y="334080"/>
            <a:ext cx="1620000" cy="1620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MgO</a:t>
            </a:r>
            <a:endParaRPr lang="ru-RU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274828" y="2282132"/>
            <a:ext cx="1620000" cy="1620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Fe(OH)</a:t>
            </a:r>
            <a:r>
              <a:rPr lang="en-US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1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2383485" y="2017440"/>
            <a:ext cx="1620000" cy="16200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Mg</a:t>
            </a:r>
            <a:r>
              <a:rPr lang="en-US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1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7236296" y="2282132"/>
            <a:ext cx="1764016" cy="1620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Zn(OH)</a:t>
            </a:r>
            <a:r>
              <a:rPr lang="en-US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1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172400" y="6381328"/>
            <a:ext cx="978408" cy="484632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8856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48148E-6 L 0.08785 0.44537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92" y="22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712 0.02894 L -0.49809 0.49422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49" y="232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4 0.07315 L 0.5882 0.27245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90" y="99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48148E-6 L -0.33264 0.09421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32" y="46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8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002" y="5013176"/>
            <a:ext cx="1152128" cy="165691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8064" y="4328007"/>
            <a:ext cx="1152128" cy="1152128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2748940" y="166326"/>
            <a:ext cx="6395060" cy="3550706"/>
            <a:chOff x="2915816" y="0"/>
            <a:chExt cx="5904656" cy="3140968"/>
          </a:xfrm>
        </p:grpSpPr>
        <p:sp>
          <p:nvSpPr>
            <p:cNvPr id="6" name="Облако 5"/>
            <p:cNvSpPr/>
            <p:nvPr/>
          </p:nvSpPr>
          <p:spPr>
            <a:xfrm>
              <a:off x="2915816" y="0"/>
              <a:ext cx="5904656" cy="3140968"/>
            </a:xfrm>
            <a:prstGeom prst="cloud">
              <a:avLst/>
            </a:prstGeom>
            <a:noFill/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645218" y="654978"/>
              <a:ext cx="5009507" cy="16607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Кислоты </a:t>
              </a:r>
              <a:r>
                <a:rPr lang="ru-RU" sz="28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– </a:t>
              </a:r>
            </a:p>
            <a:p>
              <a:r>
                <a:rPr lang="ru-RU" sz="2800" b="1" dirty="0" smtClean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сложные  вещества, молекулы которых состоят из атомов водорода и кислотного остатка</a:t>
              </a:r>
              <a:endParaRPr lang="ru-RU" sz="2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19992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2642</TotalTime>
  <Words>187</Words>
  <Application>Microsoft Office PowerPoint</Application>
  <PresentationFormat>Экран (4:3)</PresentationFormat>
  <Paragraphs>105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Обобщающий урок по теме: «Классы неорганических веществ»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НН</dc:creator>
  <cp:lastModifiedBy>НН</cp:lastModifiedBy>
  <cp:revision>329</cp:revision>
  <dcterms:created xsi:type="dcterms:W3CDTF">2012-02-19T11:00:18Z</dcterms:created>
  <dcterms:modified xsi:type="dcterms:W3CDTF">2012-04-11T18:00:22Z</dcterms:modified>
</cp:coreProperties>
</file>