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783" autoAdjust="0"/>
  </p:normalViewPr>
  <p:slideViewPr>
    <p:cSldViewPr>
      <p:cViewPr varScale="1">
        <p:scale>
          <a:sx n="86" d="100"/>
          <a:sy n="86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2BFEB-9A35-4A75-8035-307AECA5CF63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B45736-DA95-422B-88BD-DFEF65467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45736-DA95-422B-88BD-DFEF654674F0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F8EB5-E538-4AF6-9E73-727A74E1B811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54AAC-D136-43DE-ADD8-7EEA50D80E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F8EB5-E538-4AF6-9E73-727A74E1B811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54AAC-D136-43DE-ADD8-7EEA50D80E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F8EB5-E538-4AF6-9E73-727A74E1B811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54AAC-D136-43DE-ADD8-7EEA50D80E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F8EB5-E538-4AF6-9E73-727A74E1B811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54AAC-D136-43DE-ADD8-7EEA50D80E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F8EB5-E538-4AF6-9E73-727A74E1B811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54AAC-D136-43DE-ADD8-7EEA50D80E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F8EB5-E538-4AF6-9E73-727A74E1B811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54AAC-D136-43DE-ADD8-7EEA50D80E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F8EB5-E538-4AF6-9E73-727A74E1B811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54AAC-D136-43DE-ADD8-7EEA50D80E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F8EB5-E538-4AF6-9E73-727A74E1B811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54AAC-D136-43DE-ADD8-7EEA50D80E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F8EB5-E538-4AF6-9E73-727A74E1B811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54AAC-D136-43DE-ADD8-7EEA50D80E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F8EB5-E538-4AF6-9E73-727A74E1B811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54AAC-D136-43DE-ADD8-7EEA50D80E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F8EB5-E538-4AF6-9E73-727A74E1B811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6F54AAC-D136-43DE-ADD8-7EEA50D80E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0FF8EB5-E538-4AF6-9E73-727A74E1B811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6F54AAC-D136-43DE-ADD8-7EEA50D80E9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museumkassil.sgu.ru/sites/default/files/pictures/biography(1).jpg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Olga\Desktop\&#1051;.&#1050;&#1072;&#1089;&#1089;&#1080;&#1083;&#1100;\Lev_Kassil_-_Otmetki_Rimmy_Lebedevoj_chitaet_Grigorij_Vojner_(get-tune.net).mp3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476672"/>
            <a:ext cx="7128792" cy="1008112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ЛЕВ   КАССИЛЬ</a:t>
            </a:r>
            <a:endParaRPr lang="ru-RU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5949280"/>
            <a:ext cx="5688632" cy="648072"/>
          </a:xfrm>
        </p:spPr>
        <p:txBody>
          <a:bodyPr>
            <a:noAutofit/>
          </a:bodyPr>
          <a:lstStyle/>
          <a:p>
            <a:pPr algn="ctr"/>
            <a:r>
              <a:rPr lang="ru-RU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Пермякова Ольга Юрьевна, учитель начальных классов МБОУ СОШ №7 г.Поронайска Сахалинской области</a:t>
            </a:r>
            <a:endParaRPr lang="ru-RU" sz="1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4499992" y="1948192"/>
            <a:ext cx="43924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1905 - 1970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прозаик.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museumkassil.sgu.ru/sites/default/files/styles/100x100/public/pictures/biography%281%29.jpg?itok=YcVmNJ9Y">
            <a:hlinkClick r:id="rId2" tooltip="&quot;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908720"/>
            <a:ext cx="3816424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332656"/>
            <a:ext cx="8074096" cy="6525344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Кассиль Лев Абрамович 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родился 27 июня (10 июля) 1905 года в Покровской слободе (ныне г.Энгельс) Саратовской губернии в семье врача и учительницы музыки.</a:t>
            </a:r>
          </a:p>
          <a:p>
            <a:pPr algn="just"/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Учился в гимназии, после революции преобразованной в Единую трудовую школу.</a:t>
            </a:r>
          </a:p>
          <a:p>
            <a:pPr algn="just"/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Сотрудничал с Покровской детской библиотекой-читальней, при которой организовывались для детей рабочих различные кружки, в том числе издавался и рукописный журнал, редактором и художником которого был Кассиль. По окончании школы за активную общественную работу Кассиль получил направление в вуз.</a:t>
            </a:r>
          </a:p>
          <a:p>
            <a:pPr algn="just"/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1923 году поступает на математическое отделение физико-математического факультета Московского университета, специализируясь на аэродинамическом цикле. К третьему курсу начал всерьез думать о литературном труде. Через год написал свой первый рассказ, который был напечатан в 1925 г. в газете "Новости радио". </a:t>
            </a:r>
          </a:p>
          <a:p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60648"/>
            <a:ext cx="8002088" cy="6597352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1927 году был привлечен В.В.Маяковским к работе в журнале «Новый ЛЕФ» (здесь были напечатаны отрывки из первой книги "Кондуит"), в конце 1920–1930-х годов сотрудничал с журналом «Пионер», выступал в газете «Известия» с очерками (Ледовый комиссар – о «челюскинской» эпопее О.Ю.Шмидта, Поднят потолок мира – о полете стратостата «СССР», Искусство удивляться – об успехах советской авиации, и т.п.). Тогда же выходят в свет первые книги Кассиля для детей и юношества: романы Вратарь Республики (1938), отразивший, в числе прочего, не охладевающую у писателя на протяжении всей жизни страсть футбольного болельщика; Ход белой королевы (1956), посвященный лыжному спорту; Чаша гладиатора (1960) – о жизни циркового борца и судьбах русских людей, оказавшихся после 1917 года в эмиграции; повести </a:t>
            </a:r>
            <a:r>
              <a:rPr lang="ru-RU" sz="20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Черемыш</a:t>
            </a: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брат героя (1938), Великое противостояние (ч. 1–2, 1941–1947), передающей процесс духовного взросления «незаметной» девочки </a:t>
            </a:r>
            <a:r>
              <a:rPr lang="ru-RU" sz="20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Симы</a:t>
            </a: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Крупицыной</a:t>
            </a: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благодаря мудрому человеку и выдающемуся режиссеру неожиданно открывшей в себе талант не только и не столько актрисы, сколько незаурядной и сильной личности; Дорогие мои мальчишки (1944) – о детях, в годы войны заменивших в тылу отцов; Улица младшего сына (1949, совместно с М. </a:t>
            </a:r>
            <a:r>
              <a:rPr lang="ru-RU" sz="20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Поляновским</a:t>
            </a: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 Государственная премия, 1951), рассказавшая о жизни и смерти юного партизана Володи Дубинина; </a:t>
            </a:r>
            <a:endParaRPr lang="ru-RU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404664"/>
            <a:ext cx="8074096" cy="6192688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>
                <a:solidFill>
                  <a:srgbClr val="FFFF00"/>
                </a:solidFill>
              </a:rPr>
              <a:t>Кассиль оставил также рассказы, многие из которых посвящены будням Великой Отечественной войны, хорошо знакомым Кассилю по собственному опыту военного корреспондента, и детям на фронте и в тылу (в т.ч. Рассказ об отсутствующем, Линия связи, Зеленая веточка, Все вернется, У классной доски, Отметки Риммы Лебедевой, Держись, капитан!), публицистические книги, построенные как дружеский разговор с ребенком о насущном и важном (Твои защитники, 1942, – об армии и борьбе с фашизмом; Про жизнь совсем хорошую, 1959, – о строительстве прекрасного коммунистического «завтра» в советской стране), книги о творчестве (Дело вкуса, 1958), о близких ему писателях (Маяковский – сам, 1940; Сергей Михалков, 1954) и др. выдающихся современниках (К.Э. Циолковском, В.П. Чкалове, О.Ю. Шмидте – в книгах Люди нового века, Человек, шагнувший к звездам, обе 1958), литературно-критические очерки об А. Гайдаре, М. Ильине, А. Алтаеве и др., автобиографические заметки (Вслух про себя). Совместно с С.В.Михалковым издал не лишенную послевоенной политической эйфории книгу путевых очерков Европа – слева! По маякам пятнадцати стран (1947).</a:t>
            </a:r>
          </a:p>
          <a:p>
            <a:pPr algn="just"/>
            <a:r>
              <a:rPr lang="ru-RU" dirty="0" smtClean="0">
                <a:solidFill>
                  <a:srgbClr val="FFFF00"/>
                </a:solidFill>
              </a:rPr>
              <a:t>В 1965 Кассиль был избран членом-корреспондентом Академии педагогических наук СССР. Многие годы преподавал в Литературном институте им. М.Горького.</a:t>
            </a:r>
          </a:p>
          <a:p>
            <a:pPr algn="just"/>
            <a:r>
              <a:rPr lang="ru-RU" dirty="0" smtClean="0">
                <a:solidFill>
                  <a:srgbClr val="FFFF00"/>
                </a:solidFill>
              </a:rPr>
              <a:t>Умер Кассиль в Москве 21 июня 1970 года. Похоронен на Новодевичьем кладбище.</a:t>
            </a:r>
          </a:p>
          <a:p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Olga\Desktop\Л.Кассиль\Lev_Kassil__Konduit_i_Shvambraniya._Cheremysh_brat_gero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0"/>
            <a:ext cx="1944216" cy="2934326"/>
          </a:xfrm>
          <a:prstGeom prst="rect">
            <a:avLst/>
          </a:prstGeom>
          <a:noFill/>
        </p:spPr>
      </p:pic>
      <p:pic>
        <p:nvPicPr>
          <p:cNvPr id="15363" name="Picture 3" descr="C:\Users\Olga\Desktop\Л.Кассиль\Lev_Kassil__Ogneopasnyj_gruz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188640"/>
            <a:ext cx="1846064" cy="2852169"/>
          </a:xfrm>
          <a:prstGeom prst="rect">
            <a:avLst/>
          </a:prstGeom>
          <a:noFill/>
        </p:spPr>
      </p:pic>
      <p:pic>
        <p:nvPicPr>
          <p:cNvPr id="15364" name="Picture 4" descr="C:\Users\Olga\Desktop\Л.Кассиль\Lev_Kassil__Rasskaz_ob_otsutstvuyusche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3645024"/>
            <a:ext cx="1835498" cy="2808312"/>
          </a:xfrm>
          <a:prstGeom prst="rect">
            <a:avLst/>
          </a:prstGeom>
          <a:noFill/>
        </p:spPr>
      </p:pic>
      <p:pic>
        <p:nvPicPr>
          <p:cNvPr id="15365" name="Picture 5" descr="C:\Users\Olga\Desktop\Л.Кассиль\Lev_Kassil__Rasskazy_o_vojn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1720" y="3429000"/>
            <a:ext cx="1905000" cy="2733675"/>
          </a:xfrm>
          <a:prstGeom prst="rect">
            <a:avLst/>
          </a:prstGeom>
          <a:noFill/>
        </p:spPr>
      </p:pic>
      <p:pic>
        <p:nvPicPr>
          <p:cNvPr id="15366" name="Picture 6" descr="C:\Users\Olga\Desktop\Л.Кассиль\Lev_Kassil__Turetskie_butsy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6016" y="188640"/>
            <a:ext cx="2016224" cy="2873119"/>
          </a:xfrm>
          <a:prstGeom prst="rect">
            <a:avLst/>
          </a:prstGeom>
          <a:noFill/>
        </p:spPr>
      </p:pic>
      <p:pic>
        <p:nvPicPr>
          <p:cNvPr id="15367" name="Picture 7" descr="C:\Users\Olga\Desktop\Л.Кассиль\Lev_Kassil__Derzhis_kapitan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48264" y="188640"/>
            <a:ext cx="1905000" cy="2809875"/>
          </a:xfrm>
          <a:prstGeom prst="rect">
            <a:avLst/>
          </a:prstGeom>
          <a:noFill/>
        </p:spPr>
      </p:pic>
      <p:pic>
        <p:nvPicPr>
          <p:cNvPr id="15369" name="Picture 9" descr="C:\Users\Olga\Downloads\Lev_Kassil__Velikoe_protivostoyanie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7504" y="3212976"/>
            <a:ext cx="1905000" cy="2876550"/>
          </a:xfrm>
          <a:prstGeom prst="rect">
            <a:avLst/>
          </a:prstGeom>
          <a:noFill/>
        </p:spPr>
      </p:pic>
      <p:pic>
        <p:nvPicPr>
          <p:cNvPr id="15371" name="Picture 11" descr="C:\Users\Olga\Downloads\Lev_Kassil__Glavnoe_vojsko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92080" y="3356992"/>
            <a:ext cx="2016224" cy="2863038"/>
          </a:xfrm>
          <a:prstGeom prst="rect">
            <a:avLst/>
          </a:prstGeom>
          <a:noFill/>
        </p:spPr>
      </p:pic>
      <p:pic>
        <p:nvPicPr>
          <p:cNvPr id="15372" name="Picture 12" descr="C:\Users\Olga\Downloads\Lev_Kassil__Dorogie_moi_malchishki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36296" y="3068960"/>
            <a:ext cx="1800200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47664" y="1268760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ОТМЕТКИ РИММЫ ЛЕБЕДЕВОЙ</a:t>
            </a:r>
            <a:endParaRPr lang="ru-RU" sz="28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Lev_Kassil_-_Otmetki_Rimmy_Lebedevoj_chitaet_Grigorij_Vojner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 flipV="1">
            <a:off x="4067944" y="2509664"/>
            <a:ext cx="504056" cy="559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1916832"/>
            <a:ext cx="63367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Понравился ли вам рассказ?</a:t>
            </a:r>
          </a:p>
          <a:p>
            <a:pPr marL="457200" indent="-457200">
              <a:buAutoNum type="arabicPeriod"/>
            </a:pPr>
            <a:endParaRPr lang="ru-RU" sz="24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Какое впечатление у вас от рассказа?</a:t>
            </a:r>
          </a:p>
          <a:p>
            <a:pPr marL="457200" indent="-457200">
              <a:buAutoNum type="arabicPeriod"/>
            </a:pPr>
            <a:endParaRPr lang="ru-RU" sz="24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Почему Римма  не готовила  уроки?  Какое оправдание она находила для себя всякий раз?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51720" y="836712"/>
            <a:ext cx="489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РАБОТА  ПО  ТЕКСТУ:</a:t>
            </a: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476672"/>
            <a:ext cx="6539064" cy="648072"/>
          </a:xfrm>
        </p:spPr>
        <p:txBody>
          <a:bodyPr/>
          <a:lstStyle/>
          <a:p>
            <a:r>
              <a:rPr lang="ru-RU" sz="28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ВЫБОРОЧНОЕ ЧТЕНИЕ</a:t>
            </a:r>
            <a:endParaRPr lang="ru-RU" sz="2800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1268760"/>
            <a:ext cx="7619184" cy="5112568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 какой просьбой обратилась к своим ученикам Анастасия Дмитриевна?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Как объясняла Римма причину незнания уроков?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Куда часто  ходили ребята и что они там делали?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  чём  попросил  раненый  лейтенант  Римму?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Справилась ли Римма с заданием бойца? Что сказал ей раненый боец?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 чём поведала лейтенанту Маня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Петлина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Что сказал ей раненый?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 чём договорились Римма и лейтенант?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Каких успехов достигла Римма?</a:t>
            </a:r>
          </a:p>
          <a:p>
            <a:pPr marL="457200" indent="-457200">
              <a:buAutoNum type="arabicPeriod"/>
            </a:pPr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76672"/>
            <a:ext cx="6624736" cy="936104"/>
          </a:xfrm>
        </p:spPr>
        <p:txBody>
          <a:bodyPr/>
          <a:lstStyle/>
          <a:p>
            <a:r>
              <a:rPr lang="ru-RU" sz="36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Домашнее задание:</a:t>
            </a:r>
            <a:endParaRPr lang="ru-RU" sz="3600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91680" y="1844824"/>
            <a:ext cx="6611072" cy="2369552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С.  175 - 178  читать,</a:t>
            </a:r>
          </a:p>
          <a:p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Составить </a:t>
            </a:r>
            <a:r>
              <a:rPr lang="ru-RU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о Римме.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121</TotalTime>
  <Words>762</Words>
  <Application>Microsoft Office PowerPoint</Application>
  <PresentationFormat>Экран (4:3)</PresentationFormat>
  <Paragraphs>32</Paragraphs>
  <Slides>9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ЛЕВ   КАССИЛЬ</vt:lpstr>
      <vt:lpstr>Слайд 2</vt:lpstr>
      <vt:lpstr>Слайд 3</vt:lpstr>
      <vt:lpstr>Слайд 4</vt:lpstr>
      <vt:lpstr>Слайд 5</vt:lpstr>
      <vt:lpstr>Слайд 6</vt:lpstr>
      <vt:lpstr>Слайд 7</vt:lpstr>
      <vt:lpstr>ВЫБОРОЧНОЕ ЧТЕНИЕ</vt:lpstr>
      <vt:lpstr>Домашнее задание: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ЛЕВ   КАССИЛЬ</dc:title>
  <dc:creator>Olga</dc:creator>
  <cp:lastModifiedBy>Olga</cp:lastModifiedBy>
  <cp:revision>14</cp:revision>
  <dcterms:created xsi:type="dcterms:W3CDTF">2014-05-04T02:54:00Z</dcterms:created>
  <dcterms:modified xsi:type="dcterms:W3CDTF">2014-05-04T08:57:25Z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270372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