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FF"/>
    <a:srgbClr val="CCFF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74" autoAdjust="0"/>
    <p:restoredTop sz="94660"/>
  </p:normalViewPr>
  <p:slideViewPr>
    <p:cSldViewPr>
      <p:cViewPr varScale="1">
        <p:scale>
          <a:sx n="69" d="100"/>
          <a:sy n="69" d="100"/>
        </p:scale>
        <p:origin x="-1434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3150"/>
    </p:cViewPr>
  </p:sorterViewPr>
  <p:notesViewPr>
    <p:cSldViewPr>
      <p:cViewPr varScale="1">
        <p:scale>
          <a:sx n="56" d="100"/>
          <a:sy n="56" d="100"/>
        </p:scale>
        <p:origin x="-1860" y="-7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73A3CCF-676D-4F97-AF35-1B56C5D77A92}" type="doc">
      <dgm:prSet loTypeId="urn:microsoft.com/office/officeart/2008/layout/AlternatingPictureBlocks" loCatId="list" qsTypeId="urn:microsoft.com/office/officeart/2005/8/quickstyle/3d5" qsCatId="3D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663A5D6B-4312-4532-9223-A85434A8AFB7}">
      <dgm:prSet phldrT="[Текст]" custT="1"/>
      <dgm:spPr/>
      <dgm:t>
        <a:bodyPr/>
        <a:lstStyle/>
        <a:p>
          <a:pPr algn="l"/>
          <a:r>
            <a:rPr lang="ru-RU" sz="1800" dirty="0" smtClean="0"/>
            <a:t>Чарльз Дарвин. Он обосновал гипотезу происхождения человека от обезьяноподобного предка (1871).</a:t>
          </a:r>
        </a:p>
        <a:p>
          <a:pPr algn="ctr"/>
          <a:r>
            <a:rPr lang="ru-RU" sz="1200" dirty="0" smtClean="0"/>
            <a:t>  </a:t>
          </a:r>
          <a:endParaRPr lang="ru-RU" sz="1200" dirty="0"/>
        </a:p>
      </dgm:t>
    </dgm:pt>
    <dgm:pt modelId="{6B087552-8244-43BF-8BF4-035293E1AB24}" type="parTrans" cxnId="{5FAE3FE3-4EB5-4BC5-9F49-853C92B8EEDB}">
      <dgm:prSet/>
      <dgm:spPr/>
      <dgm:t>
        <a:bodyPr/>
        <a:lstStyle/>
        <a:p>
          <a:endParaRPr lang="ru-RU"/>
        </a:p>
      </dgm:t>
    </dgm:pt>
    <dgm:pt modelId="{BDFE6947-9A0B-46DC-94FD-1AA80D25A42D}" type="sibTrans" cxnId="{5FAE3FE3-4EB5-4BC5-9F49-853C92B8EEDB}">
      <dgm:prSet/>
      <dgm:spPr/>
      <dgm:t>
        <a:bodyPr/>
        <a:lstStyle/>
        <a:p>
          <a:endParaRPr lang="ru-RU"/>
        </a:p>
      </dgm:t>
    </dgm:pt>
    <dgm:pt modelId="{167F1D69-B0DC-42FC-829F-F01DE7FF836D}">
      <dgm:prSet phldrT="[Текст]" custT="1"/>
      <dgm:spPr/>
      <dgm:t>
        <a:bodyPr/>
        <a:lstStyle/>
        <a:p>
          <a:pPr algn="l"/>
          <a:r>
            <a:rPr lang="ru-RU" sz="1800" dirty="0" smtClean="0"/>
            <a:t>Карл Линней. Он отнёс человека к животному миру (1735).</a:t>
          </a:r>
        </a:p>
        <a:p>
          <a:pPr algn="ctr"/>
          <a:r>
            <a:rPr lang="ru-RU" sz="2000" dirty="0" smtClean="0"/>
            <a:t> </a:t>
          </a:r>
          <a:endParaRPr lang="ru-RU" sz="2000" dirty="0"/>
        </a:p>
      </dgm:t>
    </dgm:pt>
    <dgm:pt modelId="{AF963F29-5BF9-4D4A-A9EE-A64377EBBF44}" type="parTrans" cxnId="{237C88A8-9939-499D-B0B3-6681A6EF4E19}">
      <dgm:prSet/>
      <dgm:spPr/>
      <dgm:t>
        <a:bodyPr/>
        <a:lstStyle/>
        <a:p>
          <a:endParaRPr lang="ru-RU"/>
        </a:p>
      </dgm:t>
    </dgm:pt>
    <dgm:pt modelId="{58C27E14-8E12-46CF-A074-C79BC1395B55}" type="sibTrans" cxnId="{237C88A8-9939-499D-B0B3-6681A6EF4E19}">
      <dgm:prSet/>
      <dgm:spPr/>
      <dgm:t>
        <a:bodyPr/>
        <a:lstStyle/>
        <a:p>
          <a:endParaRPr lang="ru-RU"/>
        </a:p>
      </dgm:t>
    </dgm:pt>
    <dgm:pt modelId="{A56B5259-C618-42B0-9F02-8CC708A6D722}">
      <dgm:prSet custT="1"/>
      <dgm:spPr/>
      <dgm:t>
        <a:bodyPr/>
        <a:lstStyle/>
        <a:p>
          <a:r>
            <a:rPr lang="ru-RU" sz="1800" dirty="0" smtClean="0"/>
            <a:t> Томас Хаксли.</a:t>
          </a:r>
        </a:p>
        <a:p>
          <a:r>
            <a:rPr lang="ru-RU" sz="1800" dirty="0" smtClean="0"/>
            <a:t> Он убедительно описал сходство и различия между человеком и обезьянами в своей книге «О положении человека в природе» (1863).</a:t>
          </a:r>
          <a:endParaRPr lang="ru-RU" sz="1800" dirty="0"/>
        </a:p>
      </dgm:t>
    </dgm:pt>
    <dgm:pt modelId="{54A55A50-DDCA-4066-BF68-2ECBE83C2682}" type="parTrans" cxnId="{5C3510CC-F1C8-4644-B953-9895652779C6}">
      <dgm:prSet/>
      <dgm:spPr/>
      <dgm:t>
        <a:bodyPr/>
        <a:lstStyle/>
        <a:p>
          <a:endParaRPr lang="ru-RU"/>
        </a:p>
      </dgm:t>
    </dgm:pt>
    <dgm:pt modelId="{70E92DE1-A695-451F-8A7F-4F397E416625}" type="sibTrans" cxnId="{5C3510CC-F1C8-4644-B953-9895652779C6}">
      <dgm:prSet/>
      <dgm:spPr/>
      <dgm:t>
        <a:bodyPr/>
        <a:lstStyle/>
        <a:p>
          <a:endParaRPr lang="ru-RU"/>
        </a:p>
      </dgm:t>
    </dgm:pt>
    <dgm:pt modelId="{4AD7302A-1056-40B1-8505-6A8BFC7BE955}" type="pres">
      <dgm:prSet presAssocID="{973A3CCF-676D-4F97-AF35-1B56C5D77A92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FB36218-EAB1-4655-A182-6260CEC397FA}" type="pres">
      <dgm:prSet presAssocID="{663A5D6B-4312-4532-9223-A85434A8AFB7}" presName="comp" presStyleCnt="0"/>
      <dgm:spPr/>
    </dgm:pt>
    <dgm:pt modelId="{8E7E7F9D-4837-46CC-93DD-7B0635FDE9F6}" type="pres">
      <dgm:prSet presAssocID="{663A5D6B-4312-4532-9223-A85434A8AFB7}" presName="rect2" presStyleLbl="node1" presStyleIdx="0" presStyleCnt="3" custScaleY="1713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03F653-0411-4FFB-AB96-0F63B8FF76F6}" type="pres">
      <dgm:prSet presAssocID="{663A5D6B-4312-4532-9223-A85434A8AFB7}" presName="rect1" presStyleLbl="lnNode1" presStyleIdx="0" presStyleCnt="3" custScaleX="128447" custScaleY="159082" custLinFactNeighborX="-11126" custLinFactNeighborY="-42"/>
      <dgm:spPr>
        <a:blipFill rotWithShape="1">
          <a:blip xmlns:r="http://schemas.openxmlformats.org/officeDocument/2006/relationships" r:embed="rId1"/>
          <a:stretch>
            <a:fillRect/>
          </a:stretch>
        </a:blipFill>
      </dgm:spPr>
    </dgm:pt>
    <dgm:pt modelId="{AEBCA59C-AD8D-40D5-B107-38468C5D7F8D}" type="pres">
      <dgm:prSet presAssocID="{BDFE6947-9A0B-46DC-94FD-1AA80D25A42D}" presName="sibTrans" presStyleCnt="0"/>
      <dgm:spPr/>
    </dgm:pt>
    <dgm:pt modelId="{1CA49757-7591-4382-8A12-DEA860E16F5A}" type="pres">
      <dgm:prSet presAssocID="{167F1D69-B0DC-42FC-829F-F01DE7FF836D}" presName="comp" presStyleCnt="0"/>
      <dgm:spPr/>
    </dgm:pt>
    <dgm:pt modelId="{5A959B42-AFB0-47C8-AD65-127E63FA226C}" type="pres">
      <dgm:prSet presAssocID="{167F1D69-B0DC-42FC-829F-F01DE7FF836D}" presName="rect2" presStyleLbl="node1" presStyleIdx="1" presStyleCnt="3" custScaleY="13490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D2E642C-9973-44BE-8D85-AE7FCAC49914}" type="pres">
      <dgm:prSet presAssocID="{167F1D69-B0DC-42FC-829F-F01DE7FF836D}" presName="rect1" presStyleLbl="lnNode1" presStyleIdx="1" presStyleCnt="3" custScaleX="128073" custScaleY="157837"/>
      <dgm:spPr>
        <a:blipFill rotWithShape="1">
          <a:blip xmlns:r="http://schemas.openxmlformats.org/officeDocument/2006/relationships" r:embed="rId2"/>
          <a:stretch>
            <a:fillRect/>
          </a:stretch>
        </a:blipFill>
      </dgm:spPr>
      <dgm:t>
        <a:bodyPr/>
        <a:lstStyle/>
        <a:p>
          <a:endParaRPr lang="ru-RU"/>
        </a:p>
      </dgm:t>
    </dgm:pt>
    <dgm:pt modelId="{E812AE2D-B4B7-4332-A550-12B4A340DA34}" type="pres">
      <dgm:prSet presAssocID="{58C27E14-8E12-46CF-A074-C79BC1395B55}" presName="sibTrans" presStyleCnt="0"/>
      <dgm:spPr/>
    </dgm:pt>
    <dgm:pt modelId="{BCD1E233-D314-46FB-A196-9E1044DE3830}" type="pres">
      <dgm:prSet presAssocID="{A56B5259-C618-42B0-9F02-8CC708A6D722}" presName="comp" presStyleCnt="0"/>
      <dgm:spPr/>
    </dgm:pt>
    <dgm:pt modelId="{7150EE09-BC99-4D4C-904B-2973FD4136F8}" type="pres">
      <dgm:prSet presAssocID="{A56B5259-C618-42B0-9F02-8CC708A6D722}" presName="rect2" presStyleLbl="node1" presStyleIdx="2" presStyleCnt="3" custScaleX="121233" custScaleY="1757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840BED6-0EF4-40B8-BA08-B44B4145E0A6}" type="pres">
      <dgm:prSet presAssocID="{A56B5259-C618-42B0-9F02-8CC708A6D722}" presName="rect1" presStyleLbl="lnNode1" presStyleIdx="2" presStyleCnt="3" custScaleX="118160" custScaleY="187878" custLinFactNeighborX="-28421" custLinFactNeighborY="-10337"/>
      <dgm:spPr>
        <a:blipFill rotWithShape="1">
          <a:blip xmlns:r="http://schemas.openxmlformats.org/officeDocument/2006/relationships" r:embed="rId3"/>
          <a:stretch>
            <a:fillRect/>
          </a:stretch>
        </a:blipFill>
      </dgm:spPr>
    </dgm:pt>
  </dgm:ptLst>
  <dgm:cxnLst>
    <dgm:cxn modelId="{237C88A8-9939-499D-B0B3-6681A6EF4E19}" srcId="{973A3CCF-676D-4F97-AF35-1B56C5D77A92}" destId="{167F1D69-B0DC-42FC-829F-F01DE7FF836D}" srcOrd="1" destOrd="0" parTransId="{AF963F29-5BF9-4D4A-A9EE-A64377EBBF44}" sibTransId="{58C27E14-8E12-46CF-A074-C79BC1395B55}"/>
    <dgm:cxn modelId="{5C3510CC-F1C8-4644-B953-9895652779C6}" srcId="{973A3CCF-676D-4F97-AF35-1B56C5D77A92}" destId="{A56B5259-C618-42B0-9F02-8CC708A6D722}" srcOrd="2" destOrd="0" parTransId="{54A55A50-DDCA-4066-BF68-2ECBE83C2682}" sibTransId="{70E92DE1-A695-451F-8A7F-4F397E416625}"/>
    <dgm:cxn modelId="{5FAE3FE3-4EB5-4BC5-9F49-853C92B8EEDB}" srcId="{973A3CCF-676D-4F97-AF35-1B56C5D77A92}" destId="{663A5D6B-4312-4532-9223-A85434A8AFB7}" srcOrd="0" destOrd="0" parTransId="{6B087552-8244-43BF-8BF4-035293E1AB24}" sibTransId="{BDFE6947-9A0B-46DC-94FD-1AA80D25A42D}"/>
    <dgm:cxn modelId="{98E296A6-0464-40F5-939B-E4766C85F40F}" type="presOf" srcId="{663A5D6B-4312-4532-9223-A85434A8AFB7}" destId="{8E7E7F9D-4837-46CC-93DD-7B0635FDE9F6}" srcOrd="0" destOrd="0" presId="urn:microsoft.com/office/officeart/2008/layout/AlternatingPictureBlocks"/>
    <dgm:cxn modelId="{0198EF5E-AA6E-4703-A14D-817AE47A35C7}" type="presOf" srcId="{973A3CCF-676D-4F97-AF35-1B56C5D77A92}" destId="{4AD7302A-1056-40B1-8505-6A8BFC7BE955}" srcOrd="0" destOrd="0" presId="urn:microsoft.com/office/officeart/2008/layout/AlternatingPictureBlocks"/>
    <dgm:cxn modelId="{85FB5669-24E1-4F9E-BF36-7583C55E509C}" type="presOf" srcId="{A56B5259-C618-42B0-9F02-8CC708A6D722}" destId="{7150EE09-BC99-4D4C-904B-2973FD4136F8}" srcOrd="0" destOrd="0" presId="urn:microsoft.com/office/officeart/2008/layout/AlternatingPictureBlocks"/>
    <dgm:cxn modelId="{D057AD43-3065-494E-9461-DB6DF3613D83}" type="presOf" srcId="{167F1D69-B0DC-42FC-829F-F01DE7FF836D}" destId="{5A959B42-AFB0-47C8-AD65-127E63FA226C}" srcOrd="0" destOrd="0" presId="urn:microsoft.com/office/officeart/2008/layout/AlternatingPictureBlocks"/>
    <dgm:cxn modelId="{AF16539C-56C2-4B60-8E0A-684A698D8919}" type="presParOf" srcId="{4AD7302A-1056-40B1-8505-6A8BFC7BE955}" destId="{9FB36218-EAB1-4655-A182-6260CEC397FA}" srcOrd="0" destOrd="0" presId="urn:microsoft.com/office/officeart/2008/layout/AlternatingPictureBlocks"/>
    <dgm:cxn modelId="{E99F9FA9-6C45-4CF6-A4C7-1D397003A26F}" type="presParOf" srcId="{9FB36218-EAB1-4655-A182-6260CEC397FA}" destId="{8E7E7F9D-4837-46CC-93DD-7B0635FDE9F6}" srcOrd="0" destOrd="0" presId="urn:microsoft.com/office/officeart/2008/layout/AlternatingPictureBlocks"/>
    <dgm:cxn modelId="{75BF0A41-811E-44AC-9BEC-EB640C536708}" type="presParOf" srcId="{9FB36218-EAB1-4655-A182-6260CEC397FA}" destId="{A903F653-0411-4FFB-AB96-0F63B8FF76F6}" srcOrd="1" destOrd="0" presId="urn:microsoft.com/office/officeart/2008/layout/AlternatingPictureBlocks"/>
    <dgm:cxn modelId="{95D0C988-EF11-4F50-A3F6-7FAF0089D59A}" type="presParOf" srcId="{4AD7302A-1056-40B1-8505-6A8BFC7BE955}" destId="{AEBCA59C-AD8D-40D5-B107-38468C5D7F8D}" srcOrd="1" destOrd="0" presId="urn:microsoft.com/office/officeart/2008/layout/AlternatingPictureBlocks"/>
    <dgm:cxn modelId="{D0CA1333-F631-4DF1-A6DE-6DF406AC7450}" type="presParOf" srcId="{4AD7302A-1056-40B1-8505-6A8BFC7BE955}" destId="{1CA49757-7591-4382-8A12-DEA860E16F5A}" srcOrd="2" destOrd="0" presId="urn:microsoft.com/office/officeart/2008/layout/AlternatingPictureBlocks"/>
    <dgm:cxn modelId="{2AA1543B-AC51-42DA-B4B1-D2E56CB59C9C}" type="presParOf" srcId="{1CA49757-7591-4382-8A12-DEA860E16F5A}" destId="{5A959B42-AFB0-47C8-AD65-127E63FA226C}" srcOrd="0" destOrd="0" presId="urn:microsoft.com/office/officeart/2008/layout/AlternatingPictureBlocks"/>
    <dgm:cxn modelId="{F78F7077-D4D2-4611-8BD9-95218869D311}" type="presParOf" srcId="{1CA49757-7591-4382-8A12-DEA860E16F5A}" destId="{5D2E642C-9973-44BE-8D85-AE7FCAC49914}" srcOrd="1" destOrd="0" presId="urn:microsoft.com/office/officeart/2008/layout/AlternatingPictureBlocks"/>
    <dgm:cxn modelId="{D2FA7702-1232-4AA3-A35B-9D9281BC093C}" type="presParOf" srcId="{4AD7302A-1056-40B1-8505-6A8BFC7BE955}" destId="{E812AE2D-B4B7-4332-A550-12B4A340DA34}" srcOrd="3" destOrd="0" presId="urn:microsoft.com/office/officeart/2008/layout/AlternatingPictureBlocks"/>
    <dgm:cxn modelId="{B450EDA2-3CAF-43D7-85E6-6DC4191363CC}" type="presParOf" srcId="{4AD7302A-1056-40B1-8505-6A8BFC7BE955}" destId="{BCD1E233-D314-46FB-A196-9E1044DE3830}" srcOrd="4" destOrd="0" presId="urn:microsoft.com/office/officeart/2008/layout/AlternatingPictureBlocks"/>
    <dgm:cxn modelId="{12582335-9B0C-4103-A397-9147BA543DCC}" type="presParOf" srcId="{BCD1E233-D314-46FB-A196-9E1044DE3830}" destId="{7150EE09-BC99-4D4C-904B-2973FD4136F8}" srcOrd="0" destOrd="0" presId="urn:microsoft.com/office/officeart/2008/layout/AlternatingPictureBlocks"/>
    <dgm:cxn modelId="{345592A5-8EC6-42C4-BB2B-2373FF031F3E}" type="presParOf" srcId="{BCD1E233-D314-46FB-A196-9E1044DE3830}" destId="{0840BED6-0EF4-40B8-BA08-B44B4145E0A6}" srcOrd="1" destOrd="0" presId="urn:microsoft.com/office/officeart/2008/layout/AlternatingPictureBlock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E7E7F9D-4837-46CC-93DD-7B0635FDE9F6}">
      <dsp:nvSpPr>
        <dsp:cNvPr id="0" name=""/>
        <dsp:cNvSpPr/>
      </dsp:nvSpPr>
      <dsp:spPr>
        <a:xfrm>
          <a:off x="1804118" y="887"/>
          <a:ext cx="2416272" cy="187239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Чарльз Дарвин. Он обосновал гипотезу происхождения человека от обезьяноподобного предка (1871).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 </a:t>
          </a:r>
          <a:endParaRPr lang="ru-RU" sz="1200" kern="1200" dirty="0"/>
        </a:p>
      </dsp:txBody>
      <dsp:txXfrm>
        <a:off x="1804118" y="887"/>
        <a:ext cx="2416272" cy="1872398"/>
      </dsp:txXfrm>
    </dsp:sp>
    <dsp:sp modelId="{A903F653-0411-4FFB-AB96-0F63B8FF76F6}">
      <dsp:nvSpPr>
        <dsp:cNvPr id="0" name=""/>
        <dsp:cNvSpPr/>
      </dsp:nvSpPr>
      <dsp:spPr>
        <a:xfrm>
          <a:off x="339754" y="67370"/>
          <a:ext cx="1389685" cy="1738514"/>
        </a:xfrm>
        <a:prstGeom prst="rect">
          <a:avLst/>
        </a:prstGeom>
        <a:blipFill rotWithShape="1">
          <a:blip xmlns:r="http://schemas.openxmlformats.org/officeDocument/2006/relationships" r:embed="rId1"/>
          <a:stretch>
            <a:fillRect/>
          </a:stretch>
        </a:blip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959B42-AFB0-47C8-AD65-127E63FA226C}">
      <dsp:nvSpPr>
        <dsp:cNvPr id="0" name=""/>
        <dsp:cNvSpPr/>
      </dsp:nvSpPr>
      <dsp:spPr>
        <a:xfrm>
          <a:off x="461140" y="2178910"/>
          <a:ext cx="2416272" cy="1474297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Карл Линней. Он отнёс человека к животному миру (1735).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endParaRPr lang="ru-RU" sz="2000" kern="1200" dirty="0"/>
        </a:p>
      </dsp:txBody>
      <dsp:txXfrm>
        <a:off x="461140" y="2178910"/>
        <a:ext cx="2416272" cy="1474297"/>
      </dsp:txXfrm>
    </dsp:sp>
    <dsp:sp modelId="{5D2E642C-9973-44BE-8D85-AE7FCAC49914}">
      <dsp:nvSpPr>
        <dsp:cNvPr id="0" name=""/>
        <dsp:cNvSpPr/>
      </dsp:nvSpPr>
      <dsp:spPr>
        <a:xfrm>
          <a:off x="2833741" y="2053604"/>
          <a:ext cx="1385638" cy="1724908"/>
        </a:xfrm>
        <a:prstGeom prst="rect">
          <a:avLst/>
        </a:prstGeom>
        <a:blipFill rotWithShape="1">
          <a:blip xmlns:r="http://schemas.openxmlformats.org/officeDocument/2006/relationships" r:embed="rId2"/>
          <a:stretch>
            <a:fillRect/>
          </a:stretch>
        </a:blip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150EE09-BC99-4D4C-904B-2973FD4136F8}">
      <dsp:nvSpPr>
        <dsp:cNvPr id="0" name=""/>
        <dsp:cNvSpPr/>
      </dsp:nvSpPr>
      <dsp:spPr>
        <a:xfrm>
          <a:off x="1391509" y="4025009"/>
          <a:ext cx="2929319" cy="192085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Томас Хаксли.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 Он убедительно описал сходство и различия между человеком и обезьянами в своей книге «О положении человека в природе» (1863).</a:t>
          </a:r>
          <a:endParaRPr lang="ru-RU" sz="1800" kern="1200" dirty="0"/>
        </a:p>
      </dsp:txBody>
      <dsp:txXfrm>
        <a:off x="1391509" y="4025009"/>
        <a:ext cx="2929319" cy="1920854"/>
      </dsp:txXfrm>
    </dsp:sp>
    <dsp:sp modelId="{0840BED6-0EF4-40B8-BA08-B44B4145E0A6}">
      <dsp:nvSpPr>
        <dsp:cNvPr id="0" name=""/>
        <dsp:cNvSpPr/>
      </dsp:nvSpPr>
      <dsp:spPr>
        <a:xfrm>
          <a:off x="52200" y="3845865"/>
          <a:ext cx="1278388" cy="2053208"/>
        </a:xfrm>
        <a:prstGeom prst="rect">
          <a:avLst/>
        </a:prstGeom>
        <a:blipFill rotWithShape="1">
          <a:blip xmlns:r="http://schemas.openxmlformats.org/officeDocument/2006/relationships" r:embed="rId3"/>
          <a:stretch>
            <a:fillRect/>
          </a:stretch>
        </a:blipFill>
        <a:ln>
          <a:noFill/>
        </a:ln>
        <a:effectLst/>
        <a:sp3d extrusionH="381000" contourW="38100" prstMaterial="matte">
          <a:contourClr>
            <a:schemeClr val="lt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AlternatingPictureBlocks">
  <dgm:title val=""/>
  <dgm:desc val=""/>
  <dgm:catLst>
    <dgm:cat type="picture" pri="15000"/>
    <dgm:cat type="pictureconvert" pri="15000"/>
    <dgm:cat type="list" pri="135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ch" forName="comp" refType="w"/>
      <dgm:constr type="h" for="ch" forName="comp" refType="h"/>
      <dgm:constr type="h" for="ch" forName="sibTrans" refType="w" refFor="ch" refForName="comp" op="equ" fact="0.05"/>
    </dgm:constrLst>
    <dgm:ruleLst/>
    <dgm:forEach name="Name0" axis="ch" ptType="node">
      <dgm:layoutNode name="comp" styleLbl="node1">
        <dgm:alg type="composite">
          <dgm:param type="ar" val="3.30"/>
        </dgm:alg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hoose name="Name4">
              <dgm:if name="Name5" axis="desOrSelf" ptType="node" func="posOdd" op="equ" val="1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6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if>
          <dgm:else name="Name3">
            <dgm:choose name="Name7">
              <dgm:if name="Name8" axis="desOrSelf" ptType="node" func="posOdd" op="equ" val="1">
                <dgm:constrLst>
                  <dgm:constr type="l" for="ch" forName="rect1" refType="w" fact="0.7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if>
              <dgm:else name="Name9">
                <dgm:constrLst>
                  <dgm:constr type="l" for="ch" forName="rect1" refType="w" fact="0"/>
                  <dgm:constr type="t" for="ch" forName="rect1" refType="h" fact="0"/>
                  <dgm:constr type="w" for="ch" forName="rect1" refType="w" fact="0.3"/>
                  <dgm:constr type="h" for="ch" forName="rect1" refType="h"/>
                  <dgm:constr type="l" for="ch" forName="rect2" refType="w" fact="0.33"/>
                  <dgm:constr type="t" for="ch" forName="rect2" refType="h" fact="0"/>
                  <dgm:constr type="w" for="ch" forName="rect2" refType="w" fact="0.67"/>
                  <dgm:constr type="h" for="ch" forName="rect2" refType="h"/>
                </dgm:constrLst>
              </dgm:else>
            </dgm:choose>
          </dgm:else>
        </dgm:choose>
        <dgm:ruleLst/>
        <dgm:layoutNode name="rect2" styleLbl="node1">
          <dgm:varLst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rect1" styleLbl="lnNode1">
          <dgm:alg type="sp"/>
          <dgm:shape xmlns:r="http://schemas.openxmlformats.org/officeDocument/2006/relationships" type="rect" r:blip="" blipPhldr="1">
            <dgm:adjLst/>
          </dgm:shape>
          <dgm:presOf/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A42CAE4-6176-4FE5-B0FA-F37D39B7A738}" type="datetimeFigureOut">
              <a:rPr lang="ru-RU" smtClean="0"/>
              <a:t>06.12.2013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CCF5BD-996B-422C-822C-EF1EA25EFB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66509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69B5CB-FC18-4624-B003-DBBE3EFEE877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04B5B52-C387-4958-A4F0-2FABF4B01F02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0185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134871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12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88389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13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71392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705000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6227183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923051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7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4229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342022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9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427923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10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952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4B5B52-C387-4958-A4F0-2FABF4B01F02}" type="slidenum">
              <a:rPr lang="ru-RU" smtClean="0"/>
              <a:t>11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60562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ounded Rectangle 9"/>
          <p:cNvSpPr/>
          <p:nvPr/>
        </p:nvSpPr>
        <p:spPr>
          <a:xfrm rot="20707748">
            <a:off x="-617539" y="-652551"/>
            <a:ext cx="6664606" cy="3942692"/>
          </a:xfrm>
          <a:custGeom>
            <a:avLst/>
            <a:gdLst/>
            <a:ahLst/>
            <a:cxnLst/>
            <a:rect l="l" t="t" r="r" b="b"/>
            <a:pathLst>
              <a:path w="6664606" h="3942692">
                <a:moveTo>
                  <a:pt x="1046923" y="0"/>
                </a:moveTo>
                <a:lnTo>
                  <a:pt x="6664606" y="1491692"/>
                </a:lnTo>
                <a:lnTo>
                  <a:pt x="6664606" y="3860602"/>
                </a:lnTo>
                <a:cubicBezTo>
                  <a:pt x="6664606" y="3905939"/>
                  <a:pt x="6627853" y="3942692"/>
                  <a:pt x="6582516" y="3942692"/>
                </a:cubicBezTo>
                <a:lnTo>
                  <a:pt x="0" y="3942692"/>
                </a:lnTo>
                <a:close/>
              </a:path>
            </a:pathLst>
          </a:custGeom>
          <a:solidFill>
            <a:schemeClr val="bg1">
              <a:alpha val="2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 rot="20707748">
            <a:off x="6168153" y="-441831"/>
            <a:ext cx="3126510" cy="2426476"/>
          </a:xfrm>
          <a:custGeom>
            <a:avLst/>
            <a:gdLst/>
            <a:ahLst/>
            <a:cxnLst/>
            <a:rect l="l" t="t" r="r" b="b"/>
            <a:pathLst>
              <a:path w="3126510" h="2426476">
                <a:moveTo>
                  <a:pt x="0" y="0"/>
                </a:moveTo>
                <a:lnTo>
                  <a:pt x="3126510" y="830198"/>
                </a:lnTo>
                <a:lnTo>
                  <a:pt x="2702642" y="2426476"/>
                </a:lnTo>
                <a:lnTo>
                  <a:pt x="82091" y="2426476"/>
                </a:lnTo>
                <a:cubicBezTo>
                  <a:pt x="36754" y="2426475"/>
                  <a:pt x="1" y="2389722"/>
                  <a:pt x="1" y="2344385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ounded Rectangle 10"/>
          <p:cNvSpPr/>
          <p:nvPr/>
        </p:nvSpPr>
        <p:spPr>
          <a:xfrm rot="20707748">
            <a:off x="7144098" y="2001564"/>
            <a:ext cx="2679455" cy="4946037"/>
          </a:xfrm>
          <a:custGeom>
            <a:avLst/>
            <a:gdLst/>
            <a:ahLst/>
            <a:cxnLst/>
            <a:rect l="l" t="t" r="r" b="b"/>
            <a:pathLst>
              <a:path w="2679455" h="4946037">
                <a:moveTo>
                  <a:pt x="2679455" y="0"/>
                </a:moveTo>
                <a:lnTo>
                  <a:pt x="1366108" y="4946037"/>
                </a:lnTo>
                <a:lnTo>
                  <a:pt x="0" y="4583288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ounded Rectangle 8"/>
          <p:cNvSpPr/>
          <p:nvPr/>
        </p:nvSpPr>
        <p:spPr>
          <a:xfrm rot="20707748">
            <a:off x="-205621" y="3323292"/>
            <a:ext cx="7378073" cy="4557796"/>
          </a:xfrm>
          <a:custGeom>
            <a:avLst/>
            <a:gdLst/>
            <a:ahLst/>
            <a:cxnLst/>
            <a:rect l="l" t="t" r="r" b="b"/>
            <a:pathLst>
              <a:path w="7378073" h="4557796">
                <a:moveTo>
                  <a:pt x="7327936" y="6451"/>
                </a:moveTo>
                <a:cubicBezTo>
                  <a:pt x="7357400" y="18913"/>
                  <a:pt x="7378073" y="48087"/>
                  <a:pt x="7378073" y="82090"/>
                </a:cubicBezTo>
                <a:lnTo>
                  <a:pt x="7378073" y="4557796"/>
                </a:lnTo>
                <a:lnTo>
                  <a:pt x="0" y="2598658"/>
                </a:lnTo>
                <a:lnTo>
                  <a:pt x="690034" y="0"/>
                </a:lnTo>
                <a:lnTo>
                  <a:pt x="7295983" y="0"/>
                </a:lnTo>
                <a:cubicBezTo>
                  <a:pt x="7307317" y="0"/>
                  <a:pt x="7318115" y="2297"/>
                  <a:pt x="7327936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-900000">
            <a:off x="547834" y="3632676"/>
            <a:ext cx="5985159" cy="1606102"/>
          </a:xfrm>
        </p:spPr>
        <p:txBody>
          <a:bodyPr>
            <a:normAutofit/>
          </a:bodyPr>
          <a:lstStyle>
            <a:lvl1pPr>
              <a:lnSpc>
                <a:spcPts val="6000"/>
              </a:lnSpc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-900000">
            <a:off x="2201145" y="5027230"/>
            <a:ext cx="4655297" cy="1128495"/>
          </a:xfrm>
        </p:spPr>
        <p:txBody>
          <a:bodyPr>
            <a:normAutofit/>
          </a:bodyPr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741465" y="2313285"/>
            <a:ext cx="1524000" cy="365125"/>
          </a:xfrm>
        </p:spPr>
        <p:txBody>
          <a:bodyPr/>
          <a:lstStyle>
            <a:lvl1pPr algn="l">
              <a:defRPr sz="1800">
                <a:solidFill>
                  <a:schemeClr val="tx1"/>
                </a:solidFill>
              </a:defRPr>
            </a:lvl1pPr>
          </a:lstStyle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6551292" y="1528629"/>
            <a:ext cx="2465987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6451719" y="1162062"/>
            <a:ext cx="2133600" cy="421038"/>
          </a:xfrm>
        </p:spPr>
        <p:txBody>
          <a:bodyPr anchor="ctr"/>
          <a:lstStyle>
            <a:lvl1pPr algn="l">
              <a:defRPr sz="2400">
                <a:solidFill>
                  <a:schemeClr val="tx1"/>
                </a:solidFill>
              </a:defRPr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95918" y="-766298"/>
            <a:ext cx="8332816" cy="5894380"/>
          </a:xfrm>
          <a:custGeom>
            <a:avLst/>
            <a:gdLst/>
            <a:ahLst/>
            <a:cxnLst/>
            <a:rect l="l" t="t" r="r" b="b"/>
            <a:pathLst>
              <a:path w="8332816" h="5894380">
                <a:moveTo>
                  <a:pt x="1565164" y="0"/>
                </a:moveTo>
                <a:lnTo>
                  <a:pt x="8332816" y="1797049"/>
                </a:lnTo>
                <a:lnTo>
                  <a:pt x="8332816" y="5812290"/>
                </a:lnTo>
                <a:cubicBezTo>
                  <a:pt x="8332816" y="5857627"/>
                  <a:pt x="8296063" y="5894380"/>
                  <a:pt x="8250726" y="5894380"/>
                </a:cubicBezTo>
                <a:lnTo>
                  <a:pt x="0" y="5894380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64746" y="5089618"/>
            <a:ext cx="8528044" cy="2911464"/>
          </a:xfrm>
          <a:custGeom>
            <a:avLst/>
            <a:gdLst/>
            <a:ahLst/>
            <a:cxnLst/>
            <a:rect l="l" t="t" r="r" b="b"/>
            <a:pathLst>
              <a:path w="8528044" h="2911464">
                <a:moveTo>
                  <a:pt x="8477907" y="6451"/>
                </a:moveTo>
                <a:cubicBezTo>
                  <a:pt x="8507371" y="18913"/>
                  <a:pt x="8528044" y="48087"/>
                  <a:pt x="8528044" y="82090"/>
                </a:cubicBezTo>
                <a:lnTo>
                  <a:pt x="8528044" y="2911464"/>
                </a:lnTo>
                <a:lnTo>
                  <a:pt x="0" y="646970"/>
                </a:lnTo>
                <a:lnTo>
                  <a:pt x="171794" y="0"/>
                </a:lnTo>
                <a:lnTo>
                  <a:pt x="8445954" y="0"/>
                </a:lnTo>
                <a:cubicBezTo>
                  <a:pt x="8457288" y="0"/>
                  <a:pt x="8468086" y="2297"/>
                  <a:pt x="847790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8533928" y="3839503"/>
            <a:ext cx="1011244" cy="2994350"/>
          </a:xfrm>
          <a:custGeom>
            <a:avLst/>
            <a:gdLst/>
            <a:ahLst/>
            <a:cxnLst/>
            <a:rect l="l" t="t" r="r" b="b"/>
            <a:pathLst>
              <a:path w="1011244" h="2994350">
                <a:moveTo>
                  <a:pt x="1011244" y="0"/>
                </a:moveTo>
                <a:lnTo>
                  <a:pt x="216140" y="2994350"/>
                </a:lnTo>
                <a:lnTo>
                  <a:pt x="0" y="2936957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588490" y="-321837"/>
            <a:ext cx="1976541" cy="4072806"/>
          </a:xfrm>
          <a:custGeom>
            <a:avLst/>
            <a:gdLst/>
            <a:ahLst/>
            <a:cxnLst/>
            <a:rect l="l" t="t" r="r" b="b"/>
            <a:pathLst>
              <a:path w="1976541" h="4072806">
                <a:moveTo>
                  <a:pt x="0" y="0"/>
                </a:moveTo>
                <a:lnTo>
                  <a:pt x="1976541" y="524841"/>
                </a:lnTo>
                <a:lnTo>
                  <a:pt x="1034432" y="4072806"/>
                </a:lnTo>
                <a:lnTo>
                  <a:pt x="82090" y="4072806"/>
                </a:lnTo>
                <a:cubicBezTo>
                  <a:pt x="36753" y="4072806"/>
                  <a:pt x="0" y="4036053"/>
                  <a:pt x="0" y="399071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900000">
            <a:off x="3183882" y="4760430"/>
            <a:ext cx="5004753" cy="1299542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781854" y="984581"/>
            <a:ext cx="6581279" cy="360475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6996405" y="6238502"/>
            <a:ext cx="1524000" cy="365125"/>
          </a:xfrm>
        </p:spPr>
        <p:txBody>
          <a:bodyPr/>
          <a:lstStyle/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5321849" y="609479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8182730" y="3246937"/>
            <a:ext cx="907445" cy="365125"/>
          </a:xfrm>
        </p:spPr>
        <p:txBody>
          <a:bodyPr/>
          <a:lstStyle>
            <a:lvl1pPr algn="l">
              <a:defRPr/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20707748">
            <a:off x="-882907" y="-626065"/>
            <a:ext cx="7440156" cy="7347127"/>
          </a:xfrm>
          <a:custGeom>
            <a:avLst/>
            <a:gdLst/>
            <a:ahLst/>
            <a:cxnLst/>
            <a:rect l="l" t="t" r="r" b="b"/>
            <a:pathLst>
              <a:path w="7440156" h="7347127">
                <a:moveTo>
                  <a:pt x="1760047" y="0"/>
                </a:moveTo>
                <a:lnTo>
                  <a:pt x="7440156" y="1508269"/>
                </a:lnTo>
                <a:lnTo>
                  <a:pt x="7440156" y="7265037"/>
                </a:lnTo>
                <a:cubicBezTo>
                  <a:pt x="7440156" y="7310374"/>
                  <a:pt x="7403403" y="7347127"/>
                  <a:pt x="7358066" y="7347127"/>
                </a:cubicBezTo>
                <a:lnTo>
                  <a:pt x="2707078" y="7347127"/>
                </a:lnTo>
                <a:lnTo>
                  <a:pt x="0" y="6628304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20707748">
            <a:off x="3227235" y="6274264"/>
            <a:ext cx="4396677" cy="1167472"/>
          </a:xfrm>
          <a:custGeom>
            <a:avLst/>
            <a:gdLst/>
            <a:ahLst/>
            <a:cxnLst/>
            <a:rect l="l" t="t" r="r" b="b"/>
            <a:pathLst>
              <a:path w="4396677" h="1167472">
                <a:moveTo>
                  <a:pt x="4346539" y="6451"/>
                </a:moveTo>
                <a:cubicBezTo>
                  <a:pt x="4376003" y="18913"/>
                  <a:pt x="4396677" y="48087"/>
                  <a:pt x="4396677" y="82090"/>
                </a:cubicBezTo>
                <a:lnTo>
                  <a:pt x="4396677" y="1167472"/>
                </a:lnTo>
                <a:lnTo>
                  <a:pt x="0" y="0"/>
                </a:lnTo>
                <a:lnTo>
                  <a:pt x="4314586" y="0"/>
                </a:lnTo>
                <a:cubicBezTo>
                  <a:pt x="4325920" y="0"/>
                  <a:pt x="4336718" y="2297"/>
                  <a:pt x="4346539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7659524" y="5459724"/>
            <a:ext cx="1710569" cy="1538689"/>
          </a:xfrm>
          <a:custGeom>
            <a:avLst/>
            <a:gdLst/>
            <a:ahLst/>
            <a:cxnLst/>
            <a:rect l="l" t="t" r="r" b="b"/>
            <a:pathLst>
              <a:path w="1710569" h="1538689">
                <a:moveTo>
                  <a:pt x="1710569" y="1"/>
                </a:moveTo>
                <a:lnTo>
                  <a:pt x="1301993" y="1538689"/>
                </a:lnTo>
                <a:lnTo>
                  <a:pt x="0" y="1192965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6666426" y="-490731"/>
            <a:ext cx="3065776" cy="5811871"/>
          </a:xfrm>
          <a:custGeom>
            <a:avLst/>
            <a:gdLst/>
            <a:ahLst/>
            <a:cxnLst/>
            <a:rect l="l" t="t" r="r" b="b"/>
            <a:pathLst>
              <a:path w="3065776" h="5811871">
                <a:moveTo>
                  <a:pt x="0" y="0"/>
                </a:moveTo>
                <a:lnTo>
                  <a:pt x="3065776" y="814071"/>
                </a:lnTo>
                <a:lnTo>
                  <a:pt x="1738684" y="5811871"/>
                </a:lnTo>
                <a:lnTo>
                  <a:pt x="82090" y="5811871"/>
                </a:lnTo>
                <a:cubicBezTo>
                  <a:pt x="36753" y="5811871"/>
                  <a:pt x="0" y="5775118"/>
                  <a:pt x="0" y="572978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 rot="-900000">
            <a:off x="6793335" y="511413"/>
            <a:ext cx="1435608" cy="481888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 rot="-900000">
            <a:off x="967762" y="1075673"/>
            <a:ext cx="5398955" cy="508826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-900000">
            <a:off x="4997808" y="6188244"/>
            <a:ext cx="2380306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ounded Rectangle 8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3894" y="2921988"/>
            <a:ext cx="5064953" cy="1695631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900000">
            <a:off x="3479028" y="959716"/>
            <a:ext cx="4658735" cy="5077623"/>
          </a:xfrm>
        </p:spPr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1690988" y="608314"/>
            <a:ext cx="1789355" cy="365125"/>
          </a:xfrm>
        </p:spPr>
        <p:txBody>
          <a:bodyPr/>
          <a:lstStyle/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3103620" y="6177546"/>
            <a:ext cx="2392237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>
            <a:off x="1265370" y="300797"/>
            <a:ext cx="2287319" cy="365125"/>
          </a:xfrm>
        </p:spPr>
        <p:txBody>
          <a:bodyPr/>
          <a:lstStyle/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900000">
            <a:off x="-57216" y="-1017685"/>
            <a:ext cx="7411427" cy="3438177"/>
          </a:xfrm>
          <a:custGeom>
            <a:avLst/>
            <a:gdLst/>
            <a:ahLst/>
            <a:cxnLst/>
            <a:rect l="l" t="t" r="r" b="b"/>
            <a:pathLst>
              <a:path w="7411427" h="3438177">
                <a:moveTo>
                  <a:pt x="0" y="1985886"/>
                </a:moveTo>
                <a:lnTo>
                  <a:pt x="7411427" y="0"/>
                </a:lnTo>
                <a:lnTo>
                  <a:pt x="7411427" y="3356087"/>
                </a:lnTo>
                <a:cubicBezTo>
                  <a:pt x="7411427" y="3401424"/>
                  <a:pt x="7374674" y="3438177"/>
                  <a:pt x="7329337" y="3438177"/>
                </a:cubicBezTo>
                <a:lnTo>
                  <a:pt x="389140" y="3438177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900000">
            <a:off x="-776641" y="2417820"/>
            <a:ext cx="6998365" cy="5080081"/>
          </a:xfrm>
          <a:custGeom>
            <a:avLst/>
            <a:gdLst/>
            <a:ahLst/>
            <a:cxnLst/>
            <a:rect l="l" t="t" r="r" b="b"/>
            <a:pathLst>
              <a:path w="6998365" h="5080081">
                <a:moveTo>
                  <a:pt x="0" y="0"/>
                </a:moveTo>
                <a:lnTo>
                  <a:pt x="6916275" y="0"/>
                </a:lnTo>
                <a:cubicBezTo>
                  <a:pt x="6961612" y="0"/>
                  <a:pt x="6998365" y="36753"/>
                  <a:pt x="6998365" y="82090"/>
                </a:cubicBezTo>
                <a:lnTo>
                  <a:pt x="6998365" y="3569608"/>
                </a:lnTo>
                <a:lnTo>
                  <a:pt x="1361203" y="5080081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 rot="900000">
            <a:off x="6338067" y="3775812"/>
            <a:ext cx="3102275" cy="3544033"/>
          </a:xfrm>
          <a:custGeom>
            <a:avLst/>
            <a:gdLst/>
            <a:ahLst/>
            <a:cxnLst/>
            <a:rect l="l" t="t" r="r" b="b"/>
            <a:pathLst>
              <a:path w="3102275" h="3544033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375388" y="0"/>
                </a:lnTo>
                <a:lnTo>
                  <a:pt x="3102275" y="2712781"/>
                </a:lnTo>
                <a:lnTo>
                  <a:pt x="0" y="3544033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900000">
            <a:off x="7327879" y="-104312"/>
            <a:ext cx="2350627" cy="3820866"/>
          </a:xfrm>
          <a:custGeom>
            <a:avLst/>
            <a:gdLst/>
            <a:ahLst/>
            <a:cxnLst/>
            <a:rect l="l" t="t" r="r" b="b"/>
            <a:pathLst>
              <a:path w="2350627" h="3820866">
                <a:moveTo>
                  <a:pt x="1" y="355523"/>
                </a:moveTo>
                <a:lnTo>
                  <a:pt x="1326829" y="0"/>
                </a:lnTo>
                <a:lnTo>
                  <a:pt x="2350627" y="3820866"/>
                </a:lnTo>
                <a:lnTo>
                  <a:pt x="82091" y="3820866"/>
                </a:lnTo>
                <a:cubicBezTo>
                  <a:pt x="36754" y="3820866"/>
                  <a:pt x="1" y="3784113"/>
                  <a:pt x="0" y="3738776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900000">
            <a:off x="534986" y="2921829"/>
            <a:ext cx="5690855" cy="1570680"/>
          </a:xfrm>
        </p:spPr>
        <p:txBody>
          <a:bodyPr anchor="b">
            <a:noAutofit/>
          </a:bodyPr>
          <a:lstStyle>
            <a:lvl1pPr algn="r">
              <a:defRPr sz="48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900000">
            <a:off x="537849" y="4494201"/>
            <a:ext cx="5271544" cy="150018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900000">
            <a:off x="6878368" y="376138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900000">
            <a:off x="7056965" y="3170795"/>
            <a:ext cx="1926305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900000" flipH="1">
            <a:off x="7176363" y="2661157"/>
            <a:ext cx="683979" cy="365125"/>
          </a:xfrm>
        </p:spPr>
        <p:txBody>
          <a:bodyPr/>
          <a:lstStyle>
            <a:lvl1pPr algn="l">
              <a:defRPr/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ounded Rectangle 16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ounded Rectangle 19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1893" y="2231024"/>
            <a:ext cx="4820301" cy="143615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 rot="-900000">
            <a:off x="1014439" y="1335061"/>
            <a:ext cx="2578608" cy="48398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3701032" y="618005"/>
            <a:ext cx="2580010" cy="4837176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5919" y="5887412"/>
            <a:ext cx="1241980" cy="365125"/>
          </a:xfrm>
        </p:spPr>
        <p:txBody>
          <a:bodyPr/>
          <a:lstStyle>
            <a:lvl1pPr algn="l">
              <a:defRPr/>
            </a:lvl1pPr>
          </a:lstStyle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054658" y="549437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64" y="5643110"/>
            <a:ext cx="1241693" cy="365125"/>
          </a:xfrm>
        </p:spPr>
        <p:txBody>
          <a:bodyPr/>
          <a:lstStyle>
            <a:lvl1pPr algn="l">
              <a:defRPr/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Rounded Rectangle 52"/>
          <p:cNvSpPr/>
          <p:nvPr/>
        </p:nvSpPr>
        <p:spPr>
          <a:xfrm rot="20707748">
            <a:off x="-883225" y="-625990"/>
            <a:ext cx="7439907" cy="7344599"/>
          </a:xfrm>
          <a:custGeom>
            <a:avLst/>
            <a:gdLst/>
            <a:ahLst/>
            <a:cxnLst/>
            <a:rect l="l" t="t" r="r" b="b"/>
            <a:pathLst>
              <a:path w="7439907" h="7344599">
                <a:moveTo>
                  <a:pt x="1760047" y="0"/>
                </a:moveTo>
                <a:lnTo>
                  <a:pt x="7439906" y="1508202"/>
                </a:lnTo>
                <a:lnTo>
                  <a:pt x="7439907" y="7262509"/>
                </a:lnTo>
                <a:cubicBezTo>
                  <a:pt x="7439906" y="7307846"/>
                  <a:pt x="7403153" y="7344599"/>
                  <a:pt x="7357816" y="7344599"/>
                </a:cubicBezTo>
                <a:lnTo>
                  <a:pt x="2697558" y="7344599"/>
                </a:lnTo>
                <a:lnTo>
                  <a:pt x="0" y="6628303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4" name="Rounded Rectangle 53"/>
          <p:cNvSpPr/>
          <p:nvPr/>
        </p:nvSpPr>
        <p:spPr>
          <a:xfrm rot="20707748">
            <a:off x="3237537" y="6275496"/>
            <a:ext cx="4387395" cy="1165008"/>
          </a:xfrm>
          <a:custGeom>
            <a:avLst/>
            <a:gdLst/>
            <a:ahLst/>
            <a:cxnLst/>
            <a:rect l="l" t="t" r="r" b="b"/>
            <a:pathLst>
              <a:path w="4387395" h="1165008">
                <a:moveTo>
                  <a:pt x="4337258" y="6451"/>
                </a:moveTo>
                <a:cubicBezTo>
                  <a:pt x="4366722" y="18913"/>
                  <a:pt x="4387395" y="48087"/>
                  <a:pt x="4387395" y="82090"/>
                </a:cubicBezTo>
                <a:lnTo>
                  <a:pt x="4387395" y="1165008"/>
                </a:lnTo>
                <a:lnTo>
                  <a:pt x="0" y="0"/>
                </a:lnTo>
                <a:lnTo>
                  <a:pt x="4305305" y="0"/>
                </a:lnTo>
                <a:cubicBezTo>
                  <a:pt x="4316639" y="0"/>
                  <a:pt x="4327437" y="2297"/>
                  <a:pt x="4337258" y="6451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Rounded Rectangle 54"/>
          <p:cNvSpPr/>
          <p:nvPr/>
        </p:nvSpPr>
        <p:spPr>
          <a:xfrm rot="20707748">
            <a:off x="7660698" y="5462349"/>
            <a:ext cx="1709024" cy="1536003"/>
          </a:xfrm>
          <a:custGeom>
            <a:avLst/>
            <a:gdLst/>
            <a:ahLst/>
            <a:cxnLst/>
            <a:rect l="l" t="t" r="r" b="b"/>
            <a:pathLst>
              <a:path w="1709024" h="1536003">
                <a:moveTo>
                  <a:pt x="1709024" y="0"/>
                </a:moveTo>
                <a:lnTo>
                  <a:pt x="1301161" y="1536003"/>
                </a:lnTo>
                <a:lnTo>
                  <a:pt x="0" y="119050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6" name="Rounded Rectangle 55"/>
          <p:cNvSpPr/>
          <p:nvPr/>
        </p:nvSpPr>
        <p:spPr>
          <a:xfrm rot="20707748">
            <a:off x="6667944" y="-490547"/>
            <a:ext cx="3064333" cy="5811872"/>
          </a:xfrm>
          <a:custGeom>
            <a:avLst/>
            <a:gdLst/>
            <a:ahLst/>
            <a:cxnLst/>
            <a:rect l="l" t="t" r="r" b="b"/>
            <a:pathLst>
              <a:path w="3064333" h="5811872">
                <a:moveTo>
                  <a:pt x="0" y="0"/>
                </a:moveTo>
                <a:lnTo>
                  <a:pt x="3064333" y="813688"/>
                </a:lnTo>
                <a:lnTo>
                  <a:pt x="1737140" y="5811872"/>
                </a:lnTo>
                <a:lnTo>
                  <a:pt x="82090" y="5811872"/>
                </a:lnTo>
                <a:cubicBezTo>
                  <a:pt x="36753" y="5811872"/>
                  <a:pt x="0" y="5775119"/>
                  <a:pt x="0" y="5729782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-900000">
            <a:off x="854761" y="1406870"/>
            <a:ext cx="2213148" cy="759866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 rot="-900000">
            <a:off x="1120518" y="2227895"/>
            <a:ext cx="2578608" cy="39387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 rot="-900000">
            <a:off x="3535709" y="687503"/>
            <a:ext cx="2214753" cy="753043"/>
          </a:xfrm>
        </p:spPr>
        <p:txBody>
          <a:bodyPr anchor="b"/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 rot="-900000">
            <a:off x="3808498" y="1495882"/>
            <a:ext cx="2578608" cy="395590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-900000">
            <a:off x="4050792" y="5495544"/>
            <a:ext cx="3124200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>
          <a:xfrm rot="907748">
            <a:off x="-865440" y="850599"/>
            <a:ext cx="3615441" cy="6151724"/>
          </a:xfrm>
          <a:custGeom>
            <a:avLst/>
            <a:gdLst/>
            <a:ahLst/>
            <a:cxnLst/>
            <a:rect l="l" t="t" r="r" b="b"/>
            <a:pathLst>
              <a:path w="3615441" h="6151724">
                <a:moveTo>
                  <a:pt x="0" y="0"/>
                </a:moveTo>
                <a:lnTo>
                  <a:pt x="3533351" y="0"/>
                </a:lnTo>
                <a:cubicBezTo>
                  <a:pt x="3578688" y="0"/>
                  <a:pt x="3615441" y="36753"/>
                  <a:pt x="3615441" y="82090"/>
                </a:cubicBezTo>
                <a:lnTo>
                  <a:pt x="3615441" y="5623909"/>
                </a:lnTo>
                <a:lnTo>
                  <a:pt x="1663219" y="6151724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Rounded Rectangle 21"/>
          <p:cNvSpPr/>
          <p:nvPr/>
        </p:nvSpPr>
        <p:spPr>
          <a:xfrm rot="907748">
            <a:off x="17749" y="-511509"/>
            <a:ext cx="3735394" cy="1387781"/>
          </a:xfrm>
          <a:custGeom>
            <a:avLst/>
            <a:gdLst/>
            <a:ahLst/>
            <a:cxnLst/>
            <a:rect l="l" t="t" r="r" b="b"/>
            <a:pathLst>
              <a:path w="3735394" h="1387781">
                <a:moveTo>
                  <a:pt x="0" y="1009924"/>
                </a:moveTo>
                <a:lnTo>
                  <a:pt x="3735394" y="0"/>
                </a:lnTo>
                <a:lnTo>
                  <a:pt x="3735394" y="1305691"/>
                </a:lnTo>
                <a:cubicBezTo>
                  <a:pt x="3735394" y="1351028"/>
                  <a:pt x="3698641" y="1387781"/>
                  <a:pt x="3653304" y="1387781"/>
                </a:cubicBezTo>
                <a:lnTo>
                  <a:pt x="102160" y="1387781"/>
                </a:ln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ounded Rectangle 22"/>
          <p:cNvSpPr/>
          <p:nvPr/>
        </p:nvSpPr>
        <p:spPr>
          <a:xfrm rot="907748">
            <a:off x="2146801" y="6590199"/>
            <a:ext cx="1981025" cy="535602"/>
          </a:xfrm>
          <a:custGeom>
            <a:avLst/>
            <a:gdLst/>
            <a:ahLst/>
            <a:cxnLst/>
            <a:rect l="l" t="t" r="r" b="b"/>
            <a:pathLst>
              <a:path w="1981025" h="535602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81025" y="0"/>
                </a:lnTo>
                <a:lnTo>
                  <a:pt x="0" y="535602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4" name="Rounded Rectangle 23"/>
          <p:cNvSpPr/>
          <p:nvPr/>
        </p:nvSpPr>
        <p:spPr>
          <a:xfrm rot="907748">
            <a:off x="3185141" y="-553633"/>
            <a:ext cx="6782931" cy="7826540"/>
          </a:xfrm>
          <a:custGeom>
            <a:avLst/>
            <a:gdLst/>
            <a:ahLst/>
            <a:cxnLst/>
            <a:rect l="l" t="t" r="r" b="b"/>
            <a:pathLst>
              <a:path w="6782931" h="7826540">
                <a:moveTo>
                  <a:pt x="0" y="1349945"/>
                </a:moveTo>
                <a:lnTo>
                  <a:pt x="4993024" y="0"/>
                </a:lnTo>
                <a:lnTo>
                  <a:pt x="6782931" y="6620302"/>
                </a:lnTo>
                <a:lnTo>
                  <a:pt x="2321435" y="7826540"/>
                </a:lnTo>
                <a:lnTo>
                  <a:pt x="82090" y="7826540"/>
                </a:lnTo>
                <a:cubicBezTo>
                  <a:pt x="36753" y="7826540"/>
                  <a:pt x="0" y="7789787"/>
                  <a:pt x="0" y="7744450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-630936" y="2926080"/>
            <a:ext cx="5065776" cy="169164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 rot="900000">
            <a:off x="1691640" y="612648"/>
            <a:ext cx="1792224" cy="365125"/>
          </a:xfrm>
        </p:spPr>
        <p:txBody>
          <a:bodyPr/>
          <a:lstStyle/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900000">
            <a:off x="2493721" y="6101033"/>
            <a:ext cx="3052113" cy="3651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 rot="900000">
            <a:off x="1261872" y="301752"/>
            <a:ext cx="2286000" cy="365125"/>
          </a:xfrm>
        </p:spPr>
        <p:txBody>
          <a:bodyPr/>
          <a:lstStyle/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 rot="900000">
            <a:off x="-372248" y="-1218153"/>
            <a:ext cx="8577953" cy="6344114"/>
          </a:xfrm>
          <a:custGeom>
            <a:avLst/>
            <a:gdLst/>
            <a:ahLst/>
            <a:cxnLst/>
            <a:rect l="l" t="t" r="r" b="b"/>
            <a:pathLst>
              <a:path w="8577953" h="6344114">
                <a:moveTo>
                  <a:pt x="0" y="2298455"/>
                </a:moveTo>
                <a:lnTo>
                  <a:pt x="8577953" y="0"/>
                </a:lnTo>
                <a:lnTo>
                  <a:pt x="8577953" y="6262024"/>
                </a:lnTo>
                <a:cubicBezTo>
                  <a:pt x="8577953" y="6307361"/>
                  <a:pt x="8541200" y="6344113"/>
                  <a:pt x="8495863" y="6344113"/>
                </a:cubicBezTo>
                <a:lnTo>
                  <a:pt x="1084031" y="634411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ounded Rectangle 12"/>
          <p:cNvSpPr/>
          <p:nvPr/>
        </p:nvSpPr>
        <p:spPr>
          <a:xfrm rot="900000">
            <a:off x="-449071" y="5207889"/>
            <a:ext cx="7470000" cy="2486713"/>
          </a:xfrm>
          <a:custGeom>
            <a:avLst/>
            <a:gdLst/>
            <a:ahLst/>
            <a:cxnLst/>
            <a:rect l="l" t="t" r="r" b="b"/>
            <a:pathLst>
              <a:path w="7470000" h="2486713">
                <a:moveTo>
                  <a:pt x="0" y="0"/>
                </a:moveTo>
                <a:lnTo>
                  <a:pt x="7387910" y="0"/>
                </a:lnTo>
                <a:cubicBezTo>
                  <a:pt x="7433247" y="0"/>
                  <a:pt x="7470000" y="36753"/>
                  <a:pt x="7470000" y="82090"/>
                </a:cubicBezTo>
                <a:lnTo>
                  <a:pt x="7470000" y="663670"/>
                </a:lnTo>
                <a:lnTo>
                  <a:pt x="666313" y="2486713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900000">
            <a:off x="7192310" y="6483326"/>
            <a:ext cx="1932834" cy="635630"/>
          </a:xfrm>
          <a:custGeom>
            <a:avLst/>
            <a:gdLst/>
            <a:ahLst/>
            <a:cxnLst/>
            <a:rect l="l" t="t" r="r" b="b"/>
            <a:pathLst>
              <a:path w="1932834" h="63563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1901288" y="0"/>
                </a:lnTo>
                <a:lnTo>
                  <a:pt x="1932834" y="117729"/>
                </a:lnTo>
                <a:lnTo>
                  <a:pt x="0" y="635630"/>
                </a:lnTo>
                <a:lnTo>
                  <a:pt x="0" y="82090"/>
                </a:lnTo>
                <a:cubicBezTo>
                  <a:pt x="0" y="48087"/>
                  <a:pt x="20673" y="18913"/>
                  <a:pt x="50137" y="6451"/>
                </a:cubicBez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900000">
            <a:off x="8127084" y="92392"/>
            <a:ext cx="1878991" cy="6414233"/>
          </a:xfrm>
          <a:custGeom>
            <a:avLst/>
            <a:gdLst/>
            <a:ahLst/>
            <a:cxnLst/>
            <a:rect l="l" t="t" r="r" b="b"/>
            <a:pathLst>
              <a:path w="1878991" h="6414233">
                <a:moveTo>
                  <a:pt x="0" y="42953"/>
                </a:moveTo>
                <a:lnTo>
                  <a:pt x="160303" y="0"/>
                </a:lnTo>
                <a:lnTo>
                  <a:pt x="1878991" y="6414233"/>
                </a:lnTo>
                <a:lnTo>
                  <a:pt x="82090" y="6414233"/>
                </a:lnTo>
                <a:cubicBezTo>
                  <a:pt x="36753" y="6414233"/>
                  <a:pt x="0" y="6377480"/>
                  <a:pt x="0" y="633214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900000">
            <a:off x="7521938" y="5927116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900000">
            <a:off x="3892286" y="5987296"/>
            <a:ext cx="3124200" cy="295162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 rot="900000">
            <a:off x="7599046" y="5570110"/>
            <a:ext cx="716206" cy="365125"/>
          </a:xfrm>
        </p:spPr>
        <p:txBody>
          <a:bodyPr/>
          <a:lstStyle>
            <a:lvl1pPr algn="l">
              <a:defRPr/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ounded Rectangle 12"/>
          <p:cNvSpPr/>
          <p:nvPr/>
        </p:nvSpPr>
        <p:spPr>
          <a:xfrm rot="20707748">
            <a:off x="-897260" y="-624538"/>
            <a:ext cx="7286946" cy="6041338"/>
          </a:xfrm>
          <a:custGeom>
            <a:avLst/>
            <a:gdLst/>
            <a:ahLst/>
            <a:cxnLst/>
            <a:rect l="l" t="t" r="r" b="b"/>
            <a:pathLst>
              <a:path w="7286946" h="6041338">
                <a:moveTo>
                  <a:pt x="1604186" y="0"/>
                </a:moveTo>
                <a:lnTo>
                  <a:pt x="7286946" y="1508972"/>
                </a:lnTo>
                <a:lnTo>
                  <a:pt x="7286946" y="5959247"/>
                </a:lnTo>
                <a:cubicBezTo>
                  <a:pt x="7286946" y="6004584"/>
                  <a:pt x="7250193" y="6041337"/>
                  <a:pt x="7204856" y="6041337"/>
                </a:cubicBezTo>
                <a:lnTo>
                  <a:pt x="0" y="6041338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ounded Rectangle 13"/>
          <p:cNvSpPr/>
          <p:nvPr/>
        </p:nvSpPr>
        <p:spPr>
          <a:xfrm rot="20707748">
            <a:off x="64806" y="5378153"/>
            <a:ext cx="7443151" cy="2476431"/>
          </a:xfrm>
          <a:custGeom>
            <a:avLst/>
            <a:gdLst/>
            <a:ahLst/>
            <a:cxnLst/>
            <a:rect l="l" t="t" r="r" b="b"/>
            <a:pathLst>
              <a:path w="7443151" h="2476431">
                <a:moveTo>
                  <a:pt x="7393013" y="6452"/>
                </a:moveTo>
                <a:cubicBezTo>
                  <a:pt x="7422477" y="18914"/>
                  <a:pt x="7443150" y="48087"/>
                  <a:pt x="7443150" y="82090"/>
                </a:cubicBezTo>
                <a:lnTo>
                  <a:pt x="7443151" y="2476431"/>
                </a:lnTo>
                <a:lnTo>
                  <a:pt x="0" y="500014"/>
                </a:lnTo>
                <a:lnTo>
                  <a:pt x="132771" y="1"/>
                </a:lnTo>
                <a:lnTo>
                  <a:pt x="7361060" y="1"/>
                </a:lnTo>
                <a:cubicBezTo>
                  <a:pt x="7372394" y="0"/>
                  <a:pt x="7383192" y="2298"/>
                  <a:pt x="7393013" y="6452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ounded Rectangle 14"/>
          <p:cNvSpPr/>
          <p:nvPr/>
        </p:nvSpPr>
        <p:spPr>
          <a:xfrm rot="20707748">
            <a:off x="7660994" y="5459931"/>
            <a:ext cx="1709023" cy="1538302"/>
          </a:xfrm>
          <a:custGeom>
            <a:avLst/>
            <a:gdLst/>
            <a:ahLst/>
            <a:cxnLst/>
            <a:rect l="l" t="t" r="r" b="b"/>
            <a:pathLst>
              <a:path w="1709023" h="1538302">
                <a:moveTo>
                  <a:pt x="1709023" y="0"/>
                </a:moveTo>
                <a:lnTo>
                  <a:pt x="1300550" y="1538302"/>
                </a:lnTo>
                <a:lnTo>
                  <a:pt x="0" y="1192960"/>
                </a:lnTo>
                <a:lnTo>
                  <a:pt x="0" y="82090"/>
                </a:lnTo>
                <a:cubicBezTo>
                  <a:pt x="0" y="36753"/>
                  <a:pt x="36753" y="0"/>
                  <a:pt x="82090" y="0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20707748">
            <a:off x="6673110" y="-489836"/>
            <a:ext cx="3059119" cy="5809409"/>
          </a:xfrm>
          <a:custGeom>
            <a:avLst/>
            <a:gdLst/>
            <a:ahLst/>
            <a:cxnLst/>
            <a:rect l="l" t="t" r="r" b="b"/>
            <a:pathLst>
              <a:path w="3059119" h="5809409">
                <a:moveTo>
                  <a:pt x="0" y="0"/>
                </a:moveTo>
                <a:lnTo>
                  <a:pt x="3059119" y="812303"/>
                </a:lnTo>
                <a:lnTo>
                  <a:pt x="1732212" y="5809409"/>
                </a:lnTo>
                <a:lnTo>
                  <a:pt x="82090" y="5809409"/>
                </a:lnTo>
                <a:cubicBezTo>
                  <a:pt x="36753" y="5809409"/>
                  <a:pt x="0" y="5772656"/>
                  <a:pt x="0" y="5727319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4500000">
            <a:off x="5175504" y="2231136"/>
            <a:ext cx="4818888" cy="1435608"/>
          </a:xfrm>
        </p:spPr>
        <p:txBody>
          <a:bodyPr anchor="b"/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-900000">
            <a:off x="844848" y="997933"/>
            <a:ext cx="5343100" cy="3888220"/>
          </a:xfrm>
        </p:spPr>
        <p:txBody>
          <a:bodyPr anchor="b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900000">
            <a:off x="3216573" y="5144589"/>
            <a:ext cx="3930375" cy="988131"/>
          </a:xfrm>
        </p:spPr>
        <p:txBody>
          <a:bodyPr>
            <a:normAutofit/>
          </a:bodyPr>
          <a:lstStyle>
            <a:lvl1pPr marL="0" indent="0" algn="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-900000">
            <a:off x="7754112" y="5888736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900000">
            <a:off x="4263966" y="6099104"/>
            <a:ext cx="3063047" cy="365125"/>
          </a:xfrm>
        </p:spPr>
        <p:txBody>
          <a:bodyPr/>
          <a:lstStyle>
            <a:lvl1pPr algn="r"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-900000">
            <a:off x="7690104" y="5641848"/>
            <a:ext cx="1243584" cy="365125"/>
          </a:xfrm>
        </p:spPr>
        <p:txBody>
          <a:bodyPr/>
          <a:lstStyle>
            <a:lvl1pPr algn="l">
              <a:defRPr/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 rot="900000">
            <a:off x="-533701" y="-979752"/>
            <a:ext cx="6672870" cy="6821601"/>
          </a:xfrm>
          <a:custGeom>
            <a:avLst/>
            <a:gdLst/>
            <a:ahLst/>
            <a:cxnLst/>
            <a:rect l="l" t="t" r="r" b="b"/>
            <a:pathLst>
              <a:path w="6672870" h="6821601">
                <a:moveTo>
                  <a:pt x="0" y="1787990"/>
                </a:moveTo>
                <a:lnTo>
                  <a:pt x="6672870" y="0"/>
                </a:lnTo>
                <a:lnTo>
                  <a:pt x="6672870" y="6739511"/>
                </a:lnTo>
                <a:cubicBezTo>
                  <a:pt x="6672870" y="6784848"/>
                  <a:pt x="6636117" y="6821601"/>
                  <a:pt x="6590780" y="6821601"/>
                </a:cubicBezTo>
                <a:lnTo>
                  <a:pt x="1348753" y="6821601"/>
                </a:lnTo>
                <a:close/>
              </a:path>
            </a:pathLst>
          </a:cu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ounded Rectangle 15"/>
          <p:cNvSpPr/>
          <p:nvPr/>
        </p:nvSpPr>
        <p:spPr>
          <a:xfrm rot="900000">
            <a:off x="-283896" y="5969722"/>
            <a:ext cx="5300494" cy="1495954"/>
          </a:xfrm>
          <a:custGeom>
            <a:avLst/>
            <a:gdLst/>
            <a:ahLst/>
            <a:cxnLst/>
            <a:rect l="l" t="t" r="r" b="b"/>
            <a:pathLst>
              <a:path w="5300494" h="1495954">
                <a:moveTo>
                  <a:pt x="0" y="0"/>
                </a:moveTo>
                <a:lnTo>
                  <a:pt x="5218404" y="0"/>
                </a:lnTo>
                <a:cubicBezTo>
                  <a:pt x="5263741" y="0"/>
                  <a:pt x="5300494" y="36753"/>
                  <a:pt x="5300494" y="82090"/>
                </a:cubicBezTo>
                <a:lnTo>
                  <a:pt x="5300494" y="183095"/>
                </a:lnTo>
                <a:lnTo>
                  <a:pt x="400840" y="1495954"/>
                </a:ln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 rot="900000">
            <a:off x="6930292" y="-242630"/>
            <a:ext cx="2434235" cy="1383623"/>
          </a:xfrm>
          <a:custGeom>
            <a:avLst/>
            <a:gdLst/>
            <a:ahLst/>
            <a:cxnLst/>
            <a:rect l="l" t="t" r="r" b="b"/>
            <a:pathLst>
              <a:path w="2434235" h="1383623">
                <a:moveTo>
                  <a:pt x="0" y="552912"/>
                </a:moveTo>
                <a:lnTo>
                  <a:pt x="2063495" y="0"/>
                </a:lnTo>
                <a:lnTo>
                  <a:pt x="2434235" y="1383623"/>
                </a:lnTo>
                <a:lnTo>
                  <a:pt x="82090" y="1383622"/>
                </a:lnTo>
                <a:cubicBezTo>
                  <a:pt x="36754" y="1383622"/>
                  <a:pt x="0" y="1346869"/>
                  <a:pt x="0" y="1301533"/>
                </a:cubicBezTo>
                <a:close/>
              </a:path>
            </a:pathLst>
          </a:custGeom>
          <a:solidFill>
            <a:schemeClr val="bg1">
              <a:alpha val="3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 rot="900000">
            <a:off x="5899782" y="1282101"/>
            <a:ext cx="3842742" cy="6178450"/>
          </a:xfrm>
          <a:custGeom>
            <a:avLst/>
            <a:gdLst/>
            <a:ahLst/>
            <a:cxnLst/>
            <a:rect l="l" t="t" r="r" b="b"/>
            <a:pathLst>
              <a:path w="3842742" h="6178450">
                <a:moveTo>
                  <a:pt x="50137" y="6451"/>
                </a:moveTo>
                <a:cubicBezTo>
                  <a:pt x="59958" y="2297"/>
                  <a:pt x="70756" y="0"/>
                  <a:pt x="82090" y="0"/>
                </a:cubicBezTo>
                <a:lnTo>
                  <a:pt x="2463128" y="0"/>
                </a:lnTo>
                <a:lnTo>
                  <a:pt x="3842742" y="5148790"/>
                </a:lnTo>
                <a:lnTo>
                  <a:pt x="0" y="6178450"/>
                </a:lnTo>
                <a:lnTo>
                  <a:pt x="0" y="82090"/>
                </a:lnTo>
                <a:cubicBezTo>
                  <a:pt x="0" y="48087"/>
                  <a:pt x="20674" y="18913"/>
                  <a:pt x="50137" y="6451"/>
                </a:cubicBez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4500000">
            <a:off x="4578273" y="2744935"/>
            <a:ext cx="5036383" cy="1997131"/>
          </a:xfrm>
        </p:spPr>
        <p:txBody>
          <a:bodyPr anchor="t">
            <a:normAutofit/>
          </a:bodyPr>
          <a:lstStyle>
            <a:lvl1pPr algn="r">
              <a:defRPr sz="4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900000">
            <a:off x="1507529" y="615731"/>
            <a:ext cx="4323504" cy="3294418"/>
          </a:xfrm>
          <a:prstGeom prst="roundRect">
            <a:avLst>
              <a:gd name="adj" fmla="val 4992"/>
            </a:avLst>
          </a:prstGeom>
          <a:ln w="19050">
            <a:solidFill>
              <a:schemeClr val="tx1"/>
            </a:solidFill>
          </a:ln>
          <a:effectLst>
            <a:innerShdw blurRad="101600" dir="13500000">
              <a:prstClr val="black">
                <a:alpha val="70000"/>
              </a:prstClr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900000">
            <a:off x="822789" y="4161126"/>
            <a:ext cx="4310915" cy="1203540"/>
          </a:xfrm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900000">
            <a:off x="6992395" y="571255"/>
            <a:ext cx="1524000" cy="365125"/>
          </a:xfrm>
        </p:spPr>
        <p:txBody>
          <a:bodyPr/>
          <a:lstStyle>
            <a:lvl1pPr algn="l">
              <a:defRPr/>
            </a:lvl1pPr>
          </a:lstStyle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900000">
            <a:off x="647292" y="5162531"/>
            <a:ext cx="2977453" cy="365125"/>
          </a:xfrm>
        </p:spPr>
        <p:txBody>
          <a:bodyPr/>
          <a:lstStyle>
            <a:lvl1pPr algn="l">
              <a:defRPr/>
            </a:lvl1pPr>
          </a:lstStyle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900000">
            <a:off x="7046470" y="391054"/>
            <a:ext cx="1963187" cy="365125"/>
          </a:xfrm>
        </p:spPr>
        <p:txBody>
          <a:bodyPr/>
          <a:lstStyle>
            <a:lvl1pPr algn="l">
              <a:defRPr/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Scan1080Base.png"/>
          <p:cNvPicPr>
            <a:picLocks noChangeAspect="1"/>
          </p:cNvPicPr>
          <p:nvPr/>
        </p:nvPicPr>
        <p:blipFill>
          <a:blip r:embed="rId13" cstate="print">
            <a:lum bright="-38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 rot="-5400000">
            <a:off x="-673455" y="2807056"/>
            <a:ext cx="5320597" cy="184008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657600" y="990600"/>
            <a:ext cx="5027024" cy="47833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6096001"/>
            <a:ext cx="1524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effectLst/>
              </a:defRPr>
            </a:lvl1pPr>
          </a:lstStyle>
          <a:p>
            <a:fld id="{30B44E3B-0870-4D7A-859A-4E45094F4168}" type="datetimeFigureOut">
              <a:rPr lang="ru-RU" smtClean="0"/>
              <a:t>06.12.2013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096001"/>
            <a:ext cx="3124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3047" y="53249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F5306-13AA-423D-859E-8A1CD4CBA856}" type="slidenum">
              <a:rPr lang="ru-RU" smtClean="0"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/>
      </p:par>
    </p:tnLst>
  </p:timing>
  <p:txStyles>
    <p:titleStyle>
      <a:lvl1pPr algn="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731520" indent="-36576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4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97280" indent="-32004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20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74320" algn="l" defTabSz="914400" rtl="0" eaLnBrk="1" latinLnBrk="0" hangingPunct="1">
        <a:spcBef>
          <a:spcPct val="20000"/>
        </a:spcBef>
        <a:spcAft>
          <a:spcPts val="600"/>
        </a:spcAft>
        <a:buSzPct val="160000"/>
        <a:buFont typeface="Wingdings" pitchFamily="2" charset="2"/>
        <a:buChar char=""/>
        <a:defRPr sz="18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2024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46888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24"/>
        </a:spcBef>
        <a:spcAft>
          <a:spcPts val="600"/>
        </a:spcAft>
        <a:buClrTx/>
        <a:buSzPct val="130000"/>
        <a:buFont typeface="Wingdings" pitchFamily="2" charset="2"/>
        <a:buChar char=""/>
        <a:defRPr sz="16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056" y="1"/>
            <a:ext cx="4787433" cy="1772816"/>
          </a:xfrm>
          <a:scene3d>
            <a:camera prst="obliqueTopRight"/>
            <a:lightRig rig="threePt" dir="tl">
              <a:rot lat="0" lon="0" rev="19800000"/>
            </a:lightRig>
          </a:scene3d>
          <a:sp3d prstMaterial="plastic">
            <a:bevelT h="63500" prst="softRound"/>
          </a:sp3d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3200" dirty="0" smtClean="0">
                <a:effectLst/>
              </a:rPr>
              <a:t>Как человек проявился на Земле?</a:t>
            </a:r>
            <a:endParaRPr lang="ru-RU" sz="3200" dirty="0"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5201816"/>
            <a:ext cx="3180892" cy="1533872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Ученика 5 «В» класса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Средней школы №55</a:t>
            </a:r>
          </a:p>
          <a:p>
            <a:r>
              <a:rPr lang="ru-RU" dirty="0" smtClean="0">
                <a:solidFill>
                  <a:srgbClr val="FF0000"/>
                </a:solidFill>
              </a:rPr>
              <a:t>Тихомирова Артема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772816"/>
            <a:ext cx="609600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5535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0" y="152783"/>
            <a:ext cx="3247677" cy="6189070"/>
            <a:chOff x="3484563" y="118440"/>
            <a:chExt cx="1707329" cy="6189070"/>
          </a:xfrm>
        </p:grpSpPr>
        <p:sp>
          <p:nvSpPr>
            <p:cNvPr id="8" name="Полилиния 7"/>
            <p:cNvSpPr/>
            <p:nvPr/>
          </p:nvSpPr>
          <p:spPr>
            <a:xfrm>
              <a:off x="3484563" y="118440"/>
              <a:ext cx="1707329" cy="853664"/>
            </a:xfrm>
            <a:custGeom>
              <a:avLst/>
              <a:gdLst>
                <a:gd name="connsiteX0" fmla="*/ 0 w 1707329"/>
                <a:gd name="connsiteY0" fmla="*/ 85366 h 853664"/>
                <a:gd name="connsiteX1" fmla="*/ 85366 w 1707329"/>
                <a:gd name="connsiteY1" fmla="*/ 0 h 853664"/>
                <a:gd name="connsiteX2" fmla="*/ 1621963 w 1707329"/>
                <a:gd name="connsiteY2" fmla="*/ 0 h 853664"/>
                <a:gd name="connsiteX3" fmla="*/ 1707329 w 1707329"/>
                <a:gd name="connsiteY3" fmla="*/ 85366 h 853664"/>
                <a:gd name="connsiteX4" fmla="*/ 1707329 w 1707329"/>
                <a:gd name="connsiteY4" fmla="*/ 768298 h 853664"/>
                <a:gd name="connsiteX5" fmla="*/ 1621963 w 1707329"/>
                <a:gd name="connsiteY5" fmla="*/ 853664 h 853664"/>
                <a:gd name="connsiteX6" fmla="*/ 85366 w 1707329"/>
                <a:gd name="connsiteY6" fmla="*/ 853664 h 853664"/>
                <a:gd name="connsiteX7" fmla="*/ 0 w 1707329"/>
                <a:gd name="connsiteY7" fmla="*/ 768298 h 853664"/>
                <a:gd name="connsiteX8" fmla="*/ 0 w 1707329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7329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621963" y="0"/>
                  </a:lnTo>
                  <a:cubicBezTo>
                    <a:pt x="1669109" y="0"/>
                    <a:pt x="1707329" y="38220"/>
                    <a:pt x="1707329" y="85366"/>
                  </a:cubicBezTo>
                  <a:lnTo>
                    <a:pt x="1707329" y="768298"/>
                  </a:lnTo>
                  <a:cubicBezTo>
                    <a:pt x="1707329" y="815444"/>
                    <a:pt x="1669109" y="853664"/>
                    <a:pt x="1621963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9293" tIns="47863" rIns="59293" bIns="4786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Жизнь неандертальца</a:t>
              </a:r>
              <a:endParaRPr lang="ru-RU" sz="1800" kern="1200" dirty="0"/>
            </a:p>
          </p:txBody>
        </p:sp>
        <p:sp>
          <p:nvSpPr>
            <p:cNvPr id="9" name="Полилиния 8"/>
            <p:cNvSpPr/>
            <p:nvPr/>
          </p:nvSpPr>
          <p:spPr>
            <a:xfrm>
              <a:off x="3655296" y="972105"/>
              <a:ext cx="170732" cy="6402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640248"/>
                  </a:lnTo>
                  <a:lnTo>
                    <a:pt x="170732" y="640248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0" name="Полилиния 9"/>
            <p:cNvSpPr/>
            <p:nvPr/>
          </p:nvSpPr>
          <p:spPr>
            <a:xfrm>
              <a:off x="3826029" y="1185521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768" tIns="41513" rIns="49768" bIns="4151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 Строение жилища</a:t>
              </a:r>
              <a:endParaRPr lang="ru-RU" sz="1300" kern="1200" dirty="0"/>
            </a:p>
          </p:txBody>
        </p:sp>
        <p:sp>
          <p:nvSpPr>
            <p:cNvPr id="11" name="Полилиния 10"/>
            <p:cNvSpPr/>
            <p:nvPr/>
          </p:nvSpPr>
          <p:spPr>
            <a:xfrm>
              <a:off x="3655296" y="972105"/>
              <a:ext cx="170732" cy="170732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707329"/>
                  </a:lnTo>
                  <a:lnTo>
                    <a:pt x="170732" y="1707329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Полилиния 11"/>
            <p:cNvSpPr/>
            <p:nvPr/>
          </p:nvSpPr>
          <p:spPr>
            <a:xfrm>
              <a:off x="3826029" y="2252602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9293" tIns="47863" rIns="59293" bIns="4786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Охота</a:t>
              </a:r>
              <a:endParaRPr lang="ru-RU" sz="1800" kern="1200" dirty="0"/>
            </a:p>
          </p:txBody>
        </p:sp>
        <p:sp>
          <p:nvSpPr>
            <p:cNvPr id="13" name="Полилиния 12"/>
            <p:cNvSpPr/>
            <p:nvPr/>
          </p:nvSpPr>
          <p:spPr>
            <a:xfrm>
              <a:off x="3655296" y="972105"/>
              <a:ext cx="170732" cy="277441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774411"/>
                  </a:lnTo>
                  <a:lnTo>
                    <a:pt x="170732" y="2774411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" name="Полилиния 13"/>
            <p:cNvSpPr/>
            <p:nvPr/>
          </p:nvSpPr>
          <p:spPr>
            <a:xfrm>
              <a:off x="3826029" y="3319684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768" tIns="41513" rIns="49768" bIns="4151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Оружие</a:t>
              </a:r>
              <a:endParaRPr lang="ru-RU" sz="1300" kern="1200" dirty="0"/>
            </a:p>
          </p:txBody>
        </p:sp>
        <p:sp>
          <p:nvSpPr>
            <p:cNvPr id="15" name="Полилиния 14"/>
            <p:cNvSpPr/>
            <p:nvPr/>
          </p:nvSpPr>
          <p:spPr>
            <a:xfrm>
              <a:off x="3655296" y="972105"/>
              <a:ext cx="170732" cy="384149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841492"/>
                  </a:lnTo>
                  <a:lnTo>
                    <a:pt x="170732" y="3841492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Полилиния 15"/>
            <p:cNvSpPr/>
            <p:nvPr/>
          </p:nvSpPr>
          <p:spPr>
            <a:xfrm>
              <a:off x="3826029" y="4386765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768" tIns="41513" rIns="49768" bIns="4151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Стоянка</a:t>
              </a:r>
              <a:r>
                <a:rPr lang="ru-RU" sz="1300" kern="1200" dirty="0" smtClean="0"/>
                <a:t> </a:t>
              </a:r>
              <a:r>
                <a:rPr lang="ru-RU" sz="1600" kern="1200" dirty="0" smtClean="0"/>
                <a:t>неандертальца</a:t>
              </a:r>
              <a:endParaRPr lang="ru-RU" sz="1300" kern="1200" dirty="0"/>
            </a:p>
          </p:txBody>
        </p:sp>
        <p:sp>
          <p:nvSpPr>
            <p:cNvPr id="17" name="Полилиния 16"/>
            <p:cNvSpPr/>
            <p:nvPr/>
          </p:nvSpPr>
          <p:spPr>
            <a:xfrm>
              <a:off x="3655296" y="972105"/>
              <a:ext cx="170732" cy="490857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908573"/>
                  </a:lnTo>
                  <a:lnTo>
                    <a:pt x="170732" y="4908573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8" name="Полилиния 17"/>
            <p:cNvSpPr/>
            <p:nvPr/>
          </p:nvSpPr>
          <p:spPr>
            <a:xfrm>
              <a:off x="3826029" y="5453846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768" tIns="41513" rIns="49768" bIns="4151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Захоронение</a:t>
              </a:r>
              <a:endParaRPr lang="ru-RU" sz="1300" kern="1200" dirty="0"/>
            </a:p>
          </p:txBody>
        </p:sp>
      </p:grpSp>
      <p:sp>
        <p:nvSpPr>
          <p:cNvPr id="37" name="Прямоугольник 36"/>
          <p:cNvSpPr/>
          <p:nvPr/>
        </p:nvSpPr>
        <p:spPr>
          <a:xfrm>
            <a:off x="3663247" y="576681"/>
            <a:ext cx="5044799" cy="1477328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Неандертальцы населяли Европу в один из самых суровых периодов </a:t>
            </a:r>
            <a:r>
              <a:rPr lang="ru-RU" dirty="0" smtClean="0">
                <a:solidFill>
                  <a:srgbClr val="FFC000"/>
                </a:solidFill>
              </a:rPr>
              <a:t>. Они </a:t>
            </a:r>
            <a:r>
              <a:rPr lang="ru-RU" dirty="0">
                <a:solidFill>
                  <a:srgbClr val="FFC000"/>
                </a:solidFill>
              </a:rPr>
              <a:t>шили одежду из звериных шкур. </a:t>
            </a:r>
            <a:r>
              <a:rPr lang="ru-RU" dirty="0" smtClean="0">
                <a:solidFill>
                  <a:srgbClr val="FFC000"/>
                </a:solidFill>
              </a:rPr>
              <a:t> Спасались </a:t>
            </a:r>
            <a:r>
              <a:rPr lang="ru-RU" dirty="0">
                <a:solidFill>
                  <a:srgbClr val="FFC000"/>
                </a:solidFill>
              </a:rPr>
              <a:t>от холодов в пещерах, или в сделанных из шкур убитых зверей жилищах.</a:t>
            </a:r>
          </a:p>
        </p:txBody>
      </p:sp>
      <p:cxnSp>
        <p:nvCxnSpPr>
          <p:cNvPr id="39" name="Прямая со стрелкой 38"/>
          <p:cNvCxnSpPr/>
          <p:nvPr/>
        </p:nvCxnSpPr>
        <p:spPr>
          <a:xfrm flipV="1">
            <a:off x="3247677" y="1131052"/>
            <a:ext cx="352723" cy="515644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Прямоугольник 39"/>
          <p:cNvSpPr/>
          <p:nvPr/>
        </p:nvSpPr>
        <p:spPr>
          <a:xfrm>
            <a:off x="3544660" y="2116845"/>
            <a:ext cx="5599340" cy="1200329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Неандертальцы охотились на живущих в то время в Европе северных оленей, </a:t>
            </a:r>
            <a:r>
              <a:rPr lang="ru-RU" dirty="0" smtClean="0">
                <a:solidFill>
                  <a:srgbClr val="FF0000"/>
                </a:solidFill>
              </a:rPr>
              <a:t>мамонтов. </a:t>
            </a:r>
            <a:r>
              <a:rPr lang="ru-RU" dirty="0">
                <a:solidFill>
                  <a:srgbClr val="FF0000"/>
                </a:solidFill>
              </a:rPr>
              <a:t>Одолеть таких зверей в одиночку было очень трудно ,поэтому на охоту они отправлялись большими группами. 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614468" y="3354027"/>
            <a:ext cx="5214977" cy="1200329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Неандертальцы изготавливали каменные орудия труда и оружие- скребки и пилки, остроконечники и ножи, а также деревянные копья.</a:t>
            </a:r>
          </a:p>
        </p:txBody>
      </p:sp>
      <p:cxnSp>
        <p:nvCxnSpPr>
          <p:cNvPr id="44" name="Прямая со стрелкой 43"/>
          <p:cNvCxnSpPr/>
          <p:nvPr/>
        </p:nvCxnSpPr>
        <p:spPr>
          <a:xfrm flipV="1">
            <a:off x="3247677" y="3780859"/>
            <a:ext cx="352723" cy="106709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Прямоугольник 45"/>
          <p:cNvSpPr/>
          <p:nvPr/>
        </p:nvSpPr>
        <p:spPr>
          <a:xfrm>
            <a:off x="3643212" y="4440736"/>
            <a:ext cx="5186233" cy="1200329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92D050"/>
                </a:solidFill>
              </a:rPr>
              <a:t>Неандертальцы умели строить </a:t>
            </a:r>
            <a:r>
              <a:rPr lang="ru-RU" dirty="0" smtClean="0">
                <a:solidFill>
                  <a:srgbClr val="92D050"/>
                </a:solidFill>
              </a:rPr>
              <a:t>жилища. </a:t>
            </a:r>
            <a:r>
              <a:rPr lang="ru-RU" dirty="0">
                <a:solidFill>
                  <a:srgbClr val="92D050"/>
                </a:solidFill>
              </a:rPr>
              <a:t>Внутри или рядом с жилищем горел огонь, который неандертальцы не только умели поддерживать, но и добывать.</a:t>
            </a:r>
          </a:p>
        </p:txBody>
      </p:sp>
      <p:cxnSp>
        <p:nvCxnSpPr>
          <p:cNvPr id="48" name="Прямая со стрелкой 47"/>
          <p:cNvCxnSpPr/>
          <p:nvPr/>
        </p:nvCxnSpPr>
        <p:spPr>
          <a:xfrm>
            <a:off x="3247677" y="2713777"/>
            <a:ext cx="41557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 стрелкой 51"/>
          <p:cNvCxnSpPr/>
          <p:nvPr/>
        </p:nvCxnSpPr>
        <p:spPr>
          <a:xfrm>
            <a:off x="3247677" y="4847940"/>
            <a:ext cx="395536" cy="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Прямоугольник 52"/>
          <p:cNvSpPr/>
          <p:nvPr/>
        </p:nvSpPr>
        <p:spPr>
          <a:xfrm>
            <a:off x="3464303" y="5641065"/>
            <a:ext cx="4572000" cy="1200329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>
            <a:spAutoFit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У </a:t>
            </a:r>
            <a:r>
              <a:rPr lang="ru-RU" dirty="0">
                <a:solidFill>
                  <a:srgbClr val="0070C0"/>
                </a:solidFill>
              </a:rPr>
              <a:t>неандертальцев были зачатки религиозной культуры. Они верили в загробную жизнь и </a:t>
            </a:r>
            <a:r>
              <a:rPr lang="ru-RU" dirty="0" smtClean="0">
                <a:solidFill>
                  <a:srgbClr val="0070C0"/>
                </a:solidFill>
              </a:rPr>
              <a:t>погребали </a:t>
            </a:r>
            <a:r>
              <a:rPr lang="ru-RU" dirty="0">
                <a:solidFill>
                  <a:srgbClr val="0070C0"/>
                </a:solidFill>
              </a:rPr>
              <a:t>своих умерших собратьев.</a:t>
            </a:r>
          </a:p>
        </p:txBody>
      </p:sp>
      <p:cxnSp>
        <p:nvCxnSpPr>
          <p:cNvPr id="55" name="Прямая со стрелкой 54"/>
          <p:cNvCxnSpPr/>
          <p:nvPr/>
        </p:nvCxnSpPr>
        <p:spPr>
          <a:xfrm>
            <a:off x="3247677" y="5915021"/>
            <a:ext cx="216626" cy="1782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801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:dissolve/>
      </p:transition>
    </mc:Choice>
    <mc:Fallback xmlns=""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4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40" grpId="0" animBg="1"/>
      <p:bldP spid="42" grpId="0" animBg="1"/>
      <p:bldP spid="46" grpId="0" animBg="1"/>
      <p:bldP spid="5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2048323">
            <a:off x="5377008" y="1058545"/>
            <a:ext cx="3947301" cy="569452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Кроманьонец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2420888"/>
            <a:ext cx="4464496" cy="4216539"/>
          </a:xfrm>
          <a:prstGeom prst="rect">
            <a:avLst/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 wrap="square">
            <a:spAutoFit/>
          </a:bodyPr>
          <a:lstStyle/>
          <a:p>
            <a:r>
              <a:rPr lang="ru-RU" sz="2400" dirty="0"/>
              <a:t>Человек современного мира появился около 30 тыс. лет назад. Впервые его останки нашли в гроте Кро-Маньон во Франции. По этому его назвали </a:t>
            </a:r>
            <a:r>
              <a:rPr lang="ru-RU" sz="2800" b="1" i="1" u="sng" dirty="0"/>
              <a:t>кроманьонец</a:t>
            </a:r>
            <a:r>
              <a:rPr lang="ru-RU" sz="2400" dirty="0"/>
              <a:t>. По сравнению с неандертальцем, которого он заменил, кроманьонец был более рослым и у него был лучше развит головной мозг.</a:t>
            </a:r>
          </a:p>
        </p:txBody>
      </p:sp>
      <p:pic>
        <p:nvPicPr>
          <p:cNvPr id="5" name="Picture 13" descr="&quot;Кроманьонец&quot;&#10;&#10;Человек современного типа появился на Земле около 30 тысяч лет назад. Впервые его ископаемые остатки были найдены в гроте Кро-Маньон во Франции. Поэтому его и назвали кроманьонцем. По сравнению с неандертальцем, которого он заменил, кроманьонец был более рослым и у него был лучше развит головной мозг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219700" y="2080706"/>
            <a:ext cx="2612142" cy="410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819020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>
            <a:off x="0" y="152783"/>
            <a:ext cx="3247677" cy="6189070"/>
            <a:chOff x="3484563" y="118440"/>
            <a:chExt cx="1707329" cy="6189070"/>
          </a:xfrm>
        </p:grpSpPr>
        <p:sp>
          <p:nvSpPr>
            <p:cNvPr id="5" name="Полилиния 4"/>
            <p:cNvSpPr/>
            <p:nvPr/>
          </p:nvSpPr>
          <p:spPr>
            <a:xfrm>
              <a:off x="3484563" y="118440"/>
              <a:ext cx="1707329" cy="853664"/>
            </a:xfrm>
            <a:custGeom>
              <a:avLst/>
              <a:gdLst>
                <a:gd name="connsiteX0" fmla="*/ 0 w 1707329"/>
                <a:gd name="connsiteY0" fmla="*/ 85366 h 853664"/>
                <a:gd name="connsiteX1" fmla="*/ 85366 w 1707329"/>
                <a:gd name="connsiteY1" fmla="*/ 0 h 853664"/>
                <a:gd name="connsiteX2" fmla="*/ 1621963 w 1707329"/>
                <a:gd name="connsiteY2" fmla="*/ 0 h 853664"/>
                <a:gd name="connsiteX3" fmla="*/ 1707329 w 1707329"/>
                <a:gd name="connsiteY3" fmla="*/ 85366 h 853664"/>
                <a:gd name="connsiteX4" fmla="*/ 1707329 w 1707329"/>
                <a:gd name="connsiteY4" fmla="*/ 768298 h 853664"/>
                <a:gd name="connsiteX5" fmla="*/ 1621963 w 1707329"/>
                <a:gd name="connsiteY5" fmla="*/ 853664 h 853664"/>
                <a:gd name="connsiteX6" fmla="*/ 85366 w 1707329"/>
                <a:gd name="connsiteY6" fmla="*/ 853664 h 853664"/>
                <a:gd name="connsiteX7" fmla="*/ 0 w 1707329"/>
                <a:gd name="connsiteY7" fmla="*/ 768298 h 853664"/>
                <a:gd name="connsiteX8" fmla="*/ 0 w 1707329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707329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621963" y="0"/>
                  </a:lnTo>
                  <a:cubicBezTo>
                    <a:pt x="1669109" y="0"/>
                    <a:pt x="1707329" y="38220"/>
                    <a:pt x="1707329" y="85366"/>
                  </a:cubicBezTo>
                  <a:lnTo>
                    <a:pt x="1707329" y="768298"/>
                  </a:lnTo>
                  <a:cubicBezTo>
                    <a:pt x="1707329" y="815444"/>
                    <a:pt x="1669109" y="853664"/>
                    <a:pt x="1621963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59293" tIns="47863" rIns="59293" bIns="4786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Жизнь кроманьонца</a:t>
              </a:r>
              <a:endParaRPr lang="ru-RU" sz="1800" kern="1200" dirty="0"/>
            </a:p>
          </p:txBody>
        </p:sp>
        <p:sp>
          <p:nvSpPr>
            <p:cNvPr id="6" name="Полилиния 5"/>
            <p:cNvSpPr/>
            <p:nvPr/>
          </p:nvSpPr>
          <p:spPr>
            <a:xfrm>
              <a:off x="3655296" y="972105"/>
              <a:ext cx="170732" cy="640248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640248"/>
                  </a:lnTo>
                  <a:lnTo>
                    <a:pt x="170732" y="640248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" name="Полилиния 6"/>
            <p:cNvSpPr/>
            <p:nvPr/>
          </p:nvSpPr>
          <p:spPr>
            <a:xfrm>
              <a:off x="3826029" y="1185521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768" tIns="41513" rIns="49768" bIns="4151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 Строение жилища</a:t>
              </a:r>
              <a:endParaRPr lang="ru-RU" sz="1300" kern="1200" dirty="0"/>
            </a:p>
          </p:txBody>
        </p:sp>
        <p:sp>
          <p:nvSpPr>
            <p:cNvPr id="8" name="Полилиния 7"/>
            <p:cNvSpPr/>
            <p:nvPr/>
          </p:nvSpPr>
          <p:spPr>
            <a:xfrm>
              <a:off x="3655296" y="972105"/>
              <a:ext cx="170732" cy="1707329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1707329"/>
                  </a:lnTo>
                  <a:lnTo>
                    <a:pt x="170732" y="1707329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Полилиния 8"/>
            <p:cNvSpPr/>
            <p:nvPr/>
          </p:nvSpPr>
          <p:spPr>
            <a:xfrm>
              <a:off x="3826029" y="2252602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3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59293" tIns="47863" rIns="59293" bIns="47863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800" kern="1200" dirty="0" smtClean="0"/>
                <a:t>Охота</a:t>
              </a:r>
              <a:endParaRPr lang="ru-RU" sz="1800" kern="1200" dirty="0"/>
            </a:p>
          </p:txBody>
        </p:sp>
        <p:sp>
          <p:nvSpPr>
            <p:cNvPr id="10" name="Полилиния 9"/>
            <p:cNvSpPr/>
            <p:nvPr/>
          </p:nvSpPr>
          <p:spPr>
            <a:xfrm>
              <a:off x="3655296" y="972105"/>
              <a:ext cx="170732" cy="2774411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2774411"/>
                  </a:lnTo>
                  <a:lnTo>
                    <a:pt x="170732" y="2774411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1" name="Полилиния 10"/>
            <p:cNvSpPr/>
            <p:nvPr/>
          </p:nvSpPr>
          <p:spPr>
            <a:xfrm>
              <a:off x="3826029" y="3319684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4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768" tIns="41513" rIns="49768" bIns="4151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600" kern="1200" dirty="0" smtClean="0"/>
                <a:t>Оружие</a:t>
              </a:r>
              <a:endParaRPr lang="ru-RU" sz="1300" kern="1200" dirty="0"/>
            </a:p>
          </p:txBody>
        </p:sp>
        <p:sp>
          <p:nvSpPr>
            <p:cNvPr id="12" name="Полилиния 11"/>
            <p:cNvSpPr/>
            <p:nvPr/>
          </p:nvSpPr>
          <p:spPr>
            <a:xfrm>
              <a:off x="3655296" y="972105"/>
              <a:ext cx="170732" cy="3841492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3841492"/>
                  </a:lnTo>
                  <a:lnTo>
                    <a:pt x="170732" y="3841492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Полилиния 12"/>
            <p:cNvSpPr/>
            <p:nvPr/>
          </p:nvSpPr>
          <p:spPr>
            <a:xfrm>
              <a:off x="3826029" y="4386765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768" tIns="41513" rIns="49768" bIns="4151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kern="1200" dirty="0" smtClean="0"/>
                <a:t>Захоронение</a:t>
              </a:r>
              <a:endParaRPr lang="ru-RU" sz="1300" kern="1200" dirty="0"/>
            </a:p>
          </p:txBody>
        </p:sp>
        <p:sp>
          <p:nvSpPr>
            <p:cNvPr id="14" name="Полилиния 13"/>
            <p:cNvSpPr/>
            <p:nvPr/>
          </p:nvSpPr>
          <p:spPr>
            <a:xfrm>
              <a:off x="3655296" y="972105"/>
              <a:ext cx="170732" cy="4908573"/>
            </a:xfrm>
            <a:custGeom>
              <a:avLst/>
              <a:gdLst/>
              <a:ahLst/>
              <a:cxnLst/>
              <a:rect l="0" t="0" r="0" b="0"/>
              <a:pathLst>
                <a:path>
                  <a:moveTo>
                    <a:pt x="0" y="0"/>
                  </a:moveTo>
                  <a:lnTo>
                    <a:pt x="0" y="4908573"/>
                  </a:lnTo>
                  <a:lnTo>
                    <a:pt x="170732" y="4908573"/>
                  </a:lnTo>
                </a:path>
              </a:pathLst>
            </a:custGeom>
            <a:noFill/>
          </p:spPr>
          <p:style>
            <a:lnRef idx="2">
              <a:schemeClr val="accent2">
                <a:hueOff val="0"/>
                <a:satOff val="0"/>
                <a:lumOff val="0"/>
                <a:alphaOff val="0"/>
              </a:schemeClr>
            </a:lnRef>
            <a:fillRef idx="0">
              <a:scrgbClr r="0" g="0" b="0"/>
            </a:fillRef>
            <a:effectRef idx="0">
              <a:schemeClr val="accent3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Полилиния 14"/>
            <p:cNvSpPr/>
            <p:nvPr/>
          </p:nvSpPr>
          <p:spPr>
            <a:xfrm>
              <a:off x="3826029" y="5453846"/>
              <a:ext cx="1365863" cy="853664"/>
            </a:xfrm>
            <a:custGeom>
              <a:avLst/>
              <a:gdLst>
                <a:gd name="connsiteX0" fmla="*/ 0 w 1365863"/>
                <a:gd name="connsiteY0" fmla="*/ 85366 h 853664"/>
                <a:gd name="connsiteX1" fmla="*/ 85366 w 1365863"/>
                <a:gd name="connsiteY1" fmla="*/ 0 h 853664"/>
                <a:gd name="connsiteX2" fmla="*/ 1280497 w 1365863"/>
                <a:gd name="connsiteY2" fmla="*/ 0 h 853664"/>
                <a:gd name="connsiteX3" fmla="*/ 1365863 w 1365863"/>
                <a:gd name="connsiteY3" fmla="*/ 85366 h 853664"/>
                <a:gd name="connsiteX4" fmla="*/ 1365863 w 1365863"/>
                <a:gd name="connsiteY4" fmla="*/ 768298 h 853664"/>
                <a:gd name="connsiteX5" fmla="*/ 1280497 w 1365863"/>
                <a:gd name="connsiteY5" fmla="*/ 853664 h 853664"/>
                <a:gd name="connsiteX6" fmla="*/ 85366 w 1365863"/>
                <a:gd name="connsiteY6" fmla="*/ 853664 h 853664"/>
                <a:gd name="connsiteX7" fmla="*/ 0 w 1365863"/>
                <a:gd name="connsiteY7" fmla="*/ 768298 h 853664"/>
                <a:gd name="connsiteX8" fmla="*/ 0 w 1365863"/>
                <a:gd name="connsiteY8" fmla="*/ 85366 h 8536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65863" h="853664">
                  <a:moveTo>
                    <a:pt x="0" y="85366"/>
                  </a:moveTo>
                  <a:cubicBezTo>
                    <a:pt x="0" y="38220"/>
                    <a:pt x="38220" y="0"/>
                    <a:pt x="85366" y="0"/>
                  </a:cubicBezTo>
                  <a:lnTo>
                    <a:pt x="1280497" y="0"/>
                  </a:lnTo>
                  <a:cubicBezTo>
                    <a:pt x="1327643" y="0"/>
                    <a:pt x="1365863" y="38220"/>
                    <a:pt x="1365863" y="85366"/>
                  </a:cubicBezTo>
                  <a:lnTo>
                    <a:pt x="1365863" y="768298"/>
                  </a:lnTo>
                  <a:cubicBezTo>
                    <a:pt x="1365863" y="815444"/>
                    <a:pt x="1327643" y="853664"/>
                    <a:pt x="1280497" y="853664"/>
                  </a:cubicBezTo>
                  <a:lnTo>
                    <a:pt x="85366" y="853664"/>
                  </a:lnTo>
                  <a:cubicBezTo>
                    <a:pt x="38220" y="853664"/>
                    <a:pt x="0" y="815444"/>
                    <a:pt x="0" y="768298"/>
                  </a:cubicBezTo>
                  <a:lnTo>
                    <a:pt x="0" y="85366"/>
                  </a:lnTo>
                  <a:close/>
                </a:path>
              </a:pathLst>
            </a:custGeom>
          </p:spPr>
          <p:style>
            <a:lnRef idx="2">
              <a:schemeClr val="accent6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9768" tIns="41513" rIns="49768" bIns="4151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1300" dirty="0" smtClean="0"/>
                <a:t>Искусство</a:t>
              </a:r>
              <a:endParaRPr lang="ru-RU" sz="1300" kern="1200" dirty="0"/>
            </a:p>
          </p:txBody>
        </p:sp>
      </p:grpSp>
      <p:sp>
        <p:nvSpPr>
          <p:cNvPr id="16" name="Прямоугольник 15"/>
          <p:cNvSpPr/>
          <p:nvPr/>
        </p:nvSpPr>
        <p:spPr>
          <a:xfrm>
            <a:off x="3635896" y="200910"/>
            <a:ext cx="4572000" cy="1477328"/>
          </a:xfrm>
          <a:prstGeom prst="rect">
            <a:avLst/>
          </a:prstGeom>
          <a:solidFill>
            <a:srgbClr val="0070C0"/>
          </a:solidFill>
        </p:spPr>
        <p:txBody>
          <a:bodyPr>
            <a:spAutoFit/>
          </a:bodyPr>
          <a:lstStyle/>
          <a:p>
            <a:r>
              <a:rPr lang="ru-RU" dirty="0">
                <a:solidFill>
                  <a:srgbClr val="FFC000"/>
                </a:solidFill>
              </a:rPr>
              <a:t>Кроманьонцы нередко поселялись в пещерах. Однако чаще они строили жилища самостоятельно, используя для этого кости и шкуры убитых на охоте животных. </a:t>
            </a:r>
          </a:p>
        </p:txBody>
      </p:sp>
      <p:cxnSp>
        <p:nvCxnSpPr>
          <p:cNvPr id="18" name="Прямая со стрелкой 17"/>
          <p:cNvCxnSpPr>
            <a:endCxn id="16" idx="1"/>
          </p:cNvCxnSpPr>
          <p:nvPr/>
        </p:nvCxnSpPr>
        <p:spPr>
          <a:xfrm flipV="1">
            <a:off x="3247677" y="939574"/>
            <a:ext cx="388219" cy="707122"/>
          </a:xfrm>
          <a:prstGeom prst="straightConnector1">
            <a:avLst/>
          </a:prstGeom>
          <a:ln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Прямоугольник 18"/>
          <p:cNvSpPr/>
          <p:nvPr/>
        </p:nvSpPr>
        <p:spPr>
          <a:xfrm>
            <a:off x="3579023" y="1860112"/>
            <a:ext cx="4572000" cy="1477328"/>
          </a:xfrm>
          <a:prstGeom prst="rect">
            <a:avLst/>
          </a:prstGeom>
          <a:solidFill>
            <a:srgbClr val="FFFF00"/>
          </a:solidFill>
        </p:spPr>
        <p:txBody>
          <a:bodyPr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Охотясь, кроманьонцы использовали не только преследование зверей, но и загон в сложно устроенные ловушки. Попавших в них крупных животных без труда добивали. </a:t>
            </a:r>
          </a:p>
        </p:txBody>
      </p:sp>
      <p:cxnSp>
        <p:nvCxnSpPr>
          <p:cNvPr id="21" name="Прямая со стрелкой 20"/>
          <p:cNvCxnSpPr/>
          <p:nvPr/>
        </p:nvCxnSpPr>
        <p:spPr>
          <a:xfrm flipV="1">
            <a:off x="3247677" y="2393653"/>
            <a:ext cx="331346" cy="3201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рямоугольник 21"/>
          <p:cNvSpPr/>
          <p:nvPr/>
        </p:nvSpPr>
        <p:spPr>
          <a:xfrm>
            <a:off x="3648156" y="3385569"/>
            <a:ext cx="5316332" cy="923330"/>
          </a:xfrm>
          <a:prstGeom prst="rect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романьонцы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умели делать орудия не только из камня, но и из рога и кости. Их оружие было снабжено </a:t>
            </a:r>
            <a:r>
              <a:rPr lang="ru-RU" dirty="0" smtClean="0">
                <a:solidFill>
                  <a:schemeClr val="accent4">
                    <a:lumMod val="75000"/>
                  </a:schemeClr>
                </a:solidFill>
              </a:rPr>
              <a:t>костяными 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</a:rPr>
              <a:t>наконечниками.</a:t>
            </a:r>
          </a:p>
        </p:txBody>
      </p:sp>
      <p:cxnSp>
        <p:nvCxnSpPr>
          <p:cNvPr id="24" name="Прямая со стрелкой 23"/>
          <p:cNvCxnSpPr/>
          <p:nvPr/>
        </p:nvCxnSpPr>
        <p:spPr>
          <a:xfrm>
            <a:off x="3247677" y="3645024"/>
            <a:ext cx="400479" cy="0"/>
          </a:xfrm>
          <a:prstGeom prst="straightConnector1">
            <a:avLst/>
          </a:prstGeom>
          <a:ln>
            <a:solidFill>
              <a:schemeClr val="accent4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3635896" y="4308899"/>
            <a:ext cx="5123678" cy="1200329"/>
          </a:xfrm>
          <a:prstGeom prst="rect">
            <a:avLst/>
          </a:prstGeom>
          <a:blipFill>
            <a:blip r:embed="rId4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Захоронение </a:t>
            </a:r>
            <a:r>
              <a:rPr lang="ru-RU" dirty="0">
                <a:solidFill>
                  <a:srgbClr val="92D050"/>
                </a:solidFill>
              </a:rPr>
              <a:t>умерших или погибших сородичей приобрело черты определённого ритуала. Об этом свидетельствуют всевозможные </a:t>
            </a:r>
            <a:r>
              <a:rPr lang="ru-RU" dirty="0" smtClean="0">
                <a:solidFill>
                  <a:srgbClr val="92D050"/>
                </a:solidFill>
              </a:rPr>
              <a:t>украшения.</a:t>
            </a:r>
            <a:endParaRPr lang="ru-RU" dirty="0">
              <a:solidFill>
                <a:srgbClr val="92D050"/>
              </a:solidFill>
            </a:endParaRP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3247677" y="4653136"/>
            <a:ext cx="331346" cy="194804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Прямоугольник 27"/>
          <p:cNvSpPr/>
          <p:nvPr/>
        </p:nvSpPr>
        <p:spPr>
          <a:xfrm>
            <a:off x="3751732" y="5514424"/>
            <a:ext cx="5212756" cy="923330"/>
          </a:xfrm>
          <a:prstGeom prst="rect">
            <a:avLst/>
          </a:prstGeom>
          <a:blipFill>
            <a:blip r:embed="rId5"/>
            <a:tile tx="0" ty="0" sx="100000" sy="100000" flip="none" algn="tl"/>
          </a:blipFill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0070C0"/>
                </a:solidFill>
              </a:rPr>
              <a:t>Кроманьонцы делали различные украшения из дерева, камня, </a:t>
            </a:r>
            <a:r>
              <a:rPr lang="ru-RU" dirty="0" smtClean="0">
                <a:solidFill>
                  <a:srgbClr val="0070C0"/>
                </a:solidFill>
              </a:rPr>
              <a:t>костей. </a:t>
            </a:r>
            <a:r>
              <a:rPr lang="ru-RU" dirty="0">
                <a:solidFill>
                  <a:srgbClr val="0070C0"/>
                </a:solidFill>
              </a:rPr>
              <a:t>Чаще всего это были различные ожерелья или подвески</a:t>
            </a:r>
          </a:p>
        </p:txBody>
      </p:sp>
      <p:cxnSp>
        <p:nvCxnSpPr>
          <p:cNvPr id="30" name="Прямая со стрелкой 29"/>
          <p:cNvCxnSpPr/>
          <p:nvPr/>
        </p:nvCxnSpPr>
        <p:spPr>
          <a:xfrm>
            <a:off x="3247677" y="5915021"/>
            <a:ext cx="504055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9341545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3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4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5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9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9" grpId="0" animBg="1"/>
      <p:bldP spid="22" grpId="0" animBg="1"/>
      <p:bldP spid="25" grpId="0" animBg="1"/>
      <p:bldP spid="28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0889" y="188641"/>
            <a:ext cx="5064953" cy="622972"/>
          </a:xfrm>
          <a:blipFill>
            <a:blip r:embed="rId3"/>
            <a:tile tx="0" ty="0" sx="100000" sy="100000" flip="none" algn="tl"/>
          </a:blipFill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Будущий человек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4103" y="1268760"/>
            <a:ext cx="3325769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Трудно сказать, каким будет человек спустя 10 тыс. лет. Если сохранятся те же закономерности развития, то, скорее всего, его рост увеличится, череп станет крупнее, нижняя челюсть – меньше, а лицо будет более плоским. </a:t>
            </a:r>
          </a:p>
        </p:txBody>
      </p:sp>
      <p:pic>
        <p:nvPicPr>
          <p:cNvPr id="5" name="Picture 7" descr="&quot;Какими мы будем?&quot;&#10;&#10;Трудно сказать, каким будет человек спустя 10 тысяч лет. Если сохранятся те же закономерности развития, то, скорее всего, его рост увеличится, череп станет крупнее, нижняя челюсть - меньше, а лицо будет более плоским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79838" y="1700213"/>
            <a:ext cx="5184775" cy="4375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345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Content="1"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44825"/>
            <a:ext cx="9144000" cy="2533644"/>
          </a:xfrm>
        </p:spPr>
        <p:txBody>
          <a:bodyPr>
            <a:prstTxWarp prst="textWave1">
              <a:avLst/>
            </a:prstTxWarp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19900" b="1" dirty="0" smtClean="0">
                <a:ln/>
                <a:solidFill>
                  <a:schemeClr val="accent3"/>
                </a:solidFill>
                <a:effectLst/>
              </a:rPr>
              <a:t>Конец</a:t>
            </a:r>
            <a:endParaRPr lang="ru-RU" sz="19900" b="1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17595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233 -0.19495 C 0.09861 -0.0895 0.14167 0.08141 0.10642 0.23798 C -0.03524 0.2285 -0.15556 0.11957 -0.20469 -0.02983 C -0.08472 -0.12234 0.06632 -0.11679 0.18021 -0.02983 C 0.12934 0.12882 0.00451 0.2285 -0.13108 0.23798 C -0.16788 0.07424 -0.11719 -0.0932 -0.01233 -0.19495 Z " pathEditMode="relative" rAng="0" ptsTypes="ffffff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16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8439039">
            <a:off x="-580300" y="1724166"/>
            <a:ext cx="4746163" cy="845678"/>
          </a:xfr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rgbClr val="7030A0"/>
                </a:solidFill>
              </a:rPr>
              <a:t>Гипотезы ученых о появлении человека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3138413"/>
              </p:ext>
            </p:extLst>
          </p:nvPr>
        </p:nvGraphicFramePr>
        <p:xfrm>
          <a:off x="3707904" y="476672"/>
          <a:ext cx="4680520" cy="6012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39526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222974">
            <a:off x="-44839" y="1109321"/>
            <a:ext cx="3939879" cy="1278472"/>
          </a:xfr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Древнейший человек</a:t>
            </a:r>
            <a:endParaRPr lang="ru-RU" dirty="0"/>
          </a:p>
        </p:txBody>
      </p:sp>
      <p:pic>
        <p:nvPicPr>
          <p:cNvPr id="4" name="Picture 17" descr="&quot;Дриопитек&quot;&#10;&#10;Ученые считают, что общим предком человека и человекообразных обезьян были вымершие дриопитеки, что в переводе с латыни означает &quot;древесные обезьяны&quot;. Они появились в Африке около 25 миллионов лет назад, а затем проникли на территорию Европы и Азии.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7" y="260648"/>
            <a:ext cx="3231719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979712" y="2579906"/>
            <a:ext cx="3816424" cy="4154984"/>
          </a:xfrm>
          <a:prstGeom prst="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00B050"/>
                </a:solidFill>
              </a:rPr>
              <a:t> </a:t>
            </a:r>
            <a:r>
              <a:rPr lang="ru-RU" sz="2400" dirty="0">
                <a:solidFill>
                  <a:srgbClr val="00B050"/>
                </a:solidFill>
              </a:rPr>
              <a:t>Учёные считают первым человекообразным существом был </a:t>
            </a:r>
            <a:r>
              <a:rPr lang="ru-RU" sz="2400" b="1" i="1" u="sng" dirty="0" smtClean="0">
                <a:solidFill>
                  <a:srgbClr val="7030A0"/>
                </a:solidFill>
              </a:rPr>
              <a:t>дриопитек</a:t>
            </a:r>
            <a:r>
              <a:rPr lang="ru-RU" sz="2400" b="1" dirty="0" smtClean="0">
                <a:solidFill>
                  <a:srgbClr val="7030A0"/>
                </a:solidFill>
              </a:rPr>
              <a:t>.</a:t>
            </a:r>
            <a:r>
              <a:rPr lang="ru-RU" sz="2400" dirty="0" smtClean="0"/>
              <a:t> </a:t>
            </a:r>
            <a:r>
              <a:rPr lang="ru-RU" sz="2400" dirty="0" smtClean="0">
                <a:solidFill>
                  <a:srgbClr val="00B050"/>
                </a:solidFill>
              </a:rPr>
              <a:t>В переводе он значит</a:t>
            </a:r>
            <a:r>
              <a:rPr lang="ru-RU" sz="2400" b="1" dirty="0" smtClean="0">
                <a:solidFill>
                  <a:srgbClr val="00B050"/>
                </a:solidFill>
              </a:rPr>
              <a:t> </a:t>
            </a:r>
            <a:r>
              <a:rPr lang="ru-RU" sz="2400" dirty="0" smtClean="0">
                <a:solidFill>
                  <a:srgbClr val="00B050"/>
                </a:solidFill>
              </a:rPr>
              <a:t>«</a:t>
            </a:r>
            <a:r>
              <a:rPr lang="ru-RU" sz="2400" dirty="0">
                <a:solidFill>
                  <a:srgbClr val="00B050"/>
                </a:solidFill>
              </a:rPr>
              <a:t>древесная обезьяна</a:t>
            </a:r>
            <a:r>
              <a:rPr lang="ru-RU" sz="2400" dirty="0" smtClean="0">
                <a:solidFill>
                  <a:srgbClr val="00B050"/>
                </a:solidFill>
              </a:rPr>
              <a:t>». </a:t>
            </a:r>
            <a:r>
              <a:rPr lang="ru-RU" sz="2400" dirty="0">
                <a:solidFill>
                  <a:srgbClr val="00B050"/>
                </a:solidFill>
              </a:rPr>
              <a:t>Они появились в Африке около 25 млн. лет назад. Затем они проникли на территорию Европы и Азии.</a:t>
            </a:r>
          </a:p>
        </p:txBody>
      </p:sp>
    </p:spTree>
    <p:extLst>
      <p:ext uri="{BB962C8B-B14F-4D97-AF65-F5344CB8AC3E}">
        <p14:creationId xmlns:p14="http://schemas.microsoft.com/office/powerpoint/2010/main" val="4064121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644283">
            <a:off x="4866179" y="853965"/>
            <a:ext cx="3871034" cy="657643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Австралопитек</a:t>
            </a:r>
            <a:endParaRPr lang="ru-RU" dirty="0"/>
          </a:p>
        </p:txBody>
      </p:sp>
      <p:pic>
        <p:nvPicPr>
          <p:cNvPr id="4" name="Picture 4" descr="Изображение 00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503694"/>
            <a:ext cx="2592288" cy="385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7" descr="&quot;Австралопитек&quot;&#10;&#10;Примерно 3 миллиона лет назад некоторые дриопитеки спустились с деревьев и стали жить на земле. Для того чтобы лучше видеть в высокой траве, они стали передвигаться на двух ногах. Так возникли австралопитеки, что в переводе с латыни означает &quot;южные  обезьяны&quot;. Такое название они получили из-за того, что их ископаемые остатки впервые нашли на юге Африки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847" y="231130"/>
            <a:ext cx="3816424" cy="33277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9328" y="3626991"/>
            <a:ext cx="5173463" cy="2985433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dirty="0">
                <a:solidFill>
                  <a:srgbClr val="CCFF33"/>
                </a:solidFill>
              </a:rPr>
              <a:t> </a:t>
            </a:r>
            <a:r>
              <a:rPr lang="ru-RU" sz="2000" dirty="0">
                <a:solidFill>
                  <a:srgbClr val="CCFF33"/>
                </a:solidFill>
              </a:rPr>
              <a:t>Примерно 3 млн. лет назад некоторые дриопитеки спустились с деревьев и стали жить на земле. Для того чтобы лучше видеть в высокой траве, они стали передвигаться на двух ногах. Так возникли</a:t>
            </a:r>
            <a:r>
              <a:rPr lang="ru-RU" sz="2000" dirty="0"/>
              <a:t> </a:t>
            </a:r>
            <a:r>
              <a:rPr lang="ru-RU" sz="2800" b="1" i="1" u="sng" dirty="0" smtClean="0">
                <a:solidFill>
                  <a:srgbClr val="FF0000"/>
                </a:solidFill>
              </a:rPr>
              <a:t>австралопитеки </a:t>
            </a:r>
            <a:r>
              <a:rPr lang="ru-RU" sz="2000" dirty="0" smtClean="0">
                <a:solidFill>
                  <a:srgbClr val="CCFF33"/>
                </a:solidFill>
              </a:rPr>
              <a:t>(«</a:t>
            </a:r>
            <a:r>
              <a:rPr lang="ru-RU" sz="2000" dirty="0">
                <a:solidFill>
                  <a:srgbClr val="CCFF33"/>
                </a:solidFill>
              </a:rPr>
              <a:t>Южные обезьяны»). Такое название они получили из-за того что их первые останки нашли на юге Африки.</a:t>
            </a:r>
          </a:p>
        </p:txBody>
      </p:sp>
    </p:spTree>
    <p:extLst>
      <p:ext uri="{BB962C8B-B14F-4D97-AF65-F5344CB8AC3E}">
        <p14:creationId xmlns:p14="http://schemas.microsoft.com/office/powerpoint/2010/main" val="3142036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894192">
            <a:off x="4985239" y="540399"/>
            <a:ext cx="4105011" cy="689923"/>
          </a:xfr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Человек умелый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211960" y="3997170"/>
            <a:ext cx="4680520" cy="2862322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2000" dirty="0"/>
              <a:t>Первым представителем людей был </a:t>
            </a:r>
            <a:r>
              <a:rPr lang="ru-RU" sz="2000" b="1" i="1" u="sng" dirty="0"/>
              <a:t>человек умелый</a:t>
            </a:r>
            <a:r>
              <a:rPr lang="ru-RU" sz="2000" dirty="0"/>
              <a:t>, появившийся около 2 млн. лет  назад. В отличии от австралопитеков, он мог не только использовать различные орудия но и </a:t>
            </a:r>
            <a:r>
              <a:rPr lang="ru-RU" sz="2000" dirty="0" smtClean="0"/>
              <a:t>  </a:t>
            </a:r>
            <a:r>
              <a:rPr lang="ru-RU" sz="2000" dirty="0"/>
              <a:t>изготавливать их. Это были молотки, скребки, рубила, а также «инструменты» для изготовления новых орудий</a:t>
            </a:r>
          </a:p>
        </p:txBody>
      </p:sp>
      <p:pic>
        <p:nvPicPr>
          <p:cNvPr id="5" name="Picture 7" descr="&quot;Человек умелый&quot;&#10;&#10;Первым представителем рода людей был человек умелый, появившийся на Земле около 2 миллионов лет назад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68" y="980728"/>
            <a:ext cx="2844378" cy="4158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Копия Изображение 00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591381"/>
            <a:ext cx="3672408" cy="2138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01038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900">
        <p14:glitter pattern="hexago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69689" y="204025"/>
            <a:ext cx="4604753" cy="887294"/>
          </a:xfrm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Орудия труда человека умелого</a:t>
            </a:r>
            <a:endParaRPr lang="ru-RU" dirty="0"/>
          </a:p>
        </p:txBody>
      </p:sp>
      <p:pic>
        <p:nvPicPr>
          <p:cNvPr id="4" name="Picture 8" descr="&quot;Орудия человека умелого&quot;&#10;&#10;В отличие от своих предков - австралопитеков, человек умелый мог не только использовать различные орудия, но и изготовлять их. Это были каменные молотки, скребки, рубила, а также &quot;инструменты&quot; для изготовления новых орудий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196752"/>
            <a:ext cx="7632848" cy="54723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81282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499874">
            <a:off x="-24863" y="761018"/>
            <a:ext cx="3279043" cy="884943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Питекантроп </a:t>
            </a:r>
            <a:endParaRPr lang="ru-RU" dirty="0"/>
          </a:p>
        </p:txBody>
      </p:sp>
      <p:pic>
        <p:nvPicPr>
          <p:cNvPr id="4" name="Picture 12" descr="&quot;Человек прямоходящий, или питекантроп&quot;&#10;&#10;Спустя 25 тысяч лет после появления человека умелого на Земле возник новый вид - человек прямоходящий, или питекантроп. Он был значительно выше и сильнее своего предшественника. Благодаря тому что в то далекое время Африка соединялась с Европой и Азией, питекантропы расселились практически по всему земному шару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7211" y="2780928"/>
            <a:ext cx="3708400" cy="3168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&quot;Семейная группа питекантропов&quot;&#10;&#10;Питекантропы жили небольшими группами, состоявшими примерно из 30-35 человек. Вероятно, они уже обладали примитивной речью, поскольку без нее невозможны согласованные действия в трудовой деятельности и на охоте.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2803" y="116632"/>
            <a:ext cx="403244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45611" y="3140968"/>
            <a:ext cx="4572000" cy="347787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/>
              <a:t>Спустя 25 тыс. лет появился </a:t>
            </a:r>
            <a:r>
              <a:rPr lang="ru-RU" sz="2000" b="1" i="1" u="sng" dirty="0"/>
              <a:t>человек прямоходящий или питекантроп. </a:t>
            </a:r>
            <a:r>
              <a:rPr lang="ru-RU" dirty="0"/>
              <a:t>Он был выше и сильнее своих предков. Питекантропы изготовляли не только орудия труда, но и оружие. Для приготовления пищи  они использовали огонь. Питекантропы жили небольшими группами (30-35 человек) Возможно они обладали примитивной речью. Из-за того что Африка соединялась с  Евразией,                                   они расселились почти  по всему  </a:t>
            </a:r>
          </a:p>
          <a:p>
            <a:r>
              <a:rPr lang="ru-RU" dirty="0"/>
              <a:t>    миру.</a:t>
            </a:r>
          </a:p>
        </p:txBody>
      </p:sp>
    </p:spTree>
    <p:extLst>
      <p:ext uri="{BB962C8B-B14F-4D97-AF65-F5344CB8AC3E}">
        <p14:creationId xmlns:p14="http://schemas.microsoft.com/office/powerpoint/2010/main" val="2704750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36913" y="229611"/>
            <a:ext cx="3680204" cy="1178143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Орудие труда питекантропа</a:t>
            </a:r>
            <a:endParaRPr lang="ru-RU" dirty="0"/>
          </a:p>
        </p:txBody>
      </p:sp>
      <p:pic>
        <p:nvPicPr>
          <p:cNvPr id="4" name="Picture 19" descr="&quot;Орудия питекантропа&quot;&#10;&#10;Питекантропы изготовляли не только разнообразные орудия, но и оружие. Для приготовления пищи они научились использовать огонь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509231"/>
            <a:ext cx="8064896" cy="5213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5348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9972228">
            <a:off x="160171" y="906442"/>
            <a:ext cx="4118689" cy="593082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3600" dirty="0" smtClean="0"/>
              <a:t>Неандерталец</a:t>
            </a:r>
            <a:endParaRPr lang="ru-RU" sz="3600" dirty="0"/>
          </a:p>
        </p:txBody>
      </p:sp>
      <p:pic>
        <p:nvPicPr>
          <p:cNvPr id="4" name="Picture 7" descr="&quot;Неандерталец&quot;&#10;&#10;Примерно 70 тысяч лет назад в Европе появился первый представитель человека разумного - неандерталец. По сравнению со всеми своими предшественниками он был более рослым, со значительно более развитым головным мозгом. Свое название он получил по реке Неандерталь в Германии, на берегах которой впервые были найдены его ископаемые остатки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2402769"/>
            <a:ext cx="248427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2348880"/>
            <a:ext cx="4572000" cy="323165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r>
              <a:rPr lang="ru-RU" sz="2000" dirty="0">
                <a:solidFill>
                  <a:srgbClr val="6600FF"/>
                </a:solidFill>
              </a:rPr>
              <a:t>Примерно 70 тыс. лет назад в Европе появился первый представитель человека разумного- </a:t>
            </a:r>
            <a:r>
              <a:rPr lang="ru-RU" sz="2400" b="1" i="1" u="sng" dirty="0">
                <a:solidFill>
                  <a:srgbClr val="6600FF"/>
                </a:solidFill>
              </a:rPr>
              <a:t>неандерталец</a:t>
            </a:r>
            <a:r>
              <a:rPr lang="ru-RU" sz="2000" dirty="0">
                <a:solidFill>
                  <a:srgbClr val="6600FF"/>
                </a:solidFill>
              </a:rPr>
              <a:t>. По сравнению со своими предками он был рослым, со значительно  более развитым головным мозгом. Своё название он получил по реке Неандерталь в Германии. На берегах которой впервые нашли его останки. </a:t>
            </a:r>
          </a:p>
        </p:txBody>
      </p:sp>
    </p:spTree>
    <p:extLst>
      <p:ext uri="{BB962C8B-B14F-4D97-AF65-F5344CB8AC3E}">
        <p14:creationId xmlns:p14="http://schemas.microsoft.com/office/powerpoint/2010/main" val="16379852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ferris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theme/theme1.xml><?xml version="1.0" encoding="utf-8"?>
<a:theme xmlns:a="http://schemas.openxmlformats.org/drawingml/2006/main" name="Kilter">
  <a:themeElements>
    <a:clrScheme name="Kilter">
      <a:dk1>
        <a:sysClr val="windowText" lastClr="000000"/>
      </a:dk1>
      <a:lt1>
        <a:sysClr val="window" lastClr="FFFFFF"/>
      </a:lt1>
      <a:dk2>
        <a:srgbClr val="318FC5"/>
      </a:dk2>
      <a:lt2>
        <a:srgbClr val="AEE8FB"/>
      </a:lt2>
      <a:accent1>
        <a:srgbClr val="76C5EF"/>
      </a:accent1>
      <a:accent2>
        <a:srgbClr val="FEA022"/>
      </a:accent2>
      <a:accent3>
        <a:srgbClr val="FF6700"/>
      </a:accent3>
      <a:accent4>
        <a:srgbClr val="70A525"/>
      </a:accent4>
      <a:accent5>
        <a:srgbClr val="A5D848"/>
      </a:accent5>
      <a:accent6>
        <a:srgbClr val="20768C"/>
      </a:accent6>
      <a:hlink>
        <a:srgbClr val="7AB6E8"/>
      </a:hlink>
      <a:folHlink>
        <a:srgbClr val="83B0D3"/>
      </a:folHlink>
    </a:clrScheme>
    <a:fontScheme name="Kilter">
      <a:maj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S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ilter">
      <a:fillStyleLst>
        <a:solidFill>
          <a:schemeClr val="phClr"/>
        </a:solidFill>
        <a:gradFill rotWithShape="1">
          <a:gsLst>
            <a:gs pos="0">
              <a:schemeClr val="phClr">
                <a:tint val="14000"/>
                <a:satMod val="180000"/>
                <a:lumMod val="100000"/>
              </a:schemeClr>
            </a:gs>
            <a:gs pos="42000">
              <a:schemeClr val="phClr">
                <a:tint val="40000"/>
                <a:satMod val="160000"/>
                <a:lumMod val="94000"/>
              </a:schemeClr>
            </a:gs>
            <a:gs pos="100000">
              <a:schemeClr val="phClr">
                <a:tint val="94000"/>
                <a:satMod val="140000"/>
              </a:schemeClr>
            </a:gs>
          </a:gsLst>
          <a:lin ang="5160000" scaled="1"/>
        </a:gradFill>
        <a:gradFill rotWithShape="1">
          <a:gsLst>
            <a:gs pos="38000">
              <a:schemeClr val="phClr">
                <a:satMod val="120000"/>
              </a:schemeClr>
            </a:gs>
            <a:gs pos="100000">
              <a:schemeClr val="phClr">
                <a:shade val="60000"/>
                <a:satMod val="180000"/>
                <a:lumMod val="70000"/>
              </a:schemeClr>
            </a:gs>
          </a:gsLst>
          <a:lin ang="4680000" scaled="0"/>
        </a:gradFill>
      </a:fillStyleLst>
      <a:lnStyleLst>
        <a:ln w="12700" cap="flat" cmpd="sng" algn="ctr">
          <a:solidFill>
            <a:schemeClr val="phClr">
              <a:shade val="50000"/>
            </a:schemeClr>
          </a:solidFill>
          <a:prstDash val="solid"/>
        </a:ln>
        <a:ln w="2540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76200" dist="25400" dir="5400000" rotWithShape="0">
              <a:srgbClr val="000000">
                <a:alpha val="5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152400" h="63500" prst="softRound"/>
          </a:sp3d>
        </a:effectStyle>
        <a:effectStyle>
          <a:effectLst>
            <a:outerShdw blurRad="107950" dist="12700" dir="5040000" rotWithShape="0">
              <a:srgbClr val="000000">
                <a:alpha val="5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9800000"/>
            </a:lightRig>
          </a:scene3d>
          <a:sp3d prstMaterial="plastic">
            <a:bevelT h="63500" prst="softRound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  <a:satMod val="140000"/>
                <a:lumMod val="120000"/>
              </a:schemeClr>
            </a:gs>
            <a:gs pos="100000">
              <a:schemeClr val="phClr">
                <a:tint val="95000"/>
                <a:shade val="70000"/>
                <a:satMod val="180000"/>
                <a:lumMod val="82000"/>
              </a:schemeClr>
            </a:gs>
          </a:gsLst>
          <a:path path="circle">
            <a:fillToRect l="25000" t="25000" r="25000" b="25000"/>
          </a:path>
        </a:gradFill>
        <a:gradFill rotWithShape="1">
          <a:gsLst>
            <a:gs pos="0">
              <a:schemeClr val="phClr">
                <a:tint val="94000"/>
                <a:satMod val="140000"/>
                <a:lumMod val="120000"/>
              </a:schemeClr>
            </a:gs>
            <a:gs pos="100000">
              <a:schemeClr val="phClr">
                <a:tint val="97000"/>
                <a:shade val="70000"/>
                <a:satMod val="190000"/>
                <a:lumMod val="72000"/>
              </a:schemeClr>
            </a:gs>
          </a:gsLst>
          <a:path path="circle">
            <a:fillToRect l="50000" t="50000" r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TC101859865[[fn=Порядок]]</Template>
  <TotalTime>136</TotalTime>
  <Words>710</Words>
  <Application>Microsoft Office PowerPoint</Application>
  <PresentationFormat>Экран (4:3)</PresentationFormat>
  <Paragraphs>62</Paragraphs>
  <Slides>14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Kilter</vt:lpstr>
      <vt:lpstr>Как человек проявился на Земле?</vt:lpstr>
      <vt:lpstr>Гипотезы ученых о появлении человека</vt:lpstr>
      <vt:lpstr>Древнейший человек</vt:lpstr>
      <vt:lpstr>Австралопитек</vt:lpstr>
      <vt:lpstr>Человек умелый</vt:lpstr>
      <vt:lpstr>Орудия труда человека умелого</vt:lpstr>
      <vt:lpstr>Питекантроп </vt:lpstr>
      <vt:lpstr>Орудие труда питекантропа</vt:lpstr>
      <vt:lpstr>Неандерталец</vt:lpstr>
      <vt:lpstr>Презентация PowerPoint</vt:lpstr>
      <vt:lpstr>Кроманьонец</vt:lpstr>
      <vt:lpstr>Презентация PowerPoint</vt:lpstr>
      <vt:lpstr>Будущий человек</vt:lpstr>
      <vt:lpstr>Конец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человек проявился на Земле?</dc:title>
  <dc:creator>Светлана</dc:creator>
  <cp:lastModifiedBy>Миша</cp:lastModifiedBy>
  <cp:revision>14</cp:revision>
  <dcterms:created xsi:type="dcterms:W3CDTF">2013-04-08T16:31:37Z</dcterms:created>
  <dcterms:modified xsi:type="dcterms:W3CDTF">2013-12-06T16:08:34Z</dcterms:modified>
</cp:coreProperties>
</file>