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  <p:sldMasterId id="2147483650" r:id="rId2"/>
  </p:sldMasterIdLst>
  <p:sldIdLst>
    <p:sldId id="270" r:id="rId3"/>
    <p:sldId id="256" r:id="rId4"/>
    <p:sldId id="257" r:id="rId5"/>
    <p:sldId id="266" r:id="rId6"/>
    <p:sldId id="267" r:id="rId7"/>
    <p:sldId id="268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9" r:id="rId17"/>
    <p:sldId id="271" r:id="rId18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92" autoAdjust="0"/>
    <p:restoredTop sz="94620" autoAdjust="0"/>
  </p:normalViewPr>
  <p:slideViewPr>
    <p:cSldViewPr>
      <p:cViewPr>
        <p:scale>
          <a:sx n="75" d="100"/>
          <a:sy n="75" d="100"/>
        </p:scale>
        <p:origin x="-930" y="-63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</p:spTree>
  </p:cSld>
  <p:clrMapOvr>
    <a:masterClrMapping/>
  </p:clrMapOvr>
  <p:transition spd="slow">
    <p:rand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  <p:transition spd="slow">
    <p:rand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  <p:transition spd="slow">
    <p:random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</p:spTree>
  </p:cSld>
  <p:clrMapOvr>
    <a:masterClrMapping/>
  </p:clrMapOvr>
  <p:transition spd="slow">
    <p:random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  <p:transition spd="slow">
    <p:random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  <p:transition spd="slow">
    <p:random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  <p:transition spd="slow">
    <p:random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  <p:transition spd="slow">
    <p:random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</p:spTree>
  </p:cSld>
  <p:clrMapOvr>
    <a:masterClrMapping/>
  </p:clrMapOvr>
  <p:transition spd="slow">
    <p:random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  <p:transition spd="slow">
    <p:rand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  <p:transition spd="slow">
    <p:random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  <p:transition spd="slow">
    <p:random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  <p:transition spd="slow">
    <p:random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  <p:transition spd="slow">
    <p:rand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  <p:transition spd="slow">
    <p:rand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  <p:transition spd="slow">
    <p:rand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  <p:transition spd="slow">
    <p:rand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</p:spTree>
  </p:cSld>
  <p:clrMapOvr>
    <a:masterClrMapping/>
  </p:clrMapOvr>
  <p:transition spd="slow">
    <p:rand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  <p:transition spd="slow">
    <p:rand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  <p:transition spd="slow">
    <p:random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ltGray"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ransition spd="slow">
    <p:random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aramond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aramond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aramond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aramond" pitchFamily="18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aramond" pitchFamily="18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aramond" pitchFamily="18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aramond" pitchFamily="18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transition spd="slow">
    <p:random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aramond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aramond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aramond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aramond" pitchFamily="18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aramond" pitchFamily="18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aramond" pitchFamily="18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aramond" pitchFamily="18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Documents%20and%20Settings\&#1055;&#1086;&#1083;&#1100;&#1079;&#1086;&#1074;&#1072;&#1090;&#1077;&#1083;&#1100;\&#1056;&#1072;&#1073;&#1086;&#1095;&#1080;&#1081;%20&#1089;&#1090;&#1086;&#1083;\Pppm1.mp3" TargetMode="Externa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://fotki.yandex.ru/" TargetMode="External"/><Relationship Id="rId2" Type="http://schemas.openxmlformats.org/officeDocument/2006/relationships/hyperlink" Target="http://images.yandex.ru/&#1080;&#1083;&#1083;&#1102;&#1089;&#1090;&#1088;&#1072;&#1094;&#1080;&#1080;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jpeg"/><Relationship Id="rId4" Type="http://schemas.openxmlformats.org/officeDocument/2006/relationships/image" Target="../media/image11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jpeg"/><Relationship Id="rId4" Type="http://schemas.openxmlformats.org/officeDocument/2006/relationships/image" Target="../media/image3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42910" y="857232"/>
            <a:ext cx="7772400" cy="1470025"/>
          </a:xfrm>
        </p:spPr>
        <p:txBody>
          <a:bodyPr/>
          <a:lstStyle/>
          <a:p>
            <a:r>
              <a:rPr lang="ru-RU" sz="5000" dirty="0">
                <a:latin typeface="Cambria" pitchFamily="18" charset="0"/>
              </a:rPr>
              <a:t>Презентация к уроку по развитию речи в 3 классе</a:t>
            </a:r>
            <a:br>
              <a:rPr lang="ru-RU" sz="5000" dirty="0">
                <a:latin typeface="Cambria" pitchFamily="18" charset="0"/>
              </a:rPr>
            </a:br>
            <a:r>
              <a:rPr lang="ru-RU" sz="5000" dirty="0">
                <a:latin typeface="Cambria" pitchFamily="18" charset="0"/>
              </a:rPr>
              <a:t>«Зимующие птицы: снегирь»</a:t>
            </a:r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411413" y="4292600"/>
            <a:ext cx="6400800" cy="1752600"/>
          </a:xfrm>
        </p:spPr>
        <p:txBody>
          <a:bodyPr/>
          <a:lstStyle/>
          <a:p>
            <a:pPr algn="r"/>
            <a:r>
              <a:rPr lang="ru-RU" sz="2000" b="1"/>
              <a:t>Ильгузина Светлана Дмитриевна</a:t>
            </a:r>
          </a:p>
          <a:p>
            <a:pPr algn="r"/>
            <a:r>
              <a:rPr lang="ru-RU" sz="2000" b="1"/>
              <a:t>учитель </a:t>
            </a:r>
            <a:r>
              <a:rPr lang="en-US" sz="2000" b="1"/>
              <a:t>I </a:t>
            </a:r>
            <a:r>
              <a:rPr lang="ru-RU" sz="2000" b="1"/>
              <a:t>квалификационной категории</a:t>
            </a:r>
          </a:p>
          <a:p>
            <a:pPr algn="r"/>
            <a:r>
              <a:rPr lang="ru-RU" sz="2000" b="1"/>
              <a:t>НК(С)ОШ-И </a:t>
            </a:r>
            <a:r>
              <a:rPr lang="en-US" sz="2000" b="1"/>
              <a:t>VIII </a:t>
            </a:r>
            <a:r>
              <a:rPr lang="ru-RU" sz="2000" b="1"/>
              <a:t>вида</a:t>
            </a:r>
          </a:p>
        </p:txBody>
      </p:sp>
      <p:sp>
        <p:nvSpPr>
          <p:cNvPr id="4" name="Рамка 3"/>
          <p:cNvSpPr/>
          <p:nvPr/>
        </p:nvSpPr>
        <p:spPr>
          <a:xfrm>
            <a:off x="3286116" y="6357958"/>
            <a:ext cx="2928958" cy="500042"/>
          </a:xfrm>
          <a:prstGeom prst="fra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Prezentacii.com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5" name="Picture 10" descr="806660-sparrow-on-a-branch-in-a-sunny-day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10" y="3286124"/>
            <a:ext cx="1866900" cy="2592387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random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b="1"/>
              <a:t>Снегирь – кочующая птица.</a:t>
            </a:r>
          </a:p>
        </p:txBody>
      </p:sp>
      <p:pic>
        <p:nvPicPr>
          <p:cNvPr id="8208" name="Pppm1.mp3">
            <a:hlinkClick r:id="" action="ppaction://media"/>
          </p:cNvPr>
          <p:cNvPicPr>
            <a:picLocks noGrp="1" noRot="1" noChangeAspect="1" noChangeArrowheads="1"/>
          </p:cNvPicPr>
          <p:nvPr>
            <p:ph idx="1"/>
            <a:audioFile r:link="rId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8459788" y="6308725"/>
            <a:ext cx="304800" cy="304800"/>
          </a:xfrm>
        </p:spPr>
      </p:pic>
      <p:pic>
        <p:nvPicPr>
          <p:cNvPr id="8210" name="Picture 18" descr="snegir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1188" y="1700213"/>
            <a:ext cx="4572000" cy="3035300"/>
          </a:xfrm>
          <a:prstGeom prst="rect">
            <a:avLst/>
          </a:prstGeom>
          <a:noFill/>
        </p:spPr>
      </p:pic>
      <p:pic>
        <p:nvPicPr>
          <p:cNvPr id="8211" name="Picture 19" descr="snegir_samka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795963" y="3141663"/>
            <a:ext cx="2190750" cy="2905125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816" fill="hold"/>
                                        <p:tgtEl>
                                          <p:spTgt spid="820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>
                <p:cTn id="7" repeatCount="indefinite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208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5" name="Picture 5" descr="snegir_sam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24525" y="2349500"/>
            <a:ext cx="3059113" cy="2398713"/>
          </a:xfrm>
          <a:prstGeom prst="rect">
            <a:avLst/>
          </a:prstGeom>
          <a:noFill/>
        </p:spPr>
      </p:pic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b="1"/>
              <a:t>Снегирек 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Tx/>
              <a:buNone/>
            </a:pPr>
            <a:r>
              <a:rPr lang="ru-RU" b="1">
                <a:latin typeface="Arial" charset="0"/>
              </a:rPr>
              <a:t>		</a:t>
            </a:r>
            <a:r>
              <a:rPr lang="ru-RU" b="1"/>
              <a:t>Сел на ветку снегирек. </a:t>
            </a:r>
          </a:p>
          <a:p>
            <a:pPr>
              <a:buFontTx/>
              <a:buNone/>
            </a:pPr>
            <a:r>
              <a:rPr lang="ru-RU" b="1">
                <a:latin typeface="Arial" charset="0"/>
              </a:rPr>
              <a:t>	</a:t>
            </a:r>
            <a:r>
              <a:rPr lang="ru-RU" b="1"/>
              <a:t>Пошел снежок – он промок. </a:t>
            </a:r>
          </a:p>
          <a:p>
            <a:pPr>
              <a:buFontTx/>
              <a:buNone/>
            </a:pPr>
            <a:r>
              <a:rPr lang="ru-RU" b="1">
                <a:latin typeface="Arial" charset="0"/>
              </a:rPr>
              <a:t>	</a:t>
            </a:r>
            <a:r>
              <a:rPr lang="ru-RU" b="1"/>
              <a:t>Ветер подул слегка, </a:t>
            </a:r>
          </a:p>
          <a:p>
            <a:pPr>
              <a:buFontTx/>
              <a:buNone/>
            </a:pPr>
            <a:r>
              <a:rPr lang="ru-RU" b="1">
                <a:latin typeface="Arial" charset="0"/>
              </a:rPr>
              <a:t>	</a:t>
            </a:r>
            <a:r>
              <a:rPr lang="ru-RU" b="1"/>
              <a:t>Обсушил нам снегирька. </a:t>
            </a:r>
          </a:p>
          <a:p>
            <a:pPr>
              <a:buFontTx/>
              <a:buNone/>
            </a:pPr>
            <a:r>
              <a:rPr lang="ru-RU" b="1">
                <a:latin typeface="Arial" charset="0"/>
              </a:rPr>
              <a:t>	</a:t>
            </a:r>
            <a:r>
              <a:rPr lang="ru-RU" b="1"/>
              <a:t>Снегирек встрепенулся, </a:t>
            </a:r>
            <a:endParaRPr lang="ru-RU" b="1">
              <a:latin typeface="Arial" charset="0"/>
            </a:endParaRPr>
          </a:p>
          <a:p>
            <a:pPr>
              <a:buFontTx/>
              <a:buNone/>
            </a:pPr>
            <a:r>
              <a:rPr lang="ru-RU" b="1">
                <a:latin typeface="Arial" charset="0"/>
              </a:rPr>
              <a:t>	</a:t>
            </a:r>
            <a:r>
              <a:rPr lang="ru-RU" b="1"/>
              <a:t>К солнышку взлетел. </a:t>
            </a:r>
          </a:p>
          <a:p>
            <a:pPr>
              <a:buFontTx/>
              <a:buNone/>
            </a:pPr>
            <a:r>
              <a:rPr lang="ru-RU" b="1">
                <a:latin typeface="Arial" charset="0"/>
              </a:rPr>
              <a:t>	</a:t>
            </a:r>
            <a:r>
              <a:rPr lang="ru-RU" b="1"/>
              <a:t>Песенку запел. 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8" name="Picture 4" descr="3184207"/>
          <p:cNvPicPr>
            <a:picLocks noChangeAspect="1" noChangeArrowheads="1"/>
          </p:cNvPicPr>
          <p:nvPr/>
        </p:nvPicPr>
        <p:blipFill>
          <a:blip r:embed="rId2" cstate="print"/>
          <a:srcRect l="-1608" b="39812"/>
          <a:stretch>
            <a:fillRect/>
          </a:stretch>
        </p:blipFill>
        <p:spPr bwMode="auto">
          <a:xfrm>
            <a:off x="4140200" y="3068638"/>
            <a:ext cx="4613275" cy="3455987"/>
          </a:xfrm>
          <a:prstGeom prst="rect">
            <a:avLst/>
          </a:prstGeom>
          <a:noFill/>
        </p:spPr>
      </p:pic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b="1"/>
              <a:t>Описание снегиря. </a:t>
            </a:r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b="1"/>
              <a:t>Размер ;</a:t>
            </a:r>
          </a:p>
          <a:p>
            <a:r>
              <a:rPr lang="ru-RU" b="1"/>
              <a:t>Окраска груди,</a:t>
            </a:r>
            <a:r>
              <a:rPr lang="ru-RU" b="1">
                <a:latin typeface="Arial" charset="0"/>
              </a:rPr>
              <a:t> </a:t>
            </a:r>
            <a:r>
              <a:rPr lang="ru-RU" b="1"/>
              <a:t>щек, шеи, спины, крыльев, хвоста; </a:t>
            </a:r>
          </a:p>
          <a:p>
            <a:r>
              <a:rPr lang="ru-RU" b="1"/>
              <a:t>Клюв; </a:t>
            </a:r>
          </a:p>
          <a:p>
            <a:r>
              <a:rPr lang="ru-RU" b="1"/>
              <a:t>Песня; </a:t>
            </a:r>
          </a:p>
          <a:p>
            <a:r>
              <a:rPr lang="ru-RU" b="1"/>
              <a:t>Характер.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b="1"/>
              <a:t>Необыкновенная птица.</a:t>
            </a:r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Tx/>
              <a:buNone/>
            </a:pPr>
            <a:r>
              <a:rPr lang="ru-RU" b="1">
                <a:latin typeface="Arial" charset="0"/>
              </a:rPr>
              <a:t>		</a:t>
            </a:r>
            <a:r>
              <a:rPr lang="ru-RU" b="1"/>
              <a:t>Снегирь- снег, снежный, снеговик, снежок.</a:t>
            </a:r>
          </a:p>
          <a:p>
            <a:pPr>
              <a:buFontTx/>
              <a:buNone/>
            </a:pPr>
            <a:endParaRPr lang="ru-RU" b="1">
              <a:latin typeface="Arial" charset="0"/>
            </a:endParaRPr>
          </a:p>
          <a:p>
            <a:pPr>
              <a:buFontTx/>
              <a:buNone/>
            </a:pPr>
            <a:endParaRPr lang="ru-RU" b="1">
              <a:latin typeface="Arial" charset="0"/>
            </a:endParaRPr>
          </a:p>
          <a:p>
            <a:pPr>
              <a:buFontTx/>
              <a:buNone/>
            </a:pPr>
            <a:r>
              <a:rPr lang="ru-RU" b="1">
                <a:latin typeface="Arial" charset="0"/>
              </a:rPr>
              <a:t>		</a:t>
            </a:r>
            <a:r>
              <a:rPr lang="ru-RU" b="1"/>
              <a:t>Словно красное яблочко на снегу; словно красивый маленький фонарик; как красный шарик на веточке; словно новогодние елочные игрушки на веточке. </a:t>
            </a:r>
          </a:p>
          <a:p>
            <a:pPr>
              <a:buFontTx/>
              <a:buNone/>
            </a:pPr>
            <a:endParaRPr lang="ru-RU" b="1"/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b="1"/>
              <a:t>Снегири. </a:t>
            </a:r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algn="ctr">
              <a:lnSpc>
                <a:spcPct val="80000"/>
              </a:lnSpc>
              <a:buFontTx/>
              <a:buNone/>
            </a:pPr>
            <a:r>
              <a:rPr lang="ru-RU" sz="2400" b="1"/>
              <a:t>Как посланники зари, </a:t>
            </a:r>
          </a:p>
          <a:p>
            <a:pPr algn="ctr">
              <a:lnSpc>
                <a:spcPct val="80000"/>
              </a:lnSpc>
              <a:buFontTx/>
              <a:buNone/>
            </a:pPr>
            <a:r>
              <a:rPr lang="ru-RU" sz="2400" b="1"/>
              <a:t>На деревьях снегири- </a:t>
            </a:r>
          </a:p>
          <a:p>
            <a:pPr algn="ctr">
              <a:lnSpc>
                <a:spcPct val="80000"/>
              </a:lnSpc>
              <a:buFontTx/>
              <a:buNone/>
            </a:pPr>
            <a:r>
              <a:rPr lang="ru-RU" sz="2400" b="1"/>
              <a:t>Снежные фонарики,</a:t>
            </a:r>
          </a:p>
          <a:p>
            <a:pPr algn="ctr">
              <a:lnSpc>
                <a:spcPct val="80000"/>
              </a:lnSpc>
              <a:buFontTx/>
              <a:buNone/>
            </a:pPr>
            <a:r>
              <a:rPr lang="ru-RU" sz="2400" b="1"/>
              <a:t>Красненькие шарики. </a:t>
            </a:r>
          </a:p>
          <a:p>
            <a:pPr algn="ctr">
              <a:lnSpc>
                <a:spcPct val="80000"/>
              </a:lnSpc>
              <a:buFontTx/>
              <a:buNone/>
            </a:pPr>
            <a:r>
              <a:rPr lang="ru-RU" sz="2400" b="1"/>
              <a:t>В ярких</a:t>
            </a:r>
            <a:r>
              <a:rPr lang="ru-RU" sz="2400" b="1">
                <a:latin typeface="Arial" charset="0"/>
              </a:rPr>
              <a:t>,</a:t>
            </a:r>
            <a:r>
              <a:rPr lang="ru-RU" sz="2400" b="1"/>
              <a:t> розовых рубашках </a:t>
            </a:r>
          </a:p>
          <a:p>
            <a:pPr algn="ctr">
              <a:lnSpc>
                <a:spcPct val="80000"/>
              </a:lnSpc>
              <a:buFontTx/>
              <a:buNone/>
            </a:pPr>
            <a:r>
              <a:rPr lang="ru-RU" sz="2400" b="1"/>
              <a:t>На ветвях сверкают пташки, </a:t>
            </a:r>
          </a:p>
          <a:p>
            <a:pPr algn="ctr">
              <a:lnSpc>
                <a:spcPct val="80000"/>
              </a:lnSpc>
              <a:buFontTx/>
              <a:buNone/>
            </a:pPr>
            <a:r>
              <a:rPr lang="ru-RU" sz="2400" b="1"/>
              <a:t>Все расселись по кустам, </a:t>
            </a:r>
          </a:p>
          <a:p>
            <a:pPr algn="ctr">
              <a:lnSpc>
                <a:spcPct val="80000"/>
              </a:lnSpc>
              <a:buFontTx/>
              <a:buNone/>
            </a:pPr>
            <a:r>
              <a:rPr lang="ru-RU" sz="2400" b="1"/>
              <a:t>Чтоб не скучно было нам. </a:t>
            </a:r>
          </a:p>
          <a:p>
            <a:pPr algn="ctr">
              <a:lnSpc>
                <a:spcPct val="80000"/>
              </a:lnSpc>
              <a:buFontTx/>
              <a:buNone/>
            </a:pPr>
            <a:r>
              <a:rPr lang="ru-RU" sz="2400" b="1"/>
              <a:t>Снегирям я дам в ладошке </a:t>
            </a:r>
          </a:p>
          <a:p>
            <a:pPr algn="ctr">
              <a:lnSpc>
                <a:spcPct val="80000"/>
              </a:lnSpc>
              <a:buFontTx/>
              <a:buNone/>
            </a:pPr>
            <a:r>
              <a:rPr lang="ru-RU" sz="2400" b="1"/>
              <a:t>Крошек, семечек немножко. </a:t>
            </a:r>
          </a:p>
          <a:p>
            <a:pPr algn="ctr">
              <a:lnSpc>
                <a:spcPct val="80000"/>
              </a:lnSpc>
              <a:buFontTx/>
              <a:buNone/>
            </a:pPr>
            <a:r>
              <a:rPr lang="ru-RU" sz="2400" b="1"/>
              <a:t>Этот шустренький народ </a:t>
            </a:r>
          </a:p>
          <a:p>
            <a:pPr algn="ctr">
              <a:lnSpc>
                <a:spcPct val="80000"/>
              </a:lnSpc>
              <a:buFontTx/>
              <a:buNone/>
            </a:pPr>
            <a:r>
              <a:rPr lang="ru-RU" sz="2400" b="1"/>
              <a:t>И зимой не пропадет. </a:t>
            </a:r>
          </a:p>
        </p:txBody>
      </p:sp>
    </p:spTree>
  </p:cSld>
  <p:clrMapOvr>
    <a:masterClrMapping/>
  </p:clrMapOvr>
  <p:transition spd="slow">
    <p:random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b="1"/>
              <a:t>Покормите зимующих птиц!</a:t>
            </a:r>
          </a:p>
        </p:txBody>
      </p:sp>
      <p:pic>
        <p:nvPicPr>
          <p:cNvPr id="26628" name="Picture 4" descr="1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188" y="1557338"/>
            <a:ext cx="7988300" cy="5122862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random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Используемые источники</a:t>
            </a:r>
          </a:p>
        </p:txBody>
      </p:sp>
      <p:sp>
        <p:nvSpPr>
          <p:cNvPr id="286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2000"/>
              <a:t>Худенко Е. Д., Барышникова Д. И. Планирование уроков Развития речи на основе знакомства с окружающим миром. В 3 классе специальных (коррекционных) школах </a:t>
            </a:r>
            <a:r>
              <a:rPr lang="en-US" sz="2000"/>
              <a:t>VIII </a:t>
            </a:r>
            <a:r>
              <a:rPr lang="ru-RU" sz="2000"/>
              <a:t>вида</a:t>
            </a:r>
          </a:p>
          <a:p>
            <a:r>
              <a:rPr lang="ru-RU" sz="2000"/>
              <a:t>Журнал «Начальная Школа» №12 2011 г.</a:t>
            </a:r>
          </a:p>
          <a:p>
            <a:r>
              <a:rPr lang="en-US" sz="2000"/>
              <a:t>http://waalbase.cc </a:t>
            </a:r>
            <a:r>
              <a:rPr lang="ru-RU" sz="2000"/>
              <a:t>иллюстрации</a:t>
            </a:r>
          </a:p>
          <a:p>
            <a:r>
              <a:rPr lang="en-US" sz="2000"/>
              <a:t>http://images.yandex.ru</a:t>
            </a:r>
            <a:r>
              <a:rPr lang="en-US" sz="2000">
                <a:hlinkClick r:id="rId2"/>
              </a:rPr>
              <a:t>/ </a:t>
            </a:r>
            <a:r>
              <a:rPr lang="ru-RU" sz="2000"/>
              <a:t>иллюстрации</a:t>
            </a:r>
            <a:endParaRPr lang="en-US" sz="2000"/>
          </a:p>
          <a:p>
            <a:r>
              <a:rPr lang="ru-RU" sz="2000"/>
              <a:t>http://fotki.yandex.ru</a:t>
            </a:r>
            <a:r>
              <a:rPr lang="ru-RU" sz="2000">
                <a:hlinkClick r:id="rId3"/>
              </a:rPr>
              <a:t>/</a:t>
            </a:r>
            <a:r>
              <a:rPr lang="en-US" sz="2000"/>
              <a:t> </a:t>
            </a:r>
            <a:r>
              <a:rPr lang="ru-RU" sz="2000"/>
              <a:t> иллюстрации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0_884c_1b5ae8f0_XL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4213" y="549275"/>
            <a:ext cx="7772400" cy="1470025"/>
          </a:xfrm>
        </p:spPr>
        <p:txBody>
          <a:bodyPr/>
          <a:lstStyle/>
          <a:p>
            <a:r>
              <a:rPr lang="ru-RU" b="1"/>
              <a:t>Подбери слово</a:t>
            </a:r>
            <a:r>
              <a:rPr lang="ru-RU"/>
              <a:t> 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4213" y="1989138"/>
            <a:ext cx="7991475" cy="4535487"/>
          </a:xfrm>
        </p:spPr>
        <p:txBody>
          <a:bodyPr/>
          <a:lstStyle/>
          <a:p>
            <a:pPr algn="l"/>
            <a:r>
              <a:rPr lang="ru-RU" b="1"/>
              <a:t>-в зимнем (….) </a:t>
            </a:r>
          </a:p>
          <a:p>
            <a:pPr algn="l"/>
            <a:r>
              <a:rPr lang="ru-RU" b="1"/>
              <a:t>-на пушистом (…) </a:t>
            </a:r>
          </a:p>
          <a:p>
            <a:pPr algn="l">
              <a:buFontTx/>
              <a:buChar char="-"/>
            </a:pPr>
            <a:r>
              <a:rPr lang="ru-RU" b="1"/>
              <a:t>стоял сильный (…) </a:t>
            </a:r>
          </a:p>
          <a:p>
            <a:pPr algn="l">
              <a:buFontTx/>
              <a:buChar char="-"/>
            </a:pPr>
            <a:r>
              <a:rPr lang="ru-RU" b="1"/>
              <a:t>снежная (…) </a:t>
            </a:r>
          </a:p>
          <a:p>
            <a:pPr algn="l">
              <a:buFontTx/>
              <a:buChar char="-"/>
            </a:pPr>
            <a:r>
              <a:rPr lang="ru-RU" b="1"/>
              <a:t>голодная (…) </a:t>
            </a:r>
          </a:p>
          <a:p>
            <a:pPr algn="l">
              <a:buFontTx/>
              <a:buChar char="-"/>
            </a:pPr>
            <a:r>
              <a:rPr lang="ru-RU" b="1"/>
              <a:t>зимующие (….) </a:t>
            </a:r>
          </a:p>
          <a:p>
            <a:pPr algn="l">
              <a:buFontTx/>
              <a:buChar char="-"/>
            </a:pPr>
            <a:r>
              <a:rPr lang="ru-RU" b="1"/>
              <a:t>веселый (…) 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250825" y="188913"/>
            <a:ext cx="8229600" cy="738187"/>
          </a:xfrm>
        </p:spPr>
        <p:txBody>
          <a:bodyPr/>
          <a:lstStyle/>
          <a:p>
            <a:r>
              <a:rPr lang="ru-RU" sz="4000"/>
              <a:t>Четвертый лишний </a:t>
            </a:r>
          </a:p>
        </p:txBody>
      </p:sp>
      <p:pic>
        <p:nvPicPr>
          <p:cNvPr id="3076" name="Picture 4" descr="15700004"/>
          <p:cNvPicPr>
            <a:picLocks noChangeAspect="1" noChangeArrowheads="1"/>
          </p:cNvPicPr>
          <p:nvPr/>
        </p:nvPicPr>
        <p:blipFill>
          <a:blip r:embed="rId2" cstate="print"/>
          <a:srcRect t="11313" r="12805"/>
          <a:stretch>
            <a:fillRect/>
          </a:stretch>
        </p:blipFill>
        <p:spPr bwMode="auto">
          <a:xfrm>
            <a:off x="900113" y="1125538"/>
            <a:ext cx="2951162" cy="2252662"/>
          </a:xfrm>
          <a:prstGeom prst="rect">
            <a:avLst/>
          </a:prstGeom>
          <a:noFill/>
        </p:spPr>
      </p:pic>
      <p:pic>
        <p:nvPicPr>
          <p:cNvPr id="3077" name="Picture 5" descr="Lepus_timidu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6825" y="908050"/>
            <a:ext cx="2039938" cy="3025775"/>
          </a:xfrm>
          <a:prstGeom prst="rect">
            <a:avLst/>
          </a:prstGeom>
          <a:noFill/>
        </p:spPr>
      </p:pic>
      <p:pic>
        <p:nvPicPr>
          <p:cNvPr id="3079" name="Picture 7" descr="belka_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4213" y="3716338"/>
            <a:ext cx="2328862" cy="2828925"/>
          </a:xfrm>
          <a:prstGeom prst="rect">
            <a:avLst/>
          </a:prstGeom>
          <a:noFill/>
        </p:spPr>
      </p:pic>
      <p:pic>
        <p:nvPicPr>
          <p:cNvPr id="3080" name="Picture 8" descr="15131_b"/>
          <p:cNvPicPr>
            <a:picLocks noChangeAspect="1" noChangeArrowheads="1"/>
          </p:cNvPicPr>
          <p:nvPr/>
        </p:nvPicPr>
        <p:blipFill>
          <a:blip r:embed="rId5" cstate="print"/>
          <a:srcRect l="7973" t="2954"/>
          <a:stretch>
            <a:fillRect/>
          </a:stretch>
        </p:blipFill>
        <p:spPr bwMode="auto">
          <a:xfrm>
            <a:off x="4643438" y="4149725"/>
            <a:ext cx="3335337" cy="2346325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>
          <a:xfrm>
            <a:off x="250825" y="188913"/>
            <a:ext cx="8229600" cy="738187"/>
          </a:xfrm>
        </p:spPr>
        <p:txBody>
          <a:bodyPr/>
          <a:lstStyle/>
          <a:p>
            <a:r>
              <a:rPr lang="ru-RU" sz="4000"/>
              <a:t>Четвертый лишний </a:t>
            </a:r>
          </a:p>
        </p:txBody>
      </p:sp>
      <p:pic>
        <p:nvPicPr>
          <p:cNvPr id="20487" name="Picture 7" descr="sibirskaja koshka foto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19250" y="836613"/>
            <a:ext cx="2495550" cy="3097212"/>
          </a:xfrm>
          <a:prstGeom prst="rect">
            <a:avLst/>
          </a:prstGeom>
          <a:noFill/>
        </p:spPr>
      </p:pic>
      <p:pic>
        <p:nvPicPr>
          <p:cNvPr id="20488" name="Picture 8" descr="0rpvc9_cont"/>
          <p:cNvPicPr>
            <a:picLocks noChangeAspect="1" noChangeArrowheads="1"/>
          </p:cNvPicPr>
          <p:nvPr/>
        </p:nvPicPr>
        <p:blipFill>
          <a:blip r:embed="rId3" cstate="print"/>
          <a:srcRect l="13936" t="7944" r="18492"/>
          <a:stretch>
            <a:fillRect/>
          </a:stretch>
        </p:blipFill>
        <p:spPr bwMode="auto">
          <a:xfrm>
            <a:off x="5724525" y="3789363"/>
            <a:ext cx="2800350" cy="2862262"/>
          </a:xfrm>
          <a:prstGeom prst="rect">
            <a:avLst/>
          </a:prstGeom>
          <a:noFill/>
        </p:spPr>
      </p:pic>
      <p:pic>
        <p:nvPicPr>
          <p:cNvPr id="20489" name="Picture 9" descr="wallpaper-free"/>
          <p:cNvPicPr>
            <a:picLocks noChangeAspect="1" noChangeArrowheads="1"/>
          </p:cNvPicPr>
          <p:nvPr/>
        </p:nvPicPr>
        <p:blipFill>
          <a:blip r:embed="rId4" cstate="print"/>
          <a:srcRect l="11122" t="18550" r="11122"/>
          <a:stretch>
            <a:fillRect/>
          </a:stretch>
        </p:blipFill>
        <p:spPr bwMode="auto">
          <a:xfrm>
            <a:off x="900113" y="3959225"/>
            <a:ext cx="3311525" cy="2601913"/>
          </a:xfrm>
          <a:prstGeom prst="rect">
            <a:avLst/>
          </a:prstGeom>
          <a:noFill/>
        </p:spPr>
      </p:pic>
      <p:pic>
        <p:nvPicPr>
          <p:cNvPr id="20490" name="Picture 10" descr="806660-sparrow-on-a-branch-in-a-sunny-day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724525" y="1052513"/>
            <a:ext cx="1866900" cy="2592387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>
          <a:xfrm>
            <a:off x="250825" y="188913"/>
            <a:ext cx="8229600" cy="738187"/>
          </a:xfrm>
        </p:spPr>
        <p:txBody>
          <a:bodyPr/>
          <a:lstStyle/>
          <a:p>
            <a:r>
              <a:rPr lang="ru-RU" sz="4000"/>
              <a:t>Четвертый лишний </a:t>
            </a:r>
          </a:p>
        </p:txBody>
      </p:sp>
      <p:pic>
        <p:nvPicPr>
          <p:cNvPr id="22535" name="Picture 7" descr="0_45bdd_27f74a7f_L"/>
          <p:cNvPicPr>
            <a:picLocks noChangeAspect="1" noChangeArrowheads="1"/>
          </p:cNvPicPr>
          <p:nvPr/>
        </p:nvPicPr>
        <p:blipFill>
          <a:blip r:embed="rId2" cstate="print"/>
          <a:srcRect l="12100" t="2068" r="15405" b="20854"/>
          <a:stretch>
            <a:fillRect/>
          </a:stretch>
        </p:blipFill>
        <p:spPr bwMode="auto">
          <a:xfrm>
            <a:off x="611188" y="1268413"/>
            <a:ext cx="2159000" cy="2663825"/>
          </a:xfrm>
          <a:prstGeom prst="rect">
            <a:avLst/>
          </a:prstGeom>
          <a:noFill/>
        </p:spPr>
      </p:pic>
      <p:pic>
        <p:nvPicPr>
          <p:cNvPr id="22536" name="Picture 8" descr="206781"/>
          <p:cNvPicPr>
            <a:picLocks noChangeAspect="1" noChangeArrowheads="1"/>
          </p:cNvPicPr>
          <p:nvPr/>
        </p:nvPicPr>
        <p:blipFill>
          <a:blip r:embed="rId3" cstate="print"/>
          <a:srcRect l="2545" t="8537" b="7860"/>
          <a:stretch>
            <a:fillRect/>
          </a:stretch>
        </p:blipFill>
        <p:spPr bwMode="auto">
          <a:xfrm>
            <a:off x="6227763" y="1844675"/>
            <a:ext cx="2735262" cy="3529013"/>
          </a:xfrm>
          <a:prstGeom prst="rect">
            <a:avLst/>
          </a:prstGeom>
          <a:noFill/>
        </p:spPr>
      </p:pic>
      <p:pic>
        <p:nvPicPr>
          <p:cNvPr id="22537" name="Picture 9" descr="snow_chickens-300x225"/>
          <p:cNvPicPr>
            <a:picLocks noChangeAspect="1" noChangeArrowheads="1"/>
          </p:cNvPicPr>
          <p:nvPr/>
        </p:nvPicPr>
        <p:blipFill>
          <a:blip r:embed="rId4" cstate="print"/>
          <a:srcRect l="30222"/>
          <a:stretch>
            <a:fillRect/>
          </a:stretch>
        </p:blipFill>
        <p:spPr bwMode="auto">
          <a:xfrm>
            <a:off x="611188" y="4221163"/>
            <a:ext cx="2211387" cy="2376487"/>
          </a:xfrm>
          <a:prstGeom prst="rect">
            <a:avLst/>
          </a:prstGeom>
          <a:noFill/>
        </p:spPr>
      </p:pic>
      <p:pic>
        <p:nvPicPr>
          <p:cNvPr id="22538" name="Picture 10" descr="0_58fe5_15cee3fb_XL"/>
          <p:cNvPicPr>
            <a:picLocks noChangeAspect="1" noChangeArrowheads="1"/>
          </p:cNvPicPr>
          <p:nvPr/>
        </p:nvPicPr>
        <p:blipFill>
          <a:blip r:embed="rId5" cstate="print"/>
          <a:srcRect l="26459" t="13843" r="30824" b="5801"/>
          <a:stretch>
            <a:fillRect/>
          </a:stretch>
        </p:blipFill>
        <p:spPr bwMode="auto">
          <a:xfrm>
            <a:off x="3132138" y="1557338"/>
            <a:ext cx="2879725" cy="4437062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>
          <a:xfrm>
            <a:off x="250825" y="188913"/>
            <a:ext cx="8229600" cy="738187"/>
          </a:xfrm>
        </p:spPr>
        <p:txBody>
          <a:bodyPr/>
          <a:lstStyle/>
          <a:p>
            <a:r>
              <a:rPr lang="ru-RU" sz="4000"/>
              <a:t>Четвертый лишний </a:t>
            </a:r>
          </a:p>
        </p:txBody>
      </p:sp>
      <p:pic>
        <p:nvPicPr>
          <p:cNvPr id="24583" name="Picture 7" descr="original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95963" y="981075"/>
            <a:ext cx="2549525" cy="1985963"/>
          </a:xfrm>
          <a:prstGeom prst="rect">
            <a:avLst/>
          </a:prstGeom>
          <a:noFill/>
        </p:spPr>
      </p:pic>
      <p:pic>
        <p:nvPicPr>
          <p:cNvPr id="24584" name="Picture 8" descr="c3a7ic3a7ekler_002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08625" y="3141663"/>
            <a:ext cx="3008313" cy="3357562"/>
          </a:xfrm>
          <a:prstGeom prst="rect">
            <a:avLst/>
          </a:prstGeom>
          <a:noFill/>
        </p:spPr>
      </p:pic>
      <p:pic>
        <p:nvPicPr>
          <p:cNvPr id="24585" name="Picture 9" descr="0a2f79ba6de3c024493706364e5e442f"/>
          <p:cNvPicPr>
            <a:picLocks noChangeAspect="1" noChangeArrowheads="1"/>
          </p:cNvPicPr>
          <p:nvPr/>
        </p:nvPicPr>
        <p:blipFill>
          <a:blip r:embed="rId4" cstate="print"/>
          <a:srcRect t="-2386"/>
          <a:stretch>
            <a:fillRect/>
          </a:stretch>
        </p:blipFill>
        <p:spPr bwMode="auto">
          <a:xfrm>
            <a:off x="250825" y="908050"/>
            <a:ext cx="3732213" cy="3133725"/>
          </a:xfrm>
          <a:prstGeom prst="rect">
            <a:avLst/>
          </a:prstGeom>
          <a:noFill/>
        </p:spPr>
      </p:pic>
      <p:pic>
        <p:nvPicPr>
          <p:cNvPr id="24587" name="Picture 11" descr="9329f9a0517e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27088" y="4221163"/>
            <a:ext cx="3673475" cy="2360612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b="1"/>
              <a:t>Проверяем</a:t>
            </a:r>
            <a:r>
              <a:rPr lang="ru-RU" sz="4000"/>
              <a:t>: </a:t>
            </a:r>
            <a:br>
              <a:rPr lang="ru-RU" sz="4000"/>
            </a:br>
            <a:endParaRPr lang="ru-RU" sz="400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algn="ctr">
              <a:buFontTx/>
              <a:buNone/>
            </a:pPr>
            <a:r>
              <a:rPr lang="ru-RU" b="1"/>
              <a:t>Синица </a:t>
            </a:r>
          </a:p>
          <a:p>
            <a:pPr algn="ctr">
              <a:buFontTx/>
              <a:buNone/>
            </a:pPr>
            <a:r>
              <a:rPr lang="ru-RU" b="1"/>
              <a:t>Дятел </a:t>
            </a:r>
          </a:p>
          <a:p>
            <a:pPr algn="ctr">
              <a:buFontTx/>
              <a:buNone/>
            </a:pPr>
            <a:r>
              <a:rPr lang="ru-RU" b="1"/>
              <a:t>Воробей </a:t>
            </a:r>
          </a:p>
          <a:p>
            <a:pPr algn="ctr">
              <a:buFontTx/>
              <a:buNone/>
            </a:pPr>
            <a:r>
              <a:rPr lang="ru-RU" b="1"/>
              <a:t>Сорока </a:t>
            </a:r>
          </a:p>
        </p:txBody>
      </p:sp>
      <p:pic>
        <p:nvPicPr>
          <p:cNvPr id="4100" name="Picture 4" descr="0a2f79ba6de3c024493706364e5e442f"/>
          <p:cNvPicPr>
            <a:picLocks noChangeAspect="1" noChangeArrowheads="1"/>
          </p:cNvPicPr>
          <p:nvPr/>
        </p:nvPicPr>
        <p:blipFill>
          <a:blip r:embed="rId2" cstate="print"/>
          <a:srcRect t="-2386"/>
          <a:stretch>
            <a:fillRect/>
          </a:stretch>
        </p:blipFill>
        <p:spPr bwMode="auto">
          <a:xfrm>
            <a:off x="250825" y="981075"/>
            <a:ext cx="3082925" cy="2589213"/>
          </a:xfrm>
          <a:prstGeom prst="rect">
            <a:avLst/>
          </a:prstGeom>
          <a:noFill/>
        </p:spPr>
      </p:pic>
      <p:pic>
        <p:nvPicPr>
          <p:cNvPr id="4101" name="Picture 5" descr="0_58fe5_15cee3fb_XL"/>
          <p:cNvPicPr>
            <a:picLocks noChangeAspect="1" noChangeArrowheads="1"/>
          </p:cNvPicPr>
          <p:nvPr/>
        </p:nvPicPr>
        <p:blipFill>
          <a:blip r:embed="rId3" cstate="print"/>
          <a:srcRect l="26459" t="13843" r="30824" b="5801"/>
          <a:stretch>
            <a:fillRect/>
          </a:stretch>
        </p:blipFill>
        <p:spPr bwMode="auto">
          <a:xfrm>
            <a:off x="6156325" y="333375"/>
            <a:ext cx="2505075" cy="3860800"/>
          </a:xfrm>
          <a:prstGeom prst="rect">
            <a:avLst/>
          </a:prstGeom>
          <a:noFill/>
        </p:spPr>
      </p:pic>
      <p:pic>
        <p:nvPicPr>
          <p:cNvPr id="4102" name="Picture 6" descr="806660-sparrow-on-a-branch-in-a-sunny-day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16013" y="3860800"/>
            <a:ext cx="1866900" cy="2592388"/>
          </a:xfrm>
          <a:prstGeom prst="rect">
            <a:avLst/>
          </a:prstGeom>
          <a:noFill/>
        </p:spPr>
      </p:pic>
      <p:pic>
        <p:nvPicPr>
          <p:cNvPr id="4103" name="Picture 7" descr="15131_b"/>
          <p:cNvPicPr>
            <a:picLocks noChangeAspect="1" noChangeArrowheads="1"/>
          </p:cNvPicPr>
          <p:nvPr/>
        </p:nvPicPr>
        <p:blipFill>
          <a:blip r:embed="rId5" cstate="print"/>
          <a:srcRect l="7973" t="2954"/>
          <a:stretch>
            <a:fillRect/>
          </a:stretch>
        </p:blipFill>
        <p:spPr bwMode="auto">
          <a:xfrm>
            <a:off x="5867400" y="4473575"/>
            <a:ext cx="2976563" cy="2093913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b="1">
                <a:latin typeface="Arial" charset="0"/>
              </a:rPr>
              <a:t>Что объединяет этих птиц</a:t>
            </a:r>
            <a:r>
              <a:rPr lang="ru-RU" b="1"/>
              <a:t>? 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r>
              <a:rPr lang="ru-RU" b="1"/>
              <a:t>Скворец           </a:t>
            </a:r>
          </a:p>
          <a:p>
            <a:r>
              <a:rPr lang="ru-RU" b="1"/>
              <a:t>Грач </a:t>
            </a:r>
          </a:p>
          <a:p>
            <a:r>
              <a:rPr lang="ru-RU" b="1"/>
              <a:t>Соловей </a:t>
            </a:r>
          </a:p>
          <a:p>
            <a:r>
              <a:rPr lang="ru-RU" b="1"/>
              <a:t>Ласточка </a:t>
            </a:r>
          </a:p>
          <a:p>
            <a:r>
              <a:rPr lang="ru-RU" b="1"/>
              <a:t>Кукушка </a:t>
            </a:r>
          </a:p>
        </p:txBody>
      </p:sp>
      <p:sp>
        <p:nvSpPr>
          <p:cNvPr id="5124" name="Rectangle 4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ru-RU" b="1"/>
              <a:t>Синица</a:t>
            </a:r>
          </a:p>
          <a:p>
            <a:r>
              <a:rPr lang="ru-RU" b="1"/>
              <a:t>Воробей </a:t>
            </a:r>
          </a:p>
          <a:p>
            <a:r>
              <a:rPr lang="ru-RU" b="1"/>
              <a:t>Ворона </a:t>
            </a:r>
          </a:p>
          <a:p>
            <a:r>
              <a:rPr lang="ru-RU" b="1"/>
              <a:t>Галка </a:t>
            </a:r>
          </a:p>
          <a:p>
            <a:r>
              <a:rPr lang="ru-RU" b="1"/>
              <a:t>Голубь 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b="1"/>
              <a:t>Загадка</a:t>
            </a:r>
            <a:r>
              <a:rPr lang="ru-RU"/>
              <a:t>. 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  <a:buFontTx/>
              <a:buNone/>
            </a:pPr>
            <a:r>
              <a:rPr lang="ru-RU" sz="2800" b="1"/>
              <a:t>	В день, когда в саду метели пели, 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ru-RU" sz="2800" b="1"/>
              <a:t>На рябине яблоки поспели… 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ru-RU" sz="2800" b="1"/>
              <a:t>Только я одно сорвать хотела, 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ru-RU" sz="2800" b="1"/>
              <a:t>Яблоко вспорхнуло, улетело 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ru-RU" sz="2800" b="1"/>
              <a:t>И уселось веточкой повыше! 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ru-RU" sz="2800" b="1"/>
              <a:t>Ты об этом чуде раньше слышал? 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ru-RU" sz="2800" b="1"/>
              <a:t>Если да, скорее говори: 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ru-RU" sz="2800" b="1"/>
              <a:t>Яблоки зимою (…)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ru-RU" sz="2800" b="1"/>
              <a:t>    Л.Кузнецова-Киреева.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Office Theme">
  <a:themeElements>
    <a:clrScheme name="1_Office Them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Office Theme">
      <a:majorFont>
        <a:latin typeface="Garamond"/>
        <a:ea typeface=""/>
        <a:cs typeface=""/>
      </a:majorFont>
      <a:minorFont>
        <a:latin typeface="Garamond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Office Them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Office Them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Office Them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Office Them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Office Them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Office Them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Office Them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Office Them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Office Them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Office Them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Office Them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Office Them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Garamond"/>
        <a:ea typeface=""/>
        <a:cs typeface=""/>
      </a:majorFont>
      <a:minorFont>
        <a:latin typeface="Garamond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10077575</Template>
  <TotalTime>118</TotalTime>
  <Words>220</Words>
  <Application>Microsoft Office PowerPoint</Application>
  <PresentationFormat>Экран (4:3)</PresentationFormat>
  <Paragraphs>83</Paragraphs>
  <Slides>16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16</vt:i4>
      </vt:variant>
    </vt:vector>
  </HeadingPairs>
  <TitlesOfParts>
    <vt:vector size="21" baseType="lpstr">
      <vt:lpstr>Arial</vt:lpstr>
      <vt:lpstr>Garamond</vt:lpstr>
      <vt:lpstr>Cambria</vt:lpstr>
      <vt:lpstr>1_Office Theme</vt:lpstr>
      <vt:lpstr>Оформление по умолчанию</vt:lpstr>
      <vt:lpstr>Презентация к уроку по развитию речи в 3 классе «Зимующие птицы: снегирь»</vt:lpstr>
      <vt:lpstr>Подбери слово </vt:lpstr>
      <vt:lpstr>Четвертый лишний </vt:lpstr>
      <vt:lpstr>Четвертый лишний </vt:lpstr>
      <vt:lpstr>Четвертый лишний </vt:lpstr>
      <vt:lpstr>Четвертый лишний </vt:lpstr>
      <vt:lpstr>Проверяем:  </vt:lpstr>
      <vt:lpstr>Что объединяет этих птиц? </vt:lpstr>
      <vt:lpstr>Загадка. </vt:lpstr>
      <vt:lpstr>Снегирь – кочующая птица.</vt:lpstr>
      <vt:lpstr>Снегирек </vt:lpstr>
      <vt:lpstr>Описание снегиря. </vt:lpstr>
      <vt:lpstr>Необыкновенная птица.</vt:lpstr>
      <vt:lpstr>Снегири. </vt:lpstr>
      <vt:lpstr>Покормите зимующих птиц!</vt:lpstr>
      <vt:lpstr>Используемые источники</vt:lpstr>
    </vt:vector>
  </TitlesOfParts>
  <Company>UCL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Подбери слово </dc:title>
  <dc:creator>Billy</dc:creator>
  <cp:lastModifiedBy>Admin</cp:lastModifiedBy>
  <cp:revision>11</cp:revision>
  <dcterms:created xsi:type="dcterms:W3CDTF">2012-01-07T18:35:08Z</dcterms:created>
  <dcterms:modified xsi:type="dcterms:W3CDTF">2012-02-04T17:27:58Z</dcterms:modified>
</cp:coreProperties>
</file>