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77" r:id="rId3"/>
    <p:sldId id="270" r:id="rId4"/>
    <p:sldId id="257" r:id="rId5"/>
    <p:sldId id="258" r:id="rId6"/>
    <p:sldId id="259" r:id="rId7"/>
    <p:sldId id="269" r:id="rId8"/>
    <p:sldId id="260" r:id="rId9"/>
    <p:sldId id="263" r:id="rId10"/>
    <p:sldId id="264" r:id="rId11"/>
    <p:sldId id="271" r:id="rId12"/>
    <p:sldId id="261" r:id="rId13"/>
    <p:sldId id="272" r:id="rId14"/>
    <p:sldId id="265" r:id="rId15"/>
    <p:sldId id="273" r:id="rId16"/>
    <p:sldId id="266" r:id="rId17"/>
    <p:sldId id="276" r:id="rId18"/>
    <p:sldId id="262" r:id="rId19"/>
    <p:sldId id="274" r:id="rId20"/>
    <p:sldId id="267" r:id="rId21"/>
    <p:sldId id="275" r:id="rId22"/>
    <p:sldId id="278" r:id="rId23"/>
    <p:sldId id="26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138" autoAdjust="0"/>
    <p:restoredTop sz="94660"/>
  </p:normalViewPr>
  <p:slideViewPr>
    <p:cSldViewPr>
      <p:cViewPr>
        <p:scale>
          <a:sx n="91" d="100"/>
          <a:sy n="91" d="100"/>
        </p:scale>
        <p:origin x="-1066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 rot="20707748">
            <a:off x="-617539" y="-652551"/>
            <a:ext cx="6664606" cy="3942692"/>
          </a:xfrm>
          <a:custGeom>
            <a:avLst/>
            <a:gdLst/>
            <a:ahLst/>
            <a:cxnLst/>
            <a:rect l="l" t="t" r="r" b="b"/>
            <a:pathLst>
              <a:path w="6664606" h="3942692">
                <a:moveTo>
                  <a:pt x="1046923" y="0"/>
                </a:moveTo>
                <a:lnTo>
                  <a:pt x="6664606" y="1491692"/>
                </a:lnTo>
                <a:lnTo>
                  <a:pt x="6664606" y="3860602"/>
                </a:lnTo>
                <a:cubicBezTo>
                  <a:pt x="6664606" y="3905939"/>
                  <a:pt x="6627853" y="3942692"/>
                  <a:pt x="6582516" y="3942692"/>
                </a:cubicBezTo>
                <a:lnTo>
                  <a:pt x="0" y="3942692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 rot="20707748">
            <a:off x="6168153" y="-441831"/>
            <a:ext cx="3126510" cy="2426476"/>
          </a:xfrm>
          <a:custGeom>
            <a:avLst/>
            <a:gdLst/>
            <a:ahLst/>
            <a:cxnLst/>
            <a:rect l="l" t="t" r="r" b="b"/>
            <a:pathLst>
              <a:path w="3126510" h="2426476">
                <a:moveTo>
                  <a:pt x="0" y="0"/>
                </a:moveTo>
                <a:lnTo>
                  <a:pt x="3126510" y="830198"/>
                </a:lnTo>
                <a:lnTo>
                  <a:pt x="2702642" y="2426476"/>
                </a:lnTo>
                <a:lnTo>
                  <a:pt x="82091" y="2426476"/>
                </a:lnTo>
                <a:cubicBezTo>
                  <a:pt x="36754" y="2426475"/>
                  <a:pt x="1" y="2389722"/>
                  <a:pt x="1" y="2344385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 rot="20707748">
            <a:off x="7144098" y="2001564"/>
            <a:ext cx="2679455" cy="4946037"/>
          </a:xfrm>
          <a:custGeom>
            <a:avLst/>
            <a:gdLst/>
            <a:ahLst/>
            <a:cxnLst/>
            <a:rect l="l" t="t" r="r" b="b"/>
            <a:pathLst>
              <a:path w="2679455" h="4946037">
                <a:moveTo>
                  <a:pt x="2679455" y="0"/>
                </a:moveTo>
                <a:lnTo>
                  <a:pt x="1366108" y="4946037"/>
                </a:lnTo>
                <a:lnTo>
                  <a:pt x="0" y="4583288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 rot="20707748">
            <a:off x="-205621" y="3323292"/>
            <a:ext cx="7378073" cy="4557796"/>
          </a:xfrm>
          <a:custGeom>
            <a:avLst/>
            <a:gdLst/>
            <a:ahLst/>
            <a:cxnLst/>
            <a:rect l="l" t="t" r="r" b="b"/>
            <a:pathLst>
              <a:path w="7378073" h="4557796">
                <a:moveTo>
                  <a:pt x="7327936" y="6451"/>
                </a:moveTo>
                <a:cubicBezTo>
                  <a:pt x="7357400" y="18913"/>
                  <a:pt x="7378073" y="48087"/>
                  <a:pt x="7378073" y="82090"/>
                </a:cubicBezTo>
                <a:lnTo>
                  <a:pt x="7378073" y="4557796"/>
                </a:lnTo>
                <a:lnTo>
                  <a:pt x="0" y="2598658"/>
                </a:lnTo>
                <a:lnTo>
                  <a:pt x="690034" y="0"/>
                </a:lnTo>
                <a:lnTo>
                  <a:pt x="7295983" y="0"/>
                </a:lnTo>
                <a:cubicBezTo>
                  <a:pt x="7307317" y="0"/>
                  <a:pt x="7318115" y="2297"/>
                  <a:pt x="7327936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-900000">
            <a:off x="547834" y="3632676"/>
            <a:ext cx="5985159" cy="1606102"/>
          </a:xfrm>
        </p:spPr>
        <p:txBody>
          <a:bodyPr>
            <a:normAutofit/>
          </a:bodyPr>
          <a:lstStyle>
            <a:lvl1pPr>
              <a:lnSpc>
                <a:spcPts val="6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-900000">
            <a:off x="2201145" y="5027230"/>
            <a:ext cx="4655297" cy="1128495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6741465" y="2313285"/>
            <a:ext cx="1524000" cy="365125"/>
          </a:xfrm>
        </p:spPr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fld id="{B37472F7-A72D-4E4F-8C1B-0DCB81992D43}" type="datetimeFigureOut">
              <a:rPr lang="ru-RU" smtClean="0"/>
              <a:t>11.02.2016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6551292" y="1528629"/>
            <a:ext cx="2465987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6451719" y="1162062"/>
            <a:ext cx="2133600" cy="421038"/>
          </a:xfrm>
        </p:spPr>
        <p:txBody>
          <a:bodyPr anchor="ctr"/>
          <a:lstStyle>
            <a:lvl1pPr algn="l">
              <a:defRPr sz="2400">
                <a:solidFill>
                  <a:schemeClr val="tx1"/>
                </a:solidFill>
              </a:defRPr>
            </a:lvl1pPr>
          </a:lstStyle>
          <a:p>
            <a:fld id="{2179F029-DC0F-4E5E-8DA5-E9D77BEB4A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20707748">
            <a:off x="-895918" y="-766298"/>
            <a:ext cx="8332816" cy="5894380"/>
          </a:xfrm>
          <a:custGeom>
            <a:avLst/>
            <a:gdLst/>
            <a:ahLst/>
            <a:cxnLst/>
            <a:rect l="l" t="t" r="r" b="b"/>
            <a:pathLst>
              <a:path w="8332816" h="5894380">
                <a:moveTo>
                  <a:pt x="1565164" y="0"/>
                </a:moveTo>
                <a:lnTo>
                  <a:pt x="8332816" y="1797049"/>
                </a:lnTo>
                <a:lnTo>
                  <a:pt x="8332816" y="5812290"/>
                </a:lnTo>
                <a:cubicBezTo>
                  <a:pt x="8332816" y="5857627"/>
                  <a:pt x="8296063" y="5894380"/>
                  <a:pt x="8250726" y="5894380"/>
                </a:cubicBezTo>
                <a:lnTo>
                  <a:pt x="0" y="589438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20707748">
            <a:off x="64746" y="5089618"/>
            <a:ext cx="8528044" cy="2911464"/>
          </a:xfrm>
          <a:custGeom>
            <a:avLst/>
            <a:gdLst/>
            <a:ahLst/>
            <a:cxnLst/>
            <a:rect l="l" t="t" r="r" b="b"/>
            <a:pathLst>
              <a:path w="8528044" h="2911464">
                <a:moveTo>
                  <a:pt x="8477907" y="6451"/>
                </a:moveTo>
                <a:cubicBezTo>
                  <a:pt x="8507371" y="18913"/>
                  <a:pt x="8528044" y="48087"/>
                  <a:pt x="8528044" y="82090"/>
                </a:cubicBezTo>
                <a:lnTo>
                  <a:pt x="8528044" y="2911464"/>
                </a:lnTo>
                <a:lnTo>
                  <a:pt x="0" y="646970"/>
                </a:lnTo>
                <a:lnTo>
                  <a:pt x="171794" y="0"/>
                </a:lnTo>
                <a:lnTo>
                  <a:pt x="8445954" y="0"/>
                </a:lnTo>
                <a:cubicBezTo>
                  <a:pt x="8457288" y="0"/>
                  <a:pt x="8468086" y="2297"/>
                  <a:pt x="8477907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8533928" y="3839503"/>
            <a:ext cx="1011244" cy="2994350"/>
          </a:xfrm>
          <a:custGeom>
            <a:avLst/>
            <a:gdLst/>
            <a:ahLst/>
            <a:cxnLst/>
            <a:rect l="l" t="t" r="r" b="b"/>
            <a:pathLst>
              <a:path w="1011244" h="2994350">
                <a:moveTo>
                  <a:pt x="1011244" y="0"/>
                </a:moveTo>
                <a:lnTo>
                  <a:pt x="216140" y="2994350"/>
                </a:lnTo>
                <a:lnTo>
                  <a:pt x="0" y="2936957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7588490" y="-321837"/>
            <a:ext cx="1976541" cy="4072806"/>
          </a:xfrm>
          <a:custGeom>
            <a:avLst/>
            <a:gdLst/>
            <a:ahLst/>
            <a:cxnLst/>
            <a:rect l="l" t="t" r="r" b="b"/>
            <a:pathLst>
              <a:path w="1976541" h="4072806">
                <a:moveTo>
                  <a:pt x="0" y="0"/>
                </a:moveTo>
                <a:lnTo>
                  <a:pt x="1976541" y="524841"/>
                </a:lnTo>
                <a:lnTo>
                  <a:pt x="1034432" y="4072806"/>
                </a:lnTo>
                <a:lnTo>
                  <a:pt x="82090" y="4072806"/>
                </a:lnTo>
                <a:cubicBezTo>
                  <a:pt x="36753" y="4072806"/>
                  <a:pt x="0" y="4036053"/>
                  <a:pt x="0" y="3990716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900000">
            <a:off x="3183882" y="4760430"/>
            <a:ext cx="5004753" cy="1299542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-900000">
            <a:off x="781854" y="984581"/>
            <a:ext cx="6581279" cy="360475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6996405" y="6238502"/>
            <a:ext cx="1524000" cy="365125"/>
          </a:xfrm>
        </p:spPr>
        <p:txBody>
          <a:bodyPr/>
          <a:lstStyle/>
          <a:p>
            <a:fld id="{B37472F7-A72D-4E4F-8C1B-0DCB81992D43}" type="datetimeFigureOut">
              <a:rPr lang="ru-RU" smtClean="0"/>
              <a:t>11.02.2016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5321849" y="609479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8182730" y="3246937"/>
            <a:ext cx="907445" cy="365125"/>
          </a:xfrm>
        </p:spPr>
        <p:txBody>
          <a:bodyPr/>
          <a:lstStyle>
            <a:lvl1pPr algn="l">
              <a:defRPr/>
            </a:lvl1pPr>
          </a:lstStyle>
          <a:p>
            <a:fld id="{2179F029-DC0F-4E5E-8DA5-E9D77BEB4A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20707748">
            <a:off x="-882907" y="-626065"/>
            <a:ext cx="7440156" cy="7347127"/>
          </a:xfrm>
          <a:custGeom>
            <a:avLst/>
            <a:gdLst/>
            <a:ahLst/>
            <a:cxnLst/>
            <a:rect l="l" t="t" r="r" b="b"/>
            <a:pathLst>
              <a:path w="7440156" h="7347127">
                <a:moveTo>
                  <a:pt x="1760047" y="0"/>
                </a:moveTo>
                <a:lnTo>
                  <a:pt x="7440156" y="1508269"/>
                </a:lnTo>
                <a:lnTo>
                  <a:pt x="7440156" y="7265037"/>
                </a:lnTo>
                <a:cubicBezTo>
                  <a:pt x="7440156" y="7310374"/>
                  <a:pt x="7403403" y="7347127"/>
                  <a:pt x="7358066" y="7347127"/>
                </a:cubicBezTo>
                <a:lnTo>
                  <a:pt x="2707078" y="7347127"/>
                </a:lnTo>
                <a:lnTo>
                  <a:pt x="0" y="6628304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20707748">
            <a:off x="3227235" y="6274264"/>
            <a:ext cx="4396677" cy="1167472"/>
          </a:xfrm>
          <a:custGeom>
            <a:avLst/>
            <a:gdLst/>
            <a:ahLst/>
            <a:cxnLst/>
            <a:rect l="l" t="t" r="r" b="b"/>
            <a:pathLst>
              <a:path w="4396677" h="1167472">
                <a:moveTo>
                  <a:pt x="4346539" y="6451"/>
                </a:moveTo>
                <a:cubicBezTo>
                  <a:pt x="4376003" y="18913"/>
                  <a:pt x="4396677" y="48087"/>
                  <a:pt x="4396677" y="82090"/>
                </a:cubicBezTo>
                <a:lnTo>
                  <a:pt x="4396677" y="1167472"/>
                </a:lnTo>
                <a:lnTo>
                  <a:pt x="0" y="0"/>
                </a:lnTo>
                <a:lnTo>
                  <a:pt x="4314586" y="0"/>
                </a:lnTo>
                <a:cubicBezTo>
                  <a:pt x="4325920" y="0"/>
                  <a:pt x="4336718" y="2297"/>
                  <a:pt x="4346539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7659524" y="5459724"/>
            <a:ext cx="1710569" cy="1538689"/>
          </a:xfrm>
          <a:custGeom>
            <a:avLst/>
            <a:gdLst/>
            <a:ahLst/>
            <a:cxnLst/>
            <a:rect l="l" t="t" r="r" b="b"/>
            <a:pathLst>
              <a:path w="1710569" h="1538689">
                <a:moveTo>
                  <a:pt x="1710569" y="1"/>
                </a:moveTo>
                <a:lnTo>
                  <a:pt x="1301993" y="1538689"/>
                </a:lnTo>
                <a:lnTo>
                  <a:pt x="0" y="1192965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6666426" y="-490731"/>
            <a:ext cx="3065776" cy="5811871"/>
          </a:xfrm>
          <a:custGeom>
            <a:avLst/>
            <a:gdLst/>
            <a:ahLst/>
            <a:cxnLst/>
            <a:rect l="l" t="t" r="r" b="b"/>
            <a:pathLst>
              <a:path w="3065776" h="5811871">
                <a:moveTo>
                  <a:pt x="0" y="0"/>
                </a:moveTo>
                <a:lnTo>
                  <a:pt x="3065776" y="814071"/>
                </a:lnTo>
                <a:lnTo>
                  <a:pt x="1738684" y="5811871"/>
                </a:lnTo>
                <a:lnTo>
                  <a:pt x="82090" y="5811871"/>
                </a:lnTo>
                <a:cubicBezTo>
                  <a:pt x="36753" y="5811871"/>
                  <a:pt x="0" y="5775118"/>
                  <a:pt x="0" y="572978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 rot="-900000">
            <a:off x="6793335" y="511413"/>
            <a:ext cx="1435608" cy="4818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-900000">
            <a:off x="967762" y="1075673"/>
            <a:ext cx="5398955" cy="508826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B37472F7-A72D-4E4F-8C1B-0DCB81992D43}" type="datetimeFigureOut">
              <a:rPr lang="ru-RU" smtClean="0"/>
              <a:t>11.02.2016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4997808" y="6188244"/>
            <a:ext cx="2380306" cy="365125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2179F029-DC0F-4E5E-8DA5-E9D77BEB4A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 rot="907748">
            <a:off x="-865440" y="850599"/>
            <a:ext cx="3615441" cy="6151724"/>
          </a:xfrm>
          <a:custGeom>
            <a:avLst/>
            <a:gdLst/>
            <a:ahLst/>
            <a:cxnLst/>
            <a:rect l="l" t="t" r="r" b="b"/>
            <a:pathLst>
              <a:path w="3615441" h="6151724">
                <a:moveTo>
                  <a:pt x="0" y="0"/>
                </a:moveTo>
                <a:lnTo>
                  <a:pt x="3533351" y="0"/>
                </a:lnTo>
                <a:cubicBezTo>
                  <a:pt x="3578688" y="0"/>
                  <a:pt x="3615441" y="36753"/>
                  <a:pt x="3615441" y="82090"/>
                </a:cubicBezTo>
                <a:lnTo>
                  <a:pt x="3615441" y="5623909"/>
                </a:lnTo>
                <a:lnTo>
                  <a:pt x="1663219" y="615172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907748">
            <a:off x="17749" y="-511509"/>
            <a:ext cx="3735394" cy="1387781"/>
          </a:xfrm>
          <a:custGeom>
            <a:avLst/>
            <a:gdLst/>
            <a:ahLst/>
            <a:cxnLst/>
            <a:rect l="l" t="t" r="r" b="b"/>
            <a:pathLst>
              <a:path w="3735394" h="1387781">
                <a:moveTo>
                  <a:pt x="0" y="1009924"/>
                </a:moveTo>
                <a:lnTo>
                  <a:pt x="3735394" y="0"/>
                </a:lnTo>
                <a:lnTo>
                  <a:pt x="3735394" y="1305691"/>
                </a:lnTo>
                <a:cubicBezTo>
                  <a:pt x="3735394" y="1351028"/>
                  <a:pt x="3698641" y="1387781"/>
                  <a:pt x="3653304" y="1387781"/>
                </a:cubicBezTo>
                <a:lnTo>
                  <a:pt x="102160" y="1387781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907748">
            <a:off x="2146801" y="6590199"/>
            <a:ext cx="1981025" cy="535602"/>
          </a:xfrm>
          <a:custGeom>
            <a:avLst/>
            <a:gdLst/>
            <a:ahLst/>
            <a:cxnLst/>
            <a:rect l="l" t="t" r="r" b="b"/>
            <a:pathLst>
              <a:path w="1981025" h="535602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81025" y="0"/>
                </a:lnTo>
                <a:lnTo>
                  <a:pt x="0" y="535602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907748">
            <a:off x="3185141" y="-553633"/>
            <a:ext cx="6782931" cy="7826540"/>
          </a:xfrm>
          <a:custGeom>
            <a:avLst/>
            <a:gdLst/>
            <a:ahLst/>
            <a:cxnLst/>
            <a:rect l="l" t="t" r="r" b="b"/>
            <a:pathLst>
              <a:path w="6782931" h="7826540">
                <a:moveTo>
                  <a:pt x="0" y="1349945"/>
                </a:moveTo>
                <a:lnTo>
                  <a:pt x="4993024" y="0"/>
                </a:lnTo>
                <a:lnTo>
                  <a:pt x="6782931" y="6620302"/>
                </a:lnTo>
                <a:lnTo>
                  <a:pt x="2321435" y="7826540"/>
                </a:lnTo>
                <a:lnTo>
                  <a:pt x="82090" y="7826540"/>
                </a:lnTo>
                <a:cubicBezTo>
                  <a:pt x="36753" y="7826540"/>
                  <a:pt x="0" y="7789787"/>
                  <a:pt x="0" y="774445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-633894" y="2921988"/>
            <a:ext cx="5064953" cy="169563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900000">
            <a:off x="3479028" y="959716"/>
            <a:ext cx="4658735" cy="5077623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900000">
            <a:off x="1690988" y="608314"/>
            <a:ext cx="1789355" cy="365125"/>
          </a:xfrm>
        </p:spPr>
        <p:txBody>
          <a:bodyPr/>
          <a:lstStyle/>
          <a:p>
            <a:fld id="{B37472F7-A72D-4E4F-8C1B-0DCB81992D43}" type="datetimeFigureOut">
              <a:rPr lang="ru-RU" smtClean="0"/>
              <a:t>11.02.2016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900000">
            <a:off x="3103620" y="6177546"/>
            <a:ext cx="239223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900000">
            <a:off x="1265370" y="300797"/>
            <a:ext cx="2287319" cy="365125"/>
          </a:xfrm>
        </p:spPr>
        <p:txBody>
          <a:bodyPr/>
          <a:lstStyle/>
          <a:p>
            <a:fld id="{2179F029-DC0F-4E5E-8DA5-E9D77BEB4A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900000">
            <a:off x="-57216" y="-1017685"/>
            <a:ext cx="7411427" cy="3438177"/>
          </a:xfrm>
          <a:custGeom>
            <a:avLst/>
            <a:gdLst/>
            <a:ahLst/>
            <a:cxnLst/>
            <a:rect l="l" t="t" r="r" b="b"/>
            <a:pathLst>
              <a:path w="7411427" h="3438177">
                <a:moveTo>
                  <a:pt x="0" y="1985886"/>
                </a:moveTo>
                <a:lnTo>
                  <a:pt x="7411427" y="0"/>
                </a:lnTo>
                <a:lnTo>
                  <a:pt x="7411427" y="3356087"/>
                </a:lnTo>
                <a:cubicBezTo>
                  <a:pt x="7411427" y="3401424"/>
                  <a:pt x="7374674" y="3438177"/>
                  <a:pt x="7329337" y="3438177"/>
                </a:cubicBezTo>
                <a:lnTo>
                  <a:pt x="389140" y="3438177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900000">
            <a:off x="-776641" y="2417820"/>
            <a:ext cx="6998365" cy="5080081"/>
          </a:xfrm>
          <a:custGeom>
            <a:avLst/>
            <a:gdLst/>
            <a:ahLst/>
            <a:cxnLst/>
            <a:rect l="l" t="t" r="r" b="b"/>
            <a:pathLst>
              <a:path w="6998365" h="5080081">
                <a:moveTo>
                  <a:pt x="0" y="0"/>
                </a:moveTo>
                <a:lnTo>
                  <a:pt x="6916275" y="0"/>
                </a:lnTo>
                <a:cubicBezTo>
                  <a:pt x="6961612" y="0"/>
                  <a:pt x="6998365" y="36753"/>
                  <a:pt x="6998365" y="82090"/>
                </a:cubicBezTo>
                <a:lnTo>
                  <a:pt x="6998365" y="3569608"/>
                </a:lnTo>
                <a:lnTo>
                  <a:pt x="1361203" y="5080081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 rot="900000">
            <a:off x="6338067" y="3775812"/>
            <a:ext cx="3102275" cy="3544033"/>
          </a:xfrm>
          <a:custGeom>
            <a:avLst/>
            <a:gdLst/>
            <a:ahLst/>
            <a:cxnLst/>
            <a:rect l="l" t="t" r="r" b="b"/>
            <a:pathLst>
              <a:path w="3102275" h="3544033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2375388" y="0"/>
                </a:lnTo>
                <a:lnTo>
                  <a:pt x="3102275" y="2712781"/>
                </a:lnTo>
                <a:lnTo>
                  <a:pt x="0" y="3544033"/>
                </a:lnTo>
                <a:lnTo>
                  <a:pt x="0" y="82090"/>
                </a:lnTo>
                <a:cubicBezTo>
                  <a:pt x="0" y="48087"/>
                  <a:pt x="20673" y="18913"/>
                  <a:pt x="50137" y="645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ounded Rectangle 19"/>
          <p:cNvSpPr/>
          <p:nvPr/>
        </p:nvSpPr>
        <p:spPr>
          <a:xfrm rot="900000">
            <a:off x="7327879" y="-104312"/>
            <a:ext cx="2350627" cy="3820866"/>
          </a:xfrm>
          <a:custGeom>
            <a:avLst/>
            <a:gdLst/>
            <a:ahLst/>
            <a:cxnLst/>
            <a:rect l="l" t="t" r="r" b="b"/>
            <a:pathLst>
              <a:path w="2350627" h="3820866">
                <a:moveTo>
                  <a:pt x="1" y="355523"/>
                </a:moveTo>
                <a:lnTo>
                  <a:pt x="1326829" y="0"/>
                </a:lnTo>
                <a:lnTo>
                  <a:pt x="2350627" y="3820866"/>
                </a:lnTo>
                <a:lnTo>
                  <a:pt x="82091" y="3820866"/>
                </a:lnTo>
                <a:cubicBezTo>
                  <a:pt x="36754" y="3820866"/>
                  <a:pt x="1" y="3784113"/>
                  <a:pt x="0" y="3738776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900000">
            <a:off x="534986" y="2921829"/>
            <a:ext cx="5690855" cy="1570680"/>
          </a:xfrm>
        </p:spPr>
        <p:txBody>
          <a:bodyPr anchor="b">
            <a:noAutofit/>
          </a:bodyPr>
          <a:lstStyle>
            <a:lvl1pPr algn="r">
              <a:defRPr sz="48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900000">
            <a:off x="537849" y="4494201"/>
            <a:ext cx="5271544" cy="1500187"/>
          </a:xfrm>
        </p:spPr>
        <p:txBody>
          <a:bodyPr anchor="t">
            <a:normAutofit/>
          </a:bodyPr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900000">
            <a:off x="6878368" y="3761385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B37472F7-A72D-4E4F-8C1B-0DCB81992D43}" type="datetimeFigureOut">
              <a:rPr lang="ru-RU" smtClean="0"/>
              <a:t>11.02.2016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900000">
            <a:off x="7056965" y="3170795"/>
            <a:ext cx="192630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900000" flipH="1">
            <a:off x="7176363" y="2661157"/>
            <a:ext cx="683979" cy="365125"/>
          </a:xfrm>
        </p:spPr>
        <p:txBody>
          <a:bodyPr/>
          <a:lstStyle>
            <a:lvl1pPr algn="l">
              <a:defRPr/>
            </a:lvl1pPr>
          </a:lstStyle>
          <a:p>
            <a:fld id="{2179F029-DC0F-4E5E-8DA5-E9D77BEB4A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20707748">
            <a:off x="-883225" y="-625990"/>
            <a:ext cx="7439907" cy="7344599"/>
          </a:xfrm>
          <a:custGeom>
            <a:avLst/>
            <a:gdLst/>
            <a:ahLst/>
            <a:cxnLst/>
            <a:rect l="l" t="t" r="r" b="b"/>
            <a:pathLst>
              <a:path w="7439907" h="7344599">
                <a:moveTo>
                  <a:pt x="1760047" y="0"/>
                </a:moveTo>
                <a:lnTo>
                  <a:pt x="7439906" y="1508202"/>
                </a:lnTo>
                <a:lnTo>
                  <a:pt x="7439907" y="7262509"/>
                </a:lnTo>
                <a:cubicBezTo>
                  <a:pt x="7439906" y="7307846"/>
                  <a:pt x="7403153" y="7344599"/>
                  <a:pt x="7357816" y="7344599"/>
                </a:cubicBezTo>
                <a:lnTo>
                  <a:pt x="2697558" y="7344599"/>
                </a:lnTo>
                <a:lnTo>
                  <a:pt x="0" y="66283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20707748">
            <a:off x="3237537" y="6275496"/>
            <a:ext cx="4387395" cy="1165008"/>
          </a:xfrm>
          <a:custGeom>
            <a:avLst/>
            <a:gdLst/>
            <a:ahLst/>
            <a:cxnLst/>
            <a:rect l="l" t="t" r="r" b="b"/>
            <a:pathLst>
              <a:path w="4387395" h="1165008">
                <a:moveTo>
                  <a:pt x="4337258" y="6451"/>
                </a:moveTo>
                <a:cubicBezTo>
                  <a:pt x="4366722" y="18913"/>
                  <a:pt x="4387395" y="48087"/>
                  <a:pt x="4387395" y="82090"/>
                </a:cubicBezTo>
                <a:lnTo>
                  <a:pt x="4387395" y="1165008"/>
                </a:lnTo>
                <a:lnTo>
                  <a:pt x="0" y="0"/>
                </a:lnTo>
                <a:lnTo>
                  <a:pt x="4305305" y="0"/>
                </a:lnTo>
                <a:cubicBezTo>
                  <a:pt x="4316639" y="0"/>
                  <a:pt x="4327437" y="2297"/>
                  <a:pt x="4337258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 rot="20707748">
            <a:off x="7660698" y="5462349"/>
            <a:ext cx="1709024" cy="1536003"/>
          </a:xfrm>
          <a:custGeom>
            <a:avLst/>
            <a:gdLst/>
            <a:ahLst/>
            <a:cxnLst/>
            <a:rect l="l" t="t" r="r" b="b"/>
            <a:pathLst>
              <a:path w="1709024" h="1536003">
                <a:moveTo>
                  <a:pt x="1709024" y="0"/>
                </a:moveTo>
                <a:lnTo>
                  <a:pt x="1301161" y="1536003"/>
                </a:lnTo>
                <a:lnTo>
                  <a:pt x="0" y="119050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/>
          <p:cNvSpPr/>
          <p:nvPr/>
        </p:nvSpPr>
        <p:spPr>
          <a:xfrm rot="20707748">
            <a:off x="6667944" y="-490547"/>
            <a:ext cx="3064333" cy="5811872"/>
          </a:xfrm>
          <a:custGeom>
            <a:avLst/>
            <a:gdLst/>
            <a:ahLst/>
            <a:cxnLst/>
            <a:rect l="l" t="t" r="r" b="b"/>
            <a:pathLst>
              <a:path w="3064333" h="5811872">
                <a:moveTo>
                  <a:pt x="0" y="0"/>
                </a:moveTo>
                <a:lnTo>
                  <a:pt x="3064333" y="813688"/>
                </a:lnTo>
                <a:lnTo>
                  <a:pt x="1737140" y="5811872"/>
                </a:lnTo>
                <a:lnTo>
                  <a:pt x="82090" y="5811872"/>
                </a:lnTo>
                <a:cubicBezTo>
                  <a:pt x="36753" y="5811872"/>
                  <a:pt x="0" y="5775119"/>
                  <a:pt x="0" y="572978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1893" y="2231024"/>
            <a:ext cx="4820301" cy="143615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 rot="-900000">
            <a:off x="1014439" y="1335061"/>
            <a:ext cx="2578608" cy="48398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-900000">
            <a:off x="3701032" y="618005"/>
            <a:ext cx="2580010" cy="4837176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-900000">
            <a:off x="7755919" y="5887412"/>
            <a:ext cx="1241980" cy="365125"/>
          </a:xfrm>
        </p:spPr>
        <p:txBody>
          <a:bodyPr/>
          <a:lstStyle>
            <a:lvl1pPr algn="l">
              <a:defRPr/>
            </a:lvl1pPr>
          </a:lstStyle>
          <a:p>
            <a:fld id="{B37472F7-A72D-4E4F-8C1B-0DCB81992D43}" type="datetimeFigureOut">
              <a:rPr lang="ru-RU" smtClean="0"/>
              <a:t>11.02.2016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900000">
            <a:off x="4054658" y="549437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-900000">
            <a:off x="7690164" y="5643110"/>
            <a:ext cx="1241693" cy="365125"/>
          </a:xfrm>
        </p:spPr>
        <p:txBody>
          <a:bodyPr/>
          <a:lstStyle>
            <a:lvl1pPr algn="l">
              <a:defRPr/>
            </a:lvl1pPr>
          </a:lstStyle>
          <a:p>
            <a:fld id="{2179F029-DC0F-4E5E-8DA5-E9D77BEB4A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ounded Rectangle 52"/>
          <p:cNvSpPr/>
          <p:nvPr/>
        </p:nvSpPr>
        <p:spPr>
          <a:xfrm rot="20707748">
            <a:off x="-883225" y="-625990"/>
            <a:ext cx="7439907" cy="7344599"/>
          </a:xfrm>
          <a:custGeom>
            <a:avLst/>
            <a:gdLst/>
            <a:ahLst/>
            <a:cxnLst/>
            <a:rect l="l" t="t" r="r" b="b"/>
            <a:pathLst>
              <a:path w="7439907" h="7344599">
                <a:moveTo>
                  <a:pt x="1760047" y="0"/>
                </a:moveTo>
                <a:lnTo>
                  <a:pt x="7439906" y="1508202"/>
                </a:lnTo>
                <a:lnTo>
                  <a:pt x="7439907" y="7262509"/>
                </a:lnTo>
                <a:cubicBezTo>
                  <a:pt x="7439906" y="7307846"/>
                  <a:pt x="7403153" y="7344599"/>
                  <a:pt x="7357816" y="7344599"/>
                </a:cubicBezTo>
                <a:lnTo>
                  <a:pt x="2697558" y="7344599"/>
                </a:lnTo>
                <a:lnTo>
                  <a:pt x="0" y="66283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ounded Rectangle 53"/>
          <p:cNvSpPr/>
          <p:nvPr/>
        </p:nvSpPr>
        <p:spPr>
          <a:xfrm rot="20707748">
            <a:off x="3237537" y="6275496"/>
            <a:ext cx="4387395" cy="1165008"/>
          </a:xfrm>
          <a:custGeom>
            <a:avLst/>
            <a:gdLst/>
            <a:ahLst/>
            <a:cxnLst/>
            <a:rect l="l" t="t" r="r" b="b"/>
            <a:pathLst>
              <a:path w="4387395" h="1165008">
                <a:moveTo>
                  <a:pt x="4337258" y="6451"/>
                </a:moveTo>
                <a:cubicBezTo>
                  <a:pt x="4366722" y="18913"/>
                  <a:pt x="4387395" y="48087"/>
                  <a:pt x="4387395" y="82090"/>
                </a:cubicBezTo>
                <a:lnTo>
                  <a:pt x="4387395" y="1165008"/>
                </a:lnTo>
                <a:lnTo>
                  <a:pt x="0" y="0"/>
                </a:lnTo>
                <a:lnTo>
                  <a:pt x="4305305" y="0"/>
                </a:lnTo>
                <a:cubicBezTo>
                  <a:pt x="4316639" y="0"/>
                  <a:pt x="4327437" y="2297"/>
                  <a:pt x="4337258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ounded Rectangle 54"/>
          <p:cNvSpPr/>
          <p:nvPr/>
        </p:nvSpPr>
        <p:spPr>
          <a:xfrm rot="20707748">
            <a:off x="7660698" y="5462349"/>
            <a:ext cx="1709024" cy="1536003"/>
          </a:xfrm>
          <a:custGeom>
            <a:avLst/>
            <a:gdLst/>
            <a:ahLst/>
            <a:cxnLst/>
            <a:rect l="l" t="t" r="r" b="b"/>
            <a:pathLst>
              <a:path w="1709024" h="1536003">
                <a:moveTo>
                  <a:pt x="1709024" y="0"/>
                </a:moveTo>
                <a:lnTo>
                  <a:pt x="1301161" y="1536003"/>
                </a:lnTo>
                <a:lnTo>
                  <a:pt x="0" y="119050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ounded Rectangle 55"/>
          <p:cNvSpPr/>
          <p:nvPr/>
        </p:nvSpPr>
        <p:spPr>
          <a:xfrm rot="20707748">
            <a:off x="6667944" y="-490547"/>
            <a:ext cx="3064333" cy="5811872"/>
          </a:xfrm>
          <a:custGeom>
            <a:avLst/>
            <a:gdLst/>
            <a:ahLst/>
            <a:cxnLst/>
            <a:rect l="l" t="t" r="r" b="b"/>
            <a:pathLst>
              <a:path w="3064333" h="5811872">
                <a:moveTo>
                  <a:pt x="0" y="0"/>
                </a:moveTo>
                <a:lnTo>
                  <a:pt x="3064333" y="813688"/>
                </a:lnTo>
                <a:lnTo>
                  <a:pt x="1737140" y="5811872"/>
                </a:lnTo>
                <a:lnTo>
                  <a:pt x="82090" y="5811872"/>
                </a:lnTo>
                <a:cubicBezTo>
                  <a:pt x="36753" y="5811872"/>
                  <a:pt x="0" y="5775119"/>
                  <a:pt x="0" y="572978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5504" y="2231136"/>
            <a:ext cx="4818888" cy="1435608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-900000">
            <a:off x="854761" y="1406870"/>
            <a:ext cx="2213148" cy="759866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-900000">
            <a:off x="1120518" y="2227895"/>
            <a:ext cx="2578608" cy="3938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 rot="-900000">
            <a:off x="3535709" y="687503"/>
            <a:ext cx="2214753" cy="753043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 rot="-900000">
            <a:off x="3808498" y="1495882"/>
            <a:ext cx="2578608" cy="395590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B37472F7-A72D-4E4F-8C1B-0DCB81992D43}" type="datetimeFigureOut">
              <a:rPr lang="ru-RU" smtClean="0"/>
              <a:t>11.02.2016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 rot="-900000">
            <a:off x="4050792" y="549554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2179F029-DC0F-4E5E-8DA5-E9D77BEB4A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>
          <a:xfrm rot="907748">
            <a:off x="-865440" y="850599"/>
            <a:ext cx="3615441" cy="6151724"/>
          </a:xfrm>
          <a:custGeom>
            <a:avLst/>
            <a:gdLst/>
            <a:ahLst/>
            <a:cxnLst/>
            <a:rect l="l" t="t" r="r" b="b"/>
            <a:pathLst>
              <a:path w="3615441" h="6151724">
                <a:moveTo>
                  <a:pt x="0" y="0"/>
                </a:moveTo>
                <a:lnTo>
                  <a:pt x="3533351" y="0"/>
                </a:lnTo>
                <a:cubicBezTo>
                  <a:pt x="3578688" y="0"/>
                  <a:pt x="3615441" y="36753"/>
                  <a:pt x="3615441" y="82090"/>
                </a:cubicBezTo>
                <a:lnTo>
                  <a:pt x="3615441" y="5623909"/>
                </a:lnTo>
                <a:lnTo>
                  <a:pt x="1663219" y="615172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/>
          <p:cNvSpPr/>
          <p:nvPr/>
        </p:nvSpPr>
        <p:spPr>
          <a:xfrm rot="907748">
            <a:off x="17749" y="-511509"/>
            <a:ext cx="3735394" cy="1387781"/>
          </a:xfrm>
          <a:custGeom>
            <a:avLst/>
            <a:gdLst/>
            <a:ahLst/>
            <a:cxnLst/>
            <a:rect l="l" t="t" r="r" b="b"/>
            <a:pathLst>
              <a:path w="3735394" h="1387781">
                <a:moveTo>
                  <a:pt x="0" y="1009924"/>
                </a:moveTo>
                <a:lnTo>
                  <a:pt x="3735394" y="0"/>
                </a:lnTo>
                <a:lnTo>
                  <a:pt x="3735394" y="1305691"/>
                </a:lnTo>
                <a:cubicBezTo>
                  <a:pt x="3735394" y="1351028"/>
                  <a:pt x="3698641" y="1387781"/>
                  <a:pt x="3653304" y="1387781"/>
                </a:cubicBezTo>
                <a:lnTo>
                  <a:pt x="102160" y="1387781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/>
          <p:cNvSpPr/>
          <p:nvPr/>
        </p:nvSpPr>
        <p:spPr>
          <a:xfrm rot="907748">
            <a:off x="2146801" y="6590199"/>
            <a:ext cx="1981025" cy="535602"/>
          </a:xfrm>
          <a:custGeom>
            <a:avLst/>
            <a:gdLst/>
            <a:ahLst/>
            <a:cxnLst/>
            <a:rect l="l" t="t" r="r" b="b"/>
            <a:pathLst>
              <a:path w="1981025" h="535602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81025" y="0"/>
                </a:lnTo>
                <a:lnTo>
                  <a:pt x="0" y="535602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/>
          <p:cNvSpPr/>
          <p:nvPr/>
        </p:nvSpPr>
        <p:spPr>
          <a:xfrm rot="907748">
            <a:off x="3185141" y="-553633"/>
            <a:ext cx="6782931" cy="7826540"/>
          </a:xfrm>
          <a:custGeom>
            <a:avLst/>
            <a:gdLst/>
            <a:ahLst/>
            <a:cxnLst/>
            <a:rect l="l" t="t" r="r" b="b"/>
            <a:pathLst>
              <a:path w="6782931" h="7826540">
                <a:moveTo>
                  <a:pt x="0" y="1349945"/>
                </a:moveTo>
                <a:lnTo>
                  <a:pt x="4993024" y="0"/>
                </a:lnTo>
                <a:lnTo>
                  <a:pt x="6782931" y="6620302"/>
                </a:lnTo>
                <a:lnTo>
                  <a:pt x="2321435" y="7826540"/>
                </a:lnTo>
                <a:lnTo>
                  <a:pt x="82090" y="7826540"/>
                </a:lnTo>
                <a:cubicBezTo>
                  <a:pt x="36753" y="7826540"/>
                  <a:pt x="0" y="7789787"/>
                  <a:pt x="0" y="774445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-630936" y="2926080"/>
            <a:ext cx="5065776" cy="16916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 rot="900000">
            <a:off x="1691640" y="612648"/>
            <a:ext cx="1792224" cy="365125"/>
          </a:xfrm>
        </p:spPr>
        <p:txBody>
          <a:bodyPr/>
          <a:lstStyle/>
          <a:p>
            <a:fld id="{B37472F7-A72D-4E4F-8C1B-0DCB81992D43}" type="datetimeFigureOut">
              <a:rPr lang="ru-RU" smtClean="0"/>
              <a:t>11.02.2016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 rot="900000">
            <a:off x="2493721" y="6101033"/>
            <a:ext cx="305211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 rot="900000">
            <a:off x="1261872" y="301752"/>
            <a:ext cx="2286000" cy="365125"/>
          </a:xfrm>
        </p:spPr>
        <p:txBody>
          <a:bodyPr/>
          <a:lstStyle/>
          <a:p>
            <a:fld id="{2179F029-DC0F-4E5E-8DA5-E9D77BEB4A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900000">
            <a:off x="-372248" y="-1218153"/>
            <a:ext cx="8577953" cy="6344114"/>
          </a:xfrm>
          <a:custGeom>
            <a:avLst/>
            <a:gdLst/>
            <a:ahLst/>
            <a:cxnLst/>
            <a:rect l="l" t="t" r="r" b="b"/>
            <a:pathLst>
              <a:path w="8577953" h="6344114">
                <a:moveTo>
                  <a:pt x="0" y="2298455"/>
                </a:moveTo>
                <a:lnTo>
                  <a:pt x="8577953" y="0"/>
                </a:lnTo>
                <a:lnTo>
                  <a:pt x="8577953" y="6262024"/>
                </a:lnTo>
                <a:cubicBezTo>
                  <a:pt x="8577953" y="6307361"/>
                  <a:pt x="8541200" y="6344113"/>
                  <a:pt x="8495863" y="6344113"/>
                </a:cubicBezTo>
                <a:lnTo>
                  <a:pt x="1084031" y="634411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900000">
            <a:off x="-449071" y="5207889"/>
            <a:ext cx="7470000" cy="2486713"/>
          </a:xfrm>
          <a:custGeom>
            <a:avLst/>
            <a:gdLst/>
            <a:ahLst/>
            <a:cxnLst/>
            <a:rect l="l" t="t" r="r" b="b"/>
            <a:pathLst>
              <a:path w="7470000" h="2486713">
                <a:moveTo>
                  <a:pt x="0" y="0"/>
                </a:moveTo>
                <a:lnTo>
                  <a:pt x="7387910" y="0"/>
                </a:lnTo>
                <a:cubicBezTo>
                  <a:pt x="7433247" y="0"/>
                  <a:pt x="7470000" y="36753"/>
                  <a:pt x="7470000" y="82090"/>
                </a:cubicBezTo>
                <a:lnTo>
                  <a:pt x="7470000" y="663670"/>
                </a:lnTo>
                <a:lnTo>
                  <a:pt x="666313" y="2486713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900000">
            <a:off x="7192310" y="6483326"/>
            <a:ext cx="1932834" cy="635630"/>
          </a:xfrm>
          <a:custGeom>
            <a:avLst/>
            <a:gdLst/>
            <a:ahLst/>
            <a:cxnLst/>
            <a:rect l="l" t="t" r="r" b="b"/>
            <a:pathLst>
              <a:path w="1932834" h="635630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01288" y="0"/>
                </a:lnTo>
                <a:lnTo>
                  <a:pt x="1932834" y="117729"/>
                </a:lnTo>
                <a:lnTo>
                  <a:pt x="0" y="635630"/>
                </a:lnTo>
                <a:lnTo>
                  <a:pt x="0" y="82090"/>
                </a:lnTo>
                <a:cubicBezTo>
                  <a:pt x="0" y="48087"/>
                  <a:pt x="20673" y="18913"/>
                  <a:pt x="50137" y="645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ounded Rectangle 14"/>
          <p:cNvSpPr/>
          <p:nvPr/>
        </p:nvSpPr>
        <p:spPr>
          <a:xfrm rot="900000">
            <a:off x="8127084" y="92392"/>
            <a:ext cx="1878991" cy="6414233"/>
          </a:xfrm>
          <a:custGeom>
            <a:avLst/>
            <a:gdLst/>
            <a:ahLst/>
            <a:cxnLst/>
            <a:rect l="l" t="t" r="r" b="b"/>
            <a:pathLst>
              <a:path w="1878991" h="6414233">
                <a:moveTo>
                  <a:pt x="0" y="42953"/>
                </a:moveTo>
                <a:lnTo>
                  <a:pt x="160303" y="0"/>
                </a:lnTo>
                <a:lnTo>
                  <a:pt x="1878991" y="6414233"/>
                </a:lnTo>
                <a:lnTo>
                  <a:pt x="82090" y="6414233"/>
                </a:lnTo>
                <a:cubicBezTo>
                  <a:pt x="36753" y="6414233"/>
                  <a:pt x="0" y="6377480"/>
                  <a:pt x="0" y="6332143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 rot="900000">
            <a:off x="7521938" y="5927116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B37472F7-A72D-4E4F-8C1B-0DCB81992D43}" type="datetimeFigureOut">
              <a:rPr lang="ru-RU" smtClean="0"/>
              <a:t>11.02.2016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 rot="900000">
            <a:off x="3892286" y="5987296"/>
            <a:ext cx="3124200" cy="295162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 rot="900000">
            <a:off x="7599046" y="5570110"/>
            <a:ext cx="716206" cy="365125"/>
          </a:xfrm>
        </p:spPr>
        <p:txBody>
          <a:bodyPr/>
          <a:lstStyle>
            <a:lvl1pPr algn="l">
              <a:defRPr/>
            </a:lvl1pPr>
          </a:lstStyle>
          <a:p>
            <a:fld id="{2179F029-DC0F-4E5E-8DA5-E9D77BEB4A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 rot="20707748">
            <a:off x="-897260" y="-624538"/>
            <a:ext cx="7286946" cy="6041338"/>
          </a:xfrm>
          <a:custGeom>
            <a:avLst/>
            <a:gdLst/>
            <a:ahLst/>
            <a:cxnLst/>
            <a:rect l="l" t="t" r="r" b="b"/>
            <a:pathLst>
              <a:path w="7286946" h="6041338">
                <a:moveTo>
                  <a:pt x="1604186" y="0"/>
                </a:moveTo>
                <a:lnTo>
                  <a:pt x="7286946" y="1508972"/>
                </a:lnTo>
                <a:lnTo>
                  <a:pt x="7286946" y="5959247"/>
                </a:lnTo>
                <a:cubicBezTo>
                  <a:pt x="7286946" y="6004584"/>
                  <a:pt x="7250193" y="6041337"/>
                  <a:pt x="7204856" y="6041337"/>
                </a:cubicBezTo>
                <a:lnTo>
                  <a:pt x="0" y="6041338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64806" y="5378153"/>
            <a:ext cx="7443151" cy="2476431"/>
          </a:xfrm>
          <a:custGeom>
            <a:avLst/>
            <a:gdLst/>
            <a:ahLst/>
            <a:cxnLst/>
            <a:rect l="l" t="t" r="r" b="b"/>
            <a:pathLst>
              <a:path w="7443151" h="2476431">
                <a:moveTo>
                  <a:pt x="7393013" y="6452"/>
                </a:moveTo>
                <a:cubicBezTo>
                  <a:pt x="7422477" y="18914"/>
                  <a:pt x="7443150" y="48087"/>
                  <a:pt x="7443150" y="82090"/>
                </a:cubicBezTo>
                <a:lnTo>
                  <a:pt x="7443151" y="2476431"/>
                </a:lnTo>
                <a:lnTo>
                  <a:pt x="0" y="500014"/>
                </a:lnTo>
                <a:lnTo>
                  <a:pt x="132771" y="1"/>
                </a:lnTo>
                <a:lnTo>
                  <a:pt x="7361060" y="1"/>
                </a:lnTo>
                <a:cubicBezTo>
                  <a:pt x="7372394" y="0"/>
                  <a:pt x="7383192" y="2298"/>
                  <a:pt x="7393013" y="6452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7660994" y="5459931"/>
            <a:ext cx="1709023" cy="1538302"/>
          </a:xfrm>
          <a:custGeom>
            <a:avLst/>
            <a:gdLst/>
            <a:ahLst/>
            <a:cxnLst/>
            <a:rect l="l" t="t" r="r" b="b"/>
            <a:pathLst>
              <a:path w="1709023" h="1538302">
                <a:moveTo>
                  <a:pt x="1709023" y="0"/>
                </a:moveTo>
                <a:lnTo>
                  <a:pt x="1300550" y="1538302"/>
                </a:lnTo>
                <a:lnTo>
                  <a:pt x="0" y="119296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 rot="20707748">
            <a:off x="6673110" y="-489836"/>
            <a:ext cx="3059119" cy="5809409"/>
          </a:xfrm>
          <a:custGeom>
            <a:avLst/>
            <a:gdLst/>
            <a:ahLst/>
            <a:cxnLst/>
            <a:rect l="l" t="t" r="r" b="b"/>
            <a:pathLst>
              <a:path w="3059119" h="5809409">
                <a:moveTo>
                  <a:pt x="0" y="0"/>
                </a:moveTo>
                <a:lnTo>
                  <a:pt x="3059119" y="812303"/>
                </a:lnTo>
                <a:lnTo>
                  <a:pt x="1732212" y="5809409"/>
                </a:lnTo>
                <a:lnTo>
                  <a:pt x="82090" y="5809409"/>
                </a:lnTo>
                <a:cubicBezTo>
                  <a:pt x="36753" y="5809409"/>
                  <a:pt x="0" y="5772656"/>
                  <a:pt x="0" y="5727319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5504" y="2231136"/>
            <a:ext cx="4818888" cy="1435608"/>
          </a:xfrm>
        </p:spPr>
        <p:txBody>
          <a:bodyPr anchor="b"/>
          <a:lstStyle>
            <a:lvl1pPr algn="r">
              <a:defRPr sz="4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-900000">
            <a:off x="844848" y="997933"/>
            <a:ext cx="5343100" cy="3888220"/>
          </a:xfrm>
        </p:spPr>
        <p:txBody>
          <a:bodyPr anchor="b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900000">
            <a:off x="3216573" y="5144589"/>
            <a:ext cx="3930375" cy="988131"/>
          </a:xfrm>
        </p:spPr>
        <p:txBody>
          <a:bodyPr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B37472F7-A72D-4E4F-8C1B-0DCB81992D43}" type="datetimeFigureOut">
              <a:rPr lang="ru-RU" smtClean="0"/>
              <a:t>11.02.2016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900000">
            <a:off x="4263966" y="6099104"/>
            <a:ext cx="3063047" cy="365125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2179F029-DC0F-4E5E-8DA5-E9D77BEB4A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 rot="900000">
            <a:off x="-533701" y="-979752"/>
            <a:ext cx="6672870" cy="6821601"/>
          </a:xfrm>
          <a:custGeom>
            <a:avLst/>
            <a:gdLst/>
            <a:ahLst/>
            <a:cxnLst/>
            <a:rect l="l" t="t" r="r" b="b"/>
            <a:pathLst>
              <a:path w="6672870" h="6821601">
                <a:moveTo>
                  <a:pt x="0" y="1787990"/>
                </a:moveTo>
                <a:lnTo>
                  <a:pt x="6672870" y="0"/>
                </a:lnTo>
                <a:lnTo>
                  <a:pt x="6672870" y="6739511"/>
                </a:lnTo>
                <a:cubicBezTo>
                  <a:pt x="6672870" y="6784848"/>
                  <a:pt x="6636117" y="6821601"/>
                  <a:pt x="6590780" y="6821601"/>
                </a:cubicBezTo>
                <a:lnTo>
                  <a:pt x="1348753" y="6821601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 rot="900000">
            <a:off x="-283896" y="5969722"/>
            <a:ext cx="5300494" cy="1495954"/>
          </a:xfrm>
          <a:custGeom>
            <a:avLst/>
            <a:gdLst/>
            <a:ahLst/>
            <a:cxnLst/>
            <a:rect l="l" t="t" r="r" b="b"/>
            <a:pathLst>
              <a:path w="5300494" h="1495954">
                <a:moveTo>
                  <a:pt x="0" y="0"/>
                </a:moveTo>
                <a:lnTo>
                  <a:pt x="5218404" y="0"/>
                </a:lnTo>
                <a:cubicBezTo>
                  <a:pt x="5263741" y="0"/>
                  <a:pt x="5300494" y="36753"/>
                  <a:pt x="5300494" y="82090"/>
                </a:cubicBezTo>
                <a:lnTo>
                  <a:pt x="5300494" y="183095"/>
                </a:lnTo>
                <a:lnTo>
                  <a:pt x="400840" y="149595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 rot="900000">
            <a:off x="6930292" y="-242630"/>
            <a:ext cx="2434235" cy="1383623"/>
          </a:xfrm>
          <a:custGeom>
            <a:avLst/>
            <a:gdLst/>
            <a:ahLst/>
            <a:cxnLst/>
            <a:rect l="l" t="t" r="r" b="b"/>
            <a:pathLst>
              <a:path w="2434235" h="1383623">
                <a:moveTo>
                  <a:pt x="0" y="552912"/>
                </a:moveTo>
                <a:lnTo>
                  <a:pt x="2063495" y="0"/>
                </a:lnTo>
                <a:lnTo>
                  <a:pt x="2434235" y="1383623"/>
                </a:lnTo>
                <a:lnTo>
                  <a:pt x="82090" y="1383622"/>
                </a:lnTo>
                <a:cubicBezTo>
                  <a:pt x="36754" y="1383622"/>
                  <a:pt x="0" y="1346869"/>
                  <a:pt x="0" y="1301533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900000">
            <a:off x="5899782" y="1282101"/>
            <a:ext cx="3842742" cy="6178450"/>
          </a:xfrm>
          <a:custGeom>
            <a:avLst/>
            <a:gdLst/>
            <a:ahLst/>
            <a:cxnLst/>
            <a:rect l="l" t="t" r="r" b="b"/>
            <a:pathLst>
              <a:path w="3842742" h="6178450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2463128" y="0"/>
                </a:lnTo>
                <a:lnTo>
                  <a:pt x="3842742" y="5148790"/>
                </a:lnTo>
                <a:lnTo>
                  <a:pt x="0" y="6178450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4578273" y="2744935"/>
            <a:ext cx="5036383" cy="1997131"/>
          </a:xfrm>
        </p:spPr>
        <p:txBody>
          <a:bodyPr anchor="t">
            <a:normAutofit/>
          </a:bodyPr>
          <a:lstStyle>
            <a:lvl1pPr algn="r">
              <a:defRPr sz="4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900000">
            <a:off x="1507529" y="615731"/>
            <a:ext cx="4323504" cy="3294418"/>
          </a:xfrm>
          <a:prstGeom prst="roundRect">
            <a:avLst>
              <a:gd name="adj" fmla="val 4992"/>
            </a:avLst>
          </a:prstGeom>
          <a:ln w="19050">
            <a:solidFill>
              <a:schemeClr val="tx1"/>
            </a:solidFill>
          </a:ln>
          <a:effectLst>
            <a:innerShdw blurRad="101600" dir="13500000">
              <a:prstClr val="black">
                <a:alpha val="70000"/>
              </a:prstClr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900000">
            <a:off x="822789" y="4161126"/>
            <a:ext cx="4310915" cy="1203540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900000">
            <a:off x="6992395" y="571255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B37472F7-A72D-4E4F-8C1B-0DCB81992D43}" type="datetimeFigureOut">
              <a:rPr lang="ru-RU" smtClean="0"/>
              <a:t>11.02.2016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900000">
            <a:off x="647292" y="5162531"/>
            <a:ext cx="2977453" cy="365125"/>
          </a:xfrm>
        </p:spPr>
        <p:txBody>
          <a:bodyPr/>
          <a:lstStyle>
            <a:lvl1pPr algn="l"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900000">
            <a:off x="7046470" y="391054"/>
            <a:ext cx="1963187" cy="365125"/>
          </a:xfrm>
        </p:spPr>
        <p:txBody>
          <a:bodyPr/>
          <a:lstStyle>
            <a:lvl1pPr algn="l">
              <a:defRPr/>
            </a:lvl1pPr>
          </a:lstStyle>
          <a:p>
            <a:fld id="{2179F029-DC0F-4E5E-8DA5-E9D77BEB4A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can1080Base.png"/>
          <p:cNvPicPr>
            <a:picLocks noChangeAspect="1"/>
          </p:cNvPicPr>
          <p:nvPr/>
        </p:nvPicPr>
        <p:blipFill>
          <a:blip r:embed="rId13" cstate="print">
            <a:lum bright="-38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 rot="-5400000">
            <a:off x="-673455" y="2807056"/>
            <a:ext cx="5320597" cy="18400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57600" y="990600"/>
            <a:ext cx="5027024" cy="47833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62800" y="6096001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ffectLst/>
              </a:defRPr>
            </a:lvl1pPr>
          </a:lstStyle>
          <a:p>
            <a:fld id="{B37472F7-A72D-4E4F-8C1B-0DCB81992D43}" type="datetimeFigureOut">
              <a:rPr lang="ru-RU" smtClean="0"/>
              <a:t>11.02.2016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096001"/>
            <a:ext cx="3124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3047" y="53249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79F029-DC0F-4E5E-8DA5-E9D77BEB4A59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/>
  <p:timing>
    <p:tnLst>
      <p:par>
        <p:cTn id="1" dur="indefinite" restart="never" nodeType="tmRoot"/>
      </p:par>
    </p:tnLst>
  </p:timing>
  <p:txStyles>
    <p:titleStyle>
      <a:lvl1pPr algn="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31520" indent="-36576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97280" indent="-32004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0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7432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7432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2024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46888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jpeg"/><Relationship Id="rId7" Type="http://schemas.openxmlformats.org/officeDocument/2006/relationships/image" Target="../media/image30.png"/><Relationship Id="rId12" Type="http://schemas.openxmlformats.org/officeDocument/2006/relationships/slide" Target="slide18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11" Type="http://schemas.openxmlformats.org/officeDocument/2006/relationships/slide" Target="slide5.xml"/><Relationship Id="rId5" Type="http://schemas.openxmlformats.org/officeDocument/2006/relationships/image" Target="../media/image28.jpeg"/><Relationship Id="rId10" Type="http://schemas.openxmlformats.org/officeDocument/2006/relationships/image" Target="../media/image33.jpeg"/><Relationship Id="rId4" Type="http://schemas.openxmlformats.org/officeDocument/2006/relationships/image" Target="../media/image27.jpeg"/><Relationship Id="rId9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3" Type="http://schemas.openxmlformats.org/officeDocument/2006/relationships/image" Target="../media/image37.jpeg"/><Relationship Id="rId7" Type="http://schemas.openxmlformats.org/officeDocument/2006/relationships/slide" Target="slide5.xml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png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Relationship Id="rId9" Type="http://schemas.openxmlformats.org/officeDocument/2006/relationships/slide" Target="slide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3" Type="http://schemas.microsoft.com/office/2007/relationships/hdphoto" Target="../media/hdphoto1.wdp"/><Relationship Id="rId7" Type="http://schemas.openxmlformats.org/officeDocument/2006/relationships/slide" Target="slide5.xml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wmf"/><Relationship Id="rId7" Type="http://schemas.openxmlformats.org/officeDocument/2006/relationships/slide" Target="slide4.xml"/><Relationship Id="rId2" Type="http://schemas.openxmlformats.org/officeDocument/2006/relationships/image" Target="../media/image54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wmf"/><Relationship Id="rId5" Type="http://schemas.openxmlformats.org/officeDocument/2006/relationships/image" Target="../media/image57.jpeg"/><Relationship Id="rId4" Type="http://schemas.openxmlformats.org/officeDocument/2006/relationships/image" Target="../media/image56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3" Type="http://schemas.openxmlformats.org/officeDocument/2006/relationships/slide" Target="slide14.xml"/><Relationship Id="rId7" Type="http://schemas.openxmlformats.org/officeDocument/2006/relationships/slide" Target="slide2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5" Type="http://schemas.openxmlformats.org/officeDocument/2006/relationships/image" Target="../media/image5.gif"/><Relationship Id="rId4" Type="http://schemas.openxmlformats.org/officeDocument/2006/relationships/slide" Target="slide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slide" Target="slide1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" Target="slide18.xml"/><Relationship Id="rId7" Type="http://schemas.openxmlformats.org/officeDocument/2006/relationships/image" Target="../media/image10.gif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11" Type="http://schemas.openxmlformats.org/officeDocument/2006/relationships/image" Target="../media/image14.gif"/><Relationship Id="rId5" Type="http://schemas.openxmlformats.org/officeDocument/2006/relationships/image" Target="../media/image8.wmf"/><Relationship Id="rId10" Type="http://schemas.openxmlformats.org/officeDocument/2006/relationships/image" Target="../media/image13.jpeg"/><Relationship Id="rId4" Type="http://schemas.openxmlformats.org/officeDocument/2006/relationships/image" Target="../media/image7.wmf"/><Relationship Id="rId9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image" Target="../media/image18.wmf"/><Relationship Id="rId4" Type="http://schemas.openxmlformats.org/officeDocument/2006/relationships/image" Target="../media/image17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Relationship Id="rId4" Type="http://schemas.openxmlformats.org/officeDocument/2006/relationships/slide" Target="slide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:\Users\Дом\Pictures\физика эб\denenergetika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16632"/>
            <a:ext cx="4241678" cy="2753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396552" y="3789040"/>
            <a:ext cx="7772400" cy="3343256"/>
          </a:xfrm>
        </p:spPr>
        <p:txBody>
          <a:bodyPr>
            <a:normAutofit/>
          </a:bodyPr>
          <a:lstStyle/>
          <a:p>
            <a:r>
              <a:rPr lang="ru-RU" sz="4800" dirty="0"/>
              <a:t>Электробезопасность – </a:t>
            </a:r>
            <a:br>
              <a:rPr lang="ru-RU" sz="4800" dirty="0"/>
            </a:br>
            <a:r>
              <a:rPr lang="ru-RU" sz="4800" dirty="0" smtClean="0"/>
              <a:t>правила </a:t>
            </a:r>
            <a:r>
              <a:rPr lang="ru-RU" sz="4800" dirty="0"/>
              <a:t>без исключений!</a:t>
            </a:r>
            <a:r>
              <a:rPr lang="ru-RU" sz="4800" dirty="0" smtClean="0"/>
              <a:t/>
            </a:r>
            <a:br>
              <a:rPr lang="ru-RU" sz="4800" dirty="0" smtClean="0"/>
            </a:b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692696"/>
            <a:ext cx="7772400" cy="1508760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Урок для обучающихся</a:t>
            </a:r>
          </a:p>
          <a:p>
            <a:r>
              <a:rPr lang="ru-RU" dirty="0" smtClean="0"/>
              <a:t>  в кабинетах повышенной опасности</a:t>
            </a:r>
          </a:p>
          <a:p>
            <a:r>
              <a:rPr lang="ru-RU" dirty="0" smtClean="0"/>
              <a:t>Разработан</a:t>
            </a:r>
            <a:endParaRPr lang="ru-RU" dirty="0"/>
          </a:p>
          <a:p>
            <a:r>
              <a:rPr lang="ru-RU" dirty="0" smtClean="0"/>
              <a:t>учителем физики </a:t>
            </a:r>
            <a:r>
              <a:rPr lang="ru-RU" dirty="0" err="1" smtClean="0"/>
              <a:t>Скопинцевой</a:t>
            </a:r>
            <a:r>
              <a:rPr lang="ru-RU" dirty="0" smtClean="0"/>
              <a:t> С. В. </a:t>
            </a:r>
          </a:p>
          <a:p>
            <a:r>
              <a:rPr lang="ru-RU" dirty="0" smtClean="0"/>
              <a:t>и преподавателем информатики Трофимовой М. Г.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70401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1714" y="305377"/>
            <a:ext cx="8371266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	</a:t>
            </a:r>
            <a:r>
              <a:rPr lang="ru-RU" b="1" dirty="0" smtClean="0">
                <a:solidFill>
                  <a:srgbClr val="FF0000"/>
                </a:solidFill>
              </a:rPr>
              <a:t>ПРАВИЛА ПОВЕДЕНИЯ И ТЕХНИКИ БЕЗОПАСНОСТИ</a:t>
            </a:r>
          </a:p>
          <a:p>
            <a:pPr lvl="1"/>
            <a:r>
              <a:rPr lang="ru-RU" dirty="0" smtClean="0"/>
              <a:t>1.	Включать и выключать компьютер только с разрешения учителя.</a:t>
            </a:r>
          </a:p>
          <a:p>
            <a:pPr lvl="1"/>
            <a:r>
              <a:rPr lang="ru-RU" dirty="0" smtClean="0"/>
              <a:t>2.	Перед началом работы ученик должен убедиться в отсутствии видимых </a:t>
            </a:r>
          </a:p>
          <a:p>
            <a:r>
              <a:rPr lang="ru-RU" dirty="0" smtClean="0"/>
              <a:t>	повреждений оборудования .</a:t>
            </a:r>
          </a:p>
          <a:p>
            <a:pPr lvl="1"/>
            <a:r>
              <a:rPr lang="ru-RU" dirty="0" smtClean="0"/>
              <a:t>3.	Не подключать кабели, разъёмы и другую аппаратуру к компьютеру.</a:t>
            </a:r>
          </a:p>
          <a:p>
            <a:pPr lvl="1"/>
            <a:r>
              <a:rPr lang="ru-RU" dirty="0" smtClean="0"/>
              <a:t>4.	Соблюдать правила последовательности включения и выключения </a:t>
            </a:r>
          </a:p>
          <a:p>
            <a:pPr lvl="1"/>
            <a:r>
              <a:rPr lang="ru-RU" dirty="0"/>
              <a:t>	</a:t>
            </a:r>
            <a:r>
              <a:rPr lang="ru-RU" dirty="0" smtClean="0"/>
              <a:t>компьютера.</a:t>
            </a:r>
          </a:p>
          <a:p>
            <a:pPr lvl="1"/>
            <a:r>
              <a:rPr lang="ru-RU" dirty="0" smtClean="0"/>
              <a:t>5.	При  появлении изменений в функционировании аппаратуры, </a:t>
            </a:r>
          </a:p>
          <a:p>
            <a:pPr lvl="1"/>
            <a:r>
              <a:rPr lang="ru-RU" dirty="0"/>
              <a:t>	</a:t>
            </a:r>
            <a:r>
              <a:rPr lang="ru-RU" dirty="0" smtClean="0"/>
              <a:t>самопроизвольного её отключения необходимо немедленно </a:t>
            </a:r>
          </a:p>
          <a:p>
            <a:pPr lvl="1"/>
            <a:r>
              <a:rPr lang="ru-RU" dirty="0"/>
              <a:t>	</a:t>
            </a:r>
            <a:r>
              <a:rPr lang="ru-RU" dirty="0" smtClean="0"/>
              <a:t>прекратить работу и сообщить об этом преподавателю.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98947" y="3434751"/>
            <a:ext cx="8318688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	</a:t>
            </a:r>
            <a:r>
              <a:rPr lang="ru-RU" b="1" dirty="0" smtClean="0">
                <a:solidFill>
                  <a:srgbClr val="FF0000"/>
                </a:solidFill>
              </a:rPr>
              <a:t>ЗАПРЕЩАЕТСЯ:</a:t>
            </a:r>
          </a:p>
          <a:p>
            <a:pPr lvl="1"/>
            <a:r>
              <a:rPr lang="ru-RU" dirty="0" smtClean="0"/>
              <a:t>1.	Пользоваться неисправной техникой.</a:t>
            </a:r>
          </a:p>
          <a:p>
            <a:pPr lvl="1"/>
            <a:r>
              <a:rPr lang="ru-RU" dirty="0" smtClean="0"/>
              <a:t>2.	При включённом компьютере отключать , подключать кабели, </a:t>
            </a:r>
          </a:p>
          <a:p>
            <a:r>
              <a:rPr lang="ru-RU" dirty="0" smtClean="0"/>
              <a:t>	соединяющие его различные устройства.</a:t>
            </a:r>
          </a:p>
          <a:p>
            <a:pPr lvl="1"/>
            <a:r>
              <a:rPr lang="ru-RU" dirty="0" smtClean="0"/>
              <a:t>3.	Касаться экрана компьютера , разъемов, соединительных кабелей, </a:t>
            </a:r>
          </a:p>
          <a:p>
            <a:pPr lvl="1"/>
            <a:r>
              <a:rPr lang="ru-RU" dirty="0"/>
              <a:t>	</a:t>
            </a:r>
            <a:r>
              <a:rPr lang="ru-RU" dirty="0" smtClean="0"/>
              <a:t>токоведущих частей аппаратуры  руками или острыми металлическими </a:t>
            </a:r>
          </a:p>
          <a:p>
            <a:pPr lvl="1"/>
            <a:r>
              <a:rPr lang="ru-RU" dirty="0"/>
              <a:t>	</a:t>
            </a:r>
            <a:r>
              <a:rPr lang="ru-RU" dirty="0" smtClean="0"/>
              <a:t>предметами.</a:t>
            </a:r>
          </a:p>
          <a:p>
            <a:pPr lvl="1"/>
            <a:r>
              <a:rPr lang="ru-RU" dirty="0" smtClean="0"/>
              <a:t>4.	Самостоятельно устранять неисправность работы компьютера.</a:t>
            </a:r>
          </a:p>
          <a:p>
            <a:pPr lvl="1"/>
            <a:r>
              <a:rPr lang="ru-RU" dirty="0" smtClean="0"/>
              <a:t>5.	Передвигать системный блок и монитор.</a:t>
            </a:r>
          </a:p>
          <a:p>
            <a:pPr lvl="1"/>
            <a:r>
              <a:rPr lang="ru-RU" dirty="0" smtClean="0"/>
              <a:t>6.	Нельзя приносить еду и напитки в кабинет. </a:t>
            </a:r>
          </a:p>
          <a:p>
            <a:pPr lvl="1"/>
            <a:r>
              <a:rPr lang="ru-RU" dirty="0" smtClean="0"/>
              <a:t>7.	Работать грязными, влажными руками, во влажной одежде.</a:t>
            </a:r>
          </a:p>
          <a:p>
            <a:pPr lvl="1"/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6146" name="Picture 2" descr="C:\Users\Дом\Pictures\физика эб\48105111_1251531744_2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42426">
            <a:off x="7390276" y="2372014"/>
            <a:ext cx="1646280" cy="1646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в конец 5">
            <a:hlinkClick r:id="rId3" action="ppaction://hlinksldjump" highlightClick="1"/>
          </p:cNvPr>
          <p:cNvSpPr/>
          <p:nvPr/>
        </p:nvSpPr>
        <p:spPr>
          <a:xfrm>
            <a:off x="7454" y="6320333"/>
            <a:ext cx="360040" cy="288032"/>
          </a:xfrm>
          <a:prstGeom prst="actionButtonEnd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74101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J:\p-015 (10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6" t="41288" r="73024" b="42408"/>
          <a:stretch/>
        </p:blipFill>
        <p:spPr bwMode="auto">
          <a:xfrm>
            <a:off x="3128040" y="1154663"/>
            <a:ext cx="2616148" cy="2385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J:\p-015 (10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36" t="76252" r="3418" b="7503"/>
          <a:stretch/>
        </p:blipFill>
        <p:spPr bwMode="auto">
          <a:xfrm>
            <a:off x="4811140" y="3942199"/>
            <a:ext cx="2563448" cy="2378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J:\p-015 (10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5" t="58765" r="72641" b="24704"/>
          <a:stretch/>
        </p:blipFill>
        <p:spPr bwMode="auto">
          <a:xfrm>
            <a:off x="274028" y="1196752"/>
            <a:ext cx="2543658" cy="2343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J:\p-015 (10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949" t="41196" r="3418" b="42283"/>
          <a:stretch/>
        </p:blipFill>
        <p:spPr bwMode="auto">
          <a:xfrm>
            <a:off x="1619672" y="3920490"/>
            <a:ext cx="2559541" cy="238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J:\p-015 (10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36" t="23659" r="3418" b="59780"/>
          <a:stretch/>
        </p:blipFill>
        <p:spPr bwMode="auto">
          <a:xfrm>
            <a:off x="6106616" y="1115952"/>
            <a:ext cx="2563448" cy="2424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Управляющая кнопка: в конец 8">
            <a:hlinkClick r:id="rId3" action="ppaction://hlinksldjump" highlightClick="1"/>
          </p:cNvPr>
          <p:cNvSpPr/>
          <p:nvPr/>
        </p:nvSpPr>
        <p:spPr>
          <a:xfrm>
            <a:off x="7454" y="6320333"/>
            <a:ext cx="360040" cy="288032"/>
          </a:xfrm>
          <a:prstGeom prst="actionButtonEnd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20834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Мастерские </a:t>
            </a:r>
            <a:endParaRPr lang="ru-RU" dirty="0"/>
          </a:p>
        </p:txBody>
      </p:sp>
      <p:pic>
        <p:nvPicPr>
          <p:cNvPr id="11" name="Picture 2" descr="C:\Users\Дом\Pictures\физика эб\1317901243_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24651">
            <a:off x="619927" y="429267"/>
            <a:ext cx="2565367" cy="1789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9" descr="C:\Users\Дом\Pictures\физика эб\002_plita_big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57" t="7257" r="30746" b="10771"/>
          <a:stretch/>
        </p:blipFill>
        <p:spPr bwMode="auto">
          <a:xfrm rot="1049650">
            <a:off x="6806304" y="3029345"/>
            <a:ext cx="2072490" cy="2727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1" descr="C:\Users\Дом\Pictures\физика эб\1317968545_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8707" y="4797152"/>
            <a:ext cx="1944318" cy="1458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8" descr="C:\Users\Дом\Pictures\физика эб\1314770310_2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51757">
            <a:off x="502532" y="3338338"/>
            <a:ext cx="1008112" cy="1513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C:\Users\Дом\Pictures\физика эб\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76296"/>
            <a:ext cx="3041251" cy="2026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32547">
            <a:off x="3629666" y="2184268"/>
            <a:ext cx="2602979" cy="2037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01" r="27538"/>
          <a:stretch/>
        </p:blipFill>
        <p:spPr bwMode="auto">
          <a:xfrm>
            <a:off x="3203848" y="4221088"/>
            <a:ext cx="1165860" cy="238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42829">
            <a:off x="4473831" y="500098"/>
            <a:ext cx="1019175" cy="118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2" descr="C:\Users\Дом\AppData\Local\Microsoft\Windows\Temporary Internet Files\Content.IE5\DVNSUUHY\MP900401439[1]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86874">
            <a:off x="476304" y="5175793"/>
            <a:ext cx="1095039" cy="1369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Управляющая кнопка: в начало 13">
            <a:hlinkClick r:id="rId11" action="ppaction://hlinksldjump" highlightClick="1"/>
          </p:cNvPr>
          <p:cNvSpPr/>
          <p:nvPr/>
        </p:nvSpPr>
        <p:spPr>
          <a:xfrm>
            <a:off x="0" y="6021288"/>
            <a:ext cx="360040" cy="288032"/>
          </a:xfrm>
          <a:prstGeom prst="actionButtonBeginning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Управляющая кнопка: в конец 16">
            <a:hlinkClick r:id="rId12" action="ppaction://hlinksldjump" highlightClick="1"/>
          </p:cNvPr>
          <p:cNvSpPr/>
          <p:nvPr/>
        </p:nvSpPr>
        <p:spPr>
          <a:xfrm>
            <a:off x="7454" y="6320333"/>
            <a:ext cx="360040" cy="288032"/>
          </a:xfrm>
          <a:prstGeom prst="actionButtonEnd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2989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J:\1266359337_pozh.-bezop.-2 (4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05" t="4576" r="60274" b="81111"/>
          <a:stretch/>
        </p:blipFill>
        <p:spPr bwMode="auto">
          <a:xfrm>
            <a:off x="6935345" y="2277545"/>
            <a:ext cx="2112508" cy="2205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J:\1266359337_pozh.-bezop.-2 (4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36" t="4685" r="41242" b="81111"/>
          <a:stretch/>
        </p:blipFill>
        <p:spPr bwMode="auto">
          <a:xfrm>
            <a:off x="6922412" y="4504374"/>
            <a:ext cx="2145894" cy="222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J:\1266359337_pozh.-bezop.-2 (4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6" t="4583" r="79311" b="81111"/>
          <a:stretch/>
        </p:blipFill>
        <p:spPr bwMode="auto">
          <a:xfrm>
            <a:off x="6901958" y="125616"/>
            <a:ext cx="2112507" cy="2133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J:\1266359337_pozh.-bezop.-2 (4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1" t="19339" r="71661" b="61151"/>
          <a:stretch/>
        </p:blipFill>
        <p:spPr bwMode="auto">
          <a:xfrm rot="20472794">
            <a:off x="1078213" y="675577"/>
            <a:ext cx="2342150" cy="2391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J:\1266361116_vzryvo-i-pozh.-bezopasnos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119" t="68994" r="3307" b="7903"/>
          <a:stretch/>
        </p:blipFill>
        <p:spPr bwMode="auto">
          <a:xfrm>
            <a:off x="251520" y="3284984"/>
            <a:ext cx="2412845" cy="3123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J:\1266359337_pozh.-bezop.-2 (4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0" t="39762" r="74479" b="38037"/>
          <a:stretch/>
        </p:blipFill>
        <p:spPr bwMode="auto">
          <a:xfrm rot="1280194">
            <a:off x="3722377" y="295058"/>
            <a:ext cx="2342150" cy="3056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2915816" y="3699619"/>
            <a:ext cx="388843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3300"/>
                </a:solidFill>
              </a:rPr>
              <a:t>На электроустановках нанесены предупредительные специальные знаки или укреплены соответствующие плакаты. </a:t>
            </a:r>
          </a:p>
          <a:p>
            <a:r>
              <a:rPr lang="ru-RU" dirty="0" smtClean="0">
                <a:solidFill>
                  <a:srgbClr val="FF3300"/>
                </a:solidFill>
              </a:rPr>
              <a:t>Все эти плакаты предупреждают человека об опасности поражения электрическим током, и пренебрегать ими, а тем более снимать и срывать их недопустимо.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76442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-4500000">
            <a:off x="811474" y="3023224"/>
            <a:ext cx="2058949" cy="1695631"/>
          </a:xfrm>
        </p:spPr>
        <p:txBody>
          <a:bodyPr/>
          <a:lstStyle/>
          <a:p>
            <a:r>
              <a:rPr lang="ru-RU" dirty="0" smtClean="0"/>
              <a:t>Дома</a:t>
            </a:r>
            <a:endParaRPr lang="ru-RU" dirty="0"/>
          </a:p>
        </p:txBody>
      </p:sp>
      <p:pic>
        <p:nvPicPr>
          <p:cNvPr id="5129" name="Picture 9" descr="J:\image005c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30278">
            <a:off x="5633866" y="288946"/>
            <a:ext cx="2655958" cy="1976060"/>
          </a:xfrm>
          <a:prstGeom prst="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1" name="Picture 11" descr="J:\943cc20c05940d2797d2861088a5b5c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70939">
            <a:off x="3541678" y="488899"/>
            <a:ext cx="1760165" cy="2451484"/>
          </a:xfrm>
          <a:prstGeom prst="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J:\1273816671_mamairina2_all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5" t="12863" r="52205" b="8160"/>
          <a:stretch/>
        </p:blipFill>
        <p:spPr bwMode="auto">
          <a:xfrm rot="1744498">
            <a:off x="5301586" y="2364351"/>
            <a:ext cx="2326877" cy="3013378"/>
          </a:xfrm>
          <a:prstGeom prst="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23186">
            <a:off x="417677" y="480584"/>
            <a:ext cx="2171700" cy="2009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3" descr="J:\1266359205_pozh.-bezop.-1 (3)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93" t="4598" r="2352" b="81440"/>
          <a:stretch/>
        </p:blipFill>
        <p:spPr bwMode="auto">
          <a:xfrm>
            <a:off x="2680196" y="5229200"/>
            <a:ext cx="6206985" cy="1501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Управляющая кнопка: в начало 7">
            <a:hlinkClick r:id="rId7" action="ppaction://hlinksldjump" highlightClick="1"/>
          </p:cNvPr>
          <p:cNvSpPr/>
          <p:nvPr/>
        </p:nvSpPr>
        <p:spPr>
          <a:xfrm>
            <a:off x="0" y="6021288"/>
            <a:ext cx="360040" cy="288032"/>
          </a:xfrm>
          <a:prstGeom prst="actionButtonBeginning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в конец 8">
            <a:hlinkClick r:id="rId8" action="ppaction://hlinksldjump" highlightClick="1"/>
          </p:cNvPr>
          <p:cNvSpPr/>
          <p:nvPr/>
        </p:nvSpPr>
        <p:spPr>
          <a:xfrm>
            <a:off x="7454" y="6320333"/>
            <a:ext cx="360040" cy="288032"/>
          </a:xfrm>
          <a:prstGeom prst="actionButtonEnd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16161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J:\1286972146_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6392" y="3140968"/>
            <a:ext cx="2057510" cy="2728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J:\1286972081_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01902">
            <a:off x="1599833" y="3525771"/>
            <a:ext cx="1787359" cy="2405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J:\1286972116_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04806">
            <a:off x="3526786" y="2999244"/>
            <a:ext cx="1882623" cy="2522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J:\1286972122_1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76512">
            <a:off x="356157" y="1259739"/>
            <a:ext cx="1679869" cy="2224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J:\1286972088_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7639" y="980728"/>
            <a:ext cx="2229749" cy="1873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0" descr="J:\003zm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3" y="326769"/>
            <a:ext cx="1689294" cy="2270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J:\1286972112_5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5245">
            <a:off x="6508378" y="302988"/>
            <a:ext cx="1981820" cy="2584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Управляющая кнопка: в начало 10">
            <a:hlinkClick r:id="rId9" action="ppaction://hlinksldjump" highlightClick="1"/>
          </p:cNvPr>
          <p:cNvSpPr/>
          <p:nvPr/>
        </p:nvSpPr>
        <p:spPr>
          <a:xfrm>
            <a:off x="0" y="6021288"/>
            <a:ext cx="360040" cy="288032"/>
          </a:xfrm>
          <a:prstGeom prst="actionButtonBeginning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6898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Дом\Pictures\физика эб\0092582916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212" y="384849"/>
            <a:ext cx="3096344" cy="5016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-4500000">
            <a:off x="-283458" y="2712959"/>
            <a:ext cx="2974673" cy="1695631"/>
          </a:xfrm>
        </p:spPr>
        <p:txBody>
          <a:bodyPr/>
          <a:lstStyle/>
          <a:p>
            <a:r>
              <a:rPr lang="ru-RU" dirty="0" smtClean="0"/>
              <a:t>На улице</a:t>
            </a:r>
            <a:endParaRPr lang="ru-RU" dirty="0"/>
          </a:p>
        </p:txBody>
      </p:sp>
      <p:pic>
        <p:nvPicPr>
          <p:cNvPr id="6150" name="Picture 6" descr="J:\boy_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99"/>
          <a:stretch/>
        </p:blipFill>
        <p:spPr bwMode="auto">
          <a:xfrm rot="1318553">
            <a:off x="6450098" y="625122"/>
            <a:ext cx="2332233" cy="2987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2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528" y="235908"/>
            <a:ext cx="3254450" cy="188275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8620" y="4509120"/>
            <a:ext cx="649960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НЕ участвуйте в воровстве 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проводов с линий 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электропередачи и 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кабельной продукции.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Это опасно для жизни и уголовно наказуемо.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НЕ играйте с проводами, не пытайтесь пролить на них жидкость.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НЕ разводите костры под линией электропередачи.</a:t>
            </a:r>
            <a:br>
              <a:rPr lang="ru-RU" b="1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6148" name="Picture 4" descr="J:\B08CCCB4BEEF4757809A3A740F93102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14741">
            <a:off x="6508825" y="3578679"/>
            <a:ext cx="2027722" cy="3058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Управляющая кнопка: в начало 7">
            <a:hlinkClick r:id="rId7" action="ppaction://hlinksldjump" highlightClick="1"/>
          </p:cNvPr>
          <p:cNvSpPr/>
          <p:nvPr/>
        </p:nvSpPr>
        <p:spPr>
          <a:xfrm>
            <a:off x="114968" y="3778027"/>
            <a:ext cx="360040" cy="288032"/>
          </a:xfrm>
          <a:prstGeom prst="actionButtonBeginning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в конец 8">
            <a:hlinkClick r:id="rId8" action="ppaction://hlinksldjump" highlightClick="1"/>
          </p:cNvPr>
          <p:cNvSpPr/>
          <p:nvPr/>
        </p:nvSpPr>
        <p:spPr>
          <a:xfrm>
            <a:off x="122422" y="4077072"/>
            <a:ext cx="360040" cy="288032"/>
          </a:xfrm>
          <a:prstGeom prst="actionButtonEnd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41480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Правила перемещения </a:t>
            </a:r>
            <a:br>
              <a:rPr lang="ru-RU" dirty="0" smtClean="0"/>
            </a:br>
            <a:r>
              <a:rPr lang="ru-RU" dirty="0" smtClean="0"/>
              <a:t>в зоне шагового напряжения</a:t>
            </a:r>
            <a:endParaRPr lang="ru-RU" dirty="0"/>
          </a:p>
        </p:txBody>
      </p:sp>
      <p:pic>
        <p:nvPicPr>
          <p:cNvPr id="4" name="Picture 2" descr="J:\e6-bi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836712"/>
            <a:ext cx="3744416" cy="5266968"/>
          </a:xfrm>
          <a:prstGeom prst="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в начало 4">
            <a:hlinkClick r:id="rId3" action="ppaction://hlinksldjump" highlightClick="1"/>
          </p:cNvPr>
          <p:cNvSpPr/>
          <p:nvPr/>
        </p:nvSpPr>
        <p:spPr>
          <a:xfrm>
            <a:off x="107504" y="6453336"/>
            <a:ext cx="360040" cy="288032"/>
          </a:xfrm>
          <a:prstGeom prst="actionButtonBeginning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44252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-4500000">
            <a:off x="-1814687" y="2438488"/>
            <a:ext cx="5064953" cy="1695631"/>
          </a:xfrm>
        </p:spPr>
        <p:txBody>
          <a:bodyPr/>
          <a:lstStyle/>
          <a:p>
            <a:r>
              <a:rPr lang="ru-RU" dirty="0" smtClean="0"/>
              <a:t>Защитные средства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J:\1266361544_zashhitnye-sredstv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9948" y="836712"/>
            <a:ext cx="6372337" cy="4797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J:\image009o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43" y="4221088"/>
            <a:ext cx="2550565" cy="1897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Управляющая кнопка: в начало 7">
            <a:hlinkClick r:id="rId4" action="ppaction://hlinksldjump" highlightClick="1"/>
          </p:cNvPr>
          <p:cNvSpPr/>
          <p:nvPr/>
        </p:nvSpPr>
        <p:spPr>
          <a:xfrm>
            <a:off x="98972" y="6453336"/>
            <a:ext cx="360040" cy="288032"/>
          </a:xfrm>
          <a:prstGeom prst="actionButtonBeginning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24101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 rot="507453">
            <a:off x="3653220" y="2051861"/>
            <a:ext cx="489755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Опасным для организма является ток, при котором невозможно самостоятельно оторваться от проводников, так как очень быстро происходит пробой кожи, и величина тока, проходящего через организм, быстро возрастает.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Переменный ток величиной более 25-30 мА представляет серьёзную опасность; ток более 50 мА приводит к </a:t>
            </a:r>
            <a:r>
              <a:rPr lang="ru-RU" dirty="0" err="1" smtClean="0">
                <a:solidFill>
                  <a:srgbClr val="FF0000"/>
                </a:solidFill>
              </a:rPr>
              <a:t>электротравме</a:t>
            </a:r>
            <a:r>
              <a:rPr lang="ru-RU" dirty="0" smtClean="0">
                <a:solidFill>
                  <a:srgbClr val="FF0000"/>
                </a:solidFill>
              </a:rPr>
              <a:t> и может вызвать наступление смерти; ток в 100 мА вызывает летальный исход.</a:t>
            </a:r>
          </a:p>
        </p:txBody>
      </p:sp>
      <p:pic>
        <p:nvPicPr>
          <p:cNvPr id="7171" name="Picture 3" descr="C:\Users\Дом\AppData\Local\Microsoft\Windows\Temporary Internet Files\Content.IE5\UZ88AZT4\MC90024146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57044"/>
            <a:ext cx="1576426" cy="1825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Дом\AppData\Local\Microsoft\Windows\Temporary Internet Files\Content.IE5\WZL5O1JU\MC900241633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698156"/>
            <a:ext cx="1450238" cy="1836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Дом\AppData\Local\Microsoft\Windows\Temporary Internet Files\Content.IE5\XFHBSZBE\MC900388978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0411" y="1412776"/>
            <a:ext cx="1153973" cy="1811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C:\Users\Дом\AppData\Local\Microsoft\Windows\Temporary Internet Files\Content.IE5\UZ88AZT4\MP900449064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99383">
            <a:off x="3345855" y="5011168"/>
            <a:ext cx="1519963" cy="1519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C:\Users\Дом\AppData\Local\Microsoft\Windows\Temporary Internet Files\Content.IE5\UZ88AZT4\MC900297247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86863">
            <a:off x="4021007" y="285720"/>
            <a:ext cx="1312386" cy="1312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Управляющая кнопка: в начало 7">
            <a:hlinkClick r:id="rId7" action="ppaction://hlinksldjump" highlightClick="1"/>
          </p:cNvPr>
          <p:cNvSpPr/>
          <p:nvPr/>
        </p:nvSpPr>
        <p:spPr>
          <a:xfrm>
            <a:off x="98972" y="6453336"/>
            <a:ext cx="360040" cy="288032"/>
          </a:xfrm>
          <a:prstGeom prst="actionButtonBeginning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44596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rot="900000">
            <a:off x="3468329" y="1040982"/>
            <a:ext cx="5286714" cy="5077623"/>
          </a:xfrm>
        </p:spPr>
        <p:txBody>
          <a:bodyPr>
            <a:normAutofit lnSpcReduction="10000"/>
          </a:bodyPr>
          <a:lstStyle/>
          <a:p>
            <a:pPr marL="514350" indent="-514350">
              <a:buAutoNum type="arabicPeriod"/>
            </a:pPr>
            <a:r>
              <a:rPr lang="ru-RU" dirty="0" smtClean="0"/>
              <a:t>Обобщить  знания обучающихся об электричестве.</a:t>
            </a:r>
          </a:p>
          <a:p>
            <a:pPr marL="514350" indent="-514350">
              <a:buAutoNum type="arabicPeriod" startAt="2"/>
            </a:pPr>
            <a:r>
              <a:rPr lang="ru-RU" dirty="0" smtClean="0"/>
              <a:t>Закрепить правила  безопасного поведения в обращении  с электричеством.</a:t>
            </a:r>
          </a:p>
          <a:p>
            <a:pPr marL="514350" indent="-514350">
              <a:buAutoNum type="arabicPeriod" startAt="3"/>
            </a:pPr>
            <a:r>
              <a:rPr lang="ru-RU" dirty="0" smtClean="0"/>
              <a:t>Познакомить  с оказанием  первой  помощи при поражении электрическим током.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26656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-4500000">
            <a:off x="-1022844" y="2119748"/>
            <a:ext cx="3652929" cy="909835"/>
          </a:xfrm>
        </p:spPr>
        <p:txBody>
          <a:bodyPr/>
          <a:lstStyle/>
          <a:p>
            <a:r>
              <a:rPr lang="ru-RU" dirty="0" smtClean="0"/>
              <a:t>Реанимация</a:t>
            </a:r>
            <a:endParaRPr lang="ru-RU" dirty="0"/>
          </a:p>
        </p:txBody>
      </p:sp>
      <p:pic>
        <p:nvPicPr>
          <p:cNvPr id="7170" name="Picture 2" descr="J:\1265270593_jjjjjjjjj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6866" y="764704"/>
            <a:ext cx="6886983" cy="4734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в начало 5">
            <a:hlinkClick r:id="rId3" action="ppaction://hlinksldjump" highlightClick="1"/>
          </p:cNvPr>
          <p:cNvSpPr/>
          <p:nvPr/>
        </p:nvSpPr>
        <p:spPr>
          <a:xfrm>
            <a:off x="107504" y="6453336"/>
            <a:ext cx="360040" cy="288032"/>
          </a:xfrm>
          <a:prstGeom prst="actionButtonBeginning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74867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707904" y="1124744"/>
            <a:ext cx="528402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Как и всякая сила, электричество может быть опасным и даже смертельным. Обращаться с ним нужно очень осторожно и умело. </a:t>
            </a:r>
          </a:p>
          <a:p>
            <a:r>
              <a:rPr lang="ru-RU" sz="2800" dirty="0" smtClean="0"/>
              <a:t>Все эксперименты с электричеством, как бы вы ни были любопытны, отложите </a:t>
            </a:r>
          </a:p>
          <a:p>
            <a:r>
              <a:rPr lang="ru-RU" sz="2800" dirty="0" smtClean="0"/>
              <a:t>до урока физики, там вас правильно научат обращаться с электричеством.</a:t>
            </a:r>
            <a:endParaRPr lang="ru-RU" sz="2800" dirty="0"/>
          </a:p>
        </p:txBody>
      </p:sp>
      <p:pic>
        <p:nvPicPr>
          <p:cNvPr id="6" name="Picture 16" descr="C:\Users\Дом\Pictures\физика эб\electric-shock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070162"/>
            <a:ext cx="2808312" cy="2561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79064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Список используемой литературы: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rot="900000">
            <a:off x="3421528" y="1713128"/>
            <a:ext cx="4658735" cy="5077623"/>
          </a:xfrm>
        </p:spPr>
        <p:txBody>
          <a:bodyPr>
            <a:normAutofit fontScale="85000" lnSpcReduction="10000"/>
          </a:bodyPr>
          <a:lstStyle/>
          <a:p>
            <a:pPr marL="514350" indent="-514350">
              <a:buAutoNum type="arabicPeriod"/>
            </a:pPr>
            <a:endParaRPr lang="en-US" sz="2000" dirty="0" smtClean="0"/>
          </a:p>
          <a:p>
            <a:pPr marL="514350" indent="-514350">
              <a:buAutoNum type="arabicPeriod"/>
            </a:pPr>
            <a:r>
              <a:rPr lang="ru-RU" sz="2000" dirty="0" smtClean="0"/>
              <a:t>Правила устройства электроустановок, 7-е изд. – Санкт-Петербург.: </a:t>
            </a:r>
            <a:r>
              <a:rPr lang="ru-RU" sz="2000" dirty="0" err="1" smtClean="0"/>
              <a:t>Деан</a:t>
            </a:r>
            <a:r>
              <a:rPr lang="ru-RU" sz="2000" dirty="0" smtClean="0"/>
              <a:t>, 2004.</a:t>
            </a:r>
          </a:p>
          <a:p>
            <a:pPr marL="514350" indent="-514350">
              <a:buAutoNum type="arabicPeriod"/>
            </a:pPr>
            <a:r>
              <a:rPr lang="ru-RU" sz="2000" dirty="0" smtClean="0"/>
              <a:t>Правила технической эксплуатации электроустановок потребителей. – Санкт-Петербург.: </a:t>
            </a:r>
            <a:r>
              <a:rPr lang="ru-RU" sz="2000" dirty="0" err="1" smtClean="0"/>
              <a:t>Деан</a:t>
            </a:r>
            <a:r>
              <a:rPr lang="ru-RU" sz="2000" dirty="0" smtClean="0"/>
              <a:t>, 2003.</a:t>
            </a:r>
          </a:p>
          <a:p>
            <a:pPr marL="514350" indent="-514350">
              <a:buAutoNum type="arabicPeriod"/>
            </a:pPr>
            <a:r>
              <a:rPr lang="ru-RU" sz="2000" dirty="0" smtClean="0"/>
              <a:t>Межотраслевые правила по охране труда  при эксплуатации электроустановок.: М., 2001.</a:t>
            </a:r>
          </a:p>
          <a:p>
            <a:pPr marL="514350" indent="-514350">
              <a:buAutoNum type="arabicPeriod"/>
            </a:pPr>
            <a:r>
              <a:rPr lang="ru-RU" sz="2000" dirty="0" smtClean="0"/>
              <a:t>Р. В, </a:t>
            </a:r>
            <a:r>
              <a:rPr lang="ru-RU" sz="2000" dirty="0" err="1" smtClean="0"/>
              <a:t>Сабарно</a:t>
            </a:r>
            <a:r>
              <a:rPr lang="ru-RU" sz="2000" dirty="0" smtClean="0"/>
              <a:t>  «Электробезопасность на производстве» - Киев.: 1986 </a:t>
            </a:r>
            <a:endParaRPr lang="en-US" sz="2000" dirty="0"/>
          </a:p>
          <a:p>
            <a:pPr marL="514350" indent="-514350">
              <a:buAutoNum type="arabicPeriod"/>
            </a:pPr>
            <a:r>
              <a:rPr lang="en-US" sz="2000" dirty="0" smtClean="0"/>
              <a:t>http://www.mail.ru</a:t>
            </a:r>
            <a:endParaRPr lang="ru-RU" sz="2000" dirty="0" smtClean="0"/>
          </a:p>
          <a:p>
            <a:pPr marL="514350" indent="-514350">
              <a:buFont typeface="Wingdings" pitchFamily="2" charset="2"/>
              <a:buAutoNum type="arabicPeriod"/>
            </a:pPr>
            <a:r>
              <a:rPr lang="en-US" sz="2000" dirty="0"/>
              <a:t>http</a:t>
            </a:r>
            <a:r>
              <a:rPr lang="en-US" sz="2000" dirty="0" smtClean="0"/>
              <a:t>://www.google.ru</a:t>
            </a:r>
          </a:p>
          <a:p>
            <a:pPr marL="514350" indent="-514350">
              <a:buFont typeface="Wingdings" pitchFamily="2" charset="2"/>
              <a:buAutoNum type="arabicPeriod"/>
            </a:pPr>
            <a:r>
              <a:rPr lang="en-US" sz="2000" dirty="0"/>
              <a:t>http://</a:t>
            </a:r>
            <a:r>
              <a:rPr lang="en-US" sz="2000" dirty="0" smtClean="0"/>
              <a:t>www.yandex.ru</a:t>
            </a:r>
          </a:p>
          <a:p>
            <a:pPr marL="514350" indent="-514350">
              <a:buFont typeface="Wingdings" pitchFamily="2" charset="2"/>
              <a:buAutoNum type="arabicPeriod"/>
            </a:pPr>
            <a:r>
              <a:rPr lang="en-US" sz="2000" dirty="0"/>
              <a:t>http://www.babylessons.ru</a:t>
            </a:r>
            <a:r>
              <a:rPr lang="en-US" sz="2000" dirty="0" smtClean="0"/>
              <a:t>/</a:t>
            </a:r>
          </a:p>
          <a:p>
            <a:pPr marL="514350" indent="-514350">
              <a:buFont typeface="Wingdings" pitchFamily="2" charset="2"/>
              <a:buAutoNum type="arabicPeriod"/>
            </a:pPr>
            <a:r>
              <a:rPr lang="en-US" sz="2000" dirty="0"/>
              <a:t>http://</a:t>
            </a:r>
            <a:r>
              <a:rPr lang="en-US" sz="2000" dirty="0" smtClean="0"/>
              <a:t>www.megaslowo.ru/</a:t>
            </a:r>
          </a:p>
          <a:p>
            <a:pPr marL="514350" indent="-514350">
              <a:buFont typeface="Wingdings" pitchFamily="2" charset="2"/>
              <a:buAutoNum type="arabicPeriod"/>
            </a:pPr>
            <a:endParaRPr lang="ru-RU" sz="2000" dirty="0"/>
          </a:p>
          <a:p>
            <a:pPr marL="514350" indent="-514350">
              <a:buFont typeface="Wingdings" pitchFamily="2" charset="2"/>
              <a:buAutoNum type="arabicPeriod"/>
            </a:pPr>
            <a:endParaRPr lang="en-US" sz="2000" dirty="0" smtClean="0"/>
          </a:p>
          <a:p>
            <a:pPr marL="514350" indent="-514350">
              <a:buFont typeface="Wingdings" pitchFamily="2" charset="2"/>
              <a:buAutoNum type="arabicPeriod"/>
            </a:pPr>
            <a:endParaRPr lang="ru-RU" sz="2000" dirty="0"/>
          </a:p>
          <a:p>
            <a:pPr marL="514350" indent="-514350">
              <a:buAutoNum type="arabicPeriod"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4763266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9921610">
            <a:off x="-998200" y="2933650"/>
            <a:ext cx="5064953" cy="169563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Спасибо за внимание! </a:t>
            </a:r>
            <a:br>
              <a:rPr lang="ru-RU" dirty="0" smtClean="0"/>
            </a:br>
            <a:r>
              <a:rPr lang="ru-RU" dirty="0" smtClean="0"/>
              <a:t>Берегите себя и своих близких!</a:t>
            </a:r>
            <a:endParaRPr lang="ru-RU" dirty="0"/>
          </a:p>
        </p:txBody>
      </p:sp>
      <p:pic>
        <p:nvPicPr>
          <p:cNvPr id="4" name="Picture 3" descr="C:\Users\Дом\Pictures\физика эб\1298053877_1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89393">
            <a:off x="1957393" y="4441908"/>
            <a:ext cx="2364265" cy="1638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60083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 descr="C:\Users\Дом\Pictures\физика эб\1251377725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542988"/>
            <a:ext cx="2917370" cy="193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Дом\Pictures\физика эб\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822" y="210082"/>
            <a:ext cx="6108500" cy="1406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7"/>
          <p:cNvSpPr>
            <a:spLocks noGrp="1" noChangeArrowheads="1"/>
          </p:cNvSpPr>
          <p:nvPr>
            <p:ph idx="1"/>
          </p:nvPr>
        </p:nvSpPr>
        <p:spPr>
          <a:xfrm>
            <a:off x="683568" y="836712"/>
            <a:ext cx="8136904" cy="5184576"/>
          </a:xfrm>
        </p:spPr>
        <p:txBody>
          <a:bodyPr>
            <a:noAutofit/>
          </a:bodyPr>
          <a:lstStyle/>
          <a:p>
            <a:pPr marL="68580" indent="0">
              <a:buNone/>
            </a:pPr>
            <a:r>
              <a:rPr lang="ru-RU" sz="48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Электрическая энергия</a:t>
            </a:r>
            <a:r>
              <a:rPr lang="ru-RU" sz="4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48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 – </a:t>
            </a:r>
          </a:p>
          <a:p>
            <a:pPr marL="68580" indent="0">
              <a:buNone/>
            </a:pPr>
            <a:r>
              <a:rPr lang="ru-RU" sz="2800" dirty="0" smtClean="0"/>
              <a:t>наш </a:t>
            </a:r>
            <a:r>
              <a:rPr lang="ru-RU" sz="2800" dirty="0"/>
              <a:t>верный помощник. Это свет в твоем доме. Благодаря электричеству работают телевизор и компьютер, холодильник и стиральная машина. Электропоезда доставляют пассажиров и грузы на большие расстояния. Электричество приводит в движение приборы и станки на заводах. </a:t>
            </a:r>
            <a:br>
              <a:rPr lang="ru-RU" sz="2800" dirty="0"/>
            </a:br>
            <a:r>
              <a:rPr lang="ru-RU" sz="2800" dirty="0"/>
              <a:t>Но знай, что электричество может быть опасным – если не соблюдать простые правила обращения с ним</a:t>
            </a:r>
            <a:r>
              <a:rPr lang="ru-RU" sz="2800" dirty="0" smtClean="0"/>
              <a:t>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9525409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-4500000">
            <a:off x="774239" y="2506490"/>
            <a:ext cx="6266018" cy="1695631"/>
          </a:xfrm>
        </p:spPr>
        <p:txBody>
          <a:bodyPr/>
          <a:lstStyle/>
          <a:p>
            <a:pPr algn="ctr"/>
            <a:r>
              <a:rPr lang="ru-RU" dirty="0" smtClean="0"/>
              <a:t>Электробезопасность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2776" y="4221088"/>
            <a:ext cx="2289448" cy="709336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ru-RU" sz="2400" dirty="0" smtClean="0">
                <a:hlinkClick r:id="rId2" action="ppaction://hlinksldjump"/>
              </a:rPr>
              <a:t>В школе</a:t>
            </a:r>
            <a:endParaRPr lang="ru-RU" sz="2400" dirty="0">
              <a:hlinkClick r:id="rId2" action="ppaction://hlinksldjump"/>
            </a:endParaRPr>
          </a:p>
        </p:txBody>
      </p:sp>
      <p:sp>
        <p:nvSpPr>
          <p:cNvPr id="4" name="Объект 2">
            <a:hlinkClick r:id="rId3" action="ppaction://hlinksldjump"/>
          </p:cNvPr>
          <p:cNvSpPr txBox="1">
            <a:spLocks/>
          </p:cNvSpPr>
          <p:nvPr/>
        </p:nvSpPr>
        <p:spPr>
          <a:xfrm>
            <a:off x="87820" y="4879904"/>
            <a:ext cx="2160240" cy="709336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marL="411480" indent="-342900" algn="l" rtl="0" eaLnBrk="1" latinLnBrk="0" hangingPunct="1">
              <a:spcBef>
                <a:spcPts val="700"/>
              </a:spcBef>
              <a:buClr>
                <a:schemeClr val="tx2"/>
              </a:buClr>
              <a:buSzPct val="95000"/>
              <a:buFont typeface="Wingdings"/>
              <a:buChar char=""/>
              <a:defRPr kumimoji="0"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0664" indent="-285750" algn="l" rtl="0" eaLnBrk="1" latinLnBrk="0" hangingPunct="1">
              <a:spcBef>
                <a:spcPct val="20000"/>
              </a:spcBef>
              <a:buClr>
                <a:schemeClr val="accent2"/>
              </a:buClr>
              <a:buSzPct val="90000"/>
              <a:buFont typeface="Wingdings"/>
              <a:buChar char="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6696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 2"/>
              <a:buChar char="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61872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3"/>
              <a:buChar char="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81328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09928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19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93976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68580" indent="0">
              <a:buNone/>
            </a:pPr>
            <a:r>
              <a:rPr lang="ru-RU" sz="2400" dirty="0" smtClean="0">
                <a:hlinkClick r:id="rId3" action="ppaction://hlinksldjump"/>
              </a:rPr>
              <a:t>Дома</a:t>
            </a:r>
            <a:endParaRPr lang="ru-RU" sz="2400" dirty="0"/>
          </a:p>
        </p:txBody>
      </p:sp>
      <p:sp>
        <p:nvSpPr>
          <p:cNvPr id="5" name="Объект 2">
            <a:hlinkClick r:id="rId4" action="ppaction://hlinksldjump"/>
          </p:cNvPr>
          <p:cNvSpPr txBox="1">
            <a:spLocks/>
          </p:cNvSpPr>
          <p:nvPr/>
        </p:nvSpPr>
        <p:spPr>
          <a:xfrm>
            <a:off x="124356" y="5389572"/>
            <a:ext cx="2623746" cy="709336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marL="411480" indent="-342900" algn="l" rtl="0" eaLnBrk="1" latinLnBrk="0" hangingPunct="1">
              <a:spcBef>
                <a:spcPts val="700"/>
              </a:spcBef>
              <a:buClr>
                <a:schemeClr val="tx2"/>
              </a:buClr>
              <a:buSzPct val="95000"/>
              <a:buFont typeface="Wingdings"/>
              <a:buChar char=""/>
              <a:defRPr kumimoji="0"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0664" indent="-285750" algn="l" rtl="0" eaLnBrk="1" latinLnBrk="0" hangingPunct="1">
              <a:spcBef>
                <a:spcPct val="20000"/>
              </a:spcBef>
              <a:buClr>
                <a:schemeClr val="accent2"/>
              </a:buClr>
              <a:buSzPct val="90000"/>
              <a:buFont typeface="Wingdings"/>
              <a:buChar char="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6696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 2"/>
              <a:buChar char="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61872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3"/>
              <a:buChar char="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81328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09928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19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93976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68580" indent="0">
              <a:buNone/>
            </a:pPr>
            <a:r>
              <a:rPr lang="ru-RU" sz="2400" dirty="0" smtClean="0">
                <a:hlinkClick r:id="rId4" action="ppaction://hlinksldjump"/>
              </a:rPr>
              <a:t>На улице</a:t>
            </a:r>
            <a:endParaRPr lang="ru-RU" sz="2400" dirty="0"/>
          </a:p>
        </p:txBody>
      </p:sp>
      <p:pic>
        <p:nvPicPr>
          <p:cNvPr id="10242" name="Picture 2" descr="J:\640x480cropthumb4611192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276272"/>
            <a:ext cx="3057525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hlinkClick r:id="rId6" action="ppaction://hlinksldjump"/>
          </p:cNvPr>
          <p:cNvSpPr/>
          <p:nvPr/>
        </p:nvSpPr>
        <p:spPr>
          <a:xfrm>
            <a:off x="28992" y="1364575"/>
            <a:ext cx="4572000" cy="1200329"/>
          </a:xfrm>
          <a:prstGeom prst="rect">
            <a:avLst/>
          </a:prstGeom>
        </p:spPr>
        <p:txBody>
          <a:bodyPr anchor="ctr">
            <a:spAutoFit/>
          </a:bodyPr>
          <a:lstStyle/>
          <a:p>
            <a:r>
              <a:rPr lang="ru-RU" sz="2400" dirty="0">
                <a:hlinkClick r:id="rId6" action="ppaction://hlinksldjump"/>
              </a:rPr>
              <a:t>Правила перемещения </a:t>
            </a:r>
            <a:br>
              <a:rPr lang="ru-RU" sz="2400" dirty="0">
                <a:hlinkClick r:id="rId6" action="ppaction://hlinksldjump"/>
              </a:rPr>
            </a:br>
            <a:r>
              <a:rPr lang="ru-RU" sz="2400" dirty="0">
                <a:hlinkClick r:id="rId6" action="ppaction://hlinksldjump"/>
              </a:rPr>
              <a:t>в зоне шагового </a:t>
            </a:r>
            <a:endParaRPr lang="ru-RU" sz="2400" dirty="0" smtClean="0">
              <a:hlinkClick r:id="rId6" action="ppaction://hlinksldjump"/>
            </a:endParaRPr>
          </a:p>
          <a:p>
            <a:r>
              <a:rPr lang="ru-RU" sz="2400" dirty="0" smtClean="0">
                <a:hlinkClick r:id="rId6" action="ppaction://hlinksldjump"/>
              </a:rPr>
              <a:t>напряжения</a:t>
            </a:r>
            <a:endParaRPr lang="ru-RU" sz="2400" dirty="0"/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103392" y="3573016"/>
            <a:ext cx="2289448" cy="7093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160000"/>
              <a:buFont typeface="Wingdings" pitchFamily="2" charset="2"/>
              <a:buChar char=""/>
              <a:defRPr sz="28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731520" indent="-36576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160000"/>
              <a:buFont typeface="Wingdings" pitchFamily="2" charset="2"/>
              <a:buChar char=""/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97280" indent="-32004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160000"/>
              <a:buFont typeface="Wingdings" pitchFamily="2" charset="2"/>
              <a:buChar char=""/>
              <a:defRPr sz="2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7432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160000"/>
              <a:buFont typeface="Wingdings" pitchFamily="2" charset="2"/>
              <a:buChar char=""/>
              <a:defRPr sz="18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7432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160000"/>
              <a:buFont typeface="Wingdings" pitchFamily="2" charset="2"/>
              <a:buChar char=""/>
              <a:defRPr sz="18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20240" indent="-228600" algn="l" defTabSz="914400" rtl="0" eaLnBrk="1" latinLnBrk="0" hangingPunct="1">
              <a:spcBef>
                <a:spcPts val="24"/>
              </a:spcBef>
              <a:spcAft>
                <a:spcPts val="600"/>
              </a:spcAft>
              <a:buClrTx/>
              <a:buSzPct val="130000"/>
              <a:buFont typeface="Wingdings" pitchFamily="2" charset="2"/>
              <a:buChar char=""/>
              <a:defRPr sz="16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spcBef>
                <a:spcPts val="24"/>
              </a:spcBef>
              <a:spcAft>
                <a:spcPts val="600"/>
              </a:spcAft>
              <a:buClrTx/>
              <a:buSzPct val="130000"/>
              <a:buFont typeface="Wingdings" pitchFamily="2" charset="2"/>
              <a:buChar char=""/>
              <a:defRPr sz="16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468880" indent="-228600" algn="l" defTabSz="914400" rtl="0" eaLnBrk="1" latinLnBrk="0" hangingPunct="1">
              <a:spcBef>
                <a:spcPts val="24"/>
              </a:spcBef>
              <a:spcAft>
                <a:spcPts val="600"/>
              </a:spcAft>
              <a:buClrTx/>
              <a:buSzPct val="130000"/>
              <a:buFont typeface="Wingdings" pitchFamily="2" charset="2"/>
              <a:buChar char=""/>
              <a:defRPr sz="16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24"/>
              </a:spcBef>
              <a:spcAft>
                <a:spcPts val="600"/>
              </a:spcAft>
              <a:buClrTx/>
              <a:buSzPct val="130000"/>
              <a:buFont typeface="Wingdings" pitchFamily="2" charset="2"/>
              <a:buChar char=""/>
              <a:defRPr sz="16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ru-RU" sz="2400" dirty="0" smtClean="0">
                <a:hlinkClick r:id="rId7" action="ppaction://hlinksldjump"/>
              </a:rPr>
              <a:t>Реанимация</a:t>
            </a:r>
            <a:endParaRPr lang="ru-RU" sz="2400" dirty="0">
              <a:hlinkClick r:id="rId2" action="ppaction://hlinksldjump"/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103392" y="2753878"/>
            <a:ext cx="2289448" cy="7093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160000"/>
              <a:buFont typeface="Wingdings" pitchFamily="2" charset="2"/>
              <a:buChar char=""/>
              <a:defRPr sz="28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731520" indent="-36576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160000"/>
              <a:buFont typeface="Wingdings" pitchFamily="2" charset="2"/>
              <a:buChar char=""/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97280" indent="-32004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160000"/>
              <a:buFont typeface="Wingdings" pitchFamily="2" charset="2"/>
              <a:buChar char=""/>
              <a:defRPr sz="2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7432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160000"/>
              <a:buFont typeface="Wingdings" pitchFamily="2" charset="2"/>
              <a:buChar char=""/>
              <a:defRPr sz="18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7432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160000"/>
              <a:buFont typeface="Wingdings" pitchFamily="2" charset="2"/>
              <a:buChar char=""/>
              <a:defRPr sz="18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20240" indent="-228600" algn="l" defTabSz="914400" rtl="0" eaLnBrk="1" latinLnBrk="0" hangingPunct="1">
              <a:spcBef>
                <a:spcPts val="24"/>
              </a:spcBef>
              <a:spcAft>
                <a:spcPts val="600"/>
              </a:spcAft>
              <a:buClrTx/>
              <a:buSzPct val="130000"/>
              <a:buFont typeface="Wingdings" pitchFamily="2" charset="2"/>
              <a:buChar char=""/>
              <a:defRPr sz="16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spcBef>
                <a:spcPts val="24"/>
              </a:spcBef>
              <a:spcAft>
                <a:spcPts val="600"/>
              </a:spcAft>
              <a:buClrTx/>
              <a:buSzPct val="130000"/>
              <a:buFont typeface="Wingdings" pitchFamily="2" charset="2"/>
              <a:buChar char=""/>
              <a:defRPr sz="16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468880" indent="-228600" algn="l" defTabSz="914400" rtl="0" eaLnBrk="1" latinLnBrk="0" hangingPunct="1">
              <a:spcBef>
                <a:spcPts val="24"/>
              </a:spcBef>
              <a:spcAft>
                <a:spcPts val="600"/>
              </a:spcAft>
              <a:buClrTx/>
              <a:buSzPct val="130000"/>
              <a:buFont typeface="Wingdings" pitchFamily="2" charset="2"/>
              <a:buChar char=""/>
              <a:defRPr sz="16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24"/>
              </a:spcBef>
              <a:spcAft>
                <a:spcPts val="600"/>
              </a:spcAft>
              <a:buClrTx/>
              <a:buSzPct val="130000"/>
              <a:buFont typeface="Wingdings" pitchFamily="2" charset="2"/>
              <a:buChar char=""/>
              <a:defRPr sz="16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ru-RU" sz="2400" dirty="0" smtClean="0">
                <a:hlinkClick r:id="rId8" action="ppaction://hlinksldjump"/>
              </a:rPr>
              <a:t>Защитные средства</a:t>
            </a:r>
            <a:endParaRPr lang="ru-RU" sz="2400" dirty="0">
              <a:hlinkClick r:id="rId2" action="ppaction://hlinksldjump"/>
            </a:endParaRPr>
          </a:p>
        </p:txBody>
      </p:sp>
    </p:spTree>
    <p:extLst>
      <p:ext uri="{BB962C8B-B14F-4D97-AF65-F5344CB8AC3E}">
        <p14:creationId xmlns:p14="http://schemas.microsoft.com/office/powerpoint/2010/main" val="12643982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76672"/>
            <a:ext cx="8050088" cy="9144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Кабинеты </a:t>
            </a:r>
            <a:br>
              <a:rPr lang="ru-RU" dirty="0" smtClean="0"/>
            </a:br>
            <a:r>
              <a:rPr lang="ru-RU" dirty="0" smtClean="0"/>
              <a:t>повышенной опасности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400" y="1783560"/>
            <a:ext cx="2145432" cy="8533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000" dirty="0" smtClean="0">
                <a:hlinkClick r:id="rId2" action="ppaction://hlinksldjump"/>
              </a:rPr>
              <a:t>Физика</a:t>
            </a:r>
            <a:endParaRPr lang="ru-RU" sz="3000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827584" y="3271900"/>
            <a:ext cx="3168352" cy="853352"/>
          </a:xfrm>
          <a:prstGeom prst="rect">
            <a:avLst/>
          </a:prstGeom>
        </p:spPr>
        <p:txBody>
          <a:bodyPr vert="horz">
            <a:normAutofit/>
          </a:bodyPr>
          <a:lstStyle>
            <a:lvl1pPr marL="411480" indent="-342900" algn="l" rtl="0" eaLnBrk="1" latinLnBrk="0" hangingPunct="1">
              <a:spcBef>
                <a:spcPts val="700"/>
              </a:spcBef>
              <a:buClr>
                <a:schemeClr val="tx2"/>
              </a:buClr>
              <a:buSzPct val="95000"/>
              <a:buFont typeface="Wingdings"/>
              <a:buChar char=""/>
              <a:defRPr kumimoji="0"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0664" indent="-285750" algn="l" rtl="0" eaLnBrk="1" latinLnBrk="0" hangingPunct="1">
              <a:spcBef>
                <a:spcPct val="20000"/>
              </a:spcBef>
              <a:buClr>
                <a:schemeClr val="accent2"/>
              </a:buClr>
              <a:buSzPct val="90000"/>
              <a:buFont typeface="Wingdings"/>
              <a:buChar char="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6696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 2"/>
              <a:buChar char="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61872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3"/>
              <a:buChar char="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81328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09928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19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93976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68580" indent="0">
              <a:buNone/>
            </a:pPr>
            <a:r>
              <a:rPr lang="ru-RU" dirty="0" smtClean="0">
                <a:hlinkClick r:id="rId3" action="ppaction://hlinksldjump"/>
              </a:rPr>
              <a:t>Информатика</a:t>
            </a:r>
            <a:endParaRPr lang="ru-RU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899592" y="4725144"/>
            <a:ext cx="3024336" cy="853352"/>
          </a:xfrm>
          <a:prstGeom prst="rect">
            <a:avLst/>
          </a:prstGeom>
        </p:spPr>
        <p:txBody>
          <a:bodyPr vert="horz">
            <a:normAutofit/>
          </a:bodyPr>
          <a:lstStyle>
            <a:lvl1pPr marL="411480" indent="-342900" algn="l" rtl="0" eaLnBrk="1" latinLnBrk="0" hangingPunct="1">
              <a:spcBef>
                <a:spcPts val="700"/>
              </a:spcBef>
              <a:buClr>
                <a:schemeClr val="tx2"/>
              </a:buClr>
              <a:buSzPct val="95000"/>
              <a:buFont typeface="Wingdings"/>
              <a:buChar char=""/>
              <a:defRPr kumimoji="0"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0664" indent="-285750" algn="l" rtl="0" eaLnBrk="1" latinLnBrk="0" hangingPunct="1">
              <a:spcBef>
                <a:spcPct val="20000"/>
              </a:spcBef>
              <a:buClr>
                <a:schemeClr val="accent2"/>
              </a:buClr>
              <a:buSzPct val="90000"/>
              <a:buFont typeface="Wingdings"/>
              <a:buChar char="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6696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 2"/>
              <a:buChar char="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61872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3"/>
              <a:buChar char="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81328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09928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19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93976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68580" indent="0">
              <a:buNone/>
            </a:pPr>
            <a:r>
              <a:rPr lang="ru-RU" dirty="0" smtClean="0">
                <a:hlinkClick r:id="rId4" action="ppaction://hlinksldjump"/>
              </a:rPr>
              <a:t>Мастерские</a:t>
            </a:r>
            <a:endParaRPr lang="ru-RU" dirty="0"/>
          </a:p>
        </p:txBody>
      </p:sp>
      <p:pic>
        <p:nvPicPr>
          <p:cNvPr id="11266" name="Picture 2" descr="J:\8240576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988839"/>
            <a:ext cx="2286000" cy="3419475"/>
          </a:xfrm>
          <a:prstGeom prst="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47936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Кабинет физики</a:t>
            </a:r>
            <a:endParaRPr lang="ru-RU" dirty="0"/>
          </a:p>
        </p:txBody>
      </p:sp>
      <p:sp>
        <p:nvSpPr>
          <p:cNvPr id="6" name="Управляющая кнопка: в начало 5">
            <a:hlinkClick r:id="rId2" action="ppaction://hlinksldjump" highlightClick="1"/>
          </p:cNvPr>
          <p:cNvSpPr/>
          <p:nvPr/>
        </p:nvSpPr>
        <p:spPr>
          <a:xfrm>
            <a:off x="0" y="6021288"/>
            <a:ext cx="360040" cy="288032"/>
          </a:xfrm>
          <a:prstGeom prst="actionButtonBeginning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в конец 6">
            <a:hlinkClick r:id="rId3" action="ppaction://hlinksldjump" highlightClick="1"/>
          </p:cNvPr>
          <p:cNvSpPr/>
          <p:nvPr/>
        </p:nvSpPr>
        <p:spPr>
          <a:xfrm>
            <a:off x="7454" y="6320333"/>
            <a:ext cx="360040" cy="288032"/>
          </a:xfrm>
          <a:prstGeom prst="actionButtonEnd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8" name="Picture 2" descr="C:\Users\Дом\AppData\Local\Microsoft\Windows\Temporary Internet Files\Content.IE5\WZL5O1JU\MC900241091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16632"/>
            <a:ext cx="912571" cy="908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Дом\AppData\Local\Microsoft\Windows\Temporary Internet Files\Content.IE5\XFHBSZBE\MC900233831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7248"/>
            <a:ext cx="2392292" cy="1021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7" descr="C:\Users\Дом\Pictures\физика эб\1255327905_3_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97798">
            <a:off x="6461733" y="4503636"/>
            <a:ext cx="2373847" cy="1776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4" descr="C:\Users\Дом\Pictures\физика эб\mill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3362">
            <a:off x="6144981" y="5664834"/>
            <a:ext cx="1334584" cy="1000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16542">
            <a:off x="3818699" y="1553659"/>
            <a:ext cx="4582482" cy="3447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5" descr="C:\Users\Дом\Pictures\физика эб\2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704278"/>
            <a:ext cx="3348970" cy="1899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3" descr="C:\Users\Дом\Pictures\физика эб\1295177142_2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361" y="138376"/>
            <a:ext cx="2530088" cy="1895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5" descr="C:\Users\Дом\Pictures\физика эб\kosis.gif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1046898"/>
            <a:ext cx="2419207" cy="1814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40793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J:\1273816671_mamairina2_all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74" t="22559" r="3979" b="9069"/>
          <a:stretch/>
        </p:blipFill>
        <p:spPr bwMode="auto">
          <a:xfrm>
            <a:off x="3131840" y="3717383"/>
            <a:ext cx="2728616" cy="2790453"/>
          </a:xfrm>
          <a:prstGeom prst="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203848" y="764704"/>
            <a:ext cx="662473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2" indent="-457200"/>
            <a:r>
              <a:rPr lang="ru-RU" sz="1600" dirty="0" smtClean="0">
                <a:solidFill>
                  <a:srgbClr val="FF0000"/>
                </a:solidFill>
              </a:rPr>
              <a:t>1.	Не включайте неисправные приборы.</a:t>
            </a:r>
          </a:p>
          <a:p>
            <a:pPr lvl="1"/>
            <a:r>
              <a:rPr lang="ru-RU" sz="1600" dirty="0" smtClean="0">
                <a:solidFill>
                  <a:srgbClr val="FF0000"/>
                </a:solidFill>
              </a:rPr>
              <a:t>2.	Не пользуйтесь электроприборами, если  у них 	перекручен шнур.</a:t>
            </a:r>
          </a:p>
          <a:p>
            <a:pPr lvl="1"/>
            <a:r>
              <a:rPr lang="ru-RU" sz="1600" dirty="0" smtClean="0">
                <a:solidFill>
                  <a:srgbClr val="FF0000"/>
                </a:solidFill>
              </a:rPr>
              <a:t>3.	Никогда не трогайте провода и электроприборами 	мокрыми руками.</a:t>
            </a:r>
          </a:p>
          <a:p>
            <a:pPr lvl="1"/>
            <a:r>
              <a:rPr lang="ru-RU" sz="1600" dirty="0" smtClean="0">
                <a:solidFill>
                  <a:srgbClr val="FF0000"/>
                </a:solidFill>
              </a:rPr>
              <a:t>4.	Не вынимайте из розетки, дёргая за шнур.</a:t>
            </a:r>
          </a:p>
          <a:p>
            <a:pPr lvl="1"/>
            <a:r>
              <a:rPr lang="ru-RU" sz="1600" dirty="0" smtClean="0">
                <a:solidFill>
                  <a:srgbClr val="FF0000"/>
                </a:solidFill>
              </a:rPr>
              <a:t>5.	Если почувствовали запах горелой резины 		заметили проскочившую в или  розетке искру, 	 	сразу же скажите об этом взрослым.</a:t>
            </a:r>
          </a:p>
          <a:p>
            <a:pPr lvl="1"/>
            <a:r>
              <a:rPr lang="ru-RU" sz="1600" dirty="0" smtClean="0">
                <a:solidFill>
                  <a:srgbClr val="FF0000"/>
                </a:solidFill>
              </a:rPr>
              <a:t>6.	Не оставляйте включенными электроприборы.</a:t>
            </a:r>
            <a:endParaRPr lang="ru-RU" sz="1600" dirty="0">
              <a:solidFill>
                <a:srgbClr val="FF0000"/>
              </a:solidFill>
            </a:endParaRPr>
          </a:p>
        </p:txBody>
      </p:sp>
      <p:pic>
        <p:nvPicPr>
          <p:cNvPr id="2051" name="Picture 3" descr="C:\Users\Дом\AppData\Local\Microsoft\Windows\Temporary Internet Files\Content.IE5\DVNSUUHY\MC900311160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35252">
            <a:off x="1046072" y="3866952"/>
            <a:ext cx="1458821" cy="2535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Дом\AppData\Local\Microsoft\Windows\Temporary Internet Files\Content.IE5\UZ88AZT4\MC900297801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85597">
            <a:off x="6141392" y="3913204"/>
            <a:ext cx="2166108" cy="2528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Дом\AppData\Local\Microsoft\Windows\Temporary Internet Files\Content.IE5\UZ88AZT4\MC900312142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57" y="764705"/>
            <a:ext cx="3581481" cy="2952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Управляющая кнопка: в начало 6">
            <a:hlinkClick r:id="rId6" action="ppaction://hlinksldjump" highlightClick="1"/>
          </p:cNvPr>
          <p:cNvSpPr/>
          <p:nvPr/>
        </p:nvSpPr>
        <p:spPr>
          <a:xfrm>
            <a:off x="0" y="6021288"/>
            <a:ext cx="360040" cy="288032"/>
          </a:xfrm>
          <a:prstGeom prst="actionButtonBeginning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57080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Кабинет информатики</a:t>
            </a:r>
            <a:endParaRPr lang="ru-RU" dirty="0"/>
          </a:p>
        </p:txBody>
      </p:sp>
      <p:sp>
        <p:nvSpPr>
          <p:cNvPr id="9" name="Управляющая кнопка: в начало 8">
            <a:hlinkClick r:id="rId2" action="ppaction://hlinksldjump" highlightClick="1"/>
          </p:cNvPr>
          <p:cNvSpPr/>
          <p:nvPr/>
        </p:nvSpPr>
        <p:spPr>
          <a:xfrm>
            <a:off x="0" y="6021288"/>
            <a:ext cx="360040" cy="288032"/>
          </a:xfrm>
          <a:prstGeom prst="actionButtonBeginning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в конец 9">
            <a:hlinkClick r:id="rId3" action="ppaction://hlinksldjump" highlightClick="1"/>
          </p:cNvPr>
          <p:cNvSpPr/>
          <p:nvPr/>
        </p:nvSpPr>
        <p:spPr>
          <a:xfrm>
            <a:off x="7454" y="6320333"/>
            <a:ext cx="360040" cy="288032"/>
          </a:xfrm>
          <a:prstGeom prst="actionButtonEnd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2924944"/>
            <a:ext cx="2988331" cy="3984442"/>
          </a:xfrm>
          <a:prstGeom prst="rect">
            <a:avLst/>
          </a:prstGeom>
        </p:spPr>
      </p:pic>
      <p:pic>
        <p:nvPicPr>
          <p:cNvPr id="12" name="Picture 2" descr="J:\k1-big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1253"/>
            <a:ext cx="3312368" cy="4648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65869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418" y="548680"/>
            <a:ext cx="7772400" cy="3024336"/>
          </a:xfrm>
        </p:spPr>
        <p:txBody>
          <a:bodyPr/>
          <a:lstStyle/>
          <a:p>
            <a:pPr algn="just"/>
            <a:r>
              <a:rPr lang="ru-RU" sz="3200" dirty="0" smtClean="0">
                <a:solidFill>
                  <a:srgbClr val="FF0000"/>
                </a:solidFill>
              </a:rPr>
              <a:t>К работе в кабинете информатики допускаются школьники, прошедшие инструктаж по технике безопасности, соблюдающие указания учителя, расписавшиеся в журнале регистрации инструктажа.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87624" y="3861048"/>
            <a:ext cx="70567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Необходимо неукоснительно соблюдать правила  по технике безопасности.</a:t>
            </a:r>
          </a:p>
          <a:p>
            <a:pPr algn="just"/>
            <a:r>
              <a:rPr lang="ru-RU" dirty="0" smtClean="0"/>
              <a:t>Нарушение этих правил может привести к поражению электрическим током, к получению механических повреждений и травм, вызвать возгорание.</a:t>
            </a:r>
            <a:endParaRPr lang="ru-RU" dirty="0"/>
          </a:p>
        </p:txBody>
      </p:sp>
      <p:pic>
        <p:nvPicPr>
          <p:cNvPr id="5122" name="Picture 2" descr="C:\Users\Дом\Pictures\физика эб\48102841_1251525764_01_2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0104" y="5341000"/>
            <a:ext cx="1478300" cy="1330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Дом\Pictures\физика эб\48102843_1251525777_01_3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321398"/>
            <a:ext cx="1238250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в конец 5">
            <a:hlinkClick r:id="rId4" action="ppaction://hlinksldjump" highlightClick="1"/>
          </p:cNvPr>
          <p:cNvSpPr/>
          <p:nvPr/>
        </p:nvSpPr>
        <p:spPr>
          <a:xfrm>
            <a:off x="7454" y="6320333"/>
            <a:ext cx="360040" cy="288032"/>
          </a:xfrm>
          <a:prstGeom prst="actionButtonEnd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78813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ilter">
  <a:themeElements>
    <a:clrScheme name="Kilter">
      <a:dk1>
        <a:sysClr val="windowText" lastClr="000000"/>
      </a:dk1>
      <a:lt1>
        <a:sysClr val="window" lastClr="FFFFFF"/>
      </a:lt1>
      <a:dk2>
        <a:srgbClr val="318FC5"/>
      </a:dk2>
      <a:lt2>
        <a:srgbClr val="AEE8FB"/>
      </a:lt2>
      <a:accent1>
        <a:srgbClr val="76C5EF"/>
      </a:accent1>
      <a:accent2>
        <a:srgbClr val="FEA022"/>
      </a:accent2>
      <a:accent3>
        <a:srgbClr val="FF6700"/>
      </a:accent3>
      <a:accent4>
        <a:srgbClr val="70A525"/>
      </a:accent4>
      <a:accent5>
        <a:srgbClr val="A5D848"/>
      </a:accent5>
      <a:accent6>
        <a:srgbClr val="20768C"/>
      </a:accent6>
      <a:hlink>
        <a:srgbClr val="7AB6E8"/>
      </a:hlink>
      <a:folHlink>
        <a:srgbClr val="83B0D3"/>
      </a:folHlink>
    </a:clrScheme>
    <a:fontScheme name="Kilter">
      <a:majorFont>
        <a:latin typeface="Rockwell"/>
        <a:ea typeface=""/>
        <a:cs typeface=""/>
        <a:font script="Grek" typeface="Cambria"/>
        <a:font script="Cyrl" typeface="Cambria"/>
        <a:font script="Jpan" typeface="HGS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S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ilter">
      <a:fillStyleLst>
        <a:solidFill>
          <a:schemeClr val="phClr"/>
        </a:solidFill>
        <a:gradFill rotWithShape="1">
          <a:gsLst>
            <a:gs pos="0">
              <a:schemeClr val="phClr">
                <a:tint val="14000"/>
                <a:satMod val="180000"/>
                <a:lumMod val="100000"/>
              </a:schemeClr>
            </a:gs>
            <a:gs pos="42000">
              <a:schemeClr val="phClr">
                <a:tint val="40000"/>
                <a:satMod val="160000"/>
                <a:lumMod val="94000"/>
              </a:schemeClr>
            </a:gs>
            <a:gs pos="100000">
              <a:schemeClr val="phClr">
                <a:tint val="94000"/>
                <a:satMod val="140000"/>
              </a:schemeClr>
            </a:gs>
          </a:gsLst>
          <a:lin ang="5160000" scaled="1"/>
        </a:gradFill>
        <a:gradFill rotWithShape="1">
          <a:gsLst>
            <a:gs pos="38000">
              <a:schemeClr val="phClr">
                <a:satMod val="120000"/>
              </a:schemeClr>
            </a:gs>
            <a:gs pos="100000">
              <a:schemeClr val="phClr">
                <a:shade val="60000"/>
                <a:satMod val="180000"/>
                <a:lumMod val="70000"/>
              </a:schemeClr>
            </a:gs>
          </a:gsLst>
          <a:lin ang="4680000" scaled="0"/>
        </a:gradFill>
      </a:fillStyleLst>
      <a:lnStyleLst>
        <a:ln w="12700" cap="flat" cmpd="sng" algn="ctr">
          <a:solidFill>
            <a:schemeClr val="phClr">
              <a:shade val="50000"/>
            </a:schemeClr>
          </a:solidFill>
          <a:prstDash val="solid"/>
        </a:ln>
        <a:ln w="2540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762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152400" h="63500" prst="softRound"/>
          </a:sp3d>
        </a:effectStyle>
        <a:effectStyle>
          <a:effectLst>
            <a:outerShdw blurRad="107950" dist="12700" dir="5040000" rotWithShape="0">
              <a:srgbClr val="000000">
                <a:alpha val="5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9800000"/>
            </a:lightRig>
          </a:scene3d>
          <a:sp3d prstMaterial="plastic">
            <a:bevelT h="63500" prst="softRound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atMod val="140000"/>
                <a:lumMod val="120000"/>
              </a:schemeClr>
            </a:gs>
            <a:gs pos="100000">
              <a:schemeClr val="phClr">
                <a:tint val="95000"/>
                <a:shade val="70000"/>
                <a:satMod val="180000"/>
                <a:lumMod val="82000"/>
              </a:schemeClr>
            </a:gs>
          </a:gsLst>
          <a:path path="circle">
            <a:fillToRect l="25000" t="25000" r="25000" b="25000"/>
          </a:path>
        </a:gradFill>
        <a:gradFill rotWithShape="1">
          <a:gsLst>
            <a:gs pos="0">
              <a:schemeClr val="phClr">
                <a:tint val="94000"/>
                <a:satMod val="140000"/>
                <a:lumMod val="120000"/>
              </a:schemeClr>
            </a:gs>
            <a:gs pos="100000">
              <a:schemeClr val="phClr">
                <a:tint val="97000"/>
                <a:shade val="70000"/>
                <a:satMod val="190000"/>
                <a:lumMod val="72000"/>
              </a:schemeClr>
            </a:gs>
          </a:gsLst>
          <a:path path="circle">
            <a:fillToRect l="50000" t="50000" r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TC101859865[[fn=Порядок]]</Template>
  <TotalTime>612</TotalTime>
  <Words>436</Words>
  <Application>Microsoft Office PowerPoint</Application>
  <PresentationFormat>Экран (4:3)</PresentationFormat>
  <Paragraphs>90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Kilter</vt:lpstr>
      <vt:lpstr>Электробезопасность –  правила без исключений! </vt:lpstr>
      <vt:lpstr>Цель:</vt:lpstr>
      <vt:lpstr>Презентация PowerPoint</vt:lpstr>
      <vt:lpstr>Электробезопасность </vt:lpstr>
      <vt:lpstr>Кабинеты  повышенной опасности</vt:lpstr>
      <vt:lpstr>Кабинет физики</vt:lpstr>
      <vt:lpstr>Презентация PowerPoint</vt:lpstr>
      <vt:lpstr>Кабинет информатики</vt:lpstr>
      <vt:lpstr>К работе в кабинете информатики допускаются школьники, прошедшие инструктаж по технике безопасности, соблюдающие указания учителя, расписавшиеся в журнале регистрации инструктажа.</vt:lpstr>
      <vt:lpstr>Презентация PowerPoint</vt:lpstr>
      <vt:lpstr>Презентация PowerPoint</vt:lpstr>
      <vt:lpstr>Мастерские </vt:lpstr>
      <vt:lpstr>Презентация PowerPoint</vt:lpstr>
      <vt:lpstr>Дома</vt:lpstr>
      <vt:lpstr>Презентация PowerPoint</vt:lpstr>
      <vt:lpstr>На улице</vt:lpstr>
      <vt:lpstr>Правила перемещения  в зоне шагового напряжения</vt:lpstr>
      <vt:lpstr>Защитные средства</vt:lpstr>
      <vt:lpstr>Презентация PowerPoint</vt:lpstr>
      <vt:lpstr>Реанимация</vt:lpstr>
      <vt:lpstr>Презентация PowerPoint</vt:lpstr>
      <vt:lpstr>Список используемой литературы:</vt:lpstr>
      <vt:lpstr>Спасибо за внимание!  Берегите себя и своих близких!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ЭЛЕКТРОБЕЗОПАСНОСТЬ -</dc:title>
  <dc:creator>Дом</dc:creator>
  <cp:lastModifiedBy>Admin</cp:lastModifiedBy>
  <cp:revision>41</cp:revision>
  <dcterms:created xsi:type="dcterms:W3CDTF">2011-11-12T11:09:36Z</dcterms:created>
  <dcterms:modified xsi:type="dcterms:W3CDTF">2016-02-11T07:59:18Z</dcterms:modified>
</cp:coreProperties>
</file>