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5" r:id="rId2"/>
    <p:sldId id="280" r:id="rId3"/>
    <p:sldId id="277" r:id="rId4"/>
    <p:sldId id="278" r:id="rId5"/>
    <p:sldId id="281" r:id="rId6"/>
    <p:sldId id="282" r:id="rId7"/>
    <p:sldId id="284" r:id="rId8"/>
    <p:sldId id="283" r:id="rId9"/>
    <p:sldId id="262" r:id="rId10"/>
    <p:sldId id="257" r:id="rId11"/>
    <p:sldId id="266" r:id="rId12"/>
    <p:sldId id="261" r:id="rId13"/>
    <p:sldId id="263" r:id="rId14"/>
    <p:sldId id="265" r:id="rId15"/>
    <p:sldId id="269" r:id="rId16"/>
    <p:sldId id="267" r:id="rId17"/>
    <p:sldId id="272" r:id="rId18"/>
    <p:sldId id="279" r:id="rId19"/>
    <p:sldId id="275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D3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4ACDF4-C84E-4A13-A828-4D29077B047C}" type="doc">
      <dgm:prSet loTypeId="urn:microsoft.com/office/officeart/2005/8/layout/cycle7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812D92E-1F35-4819-9704-1103344B6A22}">
      <dgm:prSet custT="1"/>
      <dgm:spPr/>
      <dgm:t>
        <a:bodyPr/>
        <a:lstStyle/>
        <a:p>
          <a:r>
            <a:rPr lang="ru-RU" sz="4000" dirty="0" smtClean="0">
              <a:solidFill>
                <a:srgbClr val="FF0000"/>
              </a:solidFill>
            </a:rPr>
            <a:t>Дыхание – основа всего живого !</a:t>
          </a:r>
        </a:p>
      </dgm:t>
    </dgm:pt>
    <dgm:pt modelId="{270D569E-1DD1-4876-8E3B-9B038A164B3A}" type="parTrans" cxnId="{3692D1B5-44BA-40AF-B5CE-965B1218F016}">
      <dgm:prSet/>
      <dgm:spPr/>
      <dgm:t>
        <a:bodyPr/>
        <a:lstStyle/>
        <a:p>
          <a:endParaRPr lang="ru-RU"/>
        </a:p>
      </dgm:t>
    </dgm:pt>
    <dgm:pt modelId="{8D39B0D6-D275-43B6-8708-D8101740E758}" type="sibTrans" cxnId="{3692D1B5-44BA-40AF-B5CE-965B1218F016}">
      <dgm:prSet/>
      <dgm:spPr/>
      <dgm:t>
        <a:bodyPr/>
        <a:lstStyle/>
        <a:p>
          <a:endParaRPr lang="ru-RU"/>
        </a:p>
      </dgm:t>
    </dgm:pt>
    <dgm:pt modelId="{26BEDBC4-B1C9-4D5F-BF3C-AB9D4E6C9616}">
      <dgm:prSet custT="1"/>
      <dgm:spPr/>
      <dgm:t>
        <a:bodyPr/>
        <a:lstStyle/>
        <a:p>
          <a:r>
            <a:rPr lang="ru-RU" sz="3200" dirty="0" smtClean="0">
              <a:solidFill>
                <a:srgbClr val="006600"/>
              </a:solidFill>
            </a:rPr>
            <a:t>Дыхание – основа процесса образования речи </a:t>
          </a:r>
        </a:p>
      </dgm:t>
    </dgm:pt>
    <dgm:pt modelId="{6F8BB6B0-BBD3-4559-B86F-6B2DE0E11D79}" type="parTrans" cxnId="{363235D9-ECBA-488B-98A2-68BB84337074}">
      <dgm:prSet/>
      <dgm:spPr/>
      <dgm:t>
        <a:bodyPr/>
        <a:lstStyle/>
        <a:p>
          <a:endParaRPr lang="ru-RU"/>
        </a:p>
      </dgm:t>
    </dgm:pt>
    <dgm:pt modelId="{14639C0E-6210-4BE8-96EB-95C500CD9BBC}" type="sibTrans" cxnId="{363235D9-ECBA-488B-98A2-68BB84337074}">
      <dgm:prSet/>
      <dgm:spPr/>
      <dgm:t>
        <a:bodyPr/>
        <a:lstStyle/>
        <a:p>
          <a:endParaRPr lang="ru-RU"/>
        </a:p>
      </dgm:t>
    </dgm:pt>
    <dgm:pt modelId="{BDC99A9F-0CD2-4487-AF69-753DFF010F97}">
      <dgm:prSet custT="1"/>
      <dgm:spPr/>
      <dgm:t>
        <a:bodyPr/>
        <a:lstStyle/>
        <a:p>
          <a:pPr algn="ctr"/>
          <a:r>
            <a:rPr lang="ru-RU" sz="2800" dirty="0" smtClean="0">
              <a:solidFill>
                <a:srgbClr val="002060"/>
              </a:solidFill>
            </a:rPr>
            <a:t>Основной метод развития дыхания – это дыхательная гимнастика</a:t>
          </a:r>
          <a:endParaRPr lang="ru-RU" sz="2800" dirty="0">
            <a:solidFill>
              <a:srgbClr val="002060"/>
            </a:solidFill>
          </a:endParaRPr>
        </a:p>
      </dgm:t>
    </dgm:pt>
    <dgm:pt modelId="{AFB5DE02-FC57-48C0-AFD0-09D22E10740F}" type="parTrans" cxnId="{77445B73-DF77-47B7-A6E7-1F76BD0DD185}">
      <dgm:prSet/>
      <dgm:spPr/>
      <dgm:t>
        <a:bodyPr/>
        <a:lstStyle/>
        <a:p>
          <a:endParaRPr lang="ru-RU"/>
        </a:p>
      </dgm:t>
    </dgm:pt>
    <dgm:pt modelId="{C66AE2E4-9D9C-4C50-AE55-D897849384ED}" type="sibTrans" cxnId="{77445B73-DF77-47B7-A6E7-1F76BD0DD185}">
      <dgm:prSet/>
      <dgm:spPr/>
      <dgm:t>
        <a:bodyPr/>
        <a:lstStyle/>
        <a:p>
          <a:endParaRPr lang="ru-RU"/>
        </a:p>
      </dgm:t>
    </dgm:pt>
    <dgm:pt modelId="{076C05EA-A2E7-4082-8D1D-CD0E8946A04B}" type="pres">
      <dgm:prSet presAssocID="{EF4ACDF4-C84E-4A13-A828-4D29077B047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CFFEC8-C7E9-4D20-8E3E-E1FF8682AF3D}" type="pres">
      <dgm:prSet presAssocID="{4812D92E-1F35-4819-9704-1103344B6A22}" presName="node" presStyleLbl="node1" presStyleIdx="0" presStyleCnt="3" custScaleX="144207" custScaleY="125858" custRadScaleRad="100857" custRadScaleInc="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89346F-64A2-4C67-8642-FF76F5A6BE69}" type="pres">
      <dgm:prSet presAssocID="{8D39B0D6-D275-43B6-8708-D8101740E758}" presName="sibTrans" presStyleLbl="sibTrans2D1" presStyleIdx="0" presStyleCnt="3"/>
      <dgm:spPr/>
      <dgm:t>
        <a:bodyPr/>
        <a:lstStyle/>
        <a:p>
          <a:endParaRPr lang="ru-RU"/>
        </a:p>
      </dgm:t>
    </dgm:pt>
    <dgm:pt modelId="{557F6FFA-C925-4775-8F24-457097FC92C4}" type="pres">
      <dgm:prSet presAssocID="{8D39B0D6-D275-43B6-8708-D8101740E758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1BA6F050-70DF-4D49-A5F4-537BB6198BEA}" type="pres">
      <dgm:prSet presAssocID="{BDC99A9F-0CD2-4487-AF69-753DFF010F97}" presName="node" presStyleLbl="node1" presStyleIdx="1" presStyleCnt="3" custScaleX="116689" custScaleY="125686" custRadScaleRad="75875" custRadScaleInc="-289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74C99-AC6E-4E7B-805B-8F3509085BDA}" type="pres">
      <dgm:prSet presAssocID="{C66AE2E4-9D9C-4C50-AE55-D897849384ED}" presName="sibTrans" presStyleLbl="sibTrans2D1" presStyleIdx="1" presStyleCnt="3"/>
      <dgm:spPr/>
      <dgm:t>
        <a:bodyPr/>
        <a:lstStyle/>
        <a:p>
          <a:endParaRPr lang="ru-RU"/>
        </a:p>
      </dgm:t>
    </dgm:pt>
    <dgm:pt modelId="{B50B70A7-DE40-4556-BA98-9FD4D927F72D}" type="pres">
      <dgm:prSet presAssocID="{C66AE2E4-9D9C-4C50-AE55-D897849384E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C9875993-C748-4E60-8E28-E755B90E6254}" type="pres">
      <dgm:prSet presAssocID="{26BEDBC4-B1C9-4D5F-BF3C-AB9D4E6C9616}" presName="node" presStyleLbl="node1" presStyleIdx="2" presStyleCnt="3" custScaleX="115521" custScaleY="128005" custRadScaleRad="75371" custRadScaleInc="28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C5B5F0-366A-465F-B5E0-2D5A8CB674F3}" type="pres">
      <dgm:prSet presAssocID="{14639C0E-6210-4BE8-96EB-95C500CD9BBC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FBE046C-C0D8-4879-B26E-9F5273652921}" type="pres">
      <dgm:prSet presAssocID="{14639C0E-6210-4BE8-96EB-95C500CD9BBC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EDD0B638-27FE-4604-91DC-9E6F245FBB6B}" type="presOf" srcId="{26BEDBC4-B1C9-4D5F-BF3C-AB9D4E6C9616}" destId="{C9875993-C748-4E60-8E28-E755B90E6254}" srcOrd="0" destOrd="0" presId="urn:microsoft.com/office/officeart/2005/8/layout/cycle7"/>
    <dgm:cxn modelId="{E485AC76-43F5-4069-9767-E8661CD4A5F7}" type="presOf" srcId="{8D39B0D6-D275-43B6-8708-D8101740E758}" destId="{557F6FFA-C925-4775-8F24-457097FC92C4}" srcOrd="1" destOrd="0" presId="urn:microsoft.com/office/officeart/2005/8/layout/cycle7"/>
    <dgm:cxn modelId="{AB6D9A9A-7DE4-45A1-BBCD-B029816F8146}" type="presOf" srcId="{8D39B0D6-D275-43B6-8708-D8101740E758}" destId="{5489346F-64A2-4C67-8642-FF76F5A6BE69}" srcOrd="0" destOrd="0" presId="urn:microsoft.com/office/officeart/2005/8/layout/cycle7"/>
    <dgm:cxn modelId="{3692D1B5-44BA-40AF-B5CE-965B1218F016}" srcId="{EF4ACDF4-C84E-4A13-A828-4D29077B047C}" destId="{4812D92E-1F35-4819-9704-1103344B6A22}" srcOrd="0" destOrd="0" parTransId="{270D569E-1DD1-4876-8E3B-9B038A164B3A}" sibTransId="{8D39B0D6-D275-43B6-8708-D8101740E758}"/>
    <dgm:cxn modelId="{E5EE9A56-B258-4A64-AD6B-DF51FD9418BF}" type="presOf" srcId="{C66AE2E4-9D9C-4C50-AE55-D897849384ED}" destId="{0D174C99-AC6E-4E7B-805B-8F3509085BDA}" srcOrd="0" destOrd="0" presId="urn:microsoft.com/office/officeart/2005/8/layout/cycle7"/>
    <dgm:cxn modelId="{D522F2E3-9282-4FBA-AB36-FD37B4B5D81B}" type="presOf" srcId="{BDC99A9F-0CD2-4487-AF69-753DFF010F97}" destId="{1BA6F050-70DF-4D49-A5F4-537BB6198BEA}" srcOrd="0" destOrd="0" presId="urn:microsoft.com/office/officeart/2005/8/layout/cycle7"/>
    <dgm:cxn modelId="{03952512-BDB6-484C-95B4-7937FB57EF84}" type="presOf" srcId="{C66AE2E4-9D9C-4C50-AE55-D897849384ED}" destId="{B50B70A7-DE40-4556-BA98-9FD4D927F72D}" srcOrd="1" destOrd="0" presId="urn:microsoft.com/office/officeart/2005/8/layout/cycle7"/>
    <dgm:cxn modelId="{8CCD3C3A-DEF0-4547-A50D-1FDF5D44592C}" type="presOf" srcId="{14639C0E-6210-4BE8-96EB-95C500CD9BBC}" destId="{E2C5B5F0-366A-465F-B5E0-2D5A8CB674F3}" srcOrd="0" destOrd="0" presId="urn:microsoft.com/office/officeart/2005/8/layout/cycle7"/>
    <dgm:cxn modelId="{17419EEC-0EE6-483B-B6D8-103D765AFC6D}" type="presOf" srcId="{4812D92E-1F35-4819-9704-1103344B6A22}" destId="{6BCFFEC8-C7E9-4D20-8E3E-E1FF8682AF3D}" srcOrd="0" destOrd="0" presId="urn:microsoft.com/office/officeart/2005/8/layout/cycle7"/>
    <dgm:cxn modelId="{363235D9-ECBA-488B-98A2-68BB84337074}" srcId="{EF4ACDF4-C84E-4A13-A828-4D29077B047C}" destId="{26BEDBC4-B1C9-4D5F-BF3C-AB9D4E6C9616}" srcOrd="2" destOrd="0" parTransId="{6F8BB6B0-BBD3-4559-B86F-6B2DE0E11D79}" sibTransId="{14639C0E-6210-4BE8-96EB-95C500CD9BBC}"/>
    <dgm:cxn modelId="{EE4FBF3A-6CEE-44D9-88B3-88A82C8785C9}" type="presOf" srcId="{14639C0E-6210-4BE8-96EB-95C500CD9BBC}" destId="{2FBE046C-C0D8-4879-B26E-9F5273652921}" srcOrd="1" destOrd="0" presId="urn:microsoft.com/office/officeart/2005/8/layout/cycle7"/>
    <dgm:cxn modelId="{77445B73-DF77-47B7-A6E7-1F76BD0DD185}" srcId="{EF4ACDF4-C84E-4A13-A828-4D29077B047C}" destId="{BDC99A9F-0CD2-4487-AF69-753DFF010F97}" srcOrd="1" destOrd="0" parTransId="{AFB5DE02-FC57-48C0-AFD0-09D22E10740F}" sibTransId="{C66AE2E4-9D9C-4C50-AE55-D897849384ED}"/>
    <dgm:cxn modelId="{C132BE4E-ED8C-4087-A536-7256DE80F716}" type="presOf" srcId="{EF4ACDF4-C84E-4A13-A828-4D29077B047C}" destId="{076C05EA-A2E7-4082-8D1D-CD0E8946A04B}" srcOrd="0" destOrd="0" presId="urn:microsoft.com/office/officeart/2005/8/layout/cycle7"/>
    <dgm:cxn modelId="{7B3BDCA6-C5F2-4F1A-B6FF-58C949966FEF}" type="presParOf" srcId="{076C05EA-A2E7-4082-8D1D-CD0E8946A04B}" destId="{6BCFFEC8-C7E9-4D20-8E3E-E1FF8682AF3D}" srcOrd="0" destOrd="0" presId="urn:microsoft.com/office/officeart/2005/8/layout/cycle7"/>
    <dgm:cxn modelId="{CBACD31A-66C5-4D1F-9732-D609923AB9BD}" type="presParOf" srcId="{076C05EA-A2E7-4082-8D1D-CD0E8946A04B}" destId="{5489346F-64A2-4C67-8642-FF76F5A6BE69}" srcOrd="1" destOrd="0" presId="urn:microsoft.com/office/officeart/2005/8/layout/cycle7"/>
    <dgm:cxn modelId="{55E46471-8633-41E0-989B-2D079AF70207}" type="presParOf" srcId="{5489346F-64A2-4C67-8642-FF76F5A6BE69}" destId="{557F6FFA-C925-4775-8F24-457097FC92C4}" srcOrd="0" destOrd="0" presId="urn:microsoft.com/office/officeart/2005/8/layout/cycle7"/>
    <dgm:cxn modelId="{86F101AA-7E00-4323-A5AC-646D39322EFD}" type="presParOf" srcId="{076C05EA-A2E7-4082-8D1D-CD0E8946A04B}" destId="{1BA6F050-70DF-4D49-A5F4-537BB6198BEA}" srcOrd="2" destOrd="0" presId="urn:microsoft.com/office/officeart/2005/8/layout/cycle7"/>
    <dgm:cxn modelId="{8ABE4D84-6DE9-4820-B7EA-EA9042BB2D41}" type="presParOf" srcId="{076C05EA-A2E7-4082-8D1D-CD0E8946A04B}" destId="{0D174C99-AC6E-4E7B-805B-8F3509085BDA}" srcOrd="3" destOrd="0" presId="urn:microsoft.com/office/officeart/2005/8/layout/cycle7"/>
    <dgm:cxn modelId="{17C67967-6CD5-46DD-87ED-15AEC1656953}" type="presParOf" srcId="{0D174C99-AC6E-4E7B-805B-8F3509085BDA}" destId="{B50B70A7-DE40-4556-BA98-9FD4D927F72D}" srcOrd="0" destOrd="0" presId="urn:microsoft.com/office/officeart/2005/8/layout/cycle7"/>
    <dgm:cxn modelId="{12A2FB4B-E568-493C-8332-C31B910FFCA5}" type="presParOf" srcId="{076C05EA-A2E7-4082-8D1D-CD0E8946A04B}" destId="{C9875993-C748-4E60-8E28-E755B90E6254}" srcOrd="4" destOrd="0" presId="urn:microsoft.com/office/officeart/2005/8/layout/cycle7"/>
    <dgm:cxn modelId="{B234C97D-B443-4AC5-8799-92ED3603E07B}" type="presParOf" srcId="{076C05EA-A2E7-4082-8D1D-CD0E8946A04B}" destId="{E2C5B5F0-366A-465F-B5E0-2D5A8CB674F3}" srcOrd="5" destOrd="0" presId="urn:microsoft.com/office/officeart/2005/8/layout/cycle7"/>
    <dgm:cxn modelId="{85ED0D31-96E9-48D3-BD87-951EFCA47C74}" type="presParOf" srcId="{E2C5B5F0-366A-465F-B5E0-2D5A8CB674F3}" destId="{2FBE046C-C0D8-4879-B26E-9F527365292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0CD207-7C32-40C6-9EAF-624B5EFE0A28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4AF8F7E-FF77-4909-9CE2-98F8411E3880}">
      <dgm:prSet phldrT="[Текст]"/>
      <dgm:spPr/>
      <dgm:t>
        <a:bodyPr/>
        <a:lstStyle/>
        <a:p>
          <a:r>
            <a:rPr lang="ru-RU" dirty="0" smtClean="0"/>
            <a:t>Задачи</a:t>
          </a:r>
          <a:endParaRPr lang="ru-RU" dirty="0"/>
        </a:p>
      </dgm:t>
    </dgm:pt>
    <dgm:pt modelId="{3BCF017E-1D4D-43C7-BB20-8C0537EDB0C3}" type="parTrans" cxnId="{D2AB9C2D-9A1A-47EC-BC10-931E1C58990F}">
      <dgm:prSet/>
      <dgm:spPr/>
      <dgm:t>
        <a:bodyPr/>
        <a:lstStyle/>
        <a:p>
          <a:endParaRPr lang="ru-RU"/>
        </a:p>
      </dgm:t>
    </dgm:pt>
    <dgm:pt modelId="{515B32C9-D416-42DA-89D4-C21F440D1401}" type="sibTrans" cxnId="{D2AB9C2D-9A1A-47EC-BC10-931E1C58990F}">
      <dgm:prSet/>
      <dgm:spPr/>
      <dgm:t>
        <a:bodyPr/>
        <a:lstStyle/>
        <a:p>
          <a:endParaRPr lang="ru-RU"/>
        </a:p>
      </dgm:t>
    </dgm:pt>
    <dgm:pt modelId="{F89DD724-C38B-4199-BE70-95A0DBE58F15}">
      <dgm:prSet phldrT="[Текст]"/>
      <dgm:spPr/>
      <dgm:t>
        <a:bodyPr/>
        <a:lstStyle/>
        <a:p>
          <a:r>
            <a:rPr lang="ru-RU" dirty="0" smtClean="0"/>
            <a:t>Развитие длительного плавного ротового выдоха</a:t>
          </a:r>
          <a:endParaRPr lang="ru-RU" dirty="0"/>
        </a:p>
      </dgm:t>
    </dgm:pt>
    <dgm:pt modelId="{A247CF8C-F506-4285-BFE2-8C1257C05D9F}" type="parTrans" cxnId="{1A66B5DA-A413-44D6-B952-B1DE4658F8A3}">
      <dgm:prSet/>
      <dgm:spPr/>
      <dgm:t>
        <a:bodyPr/>
        <a:lstStyle/>
        <a:p>
          <a:endParaRPr lang="ru-RU"/>
        </a:p>
      </dgm:t>
    </dgm:pt>
    <dgm:pt modelId="{0CFCB8FA-CBF4-4AAA-863E-4C725807E369}" type="sibTrans" cxnId="{1A66B5DA-A413-44D6-B952-B1DE4658F8A3}">
      <dgm:prSet/>
      <dgm:spPr/>
      <dgm:t>
        <a:bodyPr/>
        <a:lstStyle/>
        <a:p>
          <a:endParaRPr lang="ru-RU"/>
        </a:p>
      </dgm:t>
    </dgm:pt>
    <dgm:pt modelId="{1B6669B1-9A51-4C07-926E-A75C67B65375}">
      <dgm:prSet phldrT="[Текст]"/>
      <dgm:spPr/>
      <dgm:t>
        <a:bodyPr/>
        <a:lstStyle/>
        <a:p>
          <a:r>
            <a:rPr lang="ru-RU" dirty="0" smtClean="0"/>
            <a:t>Развитие длительного непрерывного ротового выдоха</a:t>
          </a:r>
          <a:endParaRPr lang="ru-RU" dirty="0"/>
        </a:p>
      </dgm:t>
    </dgm:pt>
    <dgm:pt modelId="{9828C258-104F-4321-ABB1-D4A2A960CEC0}" type="parTrans" cxnId="{27B918BB-CE0E-4FE4-85C5-D3E0C0A8B247}">
      <dgm:prSet/>
      <dgm:spPr/>
      <dgm:t>
        <a:bodyPr/>
        <a:lstStyle/>
        <a:p>
          <a:endParaRPr lang="ru-RU"/>
        </a:p>
      </dgm:t>
    </dgm:pt>
    <dgm:pt modelId="{F69FB87B-3947-449E-91B8-B3FBC05FE0D8}" type="sibTrans" cxnId="{27B918BB-CE0E-4FE4-85C5-D3E0C0A8B247}">
      <dgm:prSet/>
      <dgm:spPr/>
      <dgm:t>
        <a:bodyPr/>
        <a:lstStyle/>
        <a:p>
          <a:endParaRPr lang="ru-RU"/>
        </a:p>
      </dgm:t>
    </dgm:pt>
    <dgm:pt modelId="{7E95C4C1-4688-4EEB-A82C-CC631292FA8A}">
      <dgm:prSet phldrT="[Текст]"/>
      <dgm:spPr/>
      <dgm:t>
        <a:bodyPr/>
        <a:lstStyle/>
        <a:p>
          <a:r>
            <a:rPr lang="ru-RU" dirty="0" smtClean="0"/>
            <a:t>Активизация губных мышц</a:t>
          </a:r>
          <a:endParaRPr lang="ru-RU" dirty="0"/>
        </a:p>
      </dgm:t>
    </dgm:pt>
    <dgm:pt modelId="{A65271C9-E56D-4621-8BDE-6A2F8B1A9C5F}" type="parTrans" cxnId="{1685E565-10EE-4F0F-A4D9-DE17C8A0A3E0}">
      <dgm:prSet/>
      <dgm:spPr/>
      <dgm:t>
        <a:bodyPr/>
        <a:lstStyle/>
        <a:p>
          <a:endParaRPr lang="ru-RU"/>
        </a:p>
      </dgm:t>
    </dgm:pt>
    <dgm:pt modelId="{721578DE-F734-4B29-92DD-68124977659A}" type="sibTrans" cxnId="{1685E565-10EE-4F0F-A4D9-DE17C8A0A3E0}">
      <dgm:prSet/>
      <dgm:spPr/>
      <dgm:t>
        <a:bodyPr/>
        <a:lstStyle/>
        <a:p>
          <a:endParaRPr lang="ru-RU"/>
        </a:p>
      </dgm:t>
    </dgm:pt>
    <dgm:pt modelId="{03849298-3F9C-4074-A4A0-0A40A16BE345}">
      <dgm:prSet phldrT="[Текст]"/>
      <dgm:spPr/>
      <dgm:t>
        <a:bodyPr/>
        <a:lstStyle/>
        <a:p>
          <a:r>
            <a:rPr lang="ru-RU" dirty="0" smtClean="0"/>
            <a:t>Развитие сильного плавного направленного выдоха</a:t>
          </a:r>
          <a:endParaRPr lang="ru-RU" dirty="0"/>
        </a:p>
      </dgm:t>
    </dgm:pt>
    <dgm:pt modelId="{E5961101-D861-4748-B3E0-5D4269AC1392}" type="parTrans" cxnId="{1E58F7C7-1C42-4F05-B3B4-EDB660F4AAA0}">
      <dgm:prSet/>
      <dgm:spPr/>
      <dgm:t>
        <a:bodyPr/>
        <a:lstStyle/>
        <a:p>
          <a:endParaRPr lang="ru-RU"/>
        </a:p>
      </dgm:t>
    </dgm:pt>
    <dgm:pt modelId="{6DEF669B-6079-4817-88E9-38ED066A6A26}" type="sibTrans" cxnId="{1E58F7C7-1C42-4F05-B3B4-EDB660F4AAA0}">
      <dgm:prSet/>
      <dgm:spPr/>
      <dgm:t>
        <a:bodyPr/>
        <a:lstStyle/>
        <a:p>
          <a:endParaRPr lang="ru-RU"/>
        </a:p>
      </dgm:t>
    </dgm:pt>
    <dgm:pt modelId="{C2FA9D1B-B519-4161-978A-72AEF6D5663B}" type="pres">
      <dgm:prSet presAssocID="{450CD207-7C32-40C6-9EAF-624B5EFE0A2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099C7B-0F38-4841-9369-8083806DC579}" type="pres">
      <dgm:prSet presAssocID="{450CD207-7C32-40C6-9EAF-624B5EFE0A28}" presName="matrix" presStyleCnt="0"/>
      <dgm:spPr/>
    </dgm:pt>
    <dgm:pt modelId="{E4E939F6-BDEB-43C0-B6A2-031B08C64450}" type="pres">
      <dgm:prSet presAssocID="{450CD207-7C32-40C6-9EAF-624B5EFE0A28}" presName="tile1" presStyleLbl="node1" presStyleIdx="0" presStyleCnt="4" custLinFactNeighborX="0" custLinFactNeighborY="0"/>
      <dgm:spPr/>
      <dgm:t>
        <a:bodyPr/>
        <a:lstStyle/>
        <a:p>
          <a:endParaRPr lang="ru-RU"/>
        </a:p>
      </dgm:t>
    </dgm:pt>
    <dgm:pt modelId="{3602607C-5652-4777-93C7-8B3D5C8BFAC3}" type="pres">
      <dgm:prSet presAssocID="{450CD207-7C32-40C6-9EAF-624B5EFE0A2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35C7D0-A6CF-4AE1-94A6-46C912EB4DE7}" type="pres">
      <dgm:prSet presAssocID="{450CD207-7C32-40C6-9EAF-624B5EFE0A28}" presName="tile2" presStyleLbl="node1" presStyleIdx="1" presStyleCnt="4"/>
      <dgm:spPr/>
      <dgm:t>
        <a:bodyPr/>
        <a:lstStyle/>
        <a:p>
          <a:endParaRPr lang="ru-RU"/>
        </a:p>
      </dgm:t>
    </dgm:pt>
    <dgm:pt modelId="{CC74AF45-721C-43B6-9021-C1C8F7008F6F}" type="pres">
      <dgm:prSet presAssocID="{450CD207-7C32-40C6-9EAF-624B5EFE0A2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DBDB93-FBE5-495D-94D7-EDA69012BB01}" type="pres">
      <dgm:prSet presAssocID="{450CD207-7C32-40C6-9EAF-624B5EFE0A28}" presName="tile3" presStyleLbl="node1" presStyleIdx="2" presStyleCnt="4"/>
      <dgm:spPr/>
      <dgm:t>
        <a:bodyPr/>
        <a:lstStyle/>
        <a:p>
          <a:endParaRPr lang="ru-RU"/>
        </a:p>
      </dgm:t>
    </dgm:pt>
    <dgm:pt modelId="{9CAB671D-27EF-40FB-9E04-E54C8CF89D6C}" type="pres">
      <dgm:prSet presAssocID="{450CD207-7C32-40C6-9EAF-624B5EFE0A2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1AA9E-416D-4374-801C-8C926A6B79B9}" type="pres">
      <dgm:prSet presAssocID="{450CD207-7C32-40C6-9EAF-624B5EFE0A28}" presName="tile4" presStyleLbl="node1" presStyleIdx="3" presStyleCnt="4" custLinFactNeighborX="2083" custLinFactNeighborY="4000"/>
      <dgm:spPr/>
      <dgm:t>
        <a:bodyPr/>
        <a:lstStyle/>
        <a:p>
          <a:endParaRPr lang="ru-RU"/>
        </a:p>
      </dgm:t>
    </dgm:pt>
    <dgm:pt modelId="{6FDEB2AB-E07D-4BD9-8082-05A30CCA226A}" type="pres">
      <dgm:prSet presAssocID="{450CD207-7C32-40C6-9EAF-624B5EFE0A2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7454E2-6469-4577-B41A-E36E5FEC9A81}" type="pres">
      <dgm:prSet presAssocID="{450CD207-7C32-40C6-9EAF-624B5EFE0A28}" presName="centerTile" presStyleLbl="fgShp" presStyleIdx="0" presStyleCnt="1" custLinFactNeighborX="-2083" custLinFactNeighborY="466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C50AA032-7448-4469-96EE-460A625A8528}" type="presOf" srcId="{F89DD724-C38B-4199-BE70-95A0DBE58F15}" destId="{3602607C-5652-4777-93C7-8B3D5C8BFAC3}" srcOrd="1" destOrd="0" presId="urn:microsoft.com/office/officeart/2005/8/layout/matrix1"/>
    <dgm:cxn modelId="{209D20A6-F9F5-460D-A914-0628459F5F7B}" type="presOf" srcId="{450CD207-7C32-40C6-9EAF-624B5EFE0A28}" destId="{C2FA9D1B-B519-4161-978A-72AEF6D5663B}" srcOrd="0" destOrd="0" presId="urn:microsoft.com/office/officeart/2005/8/layout/matrix1"/>
    <dgm:cxn modelId="{27B918BB-CE0E-4FE4-85C5-D3E0C0A8B247}" srcId="{E4AF8F7E-FF77-4909-9CE2-98F8411E3880}" destId="{1B6669B1-9A51-4C07-926E-A75C67B65375}" srcOrd="1" destOrd="0" parTransId="{9828C258-104F-4321-ABB1-D4A2A960CEC0}" sibTransId="{F69FB87B-3947-449E-91B8-B3FBC05FE0D8}"/>
    <dgm:cxn modelId="{1A66B5DA-A413-44D6-B952-B1DE4658F8A3}" srcId="{E4AF8F7E-FF77-4909-9CE2-98F8411E3880}" destId="{F89DD724-C38B-4199-BE70-95A0DBE58F15}" srcOrd="0" destOrd="0" parTransId="{A247CF8C-F506-4285-BFE2-8C1257C05D9F}" sibTransId="{0CFCB8FA-CBF4-4AAA-863E-4C725807E369}"/>
    <dgm:cxn modelId="{F6EBC4E8-297C-4121-849D-C749233C1C78}" type="presOf" srcId="{7E95C4C1-4688-4EEB-A82C-CC631292FA8A}" destId="{34DBDB93-FBE5-495D-94D7-EDA69012BB01}" srcOrd="0" destOrd="0" presId="urn:microsoft.com/office/officeart/2005/8/layout/matrix1"/>
    <dgm:cxn modelId="{0DA81FFA-AD70-413F-BC16-0C0DA33BFE1D}" type="presOf" srcId="{03849298-3F9C-4074-A4A0-0A40A16BE345}" destId="{6BF1AA9E-416D-4374-801C-8C926A6B79B9}" srcOrd="0" destOrd="0" presId="urn:microsoft.com/office/officeart/2005/8/layout/matrix1"/>
    <dgm:cxn modelId="{D2AB9C2D-9A1A-47EC-BC10-931E1C58990F}" srcId="{450CD207-7C32-40C6-9EAF-624B5EFE0A28}" destId="{E4AF8F7E-FF77-4909-9CE2-98F8411E3880}" srcOrd="0" destOrd="0" parTransId="{3BCF017E-1D4D-43C7-BB20-8C0537EDB0C3}" sibTransId="{515B32C9-D416-42DA-89D4-C21F440D1401}"/>
    <dgm:cxn modelId="{02357BCE-1954-488C-BB7A-951AE604066E}" type="presOf" srcId="{F89DD724-C38B-4199-BE70-95A0DBE58F15}" destId="{E4E939F6-BDEB-43C0-B6A2-031B08C64450}" srcOrd="0" destOrd="0" presId="urn:microsoft.com/office/officeart/2005/8/layout/matrix1"/>
    <dgm:cxn modelId="{1E58F7C7-1C42-4F05-B3B4-EDB660F4AAA0}" srcId="{E4AF8F7E-FF77-4909-9CE2-98F8411E3880}" destId="{03849298-3F9C-4074-A4A0-0A40A16BE345}" srcOrd="3" destOrd="0" parTransId="{E5961101-D861-4748-B3E0-5D4269AC1392}" sibTransId="{6DEF669B-6079-4817-88E9-38ED066A6A26}"/>
    <dgm:cxn modelId="{33603D89-7DBA-4E2E-8DC9-9C134DB0AF9C}" type="presOf" srcId="{7E95C4C1-4688-4EEB-A82C-CC631292FA8A}" destId="{9CAB671D-27EF-40FB-9E04-E54C8CF89D6C}" srcOrd="1" destOrd="0" presId="urn:microsoft.com/office/officeart/2005/8/layout/matrix1"/>
    <dgm:cxn modelId="{B036FA33-23BC-4962-A197-1D7DE662D47B}" type="presOf" srcId="{1B6669B1-9A51-4C07-926E-A75C67B65375}" destId="{CC74AF45-721C-43B6-9021-C1C8F7008F6F}" srcOrd="1" destOrd="0" presId="urn:microsoft.com/office/officeart/2005/8/layout/matrix1"/>
    <dgm:cxn modelId="{DEA9EC67-DDF3-48E0-A119-FC83D6B1C254}" type="presOf" srcId="{1B6669B1-9A51-4C07-926E-A75C67B65375}" destId="{FC35C7D0-A6CF-4AE1-94A6-46C912EB4DE7}" srcOrd="0" destOrd="0" presId="urn:microsoft.com/office/officeart/2005/8/layout/matrix1"/>
    <dgm:cxn modelId="{71F4F23E-2EB7-4979-925D-2F595DF950A5}" type="presOf" srcId="{03849298-3F9C-4074-A4A0-0A40A16BE345}" destId="{6FDEB2AB-E07D-4BD9-8082-05A30CCA226A}" srcOrd="1" destOrd="0" presId="urn:microsoft.com/office/officeart/2005/8/layout/matrix1"/>
    <dgm:cxn modelId="{B7658044-DA59-4E8F-9E61-325EADD49F5F}" type="presOf" srcId="{E4AF8F7E-FF77-4909-9CE2-98F8411E3880}" destId="{F97454E2-6469-4577-B41A-E36E5FEC9A81}" srcOrd="0" destOrd="0" presId="urn:microsoft.com/office/officeart/2005/8/layout/matrix1"/>
    <dgm:cxn modelId="{1685E565-10EE-4F0F-A4D9-DE17C8A0A3E0}" srcId="{E4AF8F7E-FF77-4909-9CE2-98F8411E3880}" destId="{7E95C4C1-4688-4EEB-A82C-CC631292FA8A}" srcOrd="2" destOrd="0" parTransId="{A65271C9-E56D-4621-8BDE-6A2F8B1A9C5F}" sibTransId="{721578DE-F734-4B29-92DD-68124977659A}"/>
    <dgm:cxn modelId="{50485A45-D93A-4B30-9ACE-FD150B642EB5}" type="presParOf" srcId="{C2FA9D1B-B519-4161-978A-72AEF6D5663B}" destId="{1E099C7B-0F38-4841-9369-8083806DC579}" srcOrd="0" destOrd="0" presId="urn:microsoft.com/office/officeart/2005/8/layout/matrix1"/>
    <dgm:cxn modelId="{A5FB88AF-5C7E-4183-B6EE-694BA1C1E450}" type="presParOf" srcId="{1E099C7B-0F38-4841-9369-8083806DC579}" destId="{E4E939F6-BDEB-43C0-B6A2-031B08C64450}" srcOrd="0" destOrd="0" presId="urn:microsoft.com/office/officeart/2005/8/layout/matrix1"/>
    <dgm:cxn modelId="{BAF93065-37D7-4759-85D4-6C0C9A913850}" type="presParOf" srcId="{1E099C7B-0F38-4841-9369-8083806DC579}" destId="{3602607C-5652-4777-93C7-8B3D5C8BFAC3}" srcOrd="1" destOrd="0" presId="urn:microsoft.com/office/officeart/2005/8/layout/matrix1"/>
    <dgm:cxn modelId="{44557E21-AEBD-4A58-AE53-7F4E79B0DA76}" type="presParOf" srcId="{1E099C7B-0F38-4841-9369-8083806DC579}" destId="{FC35C7D0-A6CF-4AE1-94A6-46C912EB4DE7}" srcOrd="2" destOrd="0" presId="urn:microsoft.com/office/officeart/2005/8/layout/matrix1"/>
    <dgm:cxn modelId="{FE3BDAE7-2644-4A70-A730-7837EB598927}" type="presParOf" srcId="{1E099C7B-0F38-4841-9369-8083806DC579}" destId="{CC74AF45-721C-43B6-9021-C1C8F7008F6F}" srcOrd="3" destOrd="0" presId="urn:microsoft.com/office/officeart/2005/8/layout/matrix1"/>
    <dgm:cxn modelId="{75FFB651-8AA4-4857-8288-197520504A95}" type="presParOf" srcId="{1E099C7B-0F38-4841-9369-8083806DC579}" destId="{34DBDB93-FBE5-495D-94D7-EDA69012BB01}" srcOrd="4" destOrd="0" presId="urn:microsoft.com/office/officeart/2005/8/layout/matrix1"/>
    <dgm:cxn modelId="{BD0F7262-8223-4592-AD04-1F517621D2BC}" type="presParOf" srcId="{1E099C7B-0F38-4841-9369-8083806DC579}" destId="{9CAB671D-27EF-40FB-9E04-E54C8CF89D6C}" srcOrd="5" destOrd="0" presId="urn:microsoft.com/office/officeart/2005/8/layout/matrix1"/>
    <dgm:cxn modelId="{5197F74C-C803-4457-9064-E8A1DF128D53}" type="presParOf" srcId="{1E099C7B-0F38-4841-9369-8083806DC579}" destId="{6BF1AA9E-416D-4374-801C-8C926A6B79B9}" srcOrd="6" destOrd="0" presId="urn:microsoft.com/office/officeart/2005/8/layout/matrix1"/>
    <dgm:cxn modelId="{A4FEA87A-0E8A-406F-A97A-A1280CCF053E}" type="presParOf" srcId="{1E099C7B-0F38-4841-9369-8083806DC579}" destId="{6FDEB2AB-E07D-4BD9-8082-05A30CCA226A}" srcOrd="7" destOrd="0" presId="urn:microsoft.com/office/officeart/2005/8/layout/matrix1"/>
    <dgm:cxn modelId="{BC8A3DA7-C41C-4933-8748-A09741A80FD9}" type="presParOf" srcId="{C2FA9D1B-B519-4161-978A-72AEF6D5663B}" destId="{F97454E2-6469-4577-B41A-E36E5FEC9A8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CFFEC8-C7E9-4D20-8E3E-E1FF8682AF3D}">
      <dsp:nvSpPr>
        <dsp:cNvPr id="0" name=""/>
        <dsp:cNvSpPr/>
      </dsp:nvSpPr>
      <dsp:spPr>
        <a:xfrm>
          <a:off x="1959895" y="188637"/>
          <a:ext cx="4658020" cy="20326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rgbClr val="FF0000"/>
              </a:solidFill>
            </a:rPr>
            <a:t>Дыхание – основа всего живого !</a:t>
          </a:r>
        </a:p>
      </dsp:txBody>
      <dsp:txXfrm>
        <a:off x="2019430" y="248172"/>
        <a:ext cx="4538950" cy="1913595"/>
      </dsp:txXfrm>
    </dsp:sp>
    <dsp:sp modelId="{5489346F-64A2-4C67-8642-FF76F5A6BE69}">
      <dsp:nvSpPr>
        <dsp:cNvPr id="0" name=""/>
        <dsp:cNvSpPr/>
      </dsp:nvSpPr>
      <dsp:spPr>
        <a:xfrm rot="3475992">
          <a:off x="5104500" y="2732427"/>
          <a:ext cx="636823" cy="56526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5274080" y="2845480"/>
        <a:ext cx="297663" cy="339160"/>
      </dsp:txXfrm>
    </dsp:sp>
    <dsp:sp modelId="{1BA6F050-70DF-4D49-A5F4-537BB6198BEA}">
      <dsp:nvSpPr>
        <dsp:cNvPr id="0" name=""/>
        <dsp:cNvSpPr/>
      </dsp:nvSpPr>
      <dsp:spPr>
        <a:xfrm>
          <a:off x="4671466" y="3808817"/>
          <a:ext cx="3769163" cy="2029887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</a:rPr>
            <a:t>Основной метод развития дыхания – это дыхательная гимнастика</a:t>
          </a:r>
          <a:endParaRPr lang="ru-RU" sz="2800" kern="1200" dirty="0">
            <a:solidFill>
              <a:srgbClr val="002060"/>
            </a:solidFill>
          </a:endParaRPr>
        </a:p>
      </dsp:txBody>
      <dsp:txXfrm>
        <a:off x="4730919" y="3868270"/>
        <a:ext cx="3650257" cy="1910981"/>
      </dsp:txXfrm>
    </dsp:sp>
    <dsp:sp modelId="{0D174C99-AC6E-4E7B-805B-8F3509085BDA}">
      <dsp:nvSpPr>
        <dsp:cNvPr id="0" name=""/>
        <dsp:cNvSpPr/>
      </dsp:nvSpPr>
      <dsp:spPr>
        <a:xfrm rot="10800793">
          <a:off x="3955040" y="4540601"/>
          <a:ext cx="636823" cy="56526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4124620" y="4653654"/>
        <a:ext cx="297663" cy="339160"/>
      </dsp:txXfrm>
    </dsp:sp>
    <dsp:sp modelId="{C9875993-C748-4E60-8E28-E755B90E6254}">
      <dsp:nvSpPr>
        <dsp:cNvPr id="0" name=""/>
        <dsp:cNvSpPr/>
      </dsp:nvSpPr>
      <dsp:spPr>
        <a:xfrm>
          <a:off x="144001" y="3789042"/>
          <a:ext cx="3731436" cy="2067340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006600"/>
              </a:solidFill>
            </a:rPr>
            <a:t>Дыхание – основа процесса образования речи </a:t>
          </a:r>
        </a:p>
      </dsp:txBody>
      <dsp:txXfrm>
        <a:off x="204551" y="3849592"/>
        <a:ext cx="3610336" cy="1946240"/>
      </dsp:txXfrm>
    </dsp:sp>
    <dsp:sp modelId="{E2C5B5F0-366A-465F-B5E0-2D5A8CB674F3}">
      <dsp:nvSpPr>
        <dsp:cNvPr id="0" name=""/>
        <dsp:cNvSpPr/>
      </dsp:nvSpPr>
      <dsp:spPr>
        <a:xfrm rot="18132662">
          <a:off x="2836362" y="2722539"/>
          <a:ext cx="636823" cy="56526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3005942" y="2835592"/>
        <a:ext cx="297663" cy="339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41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templated.r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Дыхательная   </a:t>
            </a:r>
            <a:br>
              <a:rPr lang="ru-RU" sz="6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гимнастика </a:t>
            </a:r>
            <a:br>
              <a:rPr lang="ru-RU" sz="6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дошкольников</a:t>
            </a:r>
            <a:endParaRPr lang="ru-RU" sz="6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1728192"/>
          </a:xfrm>
        </p:spPr>
        <p:txBody>
          <a:bodyPr>
            <a:normAutofit fontScale="92500"/>
          </a:bodyPr>
          <a:lstStyle/>
          <a:p>
            <a:pPr algn="l"/>
            <a:endParaRPr lang="ru-RU" altLang="ru-RU" sz="2000" b="1" dirty="0" smtClean="0">
              <a:solidFill>
                <a:srgbClr val="990033"/>
              </a:solidFill>
              <a:latin typeface="+mj-lt"/>
            </a:endParaRPr>
          </a:p>
          <a:p>
            <a:r>
              <a:rPr lang="ru-RU" altLang="ru-RU" sz="2000" b="1" dirty="0" smtClean="0">
                <a:solidFill>
                  <a:srgbClr val="002060"/>
                </a:solidFill>
                <a:latin typeface="+mj-lt"/>
              </a:rPr>
              <a:t>Автор</a:t>
            </a:r>
            <a:r>
              <a:rPr lang="ru-RU" altLang="ru-RU" sz="2000" b="1" dirty="0">
                <a:solidFill>
                  <a:srgbClr val="002060"/>
                </a:solidFill>
                <a:latin typeface="+mj-lt"/>
              </a:rPr>
              <a:t>: </a:t>
            </a:r>
            <a:r>
              <a:rPr lang="ru-RU" altLang="ru-RU" sz="2000" b="1" dirty="0" smtClean="0">
                <a:solidFill>
                  <a:srgbClr val="002060"/>
                </a:solidFill>
                <a:latin typeface="+mj-lt"/>
              </a:rPr>
              <a:t>Ефименко Светлана Николаевна</a:t>
            </a:r>
            <a:r>
              <a:rPr lang="ru-RU" altLang="ru-RU" sz="2000" b="1" dirty="0">
                <a:solidFill>
                  <a:srgbClr val="002060"/>
                </a:solidFill>
                <a:latin typeface="+mj-lt"/>
              </a:rPr>
              <a:t/>
            </a:r>
            <a:br>
              <a:rPr lang="ru-RU" altLang="ru-RU" sz="2000" b="1" dirty="0">
                <a:solidFill>
                  <a:srgbClr val="002060"/>
                </a:solidFill>
                <a:latin typeface="+mj-lt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+mj-lt"/>
              </a:rPr>
              <a:t>воспитатель логопедической группы </a:t>
            </a:r>
          </a:p>
          <a:p>
            <a:r>
              <a:rPr lang="ru-RU" altLang="ru-RU" sz="2000" b="1" dirty="0" smtClean="0">
                <a:solidFill>
                  <a:srgbClr val="002060"/>
                </a:solidFill>
                <a:latin typeface="+mj-lt"/>
              </a:rPr>
              <a:t>МБДОУ д/с комбинированного вида №18 «Алёнка» </a:t>
            </a:r>
          </a:p>
          <a:p>
            <a:r>
              <a:rPr lang="ru-RU" altLang="ru-RU" sz="2000" b="1" dirty="0" err="1" smtClean="0">
                <a:solidFill>
                  <a:srgbClr val="002060"/>
                </a:solidFill>
                <a:latin typeface="+mj-lt"/>
              </a:rPr>
              <a:t>г.Сафоново</a:t>
            </a:r>
            <a:r>
              <a:rPr lang="ru-RU" altLang="ru-RU" sz="2000" b="1" dirty="0" smtClean="0">
                <a:solidFill>
                  <a:srgbClr val="002060"/>
                </a:solidFill>
                <a:latin typeface="+mj-lt"/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Смоленская область</a:t>
            </a:r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654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3929066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4929198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/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            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Дыхательное упражнение</a:t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«Ветерок»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93" y="2492896"/>
            <a:ext cx="4038600" cy="3873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7D3FF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442822"/>
            <a:ext cx="3960440" cy="36423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7D3FF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Дыхательное упражнение 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«Ветерок»</a:t>
            </a:r>
            <a:endParaRPr lang="ru-RU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824" y="1600200"/>
            <a:ext cx="468835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4137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Дыхательное упражнение           </a:t>
            </a:r>
            <a:b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«Мельница»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708920"/>
            <a:ext cx="4038600" cy="3677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4038600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0106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Дыхательное упражнение </a:t>
            </a:r>
            <a:b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«Полёт бабочки»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07470"/>
            <a:ext cx="4038600" cy="3711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16833"/>
            <a:ext cx="4038600" cy="3794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892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Дыхательное упражнение                        </a:t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«Снегопад»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4038600" cy="4262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4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00808"/>
            <a:ext cx="4038600" cy="4338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4574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Дыхательное упражнение </a:t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«Футбол»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6964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Дыхательное упражнение </a:t>
            </a:r>
            <a:b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«Буря в стакане»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132856"/>
            <a:ext cx="4038600" cy="35525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5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2856"/>
            <a:ext cx="4038600" cy="35898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5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636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Дыхательное упражнение </a:t>
            </a:r>
            <a:b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«Воздушный шарик»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17" y="1600200"/>
            <a:ext cx="3844366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7D3FF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004" y="1600200"/>
            <a:ext cx="3860991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9670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836712"/>
            <a:ext cx="76328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 smtClean="0"/>
          </a:p>
          <a:p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Девять десятых нашего счастья зависит от здоровья »              </a:t>
            </a:r>
          </a:p>
          <a:p>
            <a:r>
              <a:rPr lang="ru-RU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Артур Шопенгауэр </a:t>
            </a:r>
          </a:p>
          <a:p>
            <a:endParaRPr lang="ru-RU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Дышите правильно </a:t>
            </a:r>
          </a:p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будьте здоровы !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950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</a:t>
            </a:r>
          </a:p>
          <a:p>
            <a:pPr marL="0" indent="0" algn="ctr">
              <a:buNone/>
            </a:pPr>
            <a:r>
              <a:rPr lang="ru-RU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за </a:t>
            </a:r>
          </a:p>
          <a:p>
            <a:pPr marL="0" indent="0" algn="ctr">
              <a:buNone/>
            </a:pPr>
            <a:r>
              <a:rPr lang="ru-RU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внимание</a:t>
            </a:r>
            <a:endParaRPr lang="ru-RU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469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16632"/>
            <a:ext cx="2952328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8718672"/>
              </p:ext>
            </p:extLst>
          </p:nvPr>
        </p:nvGraphicFramePr>
        <p:xfrm>
          <a:off x="251520" y="0"/>
          <a:ext cx="8568952" cy="7101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849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1227786"/>
            <a:ext cx="71287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altLang="ru-RU" sz="3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alt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используемых источников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err="1"/>
              <a:t>Нестерюк</a:t>
            </a:r>
            <a:r>
              <a:rPr lang="ru-RU" sz="2800" dirty="0"/>
              <a:t> Т.В. Дыхательная и звуковая гимнастика М.: - Издательство «Книголюб», 2007. 2. </a:t>
            </a:r>
            <a:endParaRPr lang="ru-RU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Фотографии из личного альбома</a:t>
            </a:r>
            <a:endParaRPr lang="ru-RU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hlinkClick r:id="rId2"/>
              </a:rPr>
              <a:t>http</a:t>
            </a:r>
            <a:r>
              <a:rPr lang="en-US" sz="2800" dirty="0">
                <a:hlinkClick r:id="rId2"/>
              </a:rPr>
              <a:t>://templated.ru</a:t>
            </a:r>
            <a:r>
              <a:rPr lang="en-US" sz="2800" dirty="0" smtClean="0">
                <a:hlinkClick r:id="rId2"/>
              </a:rPr>
              <a:t>/</a:t>
            </a:r>
            <a:endParaRPr lang="ru-RU" sz="28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000" i="1" dirty="0" smtClean="0">
                <a:solidFill>
                  <a:srgbClr val="FF0000"/>
                </a:solidFill>
                <a:latin typeface="+mj-lt"/>
              </a:rPr>
              <a:t>Для </a:t>
            </a:r>
            <a:r>
              <a:rPr lang="ru-RU" sz="2000" i="1" dirty="0">
                <a:solidFill>
                  <a:srgbClr val="FF0000"/>
                </a:solidFill>
                <a:latin typeface="+mj-lt"/>
              </a:rPr>
              <a:t>публикации информации о детях получено письменное разрешение родителей (законных </a:t>
            </a:r>
            <a:r>
              <a:rPr lang="ru-RU" sz="2000" i="1" dirty="0" smtClean="0">
                <a:solidFill>
                  <a:srgbClr val="FF0000"/>
                </a:solidFill>
                <a:latin typeface="+mj-lt"/>
              </a:rPr>
              <a:t>представителей</a:t>
            </a: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ru-RU" sz="2000" i="1" dirty="0" smtClean="0">
              <a:solidFill>
                <a:srgbClr val="FF0000"/>
              </a:solidFill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98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99288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             </a:t>
            </a:r>
            <a:r>
              <a:rPr lang="ru-RU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Дыхательная гимнастика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у</a:t>
            </a:r>
            <a:r>
              <a:rPr lang="ru-RU" sz="2800" dirty="0" smtClean="0"/>
              <a:t>лучшает </a:t>
            </a:r>
            <a:r>
              <a:rPr lang="ru-RU" sz="2800" dirty="0"/>
              <a:t>носовое </a:t>
            </a:r>
            <a:r>
              <a:rPr lang="ru-RU" sz="2800" dirty="0" smtClean="0"/>
              <a:t>дыхание;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л</a:t>
            </a:r>
            <a:r>
              <a:rPr lang="ru-RU" sz="2800" dirty="0" smtClean="0"/>
              <a:t>иквидирует </a:t>
            </a:r>
            <a:r>
              <a:rPr lang="ru-RU" sz="2800" dirty="0"/>
              <a:t>заболевания верхних дыхательных </a:t>
            </a:r>
            <a:r>
              <a:rPr lang="ru-RU" sz="2800" dirty="0" smtClean="0"/>
              <a:t>путей;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у</a:t>
            </a:r>
            <a:r>
              <a:rPr lang="ru-RU" sz="2800" dirty="0" smtClean="0"/>
              <a:t>лучшает </a:t>
            </a:r>
            <a:r>
              <a:rPr lang="ru-RU" sz="2800" dirty="0"/>
              <a:t>состояние сердечно-сосудистой </a:t>
            </a:r>
            <a:r>
              <a:rPr lang="ru-RU" sz="2800" dirty="0" smtClean="0"/>
              <a:t>системы;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у</a:t>
            </a:r>
            <a:r>
              <a:rPr lang="ru-RU" sz="2800" dirty="0" smtClean="0"/>
              <a:t>лучшает </a:t>
            </a:r>
            <a:r>
              <a:rPr lang="ru-RU" sz="2800" dirty="0"/>
              <a:t>зрение, </a:t>
            </a:r>
            <a:r>
              <a:rPr lang="ru-RU" sz="2800" dirty="0" smtClean="0"/>
              <a:t>память;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л</a:t>
            </a:r>
            <a:r>
              <a:rPr lang="ru-RU" sz="2800" dirty="0" smtClean="0"/>
              <a:t>иквидирует </a:t>
            </a:r>
            <a:r>
              <a:rPr lang="ru-RU" sz="2800" dirty="0"/>
              <a:t>различные </a:t>
            </a:r>
            <a:r>
              <a:rPr lang="ru-RU" sz="2800" dirty="0" smtClean="0"/>
              <a:t>неврозы;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у</a:t>
            </a:r>
            <a:r>
              <a:rPr lang="ru-RU" sz="2800" dirty="0" smtClean="0"/>
              <a:t>лучшает </a:t>
            </a:r>
            <a:r>
              <a:rPr lang="ru-RU" sz="2800" dirty="0"/>
              <a:t>работу органов </a:t>
            </a:r>
            <a:r>
              <a:rPr lang="ru-RU" sz="2800" dirty="0" smtClean="0"/>
              <a:t>пищеварения;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у</a:t>
            </a:r>
            <a:r>
              <a:rPr lang="ru-RU" sz="2800" dirty="0" smtClean="0"/>
              <a:t>крепляет </a:t>
            </a:r>
            <a:r>
              <a:rPr lang="ru-RU" sz="2800" dirty="0"/>
              <a:t>сосуды на </a:t>
            </a:r>
            <a:r>
              <a:rPr lang="ru-RU" sz="2800" dirty="0" smtClean="0"/>
              <a:t>ногах;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у</a:t>
            </a:r>
            <a:r>
              <a:rPr lang="ru-RU" sz="2800" dirty="0" smtClean="0"/>
              <a:t>лучшает </a:t>
            </a:r>
            <a:r>
              <a:rPr lang="ru-RU" sz="2800" dirty="0"/>
              <a:t>звучание </a:t>
            </a:r>
            <a:r>
              <a:rPr lang="ru-RU" sz="2800" dirty="0" smtClean="0"/>
              <a:t>голоса.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ru-RU" sz="2800" dirty="0"/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2292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0485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Требования </a:t>
            </a:r>
            <a:r>
              <a:rPr lang="ru-RU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проведению</a:t>
            </a:r>
          </a:p>
          <a:p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дыхательной гимнастики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н</a:t>
            </a:r>
            <a:r>
              <a:rPr lang="ru-RU" sz="2800" dirty="0" smtClean="0"/>
              <a:t>е </a:t>
            </a:r>
            <a:r>
              <a:rPr lang="ru-RU" sz="2800" dirty="0"/>
              <a:t>заниматься в пыльном, непроветренном или сыром </a:t>
            </a:r>
            <a:r>
              <a:rPr lang="ru-RU" sz="2800" dirty="0" smtClean="0"/>
              <a:t>помещении;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т</a:t>
            </a:r>
            <a:r>
              <a:rPr lang="ru-RU" sz="2800" dirty="0" smtClean="0"/>
              <a:t>емпература </a:t>
            </a:r>
            <a:r>
              <a:rPr lang="ru-RU" sz="2800" dirty="0"/>
              <a:t>воздуха должна быть на уровне </a:t>
            </a:r>
            <a:r>
              <a:rPr lang="ru-RU" sz="2800" dirty="0" smtClean="0"/>
              <a:t>18-20°С;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о</a:t>
            </a:r>
            <a:r>
              <a:rPr lang="ru-RU" sz="2800" dirty="0" smtClean="0"/>
              <a:t>дежда </a:t>
            </a:r>
            <a:r>
              <a:rPr lang="ru-RU" sz="2800" dirty="0"/>
              <a:t>не должна стеснять </a:t>
            </a:r>
            <a:r>
              <a:rPr lang="ru-RU" sz="2800" dirty="0" smtClean="0"/>
              <a:t>движений;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н</a:t>
            </a:r>
            <a:r>
              <a:rPr lang="ru-RU" sz="2800" dirty="0" smtClean="0"/>
              <a:t>е </a:t>
            </a:r>
            <a:r>
              <a:rPr lang="ru-RU" sz="2800" dirty="0"/>
              <a:t>заниматься сразу после приёма </a:t>
            </a:r>
            <a:r>
              <a:rPr lang="ru-RU" sz="2800" dirty="0" smtClean="0"/>
              <a:t>пищи;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н</a:t>
            </a:r>
            <a:r>
              <a:rPr lang="ru-RU" sz="2800" dirty="0" smtClean="0"/>
              <a:t>е </a:t>
            </a:r>
            <a:r>
              <a:rPr lang="ru-RU" sz="2800" dirty="0"/>
              <a:t>заниматься, если у ребёнка заболевание органов </a:t>
            </a:r>
            <a:r>
              <a:rPr lang="ru-RU" sz="2800" dirty="0" smtClean="0"/>
              <a:t>дыхания;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д</a:t>
            </a:r>
            <a:r>
              <a:rPr lang="ru-RU" sz="2800" dirty="0" smtClean="0"/>
              <a:t>озировать </a:t>
            </a:r>
            <a:r>
              <a:rPr lang="ru-RU" sz="2800" dirty="0"/>
              <a:t>количество и темп проведения </a:t>
            </a:r>
            <a:r>
              <a:rPr lang="ru-RU" sz="2800" dirty="0" smtClean="0"/>
              <a:t>упражнений; </a:t>
            </a:r>
          </a:p>
        </p:txBody>
      </p:sp>
    </p:spTree>
    <p:extLst>
      <p:ext uri="{BB962C8B-B14F-4D97-AF65-F5344CB8AC3E}">
        <p14:creationId xmlns:p14="http://schemas.microsoft.com/office/powerpoint/2010/main" val="392599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806489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Требования </a:t>
            </a:r>
            <a:r>
              <a:rPr lang="ru-RU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проведению</a:t>
            </a:r>
          </a:p>
          <a:p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дыхательной гимнастики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в</a:t>
            </a:r>
            <a:r>
              <a:rPr lang="ru-RU" sz="2800" dirty="0" smtClean="0"/>
              <a:t>ыполнять </a:t>
            </a:r>
            <a:r>
              <a:rPr lang="ru-RU" sz="2800" dirty="0"/>
              <a:t>упражнения каждый день по 3-6 </a:t>
            </a:r>
            <a:r>
              <a:rPr lang="ru-RU" sz="2800" dirty="0" smtClean="0"/>
              <a:t>минут;</a:t>
            </a:r>
            <a:endParaRPr lang="ru-RU" sz="2800" dirty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в</a:t>
            </a:r>
            <a:r>
              <a:rPr lang="ru-RU" sz="2800" dirty="0" smtClean="0"/>
              <a:t>дыхать </a:t>
            </a:r>
            <a:r>
              <a:rPr lang="ru-RU" sz="2800" dirty="0"/>
              <a:t>воздух через рот и нос, выдыхать – через </a:t>
            </a:r>
            <a:r>
              <a:rPr lang="ru-RU" sz="2800" dirty="0" smtClean="0"/>
              <a:t>рот;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в</a:t>
            </a:r>
            <a:r>
              <a:rPr lang="ru-RU" sz="2800" dirty="0" smtClean="0"/>
              <a:t>дыхать </a:t>
            </a:r>
            <a:r>
              <a:rPr lang="ru-RU" sz="2800" dirty="0"/>
              <a:t>легко и коротко, а выдыхать – длительно и </a:t>
            </a:r>
            <a:r>
              <a:rPr lang="ru-RU" sz="2800" dirty="0" smtClean="0"/>
              <a:t>экономно;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/>
              <a:t>п</a:t>
            </a:r>
            <a:r>
              <a:rPr lang="ru-RU" sz="2800" dirty="0" smtClean="0"/>
              <a:t>осле </a:t>
            </a:r>
            <a:r>
              <a:rPr lang="ru-RU" sz="2800" dirty="0"/>
              <a:t>выдоха сделать остановку на 2-3 </a:t>
            </a:r>
            <a:r>
              <a:rPr lang="ru-RU" sz="2800" dirty="0" smtClean="0"/>
              <a:t>секунды; </a:t>
            </a:r>
          </a:p>
          <a:p>
            <a:pPr marL="514350" indent="-514350">
              <a:buFont typeface="Wingdings" panose="05000000000000000000" pitchFamily="2" charset="2"/>
              <a:buChar char="v"/>
            </a:pPr>
            <a:r>
              <a:rPr lang="ru-RU" sz="2800" dirty="0"/>
              <a:t>н</a:t>
            </a:r>
            <a:r>
              <a:rPr lang="ru-RU" sz="2800" dirty="0" smtClean="0"/>
              <a:t>е </a:t>
            </a:r>
            <a:r>
              <a:rPr lang="ru-RU" sz="2800" dirty="0"/>
              <a:t>напрягать мышцы в области шеи, рук, живота, груди; плечи не поднимать при вдохе и опускать при </a:t>
            </a:r>
            <a:r>
              <a:rPr lang="ru-RU" sz="2800" dirty="0" smtClean="0"/>
              <a:t>выдохе.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8148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124744"/>
            <a:ext cx="79208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Упражнения для дыхания</a:t>
            </a: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полезны не только для профилактики простудных заболеваний, бронхитов и синуситов, они обучают ребенка правильному дыханию.</a:t>
            </a:r>
            <a:r>
              <a:rPr lang="ru-RU" sz="4400" dirty="0"/>
              <a:t> </a:t>
            </a:r>
            <a:endParaRPr lang="ru-RU" sz="4400" dirty="0" smtClean="0"/>
          </a:p>
        </p:txBody>
      </p:sp>
    </p:spTree>
    <p:extLst>
      <p:ext uri="{BB962C8B-B14F-4D97-AF65-F5344CB8AC3E}">
        <p14:creationId xmlns:p14="http://schemas.microsoft.com/office/powerpoint/2010/main" val="112698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22711482"/>
              </p:ext>
            </p:extLst>
          </p:nvPr>
        </p:nvGraphicFramePr>
        <p:xfrm>
          <a:off x="1547664" y="1196752"/>
          <a:ext cx="676875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285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340768"/>
            <a:ext cx="77768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  <a:p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Предлагаем </a:t>
            </a: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несложные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упражнения для правильного дыхания, которые </a:t>
            </a: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выполнять дома, в детском саду и на прогулке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32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Дыхательное упражнение «Ветерок»</a:t>
            </a:r>
            <a:endParaRPr lang="ru-RU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2816"/>
            <a:ext cx="6034617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2330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323</Words>
  <Application>Microsoft Office PowerPoint</Application>
  <PresentationFormat>Экран (4:3)</PresentationFormat>
  <Paragraphs>70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Дыхательная      гимнастика  для дошкольников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Дыхательное упражнение «Ветерок»</vt:lpstr>
      <vt:lpstr>                  Дыхательное упражнение              «Ветерок»</vt:lpstr>
      <vt:lpstr>       Дыхательное упражнение     «Ветерок»</vt:lpstr>
      <vt:lpstr>         Дыхательное упражнение                                                 «Мельница»</vt:lpstr>
      <vt:lpstr>          Дыхательное упражнение               «Полёт бабочки»</vt:lpstr>
      <vt:lpstr>            Дыхательное упражнение                                            «Снегопад»</vt:lpstr>
      <vt:lpstr>              Дыхательное упражнение          «Футбол»</vt:lpstr>
      <vt:lpstr>              Дыхательное упражнение              «Буря в стакане»</vt:lpstr>
      <vt:lpstr> Дыхательное упражнение  «Воздушный шарик»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Дмитрий</cp:lastModifiedBy>
  <cp:revision>35</cp:revision>
  <dcterms:created xsi:type="dcterms:W3CDTF">2013-01-06T18:32:13Z</dcterms:created>
  <dcterms:modified xsi:type="dcterms:W3CDTF">2015-11-23T15:35:44Z</dcterms:modified>
</cp:coreProperties>
</file>