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6" r:id="rId2"/>
    <p:sldId id="256" r:id="rId3"/>
    <p:sldId id="257" r:id="rId4"/>
    <p:sldId id="267" r:id="rId5"/>
    <p:sldId id="271" r:id="rId6"/>
    <p:sldId id="272" r:id="rId7"/>
    <p:sldId id="270" r:id="rId8"/>
    <p:sldId id="268" r:id="rId9"/>
    <p:sldId id="269" r:id="rId10"/>
    <p:sldId id="273" r:id="rId11"/>
    <p:sldId id="274" r:id="rId12"/>
    <p:sldId id="275" r:id="rId13"/>
    <p:sldId id="27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08840-1A21-43C1-86AF-5D4805D99FB8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D95F0-7F2D-4150-B1B5-3834C9847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E2376-2530-4DEE-89CC-D25C6E28FEC6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180FC-9862-4709-8265-D46FFCC62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B9FE8-4072-42DB-AA9F-7AAA01C4E593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83361-413A-4031-B517-0C13A6808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EFB56-5F8C-4DBD-A88D-6B2ACF090999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4380A-5B66-4664-BD75-330E5613AE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73715-7FCA-4E25-BD74-6C1AB962B526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73A96-6093-4624-B311-20175CEE2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8F6CF-BEC1-4FC0-81CF-9B619CC92E89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4B87B3-0815-4A3C-9C3D-D175CAD6C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714AB-2699-4EBD-AFC6-AF024A55B6E1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D0700-7295-4D10-B8EB-59A08775F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CFB20-0707-4815-8E41-937B21CAEE3C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E7BD8-ECB9-4BB1-B12C-C5E52A848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1E3A-E674-41D5-9598-0867E23CCD15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03128-FC77-435A-99FE-C1233EEFD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C75FE-8038-4F8D-8968-898312FCA37B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78E643-2337-46FE-B69D-B96BB92A9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55AFE-EAE7-4A1D-919F-E697A98DA6F0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02825-4A92-4041-821B-8FA403C63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643A0D-9B2B-4896-9B43-222B9C361572}" type="datetimeFigureOut">
              <a:rPr lang="ru-RU"/>
              <a:pPr>
                <a:defRPr/>
              </a:pPr>
              <a:t>25.01.2012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D7786A-06F8-43A6-867C-FA3BE3394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7" r:id="rId1"/>
    <p:sldLayoutId id="2147483821" r:id="rId2"/>
    <p:sldLayoutId id="2147483828" r:id="rId3"/>
    <p:sldLayoutId id="2147483822" r:id="rId4"/>
    <p:sldLayoutId id="2147483829" r:id="rId5"/>
    <p:sldLayoutId id="2147483823" r:id="rId6"/>
    <p:sldLayoutId id="2147483824" r:id="rId7"/>
    <p:sldLayoutId id="2147483830" r:id="rId8"/>
    <p:sldLayoutId id="2147483831" r:id="rId9"/>
    <p:sldLayoutId id="2147483825" r:id="rId10"/>
    <p:sldLayoutId id="214748382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fontAlgn="base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fontAlgn="base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fontAlgn="base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0"/>
            <a:ext cx="6480048" cy="230124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это</a:t>
            </a:r>
            <a:br>
              <a:rPr lang="ru-RU" sz="72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72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Толерантность</a:t>
            </a:r>
            <a:endParaRPr lang="ru-RU" sz="72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C:\Documents and Settings\Ната\Мои документы\Мои рисунки\толерантность\539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488" y="2214554"/>
            <a:ext cx="3657600" cy="3427413"/>
          </a:xfrm>
          <a:prstGeom prst="rect">
            <a:avLst/>
          </a:prstGeom>
          <a:noFill/>
        </p:spPr>
      </p:pic>
      <p:sp>
        <p:nvSpPr>
          <p:cNvPr id="6" name="Рамка 5"/>
          <p:cNvSpPr/>
          <p:nvPr/>
        </p:nvSpPr>
        <p:spPr>
          <a:xfrm>
            <a:off x="3357554" y="6215082"/>
            <a:ext cx="2857520" cy="500066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en-US" dirty="0" smtClean="0">
                <a:solidFill>
                  <a:schemeClr val="tx1"/>
                </a:solidFill>
              </a:rPr>
              <a:t>Prezentacii.com-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по воспитанию детей: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25" cy="5043488"/>
          </a:xfrm>
        </p:spPr>
        <p:txBody>
          <a:bodyPr>
            <a:normAutofit fontScale="47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>
                <a:solidFill>
                  <a:schemeClr val="accent2"/>
                </a:solidFill>
              </a:rPr>
              <a:t>информационное насыщение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/>
              <a:t>(сообщение знаний о традициях, обычаях  разных народов,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/>
              <a:t>специфике их культуры и ценностей и т.д.);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sz="5100" dirty="0" smtClean="0">
              <a:solidFill>
                <a:schemeClr val="accent2"/>
              </a:solidFill>
            </a:endParaRP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>
                <a:solidFill>
                  <a:schemeClr val="accent2"/>
                </a:solidFill>
              </a:rPr>
              <a:t>эмоциональное воздействие: 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/>
              <a:t>важно вызвать отклик в душе ребенка,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/>
              <a:t>«расшевелить» его чувства;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sz="5100" dirty="0" smtClean="0">
              <a:solidFill>
                <a:schemeClr val="accent2"/>
              </a:solidFill>
            </a:endParaRP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>
                <a:solidFill>
                  <a:schemeClr val="accent2"/>
                </a:solidFill>
              </a:rPr>
              <a:t>поведенческие нормы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/>
              <a:t>(знания, полученные ребенком о нормах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/>
              <a:t>взаимоотношения между народами,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 smtClean="0"/>
              <a:t>правилах этикета)</a:t>
            </a:r>
            <a:br>
              <a:rPr lang="ru-RU" sz="5100" dirty="0" smtClean="0"/>
            </a:br>
            <a:endParaRPr lang="ru-RU" sz="5100" dirty="0" smtClean="0"/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Средства для реализации: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28625" y="1428750"/>
            <a:ext cx="7467600" cy="5214938"/>
          </a:xfrm>
        </p:spPr>
        <p:txBody>
          <a:bodyPr/>
          <a:lstStyle/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sz="2400" smtClean="0"/>
              <a:t>устное народное творчество;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sz="2400" smtClean="0"/>
              <a:t>художественная литература;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sz="2400" smtClean="0"/>
              <a:t>музыкальное народное творчество;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sz="2400" smtClean="0"/>
              <a:t>декоративно-прикладное искусство, живопись;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sz="2400" smtClean="0"/>
              <a:t>народные праздники, обряды, традиции;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sz="2400" smtClean="0"/>
              <a:t>игра, народная игрушка и национальная кукла;</a:t>
            </a:r>
          </a:p>
          <a:p>
            <a:pPr>
              <a:lnSpc>
                <a:spcPct val="170000"/>
              </a:lnSpc>
              <a:buFont typeface="Wingdings" pitchFamily="2" charset="2"/>
              <a:buChar char="v"/>
            </a:pPr>
            <a:r>
              <a:rPr lang="ru-RU" sz="2400" smtClean="0"/>
              <a:t>этнические мини-музеи.</a:t>
            </a: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7758113" cy="5697538"/>
          </a:xfrm>
        </p:spPr>
        <p:txBody>
          <a:bodyPr/>
          <a:lstStyle/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/>
              <a:t>В нашей стране живет очень много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/>
              <a:t>представителей народов разных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/>
              <a:t>национальностей.  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/>
              <a:t>Поэтому все маленькие жители нашего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/>
              <a:t>города должны иметь представление о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/>
              <a:t>культуре, быте, жизни, 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/>
              <a:t>в первую очередь,  своего  народа,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/>
              <a:t>доступное их возрасту. 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</a:pPr>
            <a:endParaRPr lang="ru-RU" sz="28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4317281"/>
            <a:ext cx="6629400" cy="182636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Ручий</a:t>
            </a: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b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Наталия Петровна</a:t>
            </a:r>
            <a:endParaRPr lang="ru-RU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459" name="Текст 4"/>
          <p:cNvSpPr>
            <a:spLocks noGrp="1"/>
          </p:cNvSpPr>
          <p:nvPr>
            <p:ph type="body" idx="1"/>
          </p:nvPr>
        </p:nvSpPr>
        <p:spPr>
          <a:xfrm>
            <a:off x="685800" y="2000250"/>
            <a:ext cx="6629400" cy="1552575"/>
          </a:xfrm>
        </p:spPr>
        <p:txBody>
          <a:bodyPr/>
          <a:lstStyle/>
          <a:p>
            <a:pPr algn="ctr"/>
            <a:r>
              <a:rPr lang="ru-RU" smtClean="0"/>
              <a:t>Презентацию выполнила воспитатель </a:t>
            </a:r>
          </a:p>
          <a:p>
            <a:pPr algn="ctr"/>
            <a:r>
              <a:rPr lang="ru-RU" smtClean="0"/>
              <a:t>ГБ ДОУ № 102 </a:t>
            </a:r>
          </a:p>
          <a:p>
            <a:pPr algn="ctr"/>
            <a:r>
              <a:rPr lang="ru-RU" smtClean="0"/>
              <a:t>Калининского района</a:t>
            </a:r>
          </a:p>
          <a:p>
            <a:pPr algn="ctr"/>
            <a:r>
              <a:rPr lang="ru-RU" smtClean="0"/>
              <a:t>Санкт-Петербурга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500042"/>
            <a:ext cx="8572560" cy="552609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«Дружелюбие,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уважение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людям разных национальностей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передаются по наследству,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каждом поколении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их надо воспитывать вновь и вновь,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чем раньше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начинается формирование этих качеств,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 большую устойчивость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они  приобретут»</a:t>
            </a:r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4357718" cy="78581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ТОЛЕРАНТНОСТЬ - </a:t>
            </a:r>
            <a:endParaRPr lang="ru-RU" sz="3200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57200" y="928671"/>
            <a:ext cx="4686304" cy="5643601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готовность принять «других» такими,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они есть,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взаимодействовать с ними на основе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понимания и согласия. 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Толерантность означает, что люди должны быть </a:t>
            </a:r>
            <a:r>
              <a:rPr lang="ru-RU" sz="24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поликультурны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endParaRPr lang="ru-RU" sz="24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т.е. уважать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поведение и мнение другого, сосуществовать бесконфликтно.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170" name="Picture 2" descr="C:\Users\НАТА\ethnics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4876" y="1357298"/>
            <a:ext cx="4261848" cy="4357718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Поликультурное воспитание 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2043113"/>
          </a:xfrm>
        </p:spPr>
        <p:txBody>
          <a:bodyPr>
            <a:normAutofit fontScale="85000"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это воспитание ребенка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на культуре народов региона,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где проживает малыш,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 приоритетом культуры его национальности.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3857620" y="5929330"/>
            <a:ext cx="357190" cy="35719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47" name="Содержимое 5"/>
          <p:cNvSpPr txBox="1">
            <a:spLocks/>
          </p:cNvSpPr>
          <p:nvPr/>
        </p:nvSpPr>
        <p:spPr bwMode="auto">
          <a:xfrm>
            <a:off x="714375" y="3929063"/>
            <a:ext cx="7467600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9100" indent="-382588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ru-RU" sz="300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4214818"/>
            <a:ext cx="7786742" cy="1077218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Это основа формирования гражданской позиции личности.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 поликультурного воспитания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–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500063" y="2143125"/>
            <a:ext cx="7972425" cy="33289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200" smtClean="0"/>
              <a:t>формирование гражданской позиции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дошкольников 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на основе приобщения 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к общечеловеческим ценностям 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через усвоение национальных культур.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Идея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 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7972425" cy="4143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3600" smtClean="0"/>
              <a:t>Самоуважение, 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уважение другого, 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познание национальных традиций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своего  и других народов </a:t>
            </a:r>
          </a:p>
          <a:p>
            <a:pPr>
              <a:buFont typeface="Wingdings 2" pitchFamily="18" charset="2"/>
              <a:buNone/>
            </a:pPr>
            <a:r>
              <a:rPr lang="ru-RU" sz="3600" smtClean="0"/>
              <a:t>через их анализ и сравнение.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Дошкольник усваивает: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315" name="Содержимое 3"/>
          <p:cNvSpPr>
            <a:spLocks noGrp="1"/>
          </p:cNvSpPr>
          <p:nvPr>
            <p:ph idx="1"/>
          </p:nvPr>
        </p:nvSpPr>
        <p:spPr>
          <a:xfrm>
            <a:off x="457200" y="1600200"/>
            <a:ext cx="8472488" cy="4235450"/>
          </a:xfrm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/>
              <a:t>этнические нормы и правила, предписывающие:</a:t>
            </a:r>
          </a:p>
          <a:p>
            <a:pPr>
              <a:lnSpc>
                <a:spcPct val="150000"/>
              </a:lnSpc>
            </a:pPr>
            <a:r>
              <a:rPr lang="ru-RU" sz="2800" smtClean="0"/>
              <a:t>симпатию, </a:t>
            </a:r>
          </a:p>
          <a:p>
            <a:pPr>
              <a:lnSpc>
                <a:spcPct val="150000"/>
              </a:lnSpc>
            </a:pPr>
            <a:r>
              <a:rPr lang="ru-RU" sz="2800" smtClean="0"/>
              <a:t>дружелюбие, </a:t>
            </a:r>
          </a:p>
          <a:p>
            <a:pPr>
              <a:lnSpc>
                <a:spcPct val="150000"/>
              </a:lnSpc>
            </a:pPr>
            <a:r>
              <a:rPr lang="ru-RU" sz="2800" smtClean="0"/>
              <a:t>уважение к сверстникам и взрослым различных национальностей, </a:t>
            </a:r>
          </a:p>
          <a:p>
            <a:pPr>
              <a:lnSpc>
                <a:spcPct val="150000"/>
              </a:lnSpc>
            </a:pPr>
            <a:r>
              <a:rPr lang="ru-RU" sz="2800" smtClean="0"/>
              <a:t>интерес к их жизни, их культуре.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ТОЛЕРАНТНОСТЬ  И  ИНТОЛЕРАНТНОСТЬ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4339" name="Picture 2" descr="C:\Documents and Settings\Ната\Мои документы\Мои рисунки\толерантность\539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14900" y="2149475"/>
            <a:ext cx="3657600" cy="3427413"/>
          </a:xfrm>
          <a:noFill/>
        </p:spPr>
      </p:pic>
      <p:pic>
        <p:nvPicPr>
          <p:cNvPr id="14340" name="Picture 3" descr="C:\Documents and Settings\Ната\Мои документы\Мои рисунки\толерантность\diversity_matters_photo_without_wording__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2143125"/>
            <a:ext cx="3657600" cy="3429000"/>
          </a:xfr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ФОРМИРУЮТСЯ СТИХИЙНО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 ВЛИЯНИЕМ: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57250" y="2357438"/>
            <a:ext cx="7467600" cy="3286125"/>
          </a:xfrm>
        </p:spPr>
        <p:txBody>
          <a:bodyPr>
            <a:normAutofit fontScale="92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взаимоотношений в семье,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отношения членов семьи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к другим людям и обществу в целом,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420624" indent="-384048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общения со сверстниками 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и окружающими людьми.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306</TotalTime>
  <Words>287</Words>
  <Application>Microsoft Office PowerPoint</Application>
  <PresentationFormat>Экран (4:3)</PresentationFormat>
  <Paragraphs>93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Franklin Gothic Book</vt:lpstr>
      <vt:lpstr>Wingdings 2</vt:lpstr>
      <vt:lpstr>Calibri</vt:lpstr>
      <vt:lpstr>Wingdings</vt:lpstr>
      <vt:lpstr>Техническая</vt:lpstr>
      <vt:lpstr>Что это Толерантность</vt:lpstr>
      <vt:lpstr>Слайд 2</vt:lpstr>
      <vt:lpstr>ТОЛЕРАНТНОСТЬ - </vt:lpstr>
      <vt:lpstr>Поликультурное воспитание </vt:lpstr>
      <vt:lpstr>Цель поликультурного воспитания – </vt:lpstr>
      <vt:lpstr>Идея– </vt:lpstr>
      <vt:lpstr>Дошкольник усваивает:</vt:lpstr>
      <vt:lpstr>ТОЛЕРАНТНОСТЬ  И  ИНТОЛЕРАНТНОСТЬ</vt:lpstr>
      <vt:lpstr>ФОРМИРУЮТСЯ СТИХИЙНО  ПОД ВЛИЯНИЕМ:</vt:lpstr>
      <vt:lpstr>Работа по воспитанию детей: </vt:lpstr>
      <vt:lpstr>Средства для реализации:</vt:lpstr>
      <vt:lpstr>Слайд 12</vt:lpstr>
      <vt:lpstr>Ручий  Наталия Петровна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</dc:creator>
  <cp:lastModifiedBy>Admin</cp:lastModifiedBy>
  <cp:revision>34</cp:revision>
  <dcterms:created xsi:type="dcterms:W3CDTF">2011-05-28T20:18:45Z</dcterms:created>
  <dcterms:modified xsi:type="dcterms:W3CDTF">2012-01-25T13:55:01Z</dcterms:modified>
</cp:coreProperties>
</file>