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61" r:id="rId3"/>
    <p:sldId id="259" r:id="rId4"/>
    <p:sldId id="262" r:id="rId5"/>
    <p:sldId id="260" r:id="rId6"/>
    <p:sldId id="267" r:id="rId7"/>
    <p:sldId id="263" r:id="rId8"/>
    <p:sldId id="257" r:id="rId9"/>
    <p:sldId id="265"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272" autoAdjust="0"/>
    <p:restoredTop sz="94660"/>
  </p:normalViewPr>
  <p:slideViewPr>
    <p:cSldViewPr>
      <p:cViewPr varScale="1">
        <p:scale>
          <a:sx n="68" d="100"/>
          <a:sy n="68" d="100"/>
        </p:scale>
        <p:origin x="-141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585DC52C-30E4-4C3C-8FEF-D44BCCA5CCC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5DC52C-30E4-4C3C-8FEF-D44BCCA5CCC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5DC52C-30E4-4C3C-8FEF-D44BCCA5CCC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585DC52C-30E4-4C3C-8FEF-D44BCCA5CCC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585DC52C-30E4-4C3C-8FEF-D44BCCA5CCCD}"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585DC52C-30E4-4C3C-8FEF-D44BCCA5CCC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585DC52C-30E4-4C3C-8FEF-D44BCCA5CCCD}"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5DC52C-30E4-4C3C-8FEF-D44BCCA5CCC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85DC52C-30E4-4C3C-8FEF-D44BCCA5CCC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85DC52C-30E4-4C3C-8FEF-D44BCCA5CCC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342373B3-693D-4652-80FF-ACDB96BC3B5B}" type="datetimeFigureOut">
              <a:rPr lang="ru-RU" smtClean="0"/>
              <a:pPr/>
              <a:t>01.08.2013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585DC52C-30E4-4C3C-8FEF-D44BCCA5CCCD}"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342373B3-693D-4652-80FF-ACDB96BC3B5B}" type="datetimeFigureOut">
              <a:rPr lang="ru-RU" smtClean="0"/>
              <a:pPr/>
              <a:t>01.08.2013</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85DC52C-30E4-4C3C-8FEF-D44BCCA5CCCD}"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57620" y="1214422"/>
            <a:ext cx="5286380" cy="2000264"/>
          </a:xfrm>
        </p:spPr>
        <p:txBody>
          <a:bodyPr>
            <a:normAutofit fontScale="90000"/>
          </a:bodyPr>
          <a:lstStyle/>
          <a:p>
            <a:r>
              <a:rPr lang="ru-RU" sz="6700" b="1" dirty="0" smtClean="0">
                <a:ln w="11430"/>
                <a:solidFill>
                  <a:schemeClr val="accent1">
                    <a:lumMod val="60000"/>
                    <a:lumOff val="40000"/>
                  </a:schemeClr>
                </a:solidFill>
                <a:effectLst>
                  <a:outerShdw blurRad="50800" dist="39000" dir="5460000" algn="tl">
                    <a:srgbClr val="000000">
                      <a:alpha val="38000"/>
                    </a:srgbClr>
                  </a:outerShdw>
                </a:effectLst>
                <a:latin typeface="Georgia" pitchFamily="18" charset="0"/>
              </a:rPr>
              <a:t>ЧЕХОВ </a:t>
            </a:r>
            <a:br>
              <a:rPr lang="ru-RU" sz="6700" b="1" dirty="0" smtClean="0">
                <a:ln w="11430"/>
                <a:solidFill>
                  <a:schemeClr val="accent1">
                    <a:lumMod val="60000"/>
                    <a:lumOff val="40000"/>
                  </a:schemeClr>
                </a:solidFill>
                <a:effectLst>
                  <a:outerShdw blurRad="50800" dist="39000" dir="5460000" algn="tl">
                    <a:srgbClr val="000000">
                      <a:alpha val="38000"/>
                    </a:srgbClr>
                  </a:outerShdw>
                </a:effectLst>
                <a:latin typeface="Georgia" pitchFamily="18" charset="0"/>
              </a:rPr>
            </a:br>
            <a:r>
              <a:rPr lang="ru-RU" sz="6700" b="1" dirty="0" smtClean="0">
                <a:ln w="11430"/>
                <a:solidFill>
                  <a:schemeClr val="accent1">
                    <a:lumMod val="60000"/>
                    <a:lumOff val="40000"/>
                  </a:schemeClr>
                </a:solidFill>
                <a:effectLst>
                  <a:outerShdw blurRad="50800" dist="39000" dir="5460000" algn="tl">
                    <a:srgbClr val="000000">
                      <a:alpha val="38000"/>
                    </a:srgbClr>
                  </a:outerShdw>
                </a:effectLst>
                <a:latin typeface="Georgia" pitchFamily="18" charset="0"/>
              </a:rPr>
              <a:t> Антон  </a:t>
            </a:r>
            <a:r>
              <a:rPr lang="en-US" sz="6700" b="1" dirty="0" smtClean="0">
                <a:ln w="11430"/>
                <a:solidFill>
                  <a:schemeClr val="accent1">
                    <a:lumMod val="60000"/>
                    <a:lumOff val="40000"/>
                  </a:schemeClr>
                </a:solidFill>
                <a:effectLst>
                  <a:outerShdw blurRad="50800" dist="39000" dir="5460000" algn="tl">
                    <a:srgbClr val="000000">
                      <a:alpha val="38000"/>
                    </a:srgbClr>
                  </a:outerShdw>
                </a:effectLst>
                <a:latin typeface="Georgia" pitchFamily="18" charset="0"/>
              </a:rPr>
              <a:t/>
            </a:r>
            <a:br>
              <a:rPr lang="en-US" sz="6700" b="1" dirty="0" smtClean="0">
                <a:ln w="11430"/>
                <a:solidFill>
                  <a:schemeClr val="accent1">
                    <a:lumMod val="60000"/>
                    <a:lumOff val="40000"/>
                  </a:schemeClr>
                </a:solidFill>
                <a:effectLst>
                  <a:outerShdw blurRad="50800" dist="39000" dir="5460000" algn="tl">
                    <a:srgbClr val="000000">
                      <a:alpha val="38000"/>
                    </a:srgbClr>
                  </a:outerShdw>
                </a:effectLst>
                <a:latin typeface="Georgia" pitchFamily="18" charset="0"/>
              </a:rPr>
            </a:br>
            <a:r>
              <a:rPr lang="ru-RU" sz="6700" b="1" dirty="0" smtClean="0">
                <a:ln w="11430"/>
                <a:solidFill>
                  <a:schemeClr val="accent1">
                    <a:lumMod val="60000"/>
                    <a:lumOff val="40000"/>
                  </a:schemeClr>
                </a:solidFill>
                <a:effectLst>
                  <a:outerShdw blurRad="50800" dist="39000" dir="5460000" algn="tl">
                    <a:srgbClr val="000000">
                      <a:alpha val="38000"/>
                    </a:srgbClr>
                  </a:outerShdw>
                </a:effectLst>
                <a:latin typeface="Georgia" pitchFamily="18" charset="0"/>
              </a:rPr>
              <a:t>Павлович</a:t>
            </a:r>
            <a:r>
              <a:rPr lang="ru-RU" b="1" dirty="0" smtClean="0">
                <a:ln w="11430"/>
                <a:solidFill>
                  <a:schemeClr val="accent1">
                    <a:lumMod val="60000"/>
                    <a:lumOff val="40000"/>
                  </a:schemeClr>
                </a:solidFill>
                <a:effectLst>
                  <a:outerShdw blurRad="50800" dist="39000" dir="5460000" algn="tl">
                    <a:srgbClr val="000000">
                      <a:alpha val="38000"/>
                    </a:srgbClr>
                  </a:outerShdw>
                </a:effectLst>
                <a:latin typeface="Georgia" pitchFamily="18" charset="0"/>
              </a:rPr>
              <a:t/>
            </a:r>
            <a:br>
              <a:rPr lang="ru-RU" b="1" dirty="0" smtClean="0">
                <a:ln w="11430"/>
                <a:solidFill>
                  <a:schemeClr val="accent1">
                    <a:lumMod val="60000"/>
                    <a:lumOff val="40000"/>
                  </a:schemeClr>
                </a:solidFill>
                <a:effectLst>
                  <a:outerShdw blurRad="50800" dist="39000" dir="5460000" algn="tl">
                    <a:srgbClr val="000000">
                      <a:alpha val="38000"/>
                    </a:srgbClr>
                  </a:outerShdw>
                </a:effectLst>
                <a:latin typeface="Georgia" pitchFamily="18" charset="0"/>
              </a:rPr>
            </a:br>
            <a:endParaRPr lang="ru-RU" b="1" dirty="0"/>
          </a:p>
        </p:txBody>
      </p:sp>
      <p:sp>
        <p:nvSpPr>
          <p:cNvPr id="3" name="Подзаголовок 2"/>
          <p:cNvSpPr>
            <a:spLocks noGrp="1"/>
          </p:cNvSpPr>
          <p:nvPr>
            <p:ph type="subTitle" idx="1"/>
          </p:nvPr>
        </p:nvSpPr>
        <p:spPr>
          <a:xfrm flipH="1">
            <a:off x="3929058" y="4500570"/>
            <a:ext cx="3214710" cy="785818"/>
          </a:xfrm>
        </p:spPr>
        <p:txBody>
          <a:bodyPr>
            <a:normAutofit/>
          </a:bodyPr>
          <a:lstStyle/>
          <a:p>
            <a:r>
              <a:rPr lang="ru-RU" sz="3600" b="1" dirty="0" smtClean="0">
                <a:ln w="11430"/>
                <a:solidFill>
                  <a:schemeClr val="accent1">
                    <a:lumMod val="60000"/>
                    <a:lumOff val="40000"/>
                  </a:schemeClr>
                </a:solidFill>
                <a:effectLst>
                  <a:outerShdw blurRad="50800" dist="39000" dir="5460000" algn="tl">
                    <a:srgbClr val="000000">
                      <a:alpha val="38000"/>
                    </a:srgbClr>
                  </a:outerShdw>
                </a:effectLst>
                <a:latin typeface="Georgia" pitchFamily="18" charset="0"/>
              </a:rPr>
              <a:t> (1860-1904)</a:t>
            </a:r>
            <a:endParaRPr lang="ru-RU" sz="3600" dirty="0"/>
          </a:p>
        </p:txBody>
      </p:sp>
      <p:pic>
        <p:nvPicPr>
          <p:cNvPr id="6" name="Рисунок 5" descr="Рисунок1.jpg"/>
          <p:cNvPicPr>
            <a:picLocks noChangeAspect="1"/>
          </p:cNvPicPr>
          <p:nvPr/>
        </p:nvPicPr>
        <p:blipFill>
          <a:blip r:embed="rId2" cstate="print"/>
          <a:stretch>
            <a:fillRect/>
          </a:stretch>
        </p:blipFill>
        <p:spPr>
          <a:xfrm rot="10800000" flipV="1">
            <a:off x="214282" y="1214422"/>
            <a:ext cx="3560956" cy="408801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14546" y="2428868"/>
            <a:ext cx="4857784" cy="212365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4400" b="1" dirty="0" smtClean="0">
                <a:solidFill>
                  <a:srgbClr val="FF0000"/>
                </a:solidFill>
              </a:rPr>
              <a:t>СПАСИБО</a:t>
            </a:r>
          </a:p>
          <a:p>
            <a:pPr algn="ctr"/>
            <a:r>
              <a:rPr lang="ru-RU" sz="4400" b="1" dirty="0" smtClean="0">
                <a:solidFill>
                  <a:srgbClr val="FFFF00"/>
                </a:solidFill>
              </a:rPr>
              <a:t> ЗА</a:t>
            </a:r>
          </a:p>
          <a:p>
            <a:pPr algn="ctr"/>
            <a:r>
              <a:rPr lang="ru-RU" sz="4400" b="1" dirty="0" smtClean="0">
                <a:solidFill>
                  <a:schemeClr val="accent1">
                    <a:lumMod val="75000"/>
                  </a:schemeClr>
                </a:solidFill>
              </a:rPr>
              <a:t>ВНИМАНИЕ</a:t>
            </a:r>
            <a:r>
              <a:rPr lang="ru-RU" sz="4400" b="1" dirty="0" smtClean="0">
                <a:solidFill>
                  <a:srgbClr val="0070C0"/>
                </a:solidFill>
              </a:rPr>
              <a:t>!</a:t>
            </a:r>
            <a:endParaRPr lang="ru-RU" sz="4400" b="1" dirty="0">
              <a:solidFill>
                <a:srgbClr val="0070C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0" y="3429000"/>
            <a:ext cx="9144000" cy="3429000"/>
          </a:xfrm>
        </p:spPr>
        <p:txBody>
          <a:bodyPr>
            <a:normAutofit/>
          </a:bodyPr>
          <a:lstStyle/>
          <a:p>
            <a:r>
              <a:rPr lang="ru-RU" sz="2400" dirty="0" smtClean="0">
                <a:solidFill>
                  <a:srgbClr val="0070C0"/>
                </a:solidFill>
                <a:latin typeface="Georgia" pitchFamily="18" charset="0"/>
              </a:rPr>
              <a:t>Родился в многодетной семье купца третьей гильдии, владельца бакалейной лавки; учился в классической гимназии, одновременно помогая отцу в торговле. К гимназическим годам относятся первые литературные опыты Чехова — водевили, сцены, очерки, анекдоты и т. п.; некоторые из них он посылает в редакции столичных юмористических журналов.</a:t>
            </a:r>
          </a:p>
          <a:p>
            <a:endParaRPr lang="ru-RU" dirty="0"/>
          </a:p>
        </p:txBody>
      </p:sp>
      <p:sp>
        <p:nvSpPr>
          <p:cNvPr id="3" name="Заголовок 2"/>
          <p:cNvSpPr>
            <a:spLocks noGrp="1"/>
          </p:cNvSpPr>
          <p:nvPr>
            <p:ph type="title"/>
          </p:nvPr>
        </p:nvSpPr>
        <p:spPr>
          <a:xfrm>
            <a:off x="1428728" y="928670"/>
            <a:ext cx="3257512" cy="1184825"/>
          </a:xfrm>
        </p:spPr>
        <p:txBody>
          <a:bodyPr/>
          <a:lstStyle/>
          <a:p>
            <a:endParaRPr lang="ru-RU" dirty="0"/>
          </a:p>
        </p:txBody>
      </p:sp>
      <p:pic>
        <p:nvPicPr>
          <p:cNvPr id="4" name="Рисунок 3" descr="Рисунок3.jpg"/>
          <p:cNvPicPr>
            <a:picLocks noChangeAspect="1"/>
          </p:cNvPicPr>
          <p:nvPr/>
        </p:nvPicPr>
        <p:blipFill>
          <a:blip r:embed="rId2" cstate="print"/>
          <a:stretch>
            <a:fillRect/>
          </a:stretch>
        </p:blipFill>
        <p:spPr>
          <a:xfrm>
            <a:off x="0" y="0"/>
            <a:ext cx="5572131" cy="384522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0" y="3571876"/>
            <a:ext cx="9144000" cy="3286124"/>
          </a:xfrm>
        </p:spPr>
        <p:txBody>
          <a:bodyPr>
            <a:normAutofit fontScale="92500" lnSpcReduction="10000"/>
          </a:bodyPr>
          <a:lstStyle/>
          <a:p>
            <a:r>
              <a:rPr lang="ru-RU" sz="3300" dirty="0" smtClean="0">
                <a:solidFill>
                  <a:srgbClr val="0070C0"/>
                </a:solidFill>
              </a:rPr>
              <a:t>Антон Павлович Чехов – один из тех писателей, которые входят в нашу жизнь с детства и остаются с нами навсегда. Начиная с таких добрых рассказов  как«Каштана» и «Ванька» заканчивая «О любви» и «Душечка». Чехов очень любил людей и животных и это любовь прямо отражалась в его профессии врача. </a:t>
            </a:r>
          </a:p>
          <a:p>
            <a:endParaRPr lang="ru-RU" dirty="0"/>
          </a:p>
        </p:txBody>
      </p:sp>
      <p:sp>
        <p:nvSpPr>
          <p:cNvPr id="3" name="Заголовок 2"/>
          <p:cNvSpPr>
            <a:spLocks noGrp="1"/>
          </p:cNvSpPr>
          <p:nvPr>
            <p:ph type="title"/>
          </p:nvPr>
        </p:nvSpPr>
        <p:spPr>
          <a:xfrm flipH="1">
            <a:off x="134756" y="2947085"/>
            <a:ext cx="45719" cy="53287"/>
          </a:xfrm>
        </p:spPr>
        <p:txBody>
          <a:bodyPr>
            <a:normAutofit fontScale="90000"/>
          </a:bodyPr>
          <a:lstStyle/>
          <a:p>
            <a:r>
              <a:rPr lang="ru-RU" dirty="0" smtClean="0"/>
              <a:t>.</a:t>
            </a:r>
            <a:endParaRPr lang="ru-RU" dirty="0"/>
          </a:p>
        </p:txBody>
      </p:sp>
      <p:pic>
        <p:nvPicPr>
          <p:cNvPr id="4" name="Рисунок 3" descr="Рисунок2.jpg"/>
          <p:cNvPicPr>
            <a:picLocks noChangeAspect="1"/>
          </p:cNvPicPr>
          <p:nvPr/>
        </p:nvPicPr>
        <p:blipFill>
          <a:blip r:embed="rId2" cstate="print"/>
          <a:stretch>
            <a:fillRect/>
          </a:stretch>
        </p:blipFill>
        <p:spPr>
          <a:xfrm>
            <a:off x="357158" y="214289"/>
            <a:ext cx="2714644" cy="322868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9521e0afa20f6ef73d2bb461fffc610_600.jpg"/>
          <p:cNvPicPr>
            <a:picLocks noChangeAspect="1"/>
          </p:cNvPicPr>
          <p:nvPr/>
        </p:nvPicPr>
        <p:blipFill>
          <a:blip r:embed="rId2" cstate="print"/>
          <a:stretch>
            <a:fillRect/>
          </a:stretch>
        </p:blipFill>
        <p:spPr>
          <a:xfrm>
            <a:off x="0" y="1428736"/>
            <a:ext cx="3929058" cy="5429264"/>
          </a:xfrm>
          <a:prstGeom prst="rect">
            <a:avLst/>
          </a:prstGeom>
        </p:spPr>
      </p:pic>
      <p:sp>
        <p:nvSpPr>
          <p:cNvPr id="2" name="Текст 1"/>
          <p:cNvSpPr>
            <a:spLocks noGrp="1"/>
          </p:cNvSpPr>
          <p:nvPr>
            <p:ph type="body" idx="1"/>
          </p:nvPr>
        </p:nvSpPr>
        <p:spPr>
          <a:xfrm>
            <a:off x="3857620" y="1643050"/>
            <a:ext cx="5143536" cy="5214950"/>
          </a:xfrm>
        </p:spPr>
        <p:txBody>
          <a:bodyPr>
            <a:normAutofit/>
          </a:bodyPr>
          <a:lstStyle/>
          <a:p>
            <a:r>
              <a:rPr lang="ru-RU" sz="2800" dirty="0" smtClean="0">
                <a:solidFill>
                  <a:schemeClr val="bg1">
                    <a:lumMod val="50000"/>
                  </a:schemeClr>
                </a:solidFill>
              </a:rPr>
              <a:t>Рассмотрим рассказ «тонкий и толстый»,аналогов этого произведения много и до Чехова и после. Знакомая всем история о двух друзьях с контрастными внешностью, характерами, социальным и финансовым положением. Но у Антона Павловича очень красочные описания и интересная </a:t>
            </a:r>
            <a:r>
              <a:rPr lang="ru-RU" sz="2800" dirty="0" err="1" smtClean="0">
                <a:solidFill>
                  <a:schemeClr val="bg1">
                    <a:lumMod val="50000"/>
                  </a:schemeClr>
                </a:solidFill>
              </a:rPr>
              <a:t>сютуация</a:t>
            </a:r>
            <a:r>
              <a:rPr lang="ru-RU" sz="2800" dirty="0" smtClean="0">
                <a:solidFill>
                  <a:schemeClr val="bg1">
                    <a:lumMod val="50000"/>
                  </a:schemeClr>
                </a:solidFill>
              </a:rPr>
              <a:t> - встреча на вокзале.</a:t>
            </a:r>
            <a:endParaRPr lang="ru-RU" sz="2800" dirty="0">
              <a:solidFill>
                <a:schemeClr val="bg1">
                  <a:lumMod val="50000"/>
                </a:schemeClr>
              </a:solidFill>
            </a:endParaRPr>
          </a:p>
        </p:txBody>
      </p:sp>
      <p:sp>
        <p:nvSpPr>
          <p:cNvPr id="3" name="Заголовок 2"/>
          <p:cNvSpPr>
            <a:spLocks noGrp="1"/>
          </p:cNvSpPr>
          <p:nvPr>
            <p:ph type="title"/>
          </p:nvPr>
        </p:nvSpPr>
        <p:spPr>
          <a:xfrm>
            <a:off x="285720" y="142852"/>
            <a:ext cx="8686800" cy="1184825"/>
          </a:xfrm>
        </p:spPr>
        <p:txBody>
          <a:bodyPr>
            <a:normAutofit fontScale="90000"/>
          </a:bodyPr>
          <a:lstStyle/>
          <a:p>
            <a:r>
              <a:rPr lang="ru-RU" sz="3100" dirty="0" smtClean="0">
                <a:solidFill>
                  <a:schemeClr val="accent2">
                    <a:lumMod val="50000"/>
                  </a:schemeClr>
                </a:solidFill>
              </a:rPr>
              <a:t>Каждый рассказ Чехова абсолютно индивидуален, но при этом все они схожи любовью к народу</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214346" y="3143248"/>
            <a:ext cx="9358346" cy="3714752"/>
          </a:xfrm>
        </p:spPr>
        <p:txBody>
          <a:bodyPr>
            <a:noAutofit/>
          </a:bodyPr>
          <a:lstStyle/>
          <a:p>
            <a:r>
              <a:rPr lang="ru-RU" sz="2800" dirty="0" smtClean="0">
                <a:solidFill>
                  <a:srgbClr val="0070C0"/>
                </a:solidFill>
              </a:rPr>
              <a:t>Чехов был очень веселым, неистощимым на выдумки человеком, но на самом деле веселого у него очень мало: общий тон — мрачный и безнадежный. Перед нами развертывается ежедневная жизнь во всем трагизме своей мелочности, пустоты и бездушия («Анюта», «Хористка»,«Злоумышленник»,«Ванька»), полное отсутствие нравственного чувства и стремления к идеалу — вот та картина, которая развертывается перед читателем рассказов Чехова.</a:t>
            </a:r>
          </a:p>
        </p:txBody>
      </p:sp>
      <p:pic>
        <p:nvPicPr>
          <p:cNvPr id="4" name="Рисунок 3" descr="Рисунок2.png"/>
          <p:cNvPicPr>
            <a:picLocks noChangeAspect="1"/>
          </p:cNvPicPr>
          <p:nvPr/>
        </p:nvPicPr>
        <p:blipFill>
          <a:blip r:embed="rId2" cstate="print"/>
          <a:stretch>
            <a:fillRect/>
          </a:stretch>
        </p:blipFill>
        <p:spPr>
          <a:xfrm>
            <a:off x="214282" y="0"/>
            <a:ext cx="3214710" cy="3370482"/>
          </a:xfrm>
          <a:prstGeom prst="rect">
            <a:avLst/>
          </a:prstGeom>
        </p:spPr>
      </p:pic>
      <p:sp>
        <p:nvSpPr>
          <p:cNvPr id="5" name="TextBox 4"/>
          <p:cNvSpPr txBox="1"/>
          <p:nvPr/>
        </p:nvSpPr>
        <p:spPr>
          <a:xfrm>
            <a:off x="3214678" y="1571612"/>
            <a:ext cx="3714776" cy="923330"/>
          </a:xfrm>
          <a:prstGeom prst="rect">
            <a:avLst/>
          </a:prstGeom>
          <a:noFill/>
        </p:spPr>
        <p:txBody>
          <a:bodyPr wrap="square" rtlCol="0">
            <a:spAutoFit/>
          </a:bodyPr>
          <a:lstStyle/>
          <a:p>
            <a:r>
              <a:rPr lang="ru-RU" dirty="0" smtClean="0">
                <a:solidFill>
                  <a:schemeClr val="bg2">
                    <a:lumMod val="75000"/>
                  </a:schemeClr>
                </a:solidFill>
              </a:rPr>
              <a:t>Иллюстрация к рассказу </a:t>
            </a:r>
          </a:p>
          <a:p>
            <a:r>
              <a:rPr lang="ru-RU" dirty="0" smtClean="0">
                <a:solidFill>
                  <a:schemeClr val="bg2">
                    <a:lumMod val="75000"/>
                  </a:schemeClr>
                </a:solidFill>
              </a:rPr>
              <a:t>А.П. Чехова «Злоумышленник». </a:t>
            </a:r>
          </a:p>
          <a:p>
            <a:r>
              <a:rPr lang="ru-RU" dirty="0" smtClean="0">
                <a:solidFill>
                  <a:schemeClr val="bg2">
                    <a:lumMod val="75000"/>
                  </a:schemeClr>
                </a:solidFill>
              </a:rPr>
              <a:t>Художник Н.А. Пономарев.</a:t>
            </a:r>
            <a:endParaRPr lang="ru-RU" dirty="0">
              <a:solidFill>
                <a:schemeClr val="bg2">
                  <a:lumMod val="7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285720" y="1000108"/>
            <a:ext cx="5786478" cy="5857892"/>
          </a:xfrm>
        </p:spPr>
        <p:txBody>
          <a:bodyPr>
            <a:noAutofit/>
          </a:bodyPr>
          <a:lstStyle/>
          <a:p>
            <a:r>
              <a:rPr lang="ru-RU" sz="3600" dirty="0" smtClean="0">
                <a:solidFill>
                  <a:schemeClr val="bg2">
                    <a:lumMod val="50000"/>
                  </a:schemeClr>
                </a:solidFill>
              </a:rPr>
              <a:t>Одно из немногих не чем почти не чем не омрачённых произведений Чехова. Интересная история девушки Нади и парня с присутствующей любовной загадкой. Единственное чего не хватает так это счастливого конца.</a:t>
            </a:r>
            <a:endParaRPr lang="ru-RU" sz="3600" dirty="0">
              <a:solidFill>
                <a:schemeClr val="bg2">
                  <a:lumMod val="50000"/>
                </a:schemeClr>
              </a:solidFill>
            </a:endParaRPr>
          </a:p>
        </p:txBody>
      </p:sp>
      <p:sp>
        <p:nvSpPr>
          <p:cNvPr id="3" name="Заголовок 2"/>
          <p:cNvSpPr>
            <a:spLocks noGrp="1"/>
          </p:cNvSpPr>
          <p:nvPr>
            <p:ph type="title"/>
          </p:nvPr>
        </p:nvSpPr>
        <p:spPr>
          <a:xfrm>
            <a:off x="214282" y="0"/>
            <a:ext cx="8686800" cy="1184825"/>
          </a:xfrm>
        </p:spPr>
        <p:txBody>
          <a:bodyPr/>
          <a:lstStyle/>
          <a:p>
            <a:pPr algn="ctr"/>
            <a:r>
              <a:rPr lang="ru-RU" dirty="0" smtClean="0">
                <a:solidFill>
                  <a:srgbClr val="002060"/>
                </a:solidFill>
              </a:rPr>
              <a:t>Шуточка</a:t>
            </a:r>
            <a:endParaRPr lang="ru-RU" dirty="0">
              <a:solidFill>
                <a:srgbClr val="002060"/>
              </a:solidFill>
            </a:endParaRPr>
          </a:p>
        </p:txBody>
      </p:sp>
      <p:pic>
        <p:nvPicPr>
          <p:cNvPr id="4" name="Рисунок 3" descr="1196.jpg"/>
          <p:cNvPicPr>
            <a:picLocks noChangeAspect="1"/>
          </p:cNvPicPr>
          <p:nvPr/>
        </p:nvPicPr>
        <p:blipFill>
          <a:blip r:embed="rId2" cstate="print"/>
          <a:stretch>
            <a:fillRect/>
          </a:stretch>
        </p:blipFill>
        <p:spPr>
          <a:xfrm>
            <a:off x="6042375" y="1357298"/>
            <a:ext cx="3101625" cy="478632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Рисунок1 (2).jpg"/>
          <p:cNvPicPr>
            <a:picLocks noChangeAspect="1"/>
          </p:cNvPicPr>
          <p:nvPr/>
        </p:nvPicPr>
        <p:blipFill>
          <a:blip r:embed="rId2" cstate="print"/>
          <a:stretch>
            <a:fillRect/>
          </a:stretch>
        </p:blipFill>
        <p:spPr>
          <a:xfrm>
            <a:off x="0" y="1"/>
            <a:ext cx="2428860" cy="3403066"/>
          </a:xfrm>
          <a:prstGeom prst="rect">
            <a:avLst/>
          </a:prstGeom>
        </p:spPr>
      </p:pic>
      <p:sp>
        <p:nvSpPr>
          <p:cNvPr id="2" name="Текст 1"/>
          <p:cNvSpPr>
            <a:spLocks noGrp="1"/>
          </p:cNvSpPr>
          <p:nvPr>
            <p:ph type="body" idx="1"/>
          </p:nvPr>
        </p:nvSpPr>
        <p:spPr>
          <a:xfrm>
            <a:off x="0" y="3214686"/>
            <a:ext cx="9144000" cy="3429024"/>
          </a:xfrm>
        </p:spPr>
        <p:txBody>
          <a:bodyPr>
            <a:normAutofit fontScale="77500" lnSpcReduction="20000"/>
          </a:bodyPr>
          <a:lstStyle/>
          <a:p>
            <a:r>
              <a:rPr lang="ru-RU" dirty="0" smtClean="0">
                <a:solidFill>
                  <a:schemeClr val="tx2">
                    <a:lumMod val="50000"/>
                  </a:schemeClr>
                </a:solidFill>
              </a:rPr>
              <a:t> </a:t>
            </a:r>
            <a:r>
              <a:rPr lang="ru-RU" sz="3400" dirty="0" smtClean="0">
                <a:solidFill>
                  <a:schemeClr val="tx2">
                    <a:lumMod val="50000"/>
                  </a:schemeClr>
                </a:solidFill>
              </a:rPr>
              <a:t>Последняя пьеса </a:t>
            </a:r>
            <a:r>
              <a:rPr lang="ru-RU" sz="4400" dirty="0" smtClean="0">
                <a:solidFill>
                  <a:schemeClr val="tx2">
                    <a:lumMod val="50000"/>
                  </a:schemeClr>
                </a:solidFill>
              </a:rPr>
              <a:t>А.П.Чехова «Вишневый сад» стала одним из самых знаменитых произведений мировой драматургии ХХ века. Благодаря общечеловеческому содержанию она получила известность за рубежом еще при жизни автора. Характерно, что уже тогда ей предрекали долгую творческую жизнь</a:t>
            </a:r>
            <a:endParaRPr lang="ru-RU" sz="4400" dirty="0">
              <a:solidFill>
                <a:schemeClr val="tx2">
                  <a:lumMod val="50000"/>
                </a:schemeClr>
              </a:solidFill>
            </a:endParaRPr>
          </a:p>
        </p:txBody>
      </p:sp>
      <p:sp>
        <p:nvSpPr>
          <p:cNvPr id="3" name="Заголовок 2"/>
          <p:cNvSpPr>
            <a:spLocks noGrp="1"/>
          </p:cNvSpPr>
          <p:nvPr>
            <p:ph type="title"/>
          </p:nvPr>
        </p:nvSpPr>
        <p:spPr>
          <a:xfrm>
            <a:off x="457200" y="0"/>
            <a:ext cx="8686800" cy="1184825"/>
          </a:xfrm>
        </p:spPr>
        <p:txBody>
          <a:bodyPr/>
          <a:lstStyle/>
          <a:p>
            <a:pPr algn="ctr"/>
            <a:r>
              <a:rPr lang="ru-RU" dirty="0" smtClean="0">
                <a:solidFill>
                  <a:schemeClr val="accent2">
                    <a:lumMod val="50000"/>
                  </a:schemeClr>
                </a:solidFill>
              </a:rPr>
              <a:t>Вишнёвый сад</a:t>
            </a:r>
            <a:endParaRPr lang="ru-RU" dirty="0">
              <a:solidFill>
                <a:schemeClr val="accent2">
                  <a:lumMod val="50000"/>
                </a:schemeClr>
              </a:solidFill>
            </a:endParaRPr>
          </a:p>
        </p:txBody>
      </p:sp>
      <p:sp>
        <p:nvSpPr>
          <p:cNvPr id="4" name="TextBox 3"/>
          <p:cNvSpPr txBox="1"/>
          <p:nvPr/>
        </p:nvSpPr>
        <p:spPr>
          <a:xfrm>
            <a:off x="2500298" y="714356"/>
            <a:ext cx="6072231" cy="1015663"/>
          </a:xfrm>
          <a:prstGeom prst="rect">
            <a:avLst/>
          </a:prstGeom>
          <a:noFill/>
        </p:spPr>
        <p:txBody>
          <a:bodyPr wrap="square" rtlCol="0">
            <a:spAutoFit/>
          </a:bodyPr>
          <a:lstStyle/>
          <a:p>
            <a:r>
              <a:rPr lang="ru-RU" dirty="0" smtClean="0">
                <a:solidFill>
                  <a:srgbClr val="0070C0"/>
                </a:solidFill>
              </a:rPr>
              <a:t> </a:t>
            </a:r>
            <a:r>
              <a:rPr lang="ru-RU" sz="2000" dirty="0" smtClean="0">
                <a:solidFill>
                  <a:srgbClr val="0070C0"/>
                </a:solidFill>
              </a:rPr>
              <a:t>Премьера «Вишневого сада» состоялась 17 января 1904 года на сцене МХТ и совпала с 25-летием литературной деятельности А.П.Чехова.</a:t>
            </a:r>
            <a:endParaRPr lang="ru-RU" sz="2000" dirty="0">
              <a:solidFill>
                <a:srgbClr val="0070C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19544" y="0"/>
            <a:ext cx="5124456" cy="1042950"/>
          </a:xfrm>
        </p:spPr>
        <p:txBody>
          <a:bodyPr>
            <a:normAutofit fontScale="90000"/>
          </a:bodyPr>
          <a:lstStyle/>
          <a:p>
            <a:r>
              <a:rPr lang="ru-RU" sz="1800" dirty="0" smtClean="0">
                <a:solidFill>
                  <a:schemeClr val="tx2">
                    <a:lumMod val="50000"/>
                  </a:schemeClr>
                </a:solidFill>
              </a:rPr>
              <a:t>М. К. </a:t>
            </a:r>
            <a:r>
              <a:rPr lang="ru-RU" sz="1800" dirty="0" err="1" smtClean="0">
                <a:solidFill>
                  <a:schemeClr val="tx2">
                    <a:lumMod val="50000"/>
                  </a:schemeClr>
                </a:solidFill>
              </a:rPr>
              <a:t>Аникушин</a:t>
            </a:r>
            <a:r>
              <a:rPr lang="ru-RU" sz="1800" dirty="0" smtClean="0">
                <a:solidFill>
                  <a:schemeClr val="tx2">
                    <a:lumMod val="50000"/>
                  </a:schemeClr>
                </a:solidFill>
              </a:rPr>
              <a:t>. «Антон Павлович Чехов». Бронза. 1961 год. Третьяковская галерея.</a:t>
            </a:r>
            <a:br>
              <a:rPr lang="ru-RU" sz="1800" dirty="0" smtClean="0">
                <a:solidFill>
                  <a:schemeClr val="tx2">
                    <a:lumMod val="50000"/>
                  </a:schemeClr>
                </a:solidFill>
              </a:rPr>
            </a:br>
            <a:endParaRPr lang="ru-RU" sz="1800" dirty="0">
              <a:solidFill>
                <a:schemeClr val="tx2">
                  <a:lumMod val="50000"/>
                </a:schemeClr>
              </a:solidFill>
            </a:endParaRPr>
          </a:p>
        </p:txBody>
      </p:sp>
      <p:pic>
        <p:nvPicPr>
          <p:cNvPr id="4" name="Содержимое 3" descr="Изображение 004.jpg"/>
          <p:cNvPicPr>
            <a:picLocks noGrp="1" noChangeAspect="1"/>
          </p:cNvPicPr>
          <p:nvPr>
            <p:ph idx="1"/>
          </p:nvPr>
        </p:nvPicPr>
        <p:blipFill>
          <a:blip r:embed="rId2" cstate="screen"/>
          <a:srcRect/>
          <a:stretch>
            <a:fillRect/>
          </a:stretch>
        </p:blipFill>
        <p:spPr>
          <a:xfrm rot="16200000">
            <a:off x="62055" y="3131570"/>
            <a:ext cx="3664375" cy="3788485"/>
          </a:xfrm>
          <a:prstGeom prst="rect">
            <a:avLst/>
          </a:prstGeom>
          <a:ln>
            <a:noFill/>
          </a:ln>
          <a:effectLst>
            <a:outerShdw blurRad="292100" dist="139700" dir="2700000" algn="tl" rotWithShape="0">
              <a:srgbClr val="333333">
                <a:alpha val="65000"/>
              </a:srgbClr>
            </a:outerShdw>
          </a:effectLst>
        </p:spPr>
      </p:pic>
      <p:pic>
        <p:nvPicPr>
          <p:cNvPr id="5" name="Рисунок 4" descr="Рисунок3.png"/>
          <p:cNvPicPr>
            <a:picLocks noChangeAspect="1"/>
          </p:cNvPicPr>
          <p:nvPr/>
        </p:nvPicPr>
        <p:blipFill>
          <a:blip r:embed="rId3" cstate="print"/>
          <a:stretch>
            <a:fillRect/>
          </a:stretch>
        </p:blipFill>
        <p:spPr>
          <a:xfrm>
            <a:off x="4857753" y="500042"/>
            <a:ext cx="3571900" cy="3924285"/>
          </a:xfrm>
          <a:prstGeom prst="rect">
            <a:avLst/>
          </a:prstGeom>
        </p:spPr>
      </p:pic>
      <p:pic>
        <p:nvPicPr>
          <p:cNvPr id="6" name="Рисунок 5" descr="Рисунок4.jpg"/>
          <p:cNvPicPr>
            <a:picLocks noChangeAspect="1"/>
          </p:cNvPicPr>
          <p:nvPr/>
        </p:nvPicPr>
        <p:blipFill>
          <a:blip r:embed="rId4" cstate="print"/>
          <a:stretch>
            <a:fillRect/>
          </a:stretch>
        </p:blipFill>
        <p:spPr>
          <a:xfrm>
            <a:off x="0" y="0"/>
            <a:ext cx="3071802" cy="2881333"/>
          </a:xfrm>
          <a:prstGeom prst="rect">
            <a:avLst/>
          </a:prstGeom>
        </p:spPr>
      </p:pic>
      <p:sp>
        <p:nvSpPr>
          <p:cNvPr id="7" name="TextBox 6"/>
          <p:cNvSpPr txBox="1"/>
          <p:nvPr/>
        </p:nvSpPr>
        <p:spPr>
          <a:xfrm>
            <a:off x="3929058" y="5534561"/>
            <a:ext cx="3429024" cy="1323439"/>
          </a:xfrm>
          <a:prstGeom prst="rect">
            <a:avLst/>
          </a:prstGeom>
          <a:noFill/>
        </p:spPr>
        <p:txBody>
          <a:bodyPr wrap="square" rtlCol="0">
            <a:spAutoFit/>
          </a:bodyPr>
          <a:lstStyle/>
          <a:p>
            <a:pPr algn="just">
              <a:spcBef>
                <a:spcPct val="50000"/>
              </a:spcBef>
            </a:pPr>
            <a:r>
              <a:rPr lang="ru-RU" sz="1600" b="1" dirty="0" smtClean="0">
                <a:solidFill>
                  <a:schemeClr val="tx1">
                    <a:lumMod val="50000"/>
                  </a:schemeClr>
                </a:solidFill>
              </a:rPr>
              <a:t>Частым гостем Антона Павловича был М. Горький, считавший знакомство с Чеховым «самым ценным подарком судьбы».</a:t>
            </a:r>
            <a:endParaRPr lang="ru-RU" sz="1600" b="1" dirty="0">
              <a:solidFill>
                <a:schemeClr val="tx1">
                  <a:lumMod val="5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357950" y="1295400"/>
            <a:ext cx="2633650" cy="3276608"/>
          </a:xfrm>
        </p:spPr>
        <p:txBody>
          <a:bodyPr/>
          <a:lstStyle/>
          <a:p>
            <a:endParaRPr lang="ru-RU" dirty="0"/>
          </a:p>
        </p:txBody>
      </p:sp>
      <p:sp>
        <p:nvSpPr>
          <p:cNvPr id="3" name="Содержимое 2"/>
          <p:cNvSpPr>
            <a:spLocks noGrp="1"/>
          </p:cNvSpPr>
          <p:nvPr>
            <p:ph idx="1"/>
          </p:nvPr>
        </p:nvSpPr>
        <p:spPr>
          <a:xfrm>
            <a:off x="304800" y="214290"/>
            <a:ext cx="5695960" cy="6429420"/>
          </a:xfrm>
        </p:spPr>
        <p:txBody>
          <a:bodyPr>
            <a:normAutofit/>
          </a:bodyPr>
          <a:lstStyle/>
          <a:p>
            <a:r>
              <a:rPr lang="ru-RU" sz="2800" b="1" dirty="0" smtClean="0">
                <a:solidFill>
                  <a:schemeClr val="tx1">
                    <a:lumMod val="50000"/>
                  </a:schemeClr>
                </a:solidFill>
              </a:rPr>
              <a:t>Весной 1897 года у Чехова началось резкое обострение туберкулезного  процесса, давно беспокоящего его здоровье. В больнице Чехова посетил Л.Н. Толстой: «В клинике был у меня Лев Николаевич, с которым вели мы преинтересный разговор… Говорили о бессмертии».  После чего Антон Павлович умирает.</a:t>
            </a:r>
          </a:p>
          <a:p>
            <a:endParaRPr lang="ru-RU" dirty="0"/>
          </a:p>
        </p:txBody>
      </p:sp>
      <p:sp>
        <p:nvSpPr>
          <p:cNvPr id="4" name="TextBox 3"/>
          <p:cNvSpPr txBox="1"/>
          <p:nvPr/>
        </p:nvSpPr>
        <p:spPr>
          <a:xfrm>
            <a:off x="6215074" y="5715016"/>
            <a:ext cx="2714644" cy="923330"/>
          </a:xfrm>
          <a:prstGeom prst="rect">
            <a:avLst/>
          </a:prstGeom>
          <a:noFill/>
        </p:spPr>
        <p:txBody>
          <a:bodyPr wrap="square" rtlCol="0">
            <a:spAutoFit/>
          </a:bodyPr>
          <a:lstStyle/>
          <a:p>
            <a:pPr algn="ctr">
              <a:spcBef>
                <a:spcPct val="50000"/>
              </a:spcBef>
            </a:pPr>
            <a:r>
              <a:rPr lang="ru-RU" b="1" dirty="0" smtClean="0">
                <a:solidFill>
                  <a:srgbClr val="321100"/>
                </a:solidFill>
              </a:rPr>
              <a:t>А.П. Чехов по возвращении из клиники</a:t>
            </a:r>
            <a:endParaRPr lang="ru-RU" b="1" dirty="0">
              <a:solidFill>
                <a:srgbClr val="321100"/>
              </a:solidFill>
            </a:endParaRPr>
          </a:p>
        </p:txBody>
      </p:sp>
      <p:pic>
        <p:nvPicPr>
          <p:cNvPr id="5" name="Рисунок 4" descr="Рисунок5.jpg"/>
          <p:cNvPicPr>
            <a:picLocks noChangeAspect="1"/>
          </p:cNvPicPr>
          <p:nvPr/>
        </p:nvPicPr>
        <p:blipFill>
          <a:blip r:embed="rId2" cstate="print"/>
          <a:stretch>
            <a:fillRect/>
          </a:stretch>
        </p:blipFill>
        <p:spPr>
          <a:xfrm>
            <a:off x="5857852" y="357166"/>
            <a:ext cx="3286148" cy="50292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моя">
      <a:dk1>
        <a:srgbClr val="27C2FF"/>
      </a:dk1>
      <a:lt1>
        <a:srgbClr val="27C2FF"/>
      </a:lt1>
      <a:dk2>
        <a:srgbClr val="13C4F7"/>
      </a:dk2>
      <a:lt2>
        <a:srgbClr val="90C6F6"/>
      </a:lt2>
      <a:accent1>
        <a:srgbClr val="89DEFF"/>
      </a:accent1>
      <a:accent2>
        <a:srgbClr val="1FC7F6"/>
      </a:accent2>
      <a:accent3>
        <a:srgbClr val="B4ECFC"/>
      </a:accent3>
      <a:accent4>
        <a:srgbClr val="79DEFA"/>
      </a:accent4>
      <a:accent5>
        <a:srgbClr val="CEF2EC"/>
      </a:accent5>
      <a:accent6>
        <a:srgbClr val="75DAC9"/>
      </a:accent6>
      <a:hlink>
        <a:srgbClr val="B4ECFC"/>
      </a:hlink>
      <a:folHlink>
        <a:srgbClr val="85DFD0"/>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186</TotalTime>
  <Words>468</Words>
  <Application>Microsoft Office PowerPoint</Application>
  <PresentationFormat>Экран (4:3)</PresentationFormat>
  <Paragraphs>23</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Трек</vt:lpstr>
      <vt:lpstr>ЧЕХОВ   Антон   Павлович </vt:lpstr>
      <vt:lpstr>Слайд 2</vt:lpstr>
      <vt:lpstr>.</vt:lpstr>
      <vt:lpstr>Каждый рассказ Чехова абсолютно индивидуален, но при этом все они схожи любовью к народу </vt:lpstr>
      <vt:lpstr>Слайд 5</vt:lpstr>
      <vt:lpstr>Шуточка</vt:lpstr>
      <vt:lpstr>Вишнёвый сад</vt:lpstr>
      <vt:lpstr>М. К. Аникушин. «Антон Павлович Чехов». Бронза. 1961 год. Третьяковская галерея. </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Ната</dc:creator>
  <cp:lastModifiedBy>Николай</cp:lastModifiedBy>
  <cp:revision>29</cp:revision>
  <dcterms:created xsi:type="dcterms:W3CDTF">2011-01-30T15:21:55Z</dcterms:created>
  <dcterms:modified xsi:type="dcterms:W3CDTF">2013-08-01T11:02:22Z</dcterms:modified>
</cp:coreProperties>
</file>