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4" r:id="rId5"/>
    <p:sldId id="265" r:id="rId6"/>
    <p:sldId id="259" r:id="rId7"/>
    <p:sldId id="260" r:id="rId8"/>
    <p:sldId id="261" r:id="rId9"/>
    <p:sldId id="267" r:id="rId10"/>
    <p:sldId id="268" r:id="rId11"/>
    <p:sldId id="269" r:id="rId12"/>
    <p:sldId id="270" r:id="rId13"/>
    <p:sldId id="271" r:id="rId14"/>
    <p:sldId id="273" r:id="rId15"/>
    <p:sldId id="274" r:id="rId16"/>
    <p:sldId id="275" r:id="rId17"/>
    <p:sldId id="276" r:id="rId18"/>
    <p:sldId id="277" r:id="rId19"/>
    <p:sldId id="278" r:id="rId20"/>
    <p:sldId id="258" r:id="rId21"/>
    <p:sldId id="266" r:id="rId22"/>
    <p:sldId id="272" r:id="rId23"/>
    <p:sldId id="279" r:id="rId24"/>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66"/>
    <a:srgbClr val="003300"/>
    <a:srgbClr val="A50021"/>
    <a:srgbClr val="0000FF"/>
    <a:srgbClr val="006699"/>
    <a:srgbClr val="422C16"/>
    <a:srgbClr val="0C788E"/>
    <a:srgbClr val="0099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265" autoAdjust="0"/>
    <p:restoredTop sz="94652" autoAdjust="0"/>
  </p:normalViewPr>
  <p:slideViewPr>
    <p:cSldViewPr>
      <p:cViewPr varScale="1">
        <p:scale>
          <a:sx n="69" d="100"/>
          <a:sy n="69" d="100"/>
        </p:scale>
        <p:origin x="-125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964EFD0-31AD-4F82-8A46-0ED4BA1F4DDC}" type="slidenum">
              <a:rPr lang="es-ES"/>
              <a:pPr>
                <a:defRPr/>
              </a:pPr>
              <a:t>‹#›</a:t>
            </a:fld>
            <a:endParaRPr lang="es-ES"/>
          </a:p>
        </p:txBody>
      </p:sp>
    </p:spTree>
  </p:cSld>
  <p:clrMapOvr>
    <a:masterClrMapping/>
  </p:clrMapOvr>
  <p:transition>
    <p:strips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4147A65-021A-417F-B163-A7C6627901C2}" type="slidenum">
              <a:rPr lang="es-ES"/>
              <a:pPr>
                <a:defRPr/>
              </a:pPr>
              <a:t>‹#›</a:t>
            </a:fld>
            <a:endParaRPr lang="es-ES"/>
          </a:p>
        </p:txBody>
      </p:sp>
    </p:spTree>
  </p:cSld>
  <p:clrMapOvr>
    <a:masterClrMapping/>
  </p:clrMapOvr>
  <p:transition>
    <p:strips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66C461E-F408-4D94-980F-5322EF1D8CDE}" type="slidenum">
              <a:rPr lang="es-ES"/>
              <a:pPr>
                <a:defRPr/>
              </a:pPr>
              <a:t>‹#›</a:t>
            </a:fld>
            <a:endParaRPr lang="es-ES"/>
          </a:p>
        </p:txBody>
      </p:sp>
    </p:spTree>
  </p:cSld>
  <p:clrMapOvr>
    <a:masterClrMapping/>
  </p:clrMapOvr>
  <p:transition>
    <p:strips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BDBE9CF-C520-428D-8F3F-95F52774C4CA}" type="slidenum">
              <a:rPr lang="es-ES"/>
              <a:pPr>
                <a:defRPr/>
              </a:pPr>
              <a:t>‹#›</a:t>
            </a:fld>
            <a:endParaRPr lang="es-ES"/>
          </a:p>
        </p:txBody>
      </p:sp>
    </p:spTree>
  </p:cSld>
  <p:clrMapOvr>
    <a:masterClrMapping/>
  </p:clrMapOvr>
  <p:transition>
    <p:strips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9A9EA19-63E0-4B0E-8B5C-797C789B9789}" type="slidenum">
              <a:rPr lang="es-ES"/>
              <a:pPr>
                <a:defRPr/>
              </a:pPr>
              <a:t>‹#›</a:t>
            </a:fld>
            <a:endParaRPr lang="es-ES"/>
          </a:p>
        </p:txBody>
      </p:sp>
    </p:spTree>
  </p:cSld>
  <p:clrMapOvr>
    <a:masterClrMapping/>
  </p:clrMapOvr>
  <p:transition>
    <p:strips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EF2CAC64-AB2B-460F-AFA3-0D9F7243F7B7}" type="slidenum">
              <a:rPr lang="es-ES"/>
              <a:pPr>
                <a:defRPr/>
              </a:pPr>
              <a:t>‹#›</a:t>
            </a:fld>
            <a:endParaRPr lang="es-ES"/>
          </a:p>
        </p:txBody>
      </p:sp>
    </p:spTree>
  </p:cSld>
  <p:clrMapOvr>
    <a:masterClrMapping/>
  </p:clrMapOvr>
  <p:transition>
    <p:strips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01019148-3CB5-4557-A3CE-97776E44C3D6}" type="slidenum">
              <a:rPr lang="es-ES"/>
              <a:pPr>
                <a:defRPr/>
              </a:pPr>
              <a:t>‹#›</a:t>
            </a:fld>
            <a:endParaRPr lang="es-ES"/>
          </a:p>
        </p:txBody>
      </p:sp>
    </p:spTree>
  </p:cSld>
  <p:clrMapOvr>
    <a:masterClrMapping/>
  </p:clrMapOvr>
  <p:transition>
    <p:strips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12AFA398-52F0-43A1-BD0A-86E734CB6205}" type="slidenum">
              <a:rPr lang="es-ES"/>
              <a:pPr>
                <a:defRPr/>
              </a:pPr>
              <a:t>‹#›</a:t>
            </a:fld>
            <a:endParaRPr lang="es-ES"/>
          </a:p>
        </p:txBody>
      </p:sp>
    </p:spTree>
  </p:cSld>
  <p:clrMapOvr>
    <a:masterClrMapping/>
  </p:clrMapOvr>
  <p:transition>
    <p:strips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F9CB43DE-5DF0-450B-9DB6-F6D0D6F85CED}" type="slidenum">
              <a:rPr lang="es-ES"/>
              <a:pPr>
                <a:defRPr/>
              </a:pPr>
              <a:t>‹#›</a:t>
            </a:fld>
            <a:endParaRPr lang="es-ES"/>
          </a:p>
        </p:txBody>
      </p:sp>
    </p:spTree>
  </p:cSld>
  <p:clrMapOvr>
    <a:masterClrMapping/>
  </p:clrMapOvr>
  <p:transition>
    <p:strips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DCB71B5F-54D6-4CE1-BE02-FBDBF23B4D13}" type="slidenum">
              <a:rPr lang="es-ES"/>
              <a:pPr>
                <a:defRPr/>
              </a:pPr>
              <a:t>‹#›</a:t>
            </a:fld>
            <a:endParaRPr lang="es-ES"/>
          </a:p>
        </p:txBody>
      </p:sp>
    </p:spTree>
  </p:cSld>
  <p:clrMapOvr>
    <a:masterClrMapping/>
  </p:clrMapOvr>
  <p:transition>
    <p:strips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2229268D-F15F-483E-9524-BC49D453601C}" type="slidenum">
              <a:rPr lang="es-ES"/>
              <a:pPr>
                <a:defRPr/>
              </a:pPr>
              <a:t>‹#›</a:t>
            </a:fld>
            <a:endParaRPr lang="es-ES"/>
          </a:p>
        </p:txBody>
      </p:sp>
    </p:spTree>
  </p:cSld>
  <p:clrMapOvr>
    <a:masterClrMapping/>
  </p:clrMapOvr>
  <p:transition>
    <p:strips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6BD21E41-57E4-4406-816D-68C80B58BF96}" type="slidenum">
              <a:rPr lang="es-ES"/>
              <a:pPr>
                <a:defRPr/>
              </a:pPr>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trips dir="ru"/>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1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1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im1-tub-ru.yandex.net/i?id=2c6b7af3c5653346f572f0d834b52c3b&amp;n=33&amp;h=215&amp;w=321" TargetMode="External"/><Relationship Id="rId13" Type="http://schemas.openxmlformats.org/officeDocument/2006/relationships/hyperlink" Target="https://c2.staticflickr.com/4/3086/3206438506_2e69eff0d3_b.jpg" TargetMode="External"/><Relationship Id="rId18" Type="http://schemas.openxmlformats.org/officeDocument/2006/relationships/hyperlink" Target="http://www.zeremonia.ru/image/cache/data/chay/puer/syao_to/chay_puer-800x600.jpg" TargetMode="External"/><Relationship Id="rId3" Type="http://schemas.openxmlformats.org/officeDocument/2006/relationships/hyperlink" Target="http://multivarka-vsem.ru/uploads/posts/2013-12/1387889575_chay-na-rusi3.jpg" TargetMode="External"/><Relationship Id="rId7" Type="http://schemas.openxmlformats.org/officeDocument/2006/relationships/hyperlink" Target="http://i4.ytimg.com/vi/cIuC1QVCXGE/hqdefault.jpg" TargetMode="External"/><Relationship Id="rId12" Type="http://schemas.openxmlformats.org/officeDocument/2006/relationships/hyperlink" Target="http://sdtaxus.com/index_files/about1.jpg" TargetMode="External"/><Relationship Id="rId17" Type="http://schemas.openxmlformats.org/officeDocument/2006/relationships/hyperlink" Target="http://previews.123rf.com/images/akiyoko/akiyoko1204/akiyoko120400050/13365311-MITOYO-KAGAWA-JAPAN-APRIL-23-Young-japanese-women-with-traditional-clothing-kimono-harvesting-tea-le-Stock-Photo.jpg" TargetMode="External"/><Relationship Id="rId2" Type="http://schemas.openxmlformats.org/officeDocument/2006/relationships/hyperlink" Target="http://www.niceimage.ru/pic/201304/800x480/niceimage.ru-6573.jpg" TargetMode="External"/><Relationship Id="rId16" Type="http://schemas.openxmlformats.org/officeDocument/2006/relationships/hyperlink" Target="http://gametogether.ru/images/scenariy/kust-chaya.jpg" TargetMode="External"/><Relationship Id="rId1" Type="http://schemas.openxmlformats.org/officeDocument/2006/relationships/slideLayout" Target="../slideLayouts/slideLayout2.xml"/><Relationship Id="rId6" Type="http://schemas.openxmlformats.org/officeDocument/2006/relationships/hyperlink" Target="http://120na80-norma.com/wp-content/uploads/2015/07/Zelenyiy-chay-polza-dlya-zdorovya.jpg" TargetMode="External"/><Relationship Id="rId11" Type="http://schemas.openxmlformats.org/officeDocument/2006/relationships/hyperlink" Target="http://caribies.narod.ru/chai/rodina-chaya.jpg" TargetMode="External"/><Relationship Id="rId5" Type="http://schemas.openxmlformats.org/officeDocument/2006/relationships/hyperlink" Target="http://www.prosvet.center/wp-content/uploads/2015/12/progect_2.jpg" TargetMode="External"/><Relationship Id="rId15" Type="http://schemas.openxmlformats.org/officeDocument/2006/relationships/hyperlink" Target="http://best-travnik.ru/wp-content/uploads/2015/01/chainyi-kust.jpg" TargetMode="External"/><Relationship Id="rId10" Type="http://schemas.openxmlformats.org/officeDocument/2006/relationships/hyperlink" Target="http://jebmedia.jakala.it/media/shop.bormiolirocco.com/1200x1200/192360G03021990_01.jpg" TargetMode="External"/><Relationship Id="rId19" Type="http://schemas.openxmlformats.org/officeDocument/2006/relationships/hyperlink" Target="http://www.syl.ru/misc/i/ai/197827/866784.jpg" TargetMode="External"/><Relationship Id="rId4" Type="http://schemas.openxmlformats.org/officeDocument/2006/relationships/hyperlink" Target="http://misteria.nethouse.ru/static/img/0000/0000/9377/9377038.iovp9j8chy.W665.jpg" TargetMode="External"/><Relationship Id="rId9" Type="http://schemas.openxmlformats.org/officeDocument/2006/relationships/hyperlink" Target="http://img1.liveinternet.ru/images/attach/c/8/100/236/100236407_Ashampoo_Snap_20130426_19h11m08s_030_.jpg" TargetMode="External"/><Relationship Id="rId14" Type="http://schemas.openxmlformats.org/officeDocument/2006/relationships/hyperlink" Target="http://s60.radikal.ru/i167/1212/3a/d2bd3ebeb0cc.jpg"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img02.taobaocdn.com/bao/uploaded/i2/T1_EQqFb0jXXXXXXXX_!!0-item_pic.jpg" TargetMode="External"/><Relationship Id="rId13" Type="http://schemas.openxmlformats.org/officeDocument/2006/relationships/hyperlink" Target="http://cs624218.vk.me/v624218626/186b5/FzkeVuXC2G8.jpg" TargetMode="External"/><Relationship Id="rId18" Type="http://schemas.openxmlformats.org/officeDocument/2006/relationships/hyperlink" Target="http://www.komus.ru/photo/_full/98223_1.jpg" TargetMode="External"/><Relationship Id="rId3" Type="http://schemas.openxmlformats.org/officeDocument/2006/relationships/hyperlink" Target="https://im3-tub-ru.yandex.net/i?id=7baa06ba3d9d28dca0e29c84e718daee&amp;n=33&amp;h=215&amp;w=284" TargetMode="External"/><Relationship Id="rId7" Type="http://schemas.openxmlformats.org/officeDocument/2006/relationships/hyperlink" Target="http://www.neokancopt.ru/media/catalog/product/cache/4/thumbnail/600x600/9df78eab33525d08d6e5fb8d27136e95/1/0/1045492_w900h900.jpg" TargetMode="External"/><Relationship Id="rId12" Type="http://schemas.openxmlformats.org/officeDocument/2006/relationships/hyperlink" Target="http://housetea.in.ua/static/img/0000/0001/8558/18558947.bxubh4680r.jpg" TargetMode="External"/><Relationship Id="rId17" Type="http://schemas.openxmlformats.org/officeDocument/2006/relationships/hyperlink" Target="http://i00.i.aliimg.com/wsphoto/v0/849434934_1/250g-Chinese-top-grade-dahongpao-font-b-tea-b-font-font-b-wuyi-b-font-oolong.jpg" TargetMode="External"/><Relationship Id="rId2" Type="http://schemas.openxmlformats.org/officeDocument/2006/relationships/hyperlink" Target="http://s006.radikal.ru/i214/1405/02/c616a721d25a.jpg" TargetMode="External"/><Relationship Id="rId16" Type="http://schemas.openxmlformats.org/officeDocument/2006/relationships/hyperlink" Target="http://svezheenadom.ru/images/products/3018/003018-0.jpg" TargetMode="External"/><Relationship Id="rId1" Type="http://schemas.openxmlformats.org/officeDocument/2006/relationships/slideLayout" Target="../slideLayouts/slideLayout2.xml"/><Relationship Id="rId6" Type="http://schemas.openxmlformats.org/officeDocument/2006/relationships/hyperlink" Target="http://liderkanc.ru/sites/default/files/imagecache/product_full/1100003.jpg" TargetMode="External"/><Relationship Id="rId11" Type="http://schemas.openxmlformats.org/officeDocument/2006/relationships/hyperlink" Target="http://g03.a.alicdn.com/kf/HTB1DBS_JpXXXXa4XFXXq6xXFXXXg/250g-bag-Early-Spring-Anhui-new-china-green-font-b-tea-b-font-Huo-Shan-Huang.jpg" TargetMode="External"/><Relationship Id="rId5" Type="http://schemas.openxmlformats.org/officeDocument/2006/relationships/hyperlink" Target="http://www.prodtorg-spb.ru/uploads/images/prod/tess/Ginger_Mojito-piram.jpg" TargetMode="External"/><Relationship Id="rId15" Type="http://schemas.openxmlformats.org/officeDocument/2006/relationships/hyperlink" Target="http://teaformula.ru/images/cms/data/ca181b58e0cf9d274d13ce3fe5008242.jpg" TargetMode="External"/><Relationship Id="rId10" Type="http://schemas.openxmlformats.org/officeDocument/2006/relationships/hyperlink" Target="http://&#1086;&#1087;&#1090;&#1086;&#1084;-&#1095;&#1072;&#1081;.&#1088;&#1092;/wa-data/public/shop/products/93/00/93/images/142/142.970.jpg" TargetMode="External"/><Relationship Id="rId19" Type="http://schemas.openxmlformats.org/officeDocument/2006/relationships/hyperlink" Target="http://obed-v-office24.ru/image/cache/data/products/napitki/tea-black-640x640.jpg" TargetMode="External"/><Relationship Id="rId4" Type="http://schemas.openxmlformats.org/officeDocument/2006/relationships/hyperlink" Target="http://images.gugx.net/im/gx/117178/p/234431/200/18Qu.jpg" TargetMode="External"/><Relationship Id="rId9" Type="http://schemas.openxmlformats.org/officeDocument/2006/relationships/hyperlink" Target="https://im3-tub-ru.yandex.net/i?id=06fb858f7ad34f58e7c5111ec3c0c35c&amp;n=33&amp;h=215&amp;w=351" TargetMode="External"/><Relationship Id="rId14" Type="http://schemas.openxmlformats.org/officeDocument/2006/relationships/hyperlink" Target="http://img-fotki.yandex.ru/get/4905/way2dream.39/0_51764_f580999f_orig.jpg"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cutleryandmore.com/content/products/large/11481.jpg" TargetMode="External"/><Relationship Id="rId13" Type="http://schemas.openxmlformats.org/officeDocument/2006/relationships/hyperlink" Target="http://www.tvcook.ru/uploads/images/00/14/14/2013/05/29/f59c41.jpg" TargetMode="External"/><Relationship Id="rId18" Type="http://schemas.openxmlformats.org/officeDocument/2006/relationships/hyperlink" Target="http://q-sv.ru/image/cache/data/prod/Chai/BELIY%20PAK/65414959%20%D0%9B%D0%B8%D0%BF%D1%82%D0%BE%D0%BD%20%D0%BF%D0%B0%D0%BA.%D0%BF%D0%B8%D1%80%D0%B0%D0%BC.%2020%20%D0%B1%D0%B5%D0%BB.%20Pomegranate%201%D1%8512-500x500.jpg" TargetMode="External"/><Relationship Id="rId3" Type="http://schemas.openxmlformats.org/officeDocument/2006/relationships/hyperlink" Target="http://ppcorn.com/ru/wp-content/uploads/sites/15/2015/07/tea-ppcorn-3.jpg" TargetMode="External"/><Relationship Id="rId7" Type="http://schemas.openxmlformats.org/officeDocument/2006/relationships/hyperlink" Target="https://hdwallpapers.press/wallpaper_1600x900/asian_tea_photography_cup_abstract_1600x900_hd-wallpaper-479256.jpg" TargetMode="External"/><Relationship Id="rId12" Type="http://schemas.openxmlformats.org/officeDocument/2006/relationships/hyperlink" Target="http://www.notatky.in.ua/images/articles/Chay_v_paketikah2.jpg" TargetMode="External"/><Relationship Id="rId17" Type="http://schemas.openxmlformats.org/officeDocument/2006/relationships/hyperlink" Target="http://www.fin-35.ru/modules/catalog/images/product_img/760.jpg" TargetMode="External"/><Relationship Id="rId2" Type="http://schemas.openxmlformats.org/officeDocument/2006/relationships/hyperlink" Target="http://obed-v-office24.ru/image/cache/data/products/napitki/tea-black-640x640.jpg" TargetMode="External"/><Relationship Id="rId16" Type="http://schemas.openxmlformats.org/officeDocument/2006/relationships/hyperlink" Target="https://im3-tub-ru.yandex.net/i?id=2e501283bd13a26908166d597f8ab706&amp;n=33&amp;h=215&amp;w=344" TargetMode="External"/><Relationship Id="rId1" Type="http://schemas.openxmlformats.org/officeDocument/2006/relationships/slideLayout" Target="../slideLayouts/slideLayout2.xml"/><Relationship Id="rId6" Type="http://schemas.openxmlformats.org/officeDocument/2006/relationships/hyperlink" Target="http://www.komus.ru/photo/_full/466758_1.jpg" TargetMode="External"/><Relationship Id="rId11" Type="http://schemas.openxmlformats.org/officeDocument/2006/relationships/hyperlink" Target="http://www.boom-dom.ru/image/data/5/57/576/57652099_7753.jpg" TargetMode="External"/><Relationship Id="rId5" Type="http://schemas.openxmlformats.org/officeDocument/2006/relationships/hyperlink" Target="http://megasklad.ru/data/photoes/s396820.jpg" TargetMode="External"/><Relationship Id="rId15" Type="http://schemas.openxmlformats.org/officeDocument/2006/relationships/hyperlink" Target="http://gsklep.platforma.ab.pl/files/photos/13/260113/316090/original.jpg" TargetMode="External"/><Relationship Id="rId10" Type="http://schemas.openxmlformats.org/officeDocument/2006/relationships/hyperlink" Target="http://www.bodum.com/media/pic/products/large/1812-01.jpg" TargetMode="External"/><Relationship Id="rId4" Type="http://schemas.openxmlformats.org/officeDocument/2006/relationships/hyperlink" Target="http://&#1089;&#1091;&#1087;&#1077;&#1088;&#1084;&#1072;&#1088;&#1082;&#1077;&#1090;&#1089;&#1086;&#1095;&#1080;.&#1088;&#1092;/d/650311/d/2544438-0.jpg" TargetMode="External"/><Relationship Id="rId9" Type="http://schemas.openxmlformats.org/officeDocument/2006/relationships/hyperlink" Target="https://56.img.avito.st/640x480/1612614356.jpg" TargetMode="External"/><Relationship Id="rId14" Type="http://schemas.openxmlformats.org/officeDocument/2006/relationships/hyperlink" Target="http://www.amicidelcastello.it/LoZoeCastle/disegni/teiera%20per%20ffuss.jpg"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pn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srcRect/>
          <a:stretch>
            <a:fillRect/>
          </a:stretch>
        </a:blipFill>
        <a:effectLst/>
      </p:bgPr>
    </p:bg>
    <p:spTree>
      <p:nvGrpSpPr>
        <p:cNvPr id="1" name=""/>
        <p:cNvGrpSpPr/>
        <p:nvPr/>
      </p:nvGrpSpPr>
      <p:grpSpPr>
        <a:xfrm>
          <a:off x="0" y="0"/>
          <a:ext cx="0" cy="0"/>
          <a:chOff x="0" y="0"/>
          <a:chExt cx="0" cy="0"/>
        </a:xfrm>
      </p:grpSpPr>
      <p:sp>
        <p:nvSpPr>
          <p:cNvPr id="2215" name="Rectangle 167"/>
          <p:cNvSpPr>
            <a:spLocks noChangeArrowheads="1"/>
          </p:cNvSpPr>
          <p:nvPr/>
        </p:nvSpPr>
        <p:spPr bwMode="auto">
          <a:xfrm>
            <a:off x="5651500" y="4437063"/>
            <a:ext cx="3313113" cy="2160587"/>
          </a:xfrm>
          <a:prstGeom prst="rect">
            <a:avLst/>
          </a:prstGeom>
          <a:noFill/>
          <a:ln w="9525">
            <a:noFill/>
            <a:miter lim="800000"/>
            <a:headEnd/>
            <a:tailEnd/>
          </a:ln>
          <a:effectLst/>
        </p:spPr>
        <p:txBody>
          <a:bodyPr anchor="ctr"/>
          <a:lstStyle/>
          <a:p>
            <a:pPr algn="ctr">
              <a:defRPr/>
            </a:pPr>
            <a:r>
              <a:rPr lang="ru-RU" sz="2000" b="1" dirty="0">
                <a:solidFill>
                  <a:schemeClr val="accent5">
                    <a:lumMod val="25000"/>
                  </a:schemeClr>
                </a:solidFill>
                <a:latin typeface="Times New Roman" pitchFamily="18" charset="0"/>
                <a:cs typeface="Times New Roman" pitchFamily="18" charset="0"/>
              </a:rPr>
              <a:t>Выполнила:</a:t>
            </a:r>
          </a:p>
          <a:p>
            <a:pPr algn="ctr">
              <a:defRPr/>
            </a:pPr>
            <a:r>
              <a:rPr lang="ru-RU" sz="2000" b="1" dirty="0">
                <a:solidFill>
                  <a:schemeClr val="accent5">
                    <a:lumMod val="25000"/>
                  </a:schemeClr>
                </a:solidFill>
                <a:latin typeface="Times New Roman" pitchFamily="18" charset="0"/>
                <a:cs typeface="Times New Roman" pitchFamily="18" charset="0"/>
              </a:rPr>
              <a:t>учитель технологии</a:t>
            </a:r>
          </a:p>
          <a:p>
            <a:pPr algn="ctr">
              <a:defRPr/>
            </a:pPr>
            <a:r>
              <a:rPr lang="ru-RU" sz="2000" b="1" dirty="0">
                <a:solidFill>
                  <a:schemeClr val="accent5">
                    <a:lumMod val="25000"/>
                  </a:schemeClr>
                </a:solidFill>
                <a:latin typeface="Times New Roman" pitchFamily="18" charset="0"/>
                <a:cs typeface="Times New Roman" pitchFamily="18" charset="0"/>
              </a:rPr>
              <a:t>1 – ой категории</a:t>
            </a:r>
          </a:p>
          <a:p>
            <a:pPr algn="ctr">
              <a:defRPr/>
            </a:pPr>
            <a:r>
              <a:rPr lang="ru-RU" sz="2000" b="1" dirty="0">
                <a:solidFill>
                  <a:schemeClr val="accent5">
                    <a:lumMod val="25000"/>
                  </a:schemeClr>
                </a:solidFill>
                <a:latin typeface="Times New Roman" pitchFamily="18" charset="0"/>
                <a:cs typeface="Times New Roman" pitchFamily="18" charset="0"/>
              </a:rPr>
              <a:t>МБОУ СОШ №13 г.Азов</a:t>
            </a:r>
          </a:p>
          <a:p>
            <a:pPr algn="ctr">
              <a:defRPr/>
            </a:pPr>
            <a:r>
              <a:rPr lang="ru-RU" sz="2000" b="1" dirty="0" err="1">
                <a:solidFill>
                  <a:schemeClr val="accent5">
                    <a:lumMod val="25000"/>
                  </a:schemeClr>
                </a:solidFill>
                <a:latin typeface="Times New Roman" pitchFamily="18" charset="0"/>
                <a:cs typeface="Times New Roman" pitchFamily="18" charset="0"/>
              </a:rPr>
              <a:t>Семенец</a:t>
            </a:r>
            <a:r>
              <a:rPr lang="ru-RU" sz="2000" b="1" dirty="0">
                <a:solidFill>
                  <a:schemeClr val="accent5">
                    <a:lumMod val="25000"/>
                  </a:schemeClr>
                </a:solidFill>
                <a:latin typeface="Times New Roman" pitchFamily="18" charset="0"/>
                <a:cs typeface="Times New Roman" pitchFamily="18" charset="0"/>
              </a:rPr>
              <a:t> Ольга Ивановна</a:t>
            </a:r>
            <a:endParaRPr lang="es-ES" sz="2000" b="1" dirty="0">
              <a:solidFill>
                <a:schemeClr val="accent5">
                  <a:lumMod val="25000"/>
                </a:schemeClr>
              </a:solidFill>
              <a:latin typeface="Times New Roman" pitchFamily="18" charset="0"/>
              <a:cs typeface="Times New Roman" pitchFamily="18" charset="0"/>
            </a:endParaRPr>
          </a:p>
        </p:txBody>
      </p:sp>
      <p:sp>
        <p:nvSpPr>
          <p:cNvPr id="7" name="Прямоугольник 6"/>
          <p:cNvSpPr/>
          <p:nvPr/>
        </p:nvSpPr>
        <p:spPr>
          <a:xfrm>
            <a:off x="3995936" y="692696"/>
            <a:ext cx="4968552" cy="3240360"/>
          </a:xfrm>
          <a:prstGeom prst="rect">
            <a:avLst/>
          </a:prstGeom>
          <a:noFill/>
        </p:spPr>
        <p:txBody>
          <a:bodyPr>
            <a:prstTxWarp prst="textWave1">
              <a:avLst>
                <a:gd name="adj1" fmla="val 12500"/>
                <a:gd name="adj2" fmla="val 487"/>
              </a:avLst>
            </a:prstTxWarp>
            <a:spAutoFit/>
          </a:bodyPr>
          <a:lstStyle/>
          <a:p>
            <a:pPr algn="ctr">
              <a:defRPr/>
            </a:pPr>
            <a:r>
              <a:rPr lang="ru-RU" sz="5400" b="1" dirty="0">
                <a:ln w="31550" cmpd="sng">
                  <a:solidFill>
                    <a:schemeClr val="accent1">
                      <a:lumMod val="25000"/>
                    </a:schemeClr>
                  </a:solidFill>
                  <a:prstDash val="solid"/>
                </a:ln>
                <a:solidFill>
                  <a:srgbClr val="FFFFFF"/>
                </a:solidFill>
                <a:effectLst>
                  <a:outerShdw blurRad="41275" dist="12700" dir="12000000" algn="tl" rotWithShape="0">
                    <a:srgbClr val="000000">
                      <a:alpha val="40000"/>
                    </a:srgbClr>
                  </a:outerShdw>
                </a:effectLst>
                <a:latin typeface="Times New Roman" pitchFamily="18" charset="0"/>
                <a:cs typeface="Times New Roman" pitchFamily="18" charset="0"/>
              </a:rPr>
              <a:t>Чай. Как правильно заваривать чай </a:t>
            </a:r>
          </a:p>
        </p:txBody>
      </p:sp>
    </p:spTree>
  </p:cSld>
  <p:clrMapOvr>
    <a:masterClrMapping/>
  </p:clrMapOvr>
  <p:transition>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96975"/>
          </a:xfrm>
        </p:spPr>
        <p:txBody>
          <a:bodyPr/>
          <a:lstStyle/>
          <a:p>
            <a:pPr>
              <a:defRPr/>
            </a:pPr>
            <a:r>
              <a:rPr lang="ru-RU" sz="3600" b="1" dirty="0" smtClean="0">
                <a:solidFill>
                  <a:schemeClr val="accent1">
                    <a:lumMod val="25000"/>
                  </a:schemeClr>
                </a:solidFill>
                <a:latin typeface="Times New Roman" pitchFamily="18" charset="0"/>
                <a:cs typeface="Times New Roman" pitchFamily="18" charset="0"/>
              </a:rPr>
              <a:t>Желтый чай</a:t>
            </a:r>
            <a:endParaRPr lang="ru-RU" sz="3600" b="1" dirty="0">
              <a:solidFill>
                <a:schemeClr val="accent1">
                  <a:lumMod val="25000"/>
                </a:schemeClr>
              </a:solidFill>
              <a:latin typeface="Times New Roman" pitchFamily="18" charset="0"/>
              <a:cs typeface="Times New Roman" pitchFamily="18" charset="0"/>
            </a:endParaRPr>
          </a:p>
        </p:txBody>
      </p:sp>
      <p:sp>
        <p:nvSpPr>
          <p:cNvPr id="11267" name="Содержимое 2"/>
          <p:cNvSpPr>
            <a:spLocks noGrp="1"/>
          </p:cNvSpPr>
          <p:nvPr>
            <p:ph idx="1"/>
          </p:nvPr>
        </p:nvSpPr>
        <p:spPr>
          <a:xfrm>
            <a:off x="250825" y="1600200"/>
            <a:ext cx="4681538" cy="4525963"/>
          </a:xfrm>
        </p:spPr>
        <p:txBody>
          <a:bodyPr/>
          <a:lstStyle/>
          <a:p>
            <a:pPr>
              <a:buFontTx/>
              <a:buNone/>
            </a:pPr>
            <a:r>
              <a:rPr lang="ru-RU" smtClean="0">
                <a:solidFill>
                  <a:srgbClr val="006666"/>
                </a:solidFill>
              </a:rPr>
              <a:t>     </a:t>
            </a:r>
            <a:r>
              <a:rPr lang="ru-RU" sz="2400" b="1" smtClean="0">
                <a:solidFill>
                  <a:srgbClr val="006666"/>
                </a:solidFill>
                <a:latin typeface="Times New Roman" pitchFamily="18" charset="0"/>
                <a:cs typeface="Times New Roman" pitchFamily="18" charset="0"/>
              </a:rPr>
              <a:t>Данный вид чая получается вследствие легкой ферментации листочков, и при заваривании вы получаете настой с интересным желтоватым оттенком. Желтый чай является элитным сортом, поскольку для его производства подходят только почки.</a:t>
            </a:r>
          </a:p>
        </p:txBody>
      </p:sp>
      <p:pic>
        <p:nvPicPr>
          <p:cNvPr id="35842" name="Picture 2" descr="http://img02.taobaocdn.com/bao/uploaded/i2/T1_EQqFb0jXXXXXXXX_!!0-item_pic.jpg"/>
          <p:cNvPicPr>
            <a:picLocks noChangeAspect="1" noChangeArrowheads="1"/>
          </p:cNvPicPr>
          <p:nvPr/>
        </p:nvPicPr>
        <p:blipFill>
          <a:blip r:embed="rId2" cstate="email"/>
          <a:srcRect/>
          <a:stretch>
            <a:fillRect/>
          </a:stretch>
        </p:blipFill>
        <p:spPr bwMode="auto">
          <a:xfrm flipH="1">
            <a:off x="3347864" y="5331064"/>
            <a:ext cx="1584176" cy="1352345"/>
          </a:xfrm>
          <a:prstGeom prst="rect">
            <a:avLst/>
          </a:prstGeom>
          <a:ln>
            <a:noFill/>
          </a:ln>
          <a:effectLst>
            <a:softEdge rad="112500"/>
          </a:effectLst>
        </p:spPr>
      </p:pic>
      <p:pic>
        <p:nvPicPr>
          <p:cNvPr id="35850" name="Picture 10" descr="https://im3-tub-ru.yandex.net/i?id=06fb858f7ad34f58e7c5111ec3c0c35c&amp;n=33&amp;h=215&amp;w=351"/>
          <p:cNvPicPr>
            <a:picLocks noChangeAspect="1" noChangeArrowheads="1"/>
          </p:cNvPicPr>
          <p:nvPr/>
        </p:nvPicPr>
        <p:blipFill>
          <a:blip r:embed="rId3" cstate="print"/>
          <a:srcRect/>
          <a:stretch>
            <a:fillRect/>
          </a:stretch>
        </p:blipFill>
        <p:spPr bwMode="auto">
          <a:xfrm flipH="1">
            <a:off x="4939408" y="1317237"/>
            <a:ext cx="4204592" cy="2575463"/>
          </a:xfrm>
          <a:prstGeom prst="rect">
            <a:avLst/>
          </a:prstGeom>
          <a:ln>
            <a:noFill/>
          </a:ln>
          <a:effectLst>
            <a:softEdge rad="112500"/>
          </a:effectLst>
        </p:spPr>
      </p:pic>
      <p:pic>
        <p:nvPicPr>
          <p:cNvPr id="11270" name="Picture 12" descr="http://xn----8sb1ajjagy2c.xn--p1ai/wa-data/public/shop/products/93/00/93/images/142/142.970.jpg"/>
          <p:cNvPicPr>
            <a:picLocks noChangeAspect="1" noChangeArrowheads="1"/>
          </p:cNvPicPr>
          <p:nvPr/>
        </p:nvPicPr>
        <p:blipFill>
          <a:blip r:embed="rId4" cstate="email"/>
          <a:srcRect/>
          <a:stretch>
            <a:fillRect/>
          </a:stretch>
        </p:blipFill>
        <p:spPr bwMode="auto">
          <a:xfrm>
            <a:off x="4859338" y="3860800"/>
            <a:ext cx="1439862" cy="2741613"/>
          </a:xfrm>
          <a:prstGeom prst="rect">
            <a:avLst/>
          </a:prstGeom>
          <a:noFill/>
          <a:ln w="9525">
            <a:noFill/>
            <a:miter lim="800000"/>
            <a:headEnd/>
            <a:tailEnd/>
          </a:ln>
        </p:spPr>
      </p:pic>
      <p:pic>
        <p:nvPicPr>
          <p:cNvPr id="35854" name="Picture 14" descr="http://g03.a.alicdn.com/kf/HTB1DBS_JpXXXXa4XFXXq6xXFXXXg/250g-bag-Early-Spring-Anhui-new-china-green-font-b-tea-b-font-Huo-Shan-Huang.jpg"/>
          <p:cNvPicPr>
            <a:picLocks noChangeAspect="1" noChangeArrowheads="1"/>
          </p:cNvPicPr>
          <p:nvPr/>
        </p:nvPicPr>
        <p:blipFill>
          <a:blip r:embed="rId5" cstate="email"/>
          <a:srcRect/>
          <a:stretch>
            <a:fillRect/>
          </a:stretch>
        </p:blipFill>
        <p:spPr bwMode="auto">
          <a:xfrm>
            <a:off x="6300192" y="3861048"/>
            <a:ext cx="2556792" cy="2556792"/>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96975"/>
          </a:xfrm>
        </p:spPr>
        <p:txBody>
          <a:bodyPr/>
          <a:lstStyle/>
          <a:p>
            <a:pPr>
              <a:defRPr/>
            </a:pPr>
            <a:r>
              <a:rPr lang="ru-RU" sz="3600" b="1" dirty="0" err="1" smtClean="0">
                <a:solidFill>
                  <a:schemeClr val="accent1">
                    <a:lumMod val="25000"/>
                  </a:schemeClr>
                </a:solidFill>
                <a:latin typeface="Times New Roman" pitchFamily="18" charset="0"/>
                <a:cs typeface="Times New Roman" pitchFamily="18" charset="0"/>
              </a:rPr>
              <a:t>Пуэр</a:t>
            </a:r>
            <a:endParaRPr lang="ru-RU" sz="3600" b="1" dirty="0">
              <a:solidFill>
                <a:schemeClr val="accent1">
                  <a:lumMod val="25000"/>
                </a:schemeClr>
              </a:solidFill>
              <a:latin typeface="Times New Roman" pitchFamily="18" charset="0"/>
              <a:cs typeface="Times New Roman" pitchFamily="18" charset="0"/>
            </a:endParaRPr>
          </a:p>
        </p:txBody>
      </p:sp>
      <p:sp>
        <p:nvSpPr>
          <p:cNvPr id="12291" name="Содержимое 2"/>
          <p:cNvSpPr>
            <a:spLocks noGrp="1"/>
          </p:cNvSpPr>
          <p:nvPr>
            <p:ph idx="1"/>
          </p:nvPr>
        </p:nvSpPr>
        <p:spPr>
          <a:xfrm>
            <a:off x="250825" y="1600200"/>
            <a:ext cx="4249738" cy="4525963"/>
          </a:xfrm>
        </p:spPr>
        <p:txBody>
          <a:bodyPr/>
          <a:lstStyle/>
          <a:p>
            <a:pPr>
              <a:buFontTx/>
              <a:buNone/>
            </a:pPr>
            <a:r>
              <a:rPr lang="ru-RU" smtClean="0">
                <a:solidFill>
                  <a:srgbClr val="006666"/>
                </a:solidFill>
              </a:rPr>
              <a:t>    </a:t>
            </a:r>
            <a:r>
              <a:rPr lang="ru-RU" sz="2400" b="1" smtClean="0">
                <a:solidFill>
                  <a:srgbClr val="006666"/>
                </a:solidFill>
                <a:latin typeface="Times New Roman" pitchFamily="18" charset="0"/>
                <a:cs typeface="Times New Roman" pitchFamily="18" charset="0"/>
              </a:rPr>
              <a:t>Чай пуэр – это не совсем обычный напиток. В процессе его изготовления используются листочки дикого чайного дерева, а отличительной чертой является характерный «земляной» привкус.</a:t>
            </a:r>
          </a:p>
        </p:txBody>
      </p:sp>
      <p:pic>
        <p:nvPicPr>
          <p:cNvPr id="36866" name="Picture 2" descr="http://housetea.in.ua/static/img/0000/0001/8558/18558947.bxubh4680r.jpg"/>
          <p:cNvPicPr>
            <a:picLocks noChangeAspect="1" noChangeArrowheads="1"/>
          </p:cNvPicPr>
          <p:nvPr/>
        </p:nvPicPr>
        <p:blipFill>
          <a:blip r:embed="rId2" cstate="email"/>
          <a:srcRect/>
          <a:stretch>
            <a:fillRect/>
          </a:stretch>
        </p:blipFill>
        <p:spPr bwMode="auto">
          <a:xfrm>
            <a:off x="4392349" y="1340768"/>
            <a:ext cx="4655697" cy="2664296"/>
          </a:xfrm>
          <a:prstGeom prst="rect">
            <a:avLst/>
          </a:prstGeom>
          <a:ln>
            <a:noFill/>
          </a:ln>
          <a:effectLst>
            <a:softEdge rad="112500"/>
          </a:effectLst>
        </p:spPr>
      </p:pic>
      <p:pic>
        <p:nvPicPr>
          <p:cNvPr id="36868" name="Picture 4" descr="http://cs624218.vk.me/v624218626/186b5/FzkeVuXC2G8.jpg"/>
          <p:cNvPicPr>
            <a:picLocks noChangeAspect="1" noChangeArrowheads="1"/>
          </p:cNvPicPr>
          <p:nvPr/>
        </p:nvPicPr>
        <p:blipFill>
          <a:blip r:embed="rId3" cstate="email"/>
          <a:srcRect/>
          <a:stretch>
            <a:fillRect/>
          </a:stretch>
        </p:blipFill>
        <p:spPr bwMode="auto">
          <a:xfrm>
            <a:off x="3491880" y="4437112"/>
            <a:ext cx="2147892" cy="2076671"/>
          </a:xfrm>
          <a:prstGeom prst="ellipse">
            <a:avLst/>
          </a:prstGeom>
          <a:noFill/>
        </p:spPr>
      </p:pic>
      <p:pic>
        <p:nvPicPr>
          <p:cNvPr id="36870" name="Picture 6" descr="http://img-fotki.yandex.ru/get/4905/way2dream.39/0_51764_f580999f_orig.jpg"/>
          <p:cNvPicPr>
            <a:picLocks noChangeAspect="1" noChangeArrowheads="1"/>
          </p:cNvPicPr>
          <p:nvPr/>
        </p:nvPicPr>
        <p:blipFill>
          <a:blip r:embed="rId4" cstate="email"/>
          <a:srcRect/>
          <a:stretch>
            <a:fillRect/>
          </a:stretch>
        </p:blipFill>
        <p:spPr bwMode="auto">
          <a:xfrm>
            <a:off x="5796136" y="4131078"/>
            <a:ext cx="3192355" cy="2394266"/>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0"/>
            <a:ext cx="8229600" cy="1111250"/>
          </a:xfrm>
        </p:spPr>
        <p:txBody>
          <a:bodyPr/>
          <a:lstStyle/>
          <a:p>
            <a:pPr>
              <a:defRPr/>
            </a:pPr>
            <a:r>
              <a:rPr lang="ru-RU" sz="3600" b="1" dirty="0" smtClean="0">
                <a:solidFill>
                  <a:schemeClr val="accent1">
                    <a:lumMod val="25000"/>
                  </a:schemeClr>
                </a:solidFill>
                <a:latin typeface="Times New Roman" pitchFamily="18" charset="0"/>
                <a:cs typeface="Times New Roman" pitchFamily="18" charset="0"/>
              </a:rPr>
              <a:t>Красный чай</a:t>
            </a:r>
            <a:endParaRPr lang="ru-RU" sz="3600" b="1" dirty="0">
              <a:solidFill>
                <a:schemeClr val="accent1">
                  <a:lumMod val="25000"/>
                </a:schemeClr>
              </a:solidFill>
              <a:latin typeface="Times New Roman" pitchFamily="18" charset="0"/>
              <a:cs typeface="Times New Roman" pitchFamily="18" charset="0"/>
            </a:endParaRPr>
          </a:p>
        </p:txBody>
      </p:sp>
      <p:sp>
        <p:nvSpPr>
          <p:cNvPr id="13315" name="Содержимое 2"/>
          <p:cNvSpPr>
            <a:spLocks noGrp="1"/>
          </p:cNvSpPr>
          <p:nvPr>
            <p:ph idx="1"/>
          </p:nvPr>
        </p:nvSpPr>
        <p:spPr>
          <a:xfrm>
            <a:off x="179388" y="1412875"/>
            <a:ext cx="4248150" cy="4713288"/>
          </a:xfrm>
        </p:spPr>
        <p:txBody>
          <a:bodyPr/>
          <a:lstStyle/>
          <a:p>
            <a:pPr>
              <a:buFontTx/>
              <a:buNone/>
            </a:pPr>
            <a:r>
              <a:rPr lang="ru-RU" sz="2400" smtClean="0"/>
              <a:t>      </a:t>
            </a:r>
            <a:r>
              <a:rPr lang="ru-RU" sz="2400" b="1" smtClean="0">
                <a:solidFill>
                  <a:srgbClr val="006666"/>
                </a:solidFill>
                <a:latin typeface="Times New Roman" pitchFamily="18" charset="0"/>
                <a:cs typeface="Times New Roman" pitchFamily="18" charset="0"/>
              </a:rPr>
              <a:t>Он представляет собой нечто среднее между зелеными и черными чаями. Напиток получается с насыщенным темно-красным либо золотистым цветом, с характерным фруктово-цветочным запахом и вкусом.</a:t>
            </a:r>
            <a:endParaRPr lang="ru-RU" b="1" smtClean="0">
              <a:solidFill>
                <a:srgbClr val="006666"/>
              </a:solidFill>
              <a:latin typeface="Times New Roman" pitchFamily="18" charset="0"/>
              <a:cs typeface="Times New Roman" pitchFamily="18" charset="0"/>
            </a:endParaRPr>
          </a:p>
        </p:txBody>
      </p:sp>
      <p:pic>
        <p:nvPicPr>
          <p:cNvPr id="37892" name="Picture 4" descr="http://teaformula.ru/images/cms/data/ca181b58e0cf9d274d13ce3fe5008242.jpg"/>
          <p:cNvPicPr>
            <a:picLocks noChangeAspect="1" noChangeArrowheads="1"/>
          </p:cNvPicPr>
          <p:nvPr/>
        </p:nvPicPr>
        <p:blipFill>
          <a:blip r:embed="rId2" cstate="email"/>
          <a:srcRect/>
          <a:stretch>
            <a:fillRect/>
          </a:stretch>
        </p:blipFill>
        <p:spPr bwMode="auto">
          <a:xfrm>
            <a:off x="4644008" y="1268760"/>
            <a:ext cx="4211960" cy="2854691"/>
          </a:xfrm>
          <a:prstGeom prst="rect">
            <a:avLst/>
          </a:prstGeom>
          <a:ln>
            <a:noFill/>
          </a:ln>
          <a:effectLst>
            <a:softEdge rad="112500"/>
          </a:effectLst>
        </p:spPr>
      </p:pic>
      <p:pic>
        <p:nvPicPr>
          <p:cNvPr id="13317" name="Picture 6" descr="http://svezheenadom.ru/images/products/3018/003018-0.jpg"/>
          <p:cNvPicPr>
            <a:picLocks noChangeAspect="1" noChangeArrowheads="1"/>
          </p:cNvPicPr>
          <p:nvPr/>
        </p:nvPicPr>
        <p:blipFill>
          <a:blip r:embed="rId3" cstate="email"/>
          <a:srcRect/>
          <a:stretch>
            <a:fillRect/>
          </a:stretch>
        </p:blipFill>
        <p:spPr bwMode="auto">
          <a:xfrm>
            <a:off x="3132138" y="4868863"/>
            <a:ext cx="2097087" cy="1612900"/>
          </a:xfrm>
          <a:prstGeom prst="rect">
            <a:avLst/>
          </a:prstGeom>
          <a:noFill/>
          <a:ln w="9525">
            <a:noFill/>
            <a:miter lim="800000"/>
            <a:headEnd/>
            <a:tailEnd/>
          </a:ln>
        </p:spPr>
      </p:pic>
      <p:pic>
        <p:nvPicPr>
          <p:cNvPr id="13318" name="Picture 8" descr="http://i00.i.aliimg.com/wsphoto/v0/849434934_1/250g-Chinese-top-grade-dahongpao-font-b-tea-b-font-font-b-wuyi-b-font-oolong.jpg"/>
          <p:cNvPicPr>
            <a:picLocks noChangeAspect="1" noChangeArrowheads="1"/>
          </p:cNvPicPr>
          <p:nvPr/>
        </p:nvPicPr>
        <p:blipFill>
          <a:blip r:embed="rId4" cstate="email"/>
          <a:srcRect/>
          <a:stretch>
            <a:fillRect/>
          </a:stretch>
        </p:blipFill>
        <p:spPr bwMode="auto">
          <a:xfrm>
            <a:off x="5364163" y="4292600"/>
            <a:ext cx="1455737" cy="2160588"/>
          </a:xfrm>
          <a:prstGeom prst="rect">
            <a:avLst/>
          </a:prstGeom>
          <a:noFill/>
          <a:ln w="9525">
            <a:noFill/>
            <a:miter lim="800000"/>
            <a:headEnd/>
            <a:tailEnd/>
          </a:ln>
        </p:spPr>
      </p:pic>
      <p:pic>
        <p:nvPicPr>
          <p:cNvPr id="13319" name="Picture 10" descr="http://www.komus.ru/photo/_full/98223_1.jpg"/>
          <p:cNvPicPr>
            <a:picLocks noChangeAspect="1" noChangeArrowheads="1"/>
          </p:cNvPicPr>
          <p:nvPr/>
        </p:nvPicPr>
        <p:blipFill>
          <a:blip r:embed="rId5" cstate="email"/>
          <a:srcRect/>
          <a:stretch>
            <a:fillRect/>
          </a:stretch>
        </p:blipFill>
        <p:spPr bwMode="auto">
          <a:xfrm>
            <a:off x="6948488" y="4292600"/>
            <a:ext cx="1724025" cy="2089150"/>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http://ppcorn.com/ru/wp-content/uploads/sites/15/2015/07/tea-ppcorn-3.jpg"/>
          <p:cNvPicPr>
            <a:picLocks noChangeAspect="1" noChangeArrowheads="1"/>
          </p:cNvPicPr>
          <p:nvPr/>
        </p:nvPicPr>
        <p:blipFill>
          <a:blip r:embed="rId2" cstate="email"/>
          <a:srcRect/>
          <a:stretch>
            <a:fillRect/>
          </a:stretch>
        </p:blipFill>
        <p:spPr bwMode="auto">
          <a:xfrm>
            <a:off x="3635375" y="4149725"/>
            <a:ext cx="2424113" cy="1295400"/>
          </a:xfrm>
          <a:prstGeom prst="rect">
            <a:avLst/>
          </a:prstGeom>
          <a:noFill/>
          <a:ln w="9525">
            <a:noFill/>
            <a:miter lim="800000"/>
            <a:headEnd/>
            <a:tailEnd/>
          </a:ln>
        </p:spPr>
      </p:pic>
      <p:sp>
        <p:nvSpPr>
          <p:cNvPr id="2" name="Заголовок 1"/>
          <p:cNvSpPr>
            <a:spLocks noGrp="1"/>
          </p:cNvSpPr>
          <p:nvPr>
            <p:ph type="title"/>
          </p:nvPr>
        </p:nvSpPr>
        <p:spPr>
          <a:xfrm>
            <a:off x="457200" y="0"/>
            <a:ext cx="8229600" cy="1196975"/>
          </a:xfrm>
        </p:spPr>
        <p:txBody>
          <a:bodyPr/>
          <a:lstStyle/>
          <a:p>
            <a:pPr>
              <a:defRPr/>
            </a:pPr>
            <a:r>
              <a:rPr lang="ru-RU" sz="3600" b="1" dirty="0" smtClean="0">
                <a:solidFill>
                  <a:schemeClr val="accent1">
                    <a:lumMod val="25000"/>
                  </a:schemeClr>
                </a:solidFill>
                <a:latin typeface="Times New Roman" pitchFamily="18" charset="0"/>
                <a:cs typeface="Times New Roman" pitchFamily="18" charset="0"/>
              </a:rPr>
              <a:t>Черный чай</a:t>
            </a:r>
            <a:endParaRPr lang="ru-RU" sz="3600" b="1" dirty="0">
              <a:solidFill>
                <a:schemeClr val="accent1">
                  <a:lumMod val="25000"/>
                </a:schemeClr>
              </a:solidFill>
              <a:latin typeface="Times New Roman" pitchFamily="18" charset="0"/>
              <a:cs typeface="Times New Roman" pitchFamily="18" charset="0"/>
            </a:endParaRPr>
          </a:p>
        </p:txBody>
      </p:sp>
      <p:sp>
        <p:nvSpPr>
          <p:cNvPr id="14340" name="Содержимое 2"/>
          <p:cNvSpPr>
            <a:spLocks noGrp="1"/>
          </p:cNvSpPr>
          <p:nvPr>
            <p:ph idx="1"/>
          </p:nvPr>
        </p:nvSpPr>
        <p:spPr>
          <a:xfrm>
            <a:off x="457200" y="1268413"/>
            <a:ext cx="3898900" cy="4857750"/>
          </a:xfrm>
        </p:spPr>
        <p:txBody>
          <a:bodyPr/>
          <a:lstStyle/>
          <a:p>
            <a:pPr>
              <a:buFontTx/>
              <a:buNone/>
            </a:pPr>
            <a:r>
              <a:rPr lang="ru-RU" smtClean="0">
                <a:solidFill>
                  <a:srgbClr val="006666"/>
                </a:solidFill>
              </a:rPr>
              <a:t>    </a:t>
            </a:r>
            <a:r>
              <a:rPr lang="ru-RU" sz="2400" b="1" smtClean="0">
                <a:solidFill>
                  <a:srgbClr val="006666"/>
                </a:solidFill>
                <a:latin typeface="Times New Roman" pitchFamily="18" charset="0"/>
                <a:cs typeface="Times New Roman" pitchFamily="18" charset="0"/>
              </a:rPr>
              <a:t>Именно этот напиток, наверное, самый распространенный вид, который мы наливаем в чашки по утрам. Именно чёрный чай – напиток с насыщенным красновато-коричневым цветом, иногда практически черным. Всегда крепкий и ароматный.</a:t>
            </a:r>
          </a:p>
          <a:p>
            <a:pPr>
              <a:buFontTx/>
              <a:buNone/>
            </a:pPr>
            <a:endParaRPr lang="ru-RU" sz="2400" b="1" smtClean="0">
              <a:latin typeface="Times New Roman" pitchFamily="18" charset="0"/>
              <a:cs typeface="Times New Roman" pitchFamily="18" charset="0"/>
            </a:endParaRPr>
          </a:p>
        </p:txBody>
      </p:sp>
      <p:pic>
        <p:nvPicPr>
          <p:cNvPr id="39938" name="Picture 2" descr="http://obed-v-office24.ru/image/cache/data/products/napitki/tea-black-640x640.jpg"/>
          <p:cNvPicPr>
            <a:picLocks noChangeAspect="1" noChangeArrowheads="1"/>
          </p:cNvPicPr>
          <p:nvPr/>
        </p:nvPicPr>
        <p:blipFill>
          <a:blip r:embed="rId3" cstate="email"/>
          <a:srcRect/>
          <a:stretch>
            <a:fillRect/>
          </a:stretch>
        </p:blipFill>
        <p:spPr bwMode="auto">
          <a:xfrm>
            <a:off x="4895528" y="1124744"/>
            <a:ext cx="4248472" cy="3365673"/>
          </a:xfrm>
          <a:prstGeom prst="ellipse">
            <a:avLst/>
          </a:prstGeom>
          <a:ln>
            <a:noFill/>
          </a:ln>
          <a:effectLst>
            <a:softEdge rad="112500"/>
          </a:effectLst>
        </p:spPr>
      </p:pic>
      <p:pic>
        <p:nvPicPr>
          <p:cNvPr id="14342" name="Picture 6" descr="http://xn--80ajbmikrckcfimf5e.xn--p1ai/d/650311/d/2544438-0.jpg"/>
          <p:cNvPicPr>
            <a:picLocks noChangeAspect="1" noChangeArrowheads="1"/>
          </p:cNvPicPr>
          <p:nvPr/>
        </p:nvPicPr>
        <p:blipFill>
          <a:blip r:embed="rId4" cstate="email"/>
          <a:srcRect r="-52"/>
          <a:stretch>
            <a:fillRect/>
          </a:stretch>
        </p:blipFill>
        <p:spPr bwMode="auto">
          <a:xfrm>
            <a:off x="4140200" y="5445125"/>
            <a:ext cx="1322388" cy="1098550"/>
          </a:xfrm>
          <a:prstGeom prst="rect">
            <a:avLst/>
          </a:prstGeom>
          <a:noFill/>
          <a:ln w="9525">
            <a:noFill/>
            <a:miter lim="800000"/>
            <a:headEnd/>
            <a:tailEnd/>
          </a:ln>
        </p:spPr>
      </p:pic>
      <p:pic>
        <p:nvPicPr>
          <p:cNvPr id="39944" name="Picture 8" descr="http://megasklad.ru/data/photoes/s396820.jpg"/>
          <p:cNvPicPr>
            <a:picLocks noChangeAspect="1" noChangeArrowheads="1"/>
          </p:cNvPicPr>
          <p:nvPr/>
        </p:nvPicPr>
        <p:blipFill>
          <a:blip r:embed="rId5" cstate="email"/>
          <a:srcRect/>
          <a:stretch>
            <a:fillRect/>
          </a:stretch>
        </p:blipFill>
        <p:spPr bwMode="auto">
          <a:xfrm>
            <a:off x="7020272" y="4365104"/>
            <a:ext cx="2123728" cy="2283925"/>
          </a:xfrm>
          <a:prstGeom prst="rect">
            <a:avLst/>
          </a:prstGeom>
          <a:ln>
            <a:noFill/>
          </a:ln>
          <a:effectLst>
            <a:softEdge rad="112500"/>
          </a:effectLst>
        </p:spPr>
      </p:pic>
      <p:pic>
        <p:nvPicPr>
          <p:cNvPr id="14344" name="Picture 10" descr="http://www.komus.ru/photo/_full/466758_1.jpg"/>
          <p:cNvPicPr>
            <a:picLocks noChangeAspect="1" noChangeArrowheads="1"/>
          </p:cNvPicPr>
          <p:nvPr/>
        </p:nvPicPr>
        <p:blipFill>
          <a:blip r:embed="rId6" cstate="email"/>
          <a:srcRect/>
          <a:stretch>
            <a:fillRect/>
          </a:stretch>
        </p:blipFill>
        <p:spPr bwMode="auto">
          <a:xfrm>
            <a:off x="5580063" y="4868863"/>
            <a:ext cx="1196975" cy="1152525"/>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350"/>
            <a:ext cx="8229600" cy="936625"/>
          </a:xfrm>
        </p:spPr>
        <p:txBody>
          <a:bodyPr/>
          <a:lstStyle/>
          <a:p>
            <a:pPr>
              <a:defRPr/>
            </a:pPr>
            <a:r>
              <a:rPr lang="ru-RU" sz="3600" b="1" dirty="0" smtClean="0">
                <a:solidFill>
                  <a:schemeClr val="accent1">
                    <a:lumMod val="25000"/>
                  </a:schemeClr>
                </a:solidFill>
                <a:latin typeface="Times New Roman" pitchFamily="18" charset="0"/>
                <a:cs typeface="Times New Roman" pitchFamily="18" charset="0"/>
              </a:rPr>
              <a:t>Правила заваривания черного чая</a:t>
            </a:r>
            <a:r>
              <a:rPr lang="ru-RU" sz="3600" b="1" dirty="0" smtClean="0">
                <a:solidFill>
                  <a:schemeClr val="accent1">
                    <a:lumMod val="25000"/>
                  </a:schemeClr>
                </a:solidFill>
              </a:rPr>
              <a:t/>
            </a:r>
            <a:br>
              <a:rPr lang="ru-RU" sz="3600" b="1" dirty="0" smtClean="0">
                <a:solidFill>
                  <a:schemeClr val="accent1">
                    <a:lumMod val="25000"/>
                  </a:schemeClr>
                </a:solidFill>
              </a:rPr>
            </a:br>
            <a:endParaRPr lang="ru-RU" sz="3600" dirty="0">
              <a:solidFill>
                <a:schemeClr val="accent1">
                  <a:lumMod val="25000"/>
                </a:schemeClr>
              </a:solidFill>
            </a:endParaRPr>
          </a:p>
        </p:txBody>
      </p:sp>
      <p:sp>
        <p:nvSpPr>
          <p:cNvPr id="15363" name="Содержимое 2"/>
          <p:cNvSpPr>
            <a:spLocks noGrp="1"/>
          </p:cNvSpPr>
          <p:nvPr>
            <p:ph idx="1"/>
          </p:nvPr>
        </p:nvSpPr>
        <p:spPr/>
        <p:txBody>
          <a:bodyPr/>
          <a:lstStyle/>
          <a:p>
            <a:pPr>
              <a:buFontTx/>
              <a:buNone/>
            </a:pPr>
            <a:r>
              <a:rPr lang="ru-RU" sz="2400" b="1" smtClean="0">
                <a:latin typeface="Times New Roman" pitchFamily="18" charset="0"/>
                <a:cs typeface="Times New Roman" pitchFamily="18" charset="0"/>
              </a:rPr>
              <a:t>    </a:t>
            </a:r>
            <a:r>
              <a:rPr lang="ru-RU" sz="2400" b="1" smtClean="0">
                <a:solidFill>
                  <a:srgbClr val="006666"/>
                </a:solidFill>
                <a:latin typeface="Times New Roman" pitchFamily="18" charset="0"/>
                <a:cs typeface="Times New Roman" pitchFamily="18" charset="0"/>
              </a:rPr>
              <a:t>I. Довести воду до кипения </a:t>
            </a:r>
            <a:br>
              <a:rPr lang="ru-RU" sz="2400" b="1" smtClean="0">
                <a:solidFill>
                  <a:srgbClr val="006666"/>
                </a:solidFill>
                <a:latin typeface="Times New Roman" pitchFamily="18" charset="0"/>
                <a:cs typeface="Times New Roman" pitchFamily="18" charset="0"/>
              </a:rPr>
            </a:br>
            <a:r>
              <a:rPr lang="ru-RU" sz="2400" b="1" smtClean="0">
                <a:solidFill>
                  <a:srgbClr val="006666"/>
                </a:solidFill>
                <a:latin typeface="Times New Roman" pitchFamily="18" charset="0"/>
                <a:cs typeface="Times New Roman" pitchFamily="18" charset="0"/>
              </a:rPr>
              <a:t>II. Посуду для заваривания ополоснуть кипятком, чтоб она прогрелась. </a:t>
            </a:r>
            <a:br>
              <a:rPr lang="ru-RU" sz="2400" b="1" smtClean="0">
                <a:solidFill>
                  <a:srgbClr val="006666"/>
                </a:solidFill>
                <a:latin typeface="Times New Roman" pitchFamily="18" charset="0"/>
                <a:cs typeface="Times New Roman" pitchFamily="18" charset="0"/>
              </a:rPr>
            </a:br>
            <a:r>
              <a:rPr lang="ru-RU" sz="2400" b="1" smtClean="0">
                <a:solidFill>
                  <a:srgbClr val="006666"/>
                </a:solidFill>
                <a:latin typeface="Times New Roman" pitchFamily="18" charset="0"/>
                <a:cs typeface="Times New Roman" pitchFamily="18" charset="0"/>
              </a:rPr>
              <a:t>III. Дать воде остыть до определенной температуры </a:t>
            </a:r>
            <a:br>
              <a:rPr lang="ru-RU" sz="2400" b="1" smtClean="0">
                <a:solidFill>
                  <a:srgbClr val="006666"/>
                </a:solidFill>
                <a:latin typeface="Times New Roman" pitchFamily="18" charset="0"/>
                <a:cs typeface="Times New Roman" pitchFamily="18" charset="0"/>
              </a:rPr>
            </a:br>
            <a:r>
              <a:rPr lang="ru-RU" sz="2400" b="1" smtClean="0">
                <a:solidFill>
                  <a:srgbClr val="006666"/>
                </a:solidFill>
                <a:latin typeface="Times New Roman" pitchFamily="18" charset="0"/>
                <a:cs typeface="Times New Roman" pitchFamily="18" charset="0"/>
              </a:rPr>
              <a:t>IV. Чайные листы насыпаем в заварочную посуду </a:t>
            </a:r>
            <a:br>
              <a:rPr lang="ru-RU" sz="2400" b="1" smtClean="0">
                <a:solidFill>
                  <a:srgbClr val="006666"/>
                </a:solidFill>
                <a:latin typeface="Times New Roman" pitchFamily="18" charset="0"/>
                <a:cs typeface="Times New Roman" pitchFamily="18" charset="0"/>
              </a:rPr>
            </a:br>
            <a:r>
              <a:rPr lang="ru-RU" sz="2400" b="1" smtClean="0">
                <a:solidFill>
                  <a:srgbClr val="006666"/>
                </a:solidFill>
                <a:latin typeface="Times New Roman" pitchFamily="18" charset="0"/>
                <a:cs typeface="Times New Roman" pitchFamily="18" charset="0"/>
              </a:rPr>
              <a:t>V. Заливаем  водой и настаиваем необходимое кол-во времени. </a:t>
            </a:r>
            <a:br>
              <a:rPr lang="ru-RU" sz="2400" b="1" smtClean="0">
                <a:solidFill>
                  <a:srgbClr val="006666"/>
                </a:solidFill>
                <a:latin typeface="Times New Roman" pitchFamily="18" charset="0"/>
                <a:cs typeface="Times New Roman" pitchFamily="18" charset="0"/>
              </a:rPr>
            </a:br>
            <a:r>
              <a:rPr lang="ru-RU" sz="2400" b="1" smtClean="0">
                <a:solidFill>
                  <a:srgbClr val="006666"/>
                </a:solidFill>
                <a:latin typeface="Times New Roman" pitchFamily="18" charset="0"/>
                <a:cs typeface="Times New Roman" pitchFamily="18" charset="0"/>
              </a:rPr>
              <a:t>VI. Приятного чаепития</a:t>
            </a:r>
            <a:r>
              <a:rPr lang="ru-RU" sz="2400" b="1" smtClean="0">
                <a:latin typeface="Times New Roman" pitchFamily="18" charset="0"/>
                <a:cs typeface="Times New Roman" pitchFamily="18" charset="0"/>
              </a:rPr>
              <a:t> </a:t>
            </a:r>
            <a:br>
              <a:rPr lang="ru-RU" sz="2400" b="1" smtClean="0">
                <a:latin typeface="Times New Roman" pitchFamily="18" charset="0"/>
                <a:cs typeface="Times New Roman" pitchFamily="18" charset="0"/>
              </a:rPr>
            </a:br>
            <a:endParaRPr lang="ru-RU" sz="2400" b="1" smtClean="0">
              <a:latin typeface="Times New Roman" pitchFamily="18" charset="0"/>
              <a:cs typeface="Times New Roman" pitchFamily="18" charset="0"/>
            </a:endParaRPr>
          </a:p>
        </p:txBody>
      </p:sp>
      <p:pic>
        <p:nvPicPr>
          <p:cNvPr id="47106" name="Picture 2" descr="https://hdwallpapers.press/wallpaper_1600x900/asian_tea_photography_cup_abstract_1600x900_hd-wallpaper-479256.jpg"/>
          <p:cNvPicPr>
            <a:picLocks noChangeAspect="1" noChangeArrowheads="1"/>
          </p:cNvPicPr>
          <p:nvPr/>
        </p:nvPicPr>
        <p:blipFill>
          <a:blip r:embed="rId2" cstate="email"/>
          <a:srcRect/>
          <a:stretch>
            <a:fillRect/>
          </a:stretch>
        </p:blipFill>
        <p:spPr bwMode="auto">
          <a:xfrm>
            <a:off x="4355976" y="3933056"/>
            <a:ext cx="4552506" cy="2560785"/>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sz="3600" b="1" dirty="0" smtClean="0">
                <a:solidFill>
                  <a:schemeClr val="accent1">
                    <a:lumMod val="25000"/>
                  </a:schemeClr>
                </a:solidFill>
                <a:latin typeface="Times New Roman" pitchFamily="18" charset="0"/>
                <a:cs typeface="Times New Roman" pitchFamily="18" charset="0"/>
              </a:rPr>
              <a:t>Правила заваривания черного чая</a:t>
            </a:r>
            <a:r>
              <a:rPr lang="ru-RU" sz="3600" b="1" dirty="0" smtClean="0">
                <a:solidFill>
                  <a:schemeClr val="accent1">
                    <a:lumMod val="25000"/>
                  </a:schemeClr>
                </a:solidFill>
              </a:rPr>
              <a:t/>
            </a:r>
            <a:br>
              <a:rPr lang="ru-RU" sz="3600" b="1" dirty="0" smtClean="0">
                <a:solidFill>
                  <a:schemeClr val="accent1">
                    <a:lumMod val="25000"/>
                  </a:schemeClr>
                </a:solidFill>
              </a:rPr>
            </a:br>
            <a:endParaRPr lang="ru-RU" sz="3600" dirty="0">
              <a:solidFill>
                <a:schemeClr val="accent1">
                  <a:lumMod val="25000"/>
                </a:schemeClr>
              </a:solidFill>
            </a:endParaRPr>
          </a:p>
        </p:txBody>
      </p:sp>
      <p:sp>
        <p:nvSpPr>
          <p:cNvPr id="16387" name="Содержимое 2"/>
          <p:cNvSpPr>
            <a:spLocks noGrp="1"/>
          </p:cNvSpPr>
          <p:nvPr>
            <p:ph idx="1"/>
          </p:nvPr>
        </p:nvSpPr>
        <p:spPr>
          <a:xfrm>
            <a:off x="457200" y="1196975"/>
            <a:ext cx="4978400" cy="4929188"/>
          </a:xfrm>
        </p:spPr>
        <p:txBody>
          <a:bodyPr/>
          <a:lstStyle/>
          <a:p>
            <a:pPr>
              <a:buFontTx/>
              <a:buNone/>
            </a:pPr>
            <a:r>
              <a:rPr lang="ru-RU" sz="2400" b="1" smtClean="0">
                <a:solidFill>
                  <a:srgbClr val="006666"/>
                </a:solidFill>
                <a:latin typeface="Times New Roman" pitchFamily="18" charset="0"/>
                <a:cs typeface="Times New Roman" pitchFamily="18" charset="0"/>
              </a:rPr>
              <a:t>1. Вкус чая зависит от воды. Она не должна иметь никаких запахов. Желательно, чтобы вода была мягкой. Используйте фильтрованную или бутилированную воду. Воду не нужно долго кипятить. Как вода начинает только-только закипать: появляется легкий шум, пузырьки воздуха начинают подниматься со дна, сразу снимите чайник с плиты.</a:t>
            </a:r>
          </a:p>
        </p:txBody>
      </p:sp>
      <p:pic>
        <p:nvPicPr>
          <p:cNvPr id="16388" name="Picture 2" descr="http://www.cutleryandmore.com/content/products/large/11481.jpg"/>
          <p:cNvPicPr>
            <a:picLocks noChangeAspect="1" noChangeArrowheads="1"/>
          </p:cNvPicPr>
          <p:nvPr/>
        </p:nvPicPr>
        <p:blipFill>
          <a:blip r:embed="rId2" cstate="email"/>
          <a:srcRect/>
          <a:stretch>
            <a:fillRect/>
          </a:stretch>
        </p:blipFill>
        <p:spPr bwMode="auto">
          <a:xfrm>
            <a:off x="5724525" y="1844675"/>
            <a:ext cx="3192463" cy="3671888"/>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Содержимое 2"/>
          <p:cNvSpPr>
            <a:spLocks noGrp="1"/>
          </p:cNvSpPr>
          <p:nvPr>
            <p:ph idx="1"/>
          </p:nvPr>
        </p:nvSpPr>
        <p:spPr>
          <a:xfrm>
            <a:off x="457200" y="1600200"/>
            <a:ext cx="5699125" cy="4525963"/>
          </a:xfrm>
        </p:spPr>
        <p:txBody>
          <a:bodyPr/>
          <a:lstStyle/>
          <a:p>
            <a:pPr>
              <a:buFontTx/>
              <a:buNone/>
            </a:pPr>
            <a:r>
              <a:rPr lang="ru-RU" b="1" smtClean="0">
                <a:solidFill>
                  <a:srgbClr val="006666"/>
                </a:solidFill>
              </a:rPr>
              <a:t>   </a:t>
            </a:r>
            <a:r>
              <a:rPr lang="ru-RU" sz="2400" b="1" smtClean="0">
                <a:solidFill>
                  <a:srgbClr val="006666"/>
                </a:solidFill>
                <a:latin typeface="Times New Roman" pitchFamily="18" charset="0"/>
                <a:cs typeface="Times New Roman" pitchFamily="18" charset="0"/>
              </a:rPr>
              <a:t>2. Используйте керамические или фарфоровые заварочные чайники - они лучше сохраняют тепло. Ополоснуть заварочный чайник кипятком.</a:t>
            </a:r>
          </a:p>
        </p:txBody>
      </p:sp>
      <p:pic>
        <p:nvPicPr>
          <p:cNvPr id="45058" name="Picture 2" descr="https://56.img.avito.st/640x480/1612614356.jpg"/>
          <p:cNvPicPr>
            <a:picLocks noChangeAspect="1" noChangeArrowheads="1"/>
          </p:cNvPicPr>
          <p:nvPr/>
        </p:nvPicPr>
        <p:blipFill>
          <a:blip r:embed="rId2" cstate="email"/>
          <a:srcRect/>
          <a:stretch>
            <a:fillRect/>
          </a:stretch>
        </p:blipFill>
        <p:spPr bwMode="auto">
          <a:xfrm>
            <a:off x="5796136" y="1844824"/>
            <a:ext cx="2961329" cy="2520280"/>
          </a:xfrm>
          <a:prstGeom prst="ellipse">
            <a:avLst/>
          </a:prstGeom>
          <a:noFill/>
        </p:spPr>
      </p:pic>
      <p:pic>
        <p:nvPicPr>
          <p:cNvPr id="45060" name="Picture 4" descr="http://www.bodum.com/media/pic/products/large/1812-01.jpg"/>
          <p:cNvPicPr>
            <a:picLocks noChangeAspect="1" noChangeArrowheads="1"/>
          </p:cNvPicPr>
          <p:nvPr/>
        </p:nvPicPr>
        <p:blipFill>
          <a:blip r:embed="rId3" cstate="email"/>
          <a:srcRect/>
          <a:stretch>
            <a:fillRect/>
          </a:stretch>
        </p:blipFill>
        <p:spPr bwMode="auto">
          <a:xfrm>
            <a:off x="6084168" y="4077072"/>
            <a:ext cx="2592288" cy="2247206"/>
          </a:xfrm>
          <a:prstGeom prst="ellipse">
            <a:avLst/>
          </a:prstGeom>
          <a:noFill/>
        </p:spPr>
      </p:pic>
      <p:pic>
        <p:nvPicPr>
          <p:cNvPr id="45062" name="Picture 6" descr="http://www.boom-dom.ru/image/data/5/57/576/57652099_7753.jpg"/>
          <p:cNvPicPr>
            <a:picLocks noChangeAspect="1" noChangeArrowheads="1"/>
          </p:cNvPicPr>
          <p:nvPr/>
        </p:nvPicPr>
        <p:blipFill>
          <a:blip r:embed="rId4" cstate="email"/>
          <a:srcRect/>
          <a:stretch>
            <a:fillRect/>
          </a:stretch>
        </p:blipFill>
        <p:spPr bwMode="auto">
          <a:xfrm>
            <a:off x="2267744" y="3573016"/>
            <a:ext cx="3960440" cy="2640293"/>
          </a:xfrm>
          <a:prstGeom prst="ellipse">
            <a:avLst/>
          </a:prstGeom>
          <a:noFill/>
        </p:spPr>
      </p:pic>
      <p:pic>
        <p:nvPicPr>
          <p:cNvPr id="45064" name="Picture 8" descr="https://im0-tub-ru.yandex.net/i?id=9241be413dcc983caba0db13d9eb107d&amp;n=33&amp;h=215&amp;w=323"/>
          <p:cNvPicPr>
            <a:picLocks noChangeAspect="1" noChangeArrowheads="1"/>
          </p:cNvPicPr>
          <p:nvPr/>
        </p:nvPicPr>
        <p:blipFill>
          <a:blip r:embed="rId5" cstate="email"/>
          <a:srcRect/>
          <a:stretch>
            <a:fillRect/>
          </a:stretch>
        </p:blipFill>
        <p:spPr bwMode="auto">
          <a:xfrm>
            <a:off x="252859" y="4869160"/>
            <a:ext cx="2211140" cy="1471812"/>
          </a:xfrm>
          <a:prstGeom prst="ellipse">
            <a:avLst/>
          </a:prstGeom>
          <a:noFill/>
        </p:spPr>
      </p:pic>
    </p:spTree>
  </p:cSld>
  <p:clrMapOvr>
    <a:masterClrMapping/>
  </p:clrMapOvr>
  <p:transition>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Содержимое 2"/>
          <p:cNvSpPr>
            <a:spLocks noGrp="1"/>
          </p:cNvSpPr>
          <p:nvPr>
            <p:ph idx="1"/>
          </p:nvPr>
        </p:nvSpPr>
        <p:spPr>
          <a:xfrm>
            <a:off x="179388" y="1268413"/>
            <a:ext cx="4968875" cy="4857750"/>
          </a:xfrm>
        </p:spPr>
        <p:txBody>
          <a:bodyPr/>
          <a:lstStyle/>
          <a:p>
            <a:pPr>
              <a:buFontTx/>
              <a:buNone/>
            </a:pPr>
            <a:r>
              <a:rPr lang="ru-RU" b="1" smtClean="0"/>
              <a:t>   </a:t>
            </a:r>
            <a:r>
              <a:rPr lang="ru-RU" sz="2400" b="1" smtClean="0">
                <a:solidFill>
                  <a:srgbClr val="006666"/>
                </a:solidFill>
                <a:latin typeface="Times New Roman" pitchFamily="18" charset="0"/>
                <a:cs typeface="Times New Roman" pitchFamily="18" charset="0"/>
              </a:rPr>
              <a:t>3. Обычно кладут 1 чайную ложку чая на 1 чашку + 1 чайная ложка на заварочный чайник. Но количество может меняться в зависимости от ваших предпочтений, а также от типа чая и его крепости.</a:t>
            </a:r>
            <a:br>
              <a:rPr lang="ru-RU" sz="2400" b="1" smtClean="0">
                <a:solidFill>
                  <a:srgbClr val="006666"/>
                </a:solidFill>
                <a:latin typeface="Times New Roman" pitchFamily="18" charset="0"/>
                <a:cs typeface="Times New Roman" pitchFamily="18" charset="0"/>
              </a:rPr>
            </a:br>
            <a:r>
              <a:rPr lang="ru-RU" sz="2400" b="1" smtClean="0">
                <a:solidFill>
                  <a:srgbClr val="006666"/>
                </a:solidFill>
                <a:latin typeface="Times New Roman" pitchFamily="18" charset="0"/>
                <a:cs typeface="Times New Roman" pitchFamily="18" charset="0"/>
              </a:rPr>
              <a:t>Лучше использовать листовой чай, но если вы завариваете чайные пакетики, то на 1 чашку берется 1 пакетик.</a:t>
            </a:r>
          </a:p>
        </p:txBody>
      </p:sp>
      <p:pic>
        <p:nvPicPr>
          <p:cNvPr id="44038" name="Picture 6" descr="http://www.notatky.in.ua/images/articles/Chay_v_paketikah2.jpg"/>
          <p:cNvPicPr>
            <a:picLocks noChangeAspect="1" noChangeArrowheads="1"/>
          </p:cNvPicPr>
          <p:nvPr/>
        </p:nvPicPr>
        <p:blipFill>
          <a:blip r:embed="rId2" cstate="email"/>
          <a:srcRect/>
          <a:stretch>
            <a:fillRect/>
          </a:stretch>
        </p:blipFill>
        <p:spPr bwMode="auto">
          <a:xfrm>
            <a:off x="7092280" y="4293096"/>
            <a:ext cx="1728192" cy="2112715"/>
          </a:xfrm>
          <a:prstGeom prst="rect">
            <a:avLst/>
          </a:prstGeom>
          <a:ln>
            <a:noFill/>
          </a:ln>
          <a:effectLst>
            <a:softEdge rad="112500"/>
          </a:effectLst>
        </p:spPr>
      </p:pic>
      <p:pic>
        <p:nvPicPr>
          <p:cNvPr id="44040" name="Picture 8" descr="http://www.tvcook.ru/uploads/images/00/14/14/2013/05/29/f59c41.jpg"/>
          <p:cNvPicPr>
            <a:picLocks noChangeAspect="1" noChangeArrowheads="1"/>
          </p:cNvPicPr>
          <p:nvPr/>
        </p:nvPicPr>
        <p:blipFill>
          <a:blip r:embed="rId3" cstate="email"/>
          <a:srcRect/>
          <a:stretch>
            <a:fillRect/>
          </a:stretch>
        </p:blipFill>
        <p:spPr bwMode="auto">
          <a:xfrm>
            <a:off x="5004048" y="1340768"/>
            <a:ext cx="3810000" cy="2857500"/>
          </a:xfrm>
          <a:prstGeom prst="rect">
            <a:avLst/>
          </a:prstGeom>
          <a:ln>
            <a:noFill/>
          </a:ln>
          <a:effectLst>
            <a:softEdge rad="112500"/>
          </a:effectLst>
        </p:spPr>
      </p:pic>
      <p:pic>
        <p:nvPicPr>
          <p:cNvPr id="44042" name="Picture 10" descr="http://redbridge.com.ua/221-thickbox_default/%D1%81%D0%B8%D1%82%D0%B5%D1%87%D0%BA%D0%BE-%D0%B4%D0%BB%D1%8F-%D0%B7%D0%B0%D0%B2%D0%B0%D1%80%D0%B8%D0%B2%D0%B0%D0%BD%D0%B8%D1%8F-%D1%87%D0%B0%D1%8F-%D0%BB%D0%BE%D0%B6%D0%BA%D0%B0-%D0%B7%D0%B0%D0%B2%D0%B0%D1%80%D0%BD%D0%B8%D0%BA.jpg"/>
          <p:cNvPicPr>
            <a:picLocks noChangeAspect="1" noChangeArrowheads="1"/>
          </p:cNvPicPr>
          <p:nvPr/>
        </p:nvPicPr>
        <p:blipFill>
          <a:blip r:embed="rId4" cstate="email"/>
          <a:srcRect/>
          <a:stretch>
            <a:fillRect/>
          </a:stretch>
        </p:blipFill>
        <p:spPr bwMode="auto">
          <a:xfrm>
            <a:off x="4572000" y="4509120"/>
            <a:ext cx="2508665" cy="1728192"/>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15888"/>
            <a:ext cx="8229600" cy="6265862"/>
          </a:xfrm>
        </p:spPr>
        <p:txBody>
          <a:bodyPr/>
          <a:lstStyle/>
          <a:p>
            <a:pPr>
              <a:buFontTx/>
              <a:buNone/>
              <a:defRPr/>
            </a:pPr>
            <a:r>
              <a:rPr lang="ru-RU" sz="2400" dirty="0" smtClean="0"/>
              <a:t/>
            </a:r>
            <a:br>
              <a:rPr lang="ru-RU" sz="2400" dirty="0" smtClean="0"/>
            </a:br>
            <a:r>
              <a:rPr lang="ru-RU" sz="2400" b="1" dirty="0" smtClean="0">
                <a:solidFill>
                  <a:schemeClr val="accent1">
                    <a:lumMod val="25000"/>
                  </a:schemeClr>
                </a:solidFill>
                <a:latin typeface="Times New Roman" pitchFamily="18" charset="0"/>
                <a:cs typeface="Times New Roman" pitchFamily="18" charset="0"/>
              </a:rPr>
              <a:t>4. Залейте заварочный чайник водой на 2/3.</a:t>
            </a:r>
          </a:p>
          <a:p>
            <a:pPr>
              <a:buFontTx/>
              <a:buNone/>
              <a:defRPr/>
            </a:pPr>
            <a:endParaRPr lang="ru-RU" sz="2400" b="1" dirty="0" smtClean="0">
              <a:latin typeface="Times New Roman" pitchFamily="18" charset="0"/>
              <a:cs typeface="Times New Roman" pitchFamily="18" charset="0"/>
            </a:endParaRPr>
          </a:p>
          <a:p>
            <a:pPr>
              <a:buFontTx/>
              <a:buNone/>
              <a:defRPr/>
            </a:pPr>
            <a:r>
              <a:rPr lang="ru-RU" sz="2400" b="1" dirty="0" smtClean="0">
                <a:latin typeface="Times New Roman" pitchFamily="18" charset="0"/>
                <a:cs typeface="Times New Roman" pitchFamily="18" charset="0"/>
              </a:rPr>
              <a:t>     </a:t>
            </a:r>
            <a:r>
              <a:rPr lang="ru-RU" sz="2400" b="1" dirty="0" smtClean="0">
                <a:solidFill>
                  <a:srgbClr val="006666"/>
                </a:solidFill>
                <a:latin typeface="Times New Roman" pitchFamily="18" charset="0"/>
                <a:cs typeface="Times New Roman" pitchFamily="18" charset="0"/>
              </a:rPr>
              <a:t>Температура воды зависит от вида чая:</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t>
            </a:r>
            <a:r>
              <a:rPr lang="ru-RU" sz="2400" b="1" dirty="0" smtClean="0">
                <a:solidFill>
                  <a:srgbClr val="FF0000"/>
                </a:solidFill>
                <a:latin typeface="Times New Roman" pitchFamily="18" charset="0"/>
                <a:cs typeface="Times New Roman" pitchFamily="18" charset="0"/>
              </a:rPr>
              <a:t>зеленый или белый чай</a:t>
            </a:r>
            <a:r>
              <a:rPr lang="ru-RU" sz="2400" b="1" dirty="0" smtClean="0">
                <a:solidFill>
                  <a:srgbClr val="006666"/>
                </a:solidFill>
                <a:latin typeface="Times New Roman" pitchFamily="18" charset="0"/>
                <a:cs typeface="Times New Roman" pitchFamily="18" charset="0"/>
              </a:rPr>
              <a:t>-вода должна быть температурой 60-80 градусов. Когда вода начнет закипать, отставьте чайник с плиты и дайте воде остыть 30 секунд для белого и 1 минуту для зеленого чая.</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t>
            </a:r>
            <a:r>
              <a:rPr lang="ru-RU" sz="2400" b="1" dirty="0" err="1" smtClean="0">
                <a:solidFill>
                  <a:srgbClr val="FF0000"/>
                </a:solidFill>
                <a:latin typeface="Times New Roman" pitchFamily="18" charset="0"/>
                <a:cs typeface="Times New Roman" pitchFamily="18" charset="0"/>
              </a:rPr>
              <a:t>пуэр</a:t>
            </a:r>
            <a:r>
              <a:rPr lang="ru-RU" sz="2400" b="1" dirty="0" smtClean="0">
                <a:solidFill>
                  <a:srgbClr val="FF0000"/>
                </a:solidFill>
                <a:latin typeface="Times New Roman" pitchFamily="18" charset="0"/>
                <a:cs typeface="Times New Roman" pitchFamily="18" charset="0"/>
              </a:rPr>
              <a:t> </a:t>
            </a:r>
            <a:r>
              <a:rPr lang="ru-RU" sz="2400" b="1" dirty="0" smtClean="0">
                <a:solidFill>
                  <a:srgbClr val="006666"/>
                </a:solidFill>
                <a:latin typeface="Times New Roman" pitchFamily="18" charset="0"/>
                <a:cs typeface="Times New Roman" pitchFamily="18" charset="0"/>
              </a:rPr>
              <a:t>- заваривается водой сразу после закипания - 100 градусов.</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t>
            </a:r>
            <a:r>
              <a:rPr lang="ru-RU" sz="2400" b="1" dirty="0" smtClean="0">
                <a:solidFill>
                  <a:srgbClr val="FF0000"/>
                </a:solidFill>
                <a:latin typeface="Times New Roman" pitchFamily="18" charset="0"/>
                <a:cs typeface="Times New Roman" pitchFamily="18" charset="0"/>
              </a:rPr>
              <a:t>черный чай </a:t>
            </a:r>
            <a:r>
              <a:rPr lang="ru-RU" sz="2400" b="1" dirty="0" smtClean="0">
                <a:solidFill>
                  <a:srgbClr val="006666"/>
                </a:solidFill>
                <a:latin typeface="Times New Roman" pitchFamily="18" charset="0"/>
                <a:cs typeface="Times New Roman" pitchFamily="18" charset="0"/>
              </a:rPr>
              <a:t>-вода должна быть доведена до начала кипения - 100 градусов. Распространенной ошибкой является заваривание черного чая недостаточно горячей водой. В следствие чего не раскрываются все его полезные вещества.</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t>
            </a:r>
            <a:r>
              <a:rPr lang="ru-RU" sz="2400" b="1" dirty="0" smtClean="0">
                <a:solidFill>
                  <a:srgbClr val="FF0000"/>
                </a:solidFill>
                <a:latin typeface="Times New Roman" pitchFamily="18" charset="0"/>
                <a:cs typeface="Times New Roman" pitchFamily="18" charset="0"/>
              </a:rPr>
              <a:t>чай в пакетиках </a:t>
            </a:r>
            <a:r>
              <a:rPr lang="ru-RU" sz="2400" b="1" dirty="0" smtClean="0">
                <a:solidFill>
                  <a:srgbClr val="006666"/>
                </a:solidFill>
                <a:latin typeface="Times New Roman" pitchFamily="18" charset="0"/>
                <a:cs typeface="Times New Roman" pitchFamily="18" charset="0"/>
              </a:rPr>
              <a:t>- не давайте воде закипеть.</a:t>
            </a:r>
            <a:endParaRPr lang="ru-RU" sz="2400" b="1" dirty="0">
              <a:solidFill>
                <a:srgbClr val="006666"/>
              </a:solidFill>
              <a:latin typeface="Times New Roman" pitchFamily="18" charset="0"/>
              <a:cs typeface="Times New Roman" pitchFamily="18" charset="0"/>
            </a:endParaRPr>
          </a:p>
        </p:txBody>
      </p:sp>
      <p:pic>
        <p:nvPicPr>
          <p:cNvPr id="43010" name="Picture 2" descr="http://gsklep.platforma.ab.pl/files/photos/13/260113/316090/original.jpg"/>
          <p:cNvPicPr>
            <a:picLocks noChangeAspect="1" noChangeArrowheads="1"/>
          </p:cNvPicPr>
          <p:nvPr/>
        </p:nvPicPr>
        <p:blipFill>
          <a:blip r:embed="rId2" cstate="email"/>
          <a:srcRect/>
          <a:stretch>
            <a:fillRect/>
          </a:stretch>
        </p:blipFill>
        <p:spPr bwMode="auto">
          <a:xfrm>
            <a:off x="7668344" y="1178434"/>
            <a:ext cx="1296144" cy="1078840"/>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27013"/>
            <a:ext cx="8229600" cy="5722937"/>
          </a:xfrm>
        </p:spPr>
        <p:txBody>
          <a:bodyPr/>
          <a:lstStyle/>
          <a:p>
            <a:pPr>
              <a:buFontTx/>
              <a:buNone/>
              <a:defRPr/>
            </a:pPr>
            <a:r>
              <a:rPr lang="ru-RU" b="1" dirty="0" smtClean="0">
                <a:solidFill>
                  <a:schemeClr val="tx2"/>
                </a:solidFill>
                <a:latin typeface="Times New Roman" pitchFamily="18" charset="0"/>
                <a:cs typeface="Times New Roman" pitchFamily="18" charset="0"/>
              </a:rPr>
              <a:t>  </a:t>
            </a:r>
            <a:r>
              <a:rPr lang="ru-RU" sz="2400" b="1" dirty="0" smtClean="0">
                <a:solidFill>
                  <a:schemeClr val="accent1">
                    <a:lumMod val="25000"/>
                  </a:schemeClr>
                </a:solidFill>
                <a:latin typeface="Times New Roman" pitchFamily="18" charset="0"/>
                <a:cs typeface="Times New Roman" pitchFamily="18" charset="0"/>
              </a:rPr>
              <a:t>5. Не укутывайте заварочный чайник - от этого портится вкус чая. </a:t>
            </a:r>
            <a:r>
              <a:rPr lang="ru-RU" sz="2400" b="1" dirty="0" smtClean="0">
                <a:solidFill>
                  <a:schemeClr val="tx2"/>
                </a:solidFill>
                <a:latin typeface="Times New Roman" pitchFamily="18" charset="0"/>
                <a:cs typeface="Times New Roman" pitchFamily="18" charset="0"/>
              </a:rPr>
              <a:t/>
            </a:r>
            <a:br>
              <a:rPr lang="ru-RU" sz="2400" b="1" dirty="0" smtClean="0">
                <a:solidFill>
                  <a:schemeClr val="tx2"/>
                </a:solidFill>
                <a:latin typeface="Times New Roman" pitchFamily="18" charset="0"/>
                <a:cs typeface="Times New Roman" pitchFamily="18" charset="0"/>
              </a:rPr>
            </a:br>
            <a:r>
              <a:rPr lang="ru-RU" sz="2400" b="1" dirty="0" smtClean="0">
                <a:solidFill>
                  <a:srgbClr val="006666"/>
                </a:solidFill>
                <a:latin typeface="Times New Roman" pitchFamily="18" charset="0"/>
                <a:cs typeface="Times New Roman" pitchFamily="18" charset="0"/>
              </a:rPr>
              <a:t> Просто прикройте его сверху полотняной салфеткой.</a:t>
            </a:r>
          </a:p>
          <a:p>
            <a:pPr>
              <a:buFontTx/>
              <a:buNone/>
              <a:defRPr/>
            </a:pPr>
            <a:r>
              <a:rPr lang="ru-RU" sz="2400" b="1" dirty="0" smtClean="0">
                <a:solidFill>
                  <a:srgbClr val="006666"/>
                </a:solidFill>
                <a:latin typeface="Times New Roman" pitchFamily="18" charset="0"/>
                <a:cs typeface="Times New Roman" pitchFamily="18" charset="0"/>
              </a:rPr>
              <a:t>    Время заваривания чая:</a:t>
            </a:r>
            <a:br>
              <a:rPr lang="ru-RU" sz="2400" b="1" dirty="0" smtClean="0">
                <a:solidFill>
                  <a:srgbClr val="006666"/>
                </a:solidFill>
                <a:latin typeface="Times New Roman" pitchFamily="18" charset="0"/>
                <a:cs typeface="Times New Roman" pitchFamily="18" charset="0"/>
              </a:rPr>
            </a:br>
            <a:r>
              <a:rPr lang="ru-RU" sz="2400" b="1" dirty="0" smtClean="0">
                <a:solidFill>
                  <a:srgbClr val="006666"/>
                </a:solidFill>
                <a:latin typeface="Times New Roman" pitchFamily="18" charset="0"/>
                <a:cs typeface="Times New Roman" pitchFamily="18" charset="0"/>
              </a:rPr>
              <a:t>• черный чай - 3-5 минут</a:t>
            </a:r>
            <a:br>
              <a:rPr lang="ru-RU" sz="2400" b="1" dirty="0" smtClean="0">
                <a:solidFill>
                  <a:srgbClr val="006666"/>
                </a:solidFill>
                <a:latin typeface="Times New Roman" pitchFamily="18" charset="0"/>
                <a:cs typeface="Times New Roman" pitchFamily="18" charset="0"/>
              </a:rPr>
            </a:br>
            <a:r>
              <a:rPr lang="ru-RU" sz="2400" b="1" dirty="0" smtClean="0">
                <a:solidFill>
                  <a:srgbClr val="006666"/>
                </a:solidFill>
                <a:latin typeface="Times New Roman" pitchFamily="18" charset="0"/>
                <a:cs typeface="Times New Roman" pitchFamily="18" charset="0"/>
              </a:rPr>
              <a:t>• черный китайский чай - 3-4 минуты</a:t>
            </a:r>
            <a:br>
              <a:rPr lang="ru-RU" sz="2400" b="1" dirty="0" smtClean="0">
                <a:solidFill>
                  <a:srgbClr val="006666"/>
                </a:solidFill>
                <a:latin typeface="Times New Roman" pitchFamily="18" charset="0"/>
                <a:cs typeface="Times New Roman" pitchFamily="18" charset="0"/>
              </a:rPr>
            </a:br>
            <a:r>
              <a:rPr lang="ru-RU" sz="2400" b="1" dirty="0" smtClean="0">
                <a:solidFill>
                  <a:srgbClr val="006666"/>
                </a:solidFill>
                <a:latin typeface="Times New Roman" pitchFamily="18" charset="0"/>
                <a:cs typeface="Times New Roman" pitchFamily="18" charset="0"/>
              </a:rPr>
              <a:t>• зеленый чай - 8 минут</a:t>
            </a:r>
            <a:br>
              <a:rPr lang="ru-RU" sz="2400" b="1" dirty="0" smtClean="0">
                <a:solidFill>
                  <a:srgbClr val="006666"/>
                </a:solidFill>
                <a:latin typeface="Times New Roman" pitchFamily="18" charset="0"/>
                <a:cs typeface="Times New Roman" pitchFamily="18" charset="0"/>
              </a:rPr>
            </a:br>
            <a:r>
              <a:rPr lang="ru-RU" sz="2400" b="1" dirty="0" smtClean="0">
                <a:solidFill>
                  <a:srgbClr val="006666"/>
                </a:solidFill>
                <a:latin typeface="Times New Roman" pitchFamily="18" charset="0"/>
                <a:cs typeface="Times New Roman" pitchFamily="18" charset="0"/>
              </a:rPr>
              <a:t>• белый чай - 5-8 минут</a:t>
            </a:r>
            <a:br>
              <a:rPr lang="ru-RU" sz="2400" b="1" dirty="0" smtClean="0">
                <a:solidFill>
                  <a:srgbClr val="006666"/>
                </a:solidFill>
                <a:latin typeface="Times New Roman" pitchFamily="18" charset="0"/>
                <a:cs typeface="Times New Roman" pitchFamily="18" charset="0"/>
              </a:rPr>
            </a:br>
            <a:r>
              <a:rPr lang="ru-RU" sz="2400" b="1" dirty="0" smtClean="0">
                <a:solidFill>
                  <a:srgbClr val="006666"/>
                </a:solidFill>
                <a:latin typeface="Times New Roman" pitchFamily="18" charset="0"/>
                <a:cs typeface="Times New Roman" pitchFamily="18" charset="0"/>
              </a:rPr>
              <a:t>• </a:t>
            </a:r>
            <a:r>
              <a:rPr lang="ru-RU" sz="2400" b="1" dirty="0" err="1" smtClean="0">
                <a:solidFill>
                  <a:srgbClr val="006666"/>
                </a:solidFill>
                <a:latin typeface="Times New Roman" pitchFamily="18" charset="0"/>
                <a:cs typeface="Times New Roman" pitchFamily="18" charset="0"/>
              </a:rPr>
              <a:t>улун</a:t>
            </a:r>
            <a:r>
              <a:rPr lang="ru-RU" sz="2400" b="1" dirty="0" smtClean="0">
                <a:solidFill>
                  <a:srgbClr val="006666"/>
                </a:solidFill>
                <a:latin typeface="Times New Roman" pitchFamily="18" charset="0"/>
                <a:cs typeface="Times New Roman" pitchFamily="18" charset="0"/>
              </a:rPr>
              <a:t> - 4-7 минут</a:t>
            </a:r>
            <a:br>
              <a:rPr lang="ru-RU" sz="2400" b="1" dirty="0" smtClean="0">
                <a:solidFill>
                  <a:srgbClr val="006666"/>
                </a:solidFill>
                <a:latin typeface="Times New Roman" pitchFamily="18" charset="0"/>
                <a:cs typeface="Times New Roman" pitchFamily="18" charset="0"/>
              </a:rPr>
            </a:br>
            <a:r>
              <a:rPr lang="ru-RU" sz="2400" b="1" dirty="0" smtClean="0">
                <a:solidFill>
                  <a:srgbClr val="006666"/>
                </a:solidFill>
                <a:latin typeface="Times New Roman" pitchFamily="18" charset="0"/>
                <a:cs typeface="Times New Roman" pitchFamily="18" charset="0"/>
              </a:rPr>
              <a:t>• травяные чаи - 3-10 минут</a:t>
            </a:r>
          </a:p>
          <a:p>
            <a:pPr>
              <a:buFontTx/>
              <a:buNone/>
              <a:defRPr/>
            </a:pPr>
            <a:r>
              <a:rPr lang="ru-RU" sz="2400" dirty="0" smtClean="0">
                <a:solidFill>
                  <a:srgbClr val="006666"/>
                </a:solidFill>
              </a:rPr>
              <a:t/>
            </a:r>
            <a:br>
              <a:rPr lang="ru-RU" sz="2400" dirty="0" smtClean="0">
                <a:solidFill>
                  <a:srgbClr val="006666"/>
                </a:solidFill>
              </a:rPr>
            </a:br>
            <a:r>
              <a:rPr lang="ru-RU" sz="2400" b="1" dirty="0" smtClean="0">
                <a:solidFill>
                  <a:srgbClr val="006666"/>
                </a:solidFill>
                <a:latin typeface="Times New Roman" pitchFamily="18" charset="0"/>
                <a:cs typeface="Times New Roman" pitchFamily="18" charset="0"/>
              </a:rPr>
              <a:t>Чай заварен правильно, если есть пена, которую нельзя снимать: эфирные масла, создающие аромат, собираются именно в верхнем слое.</a:t>
            </a:r>
            <a:endParaRPr lang="ru-RU" sz="2400" b="1" dirty="0">
              <a:solidFill>
                <a:srgbClr val="006666"/>
              </a:solidFill>
              <a:latin typeface="Times New Roman" pitchFamily="18" charset="0"/>
              <a:cs typeface="Times New Roman" pitchFamily="18" charset="0"/>
            </a:endParaRPr>
          </a:p>
        </p:txBody>
      </p:sp>
      <p:pic>
        <p:nvPicPr>
          <p:cNvPr id="41986" name="Picture 2" descr="http://www.amicidelcastello.it/LoZoeCastle/disegni/teiera%20per%20ffuss.jpg"/>
          <p:cNvPicPr>
            <a:picLocks noChangeAspect="1" noChangeArrowheads="1"/>
          </p:cNvPicPr>
          <p:nvPr/>
        </p:nvPicPr>
        <p:blipFill>
          <a:blip r:embed="rId2" cstate="email"/>
          <a:srcRect/>
          <a:stretch>
            <a:fillRect/>
          </a:stretch>
        </p:blipFill>
        <p:spPr bwMode="auto">
          <a:xfrm flipH="1">
            <a:off x="5868144" y="2492896"/>
            <a:ext cx="2851874" cy="2002186"/>
          </a:xfrm>
          <a:prstGeom prst="ellipse">
            <a:avLst/>
          </a:prstGeom>
          <a:noFill/>
        </p:spPr>
      </p:pic>
    </p:spTree>
  </p:cSld>
  <p:clrMapOvr>
    <a:masterClrMapping/>
  </p:clrMapOvr>
  <p:transition>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p:txBody>
          <a:bodyPr/>
          <a:lstStyle/>
          <a:p>
            <a:pPr eaLnBrk="1" hangingPunct="1">
              <a:defRPr/>
            </a:pPr>
            <a:r>
              <a:rPr lang="ru-RU" sz="3600" b="1" dirty="0" smtClean="0">
                <a:solidFill>
                  <a:schemeClr val="accent1">
                    <a:lumMod val="25000"/>
                  </a:schemeClr>
                </a:solidFill>
                <a:latin typeface="Times New Roman" pitchFamily="18" charset="0"/>
                <a:cs typeface="Times New Roman" pitchFamily="18" charset="0"/>
              </a:rPr>
              <a:t>ЧАЙ</a:t>
            </a:r>
            <a:endParaRPr lang="ru-RU" sz="3600" dirty="0" smtClean="0">
              <a:solidFill>
                <a:schemeClr val="accent1">
                  <a:lumMod val="25000"/>
                </a:schemeClr>
              </a:solidFill>
            </a:endParaRPr>
          </a:p>
        </p:txBody>
      </p:sp>
      <p:sp>
        <p:nvSpPr>
          <p:cNvPr id="3" name="Содержимое 2"/>
          <p:cNvSpPr>
            <a:spLocks noGrp="1"/>
          </p:cNvSpPr>
          <p:nvPr>
            <p:ph idx="1"/>
          </p:nvPr>
        </p:nvSpPr>
        <p:spPr>
          <a:xfrm>
            <a:off x="457200" y="1628775"/>
            <a:ext cx="8075613" cy="4679950"/>
          </a:xfrm>
        </p:spPr>
        <p:txBody>
          <a:bodyPr/>
          <a:lstStyle/>
          <a:p>
            <a:pPr eaLnBrk="1" hangingPunct="1">
              <a:buFontTx/>
              <a:buNone/>
              <a:defRPr/>
            </a:pPr>
            <a:r>
              <a:rPr lang="ru-RU" sz="2400" b="1" dirty="0" smtClean="0">
                <a:solidFill>
                  <a:srgbClr val="A50021"/>
                </a:solidFill>
                <a:latin typeface="Times New Roman" pitchFamily="18" charset="0"/>
                <a:cs typeface="Times New Roman" pitchFamily="18" charset="0"/>
              </a:rPr>
              <a:t>Чай горячий, ароматный</a:t>
            </a:r>
          </a:p>
          <a:p>
            <a:pPr eaLnBrk="1" hangingPunct="1">
              <a:buFontTx/>
              <a:buNone/>
              <a:defRPr/>
            </a:pPr>
            <a:r>
              <a:rPr lang="ru-RU" sz="2400" b="1" dirty="0" smtClean="0">
                <a:solidFill>
                  <a:srgbClr val="A50021"/>
                </a:solidFill>
                <a:latin typeface="Times New Roman" pitchFamily="18" charset="0"/>
                <a:cs typeface="Times New Roman" pitchFamily="18" charset="0"/>
              </a:rPr>
              <a:t>И на вкус весьма приятный.</a:t>
            </a:r>
          </a:p>
          <a:p>
            <a:pPr eaLnBrk="1" hangingPunct="1">
              <a:buFontTx/>
              <a:buNone/>
              <a:defRPr/>
            </a:pPr>
            <a:r>
              <a:rPr lang="ru-RU" sz="2400" b="1" dirty="0" smtClean="0">
                <a:solidFill>
                  <a:srgbClr val="A50021"/>
                </a:solidFill>
                <a:latin typeface="Times New Roman" pitchFamily="18" charset="0"/>
                <a:cs typeface="Times New Roman" pitchFamily="18" charset="0"/>
              </a:rPr>
              <a:t>Он недуги исцеляет, и усталость прогоняет,</a:t>
            </a:r>
          </a:p>
          <a:p>
            <a:pPr eaLnBrk="1" hangingPunct="1">
              <a:buFontTx/>
              <a:buNone/>
              <a:defRPr/>
            </a:pPr>
            <a:r>
              <a:rPr lang="ru-RU" sz="2400" b="1" dirty="0" smtClean="0">
                <a:solidFill>
                  <a:srgbClr val="A50021"/>
                </a:solidFill>
                <a:latin typeface="Times New Roman" pitchFamily="18" charset="0"/>
                <a:cs typeface="Times New Roman" pitchFamily="18" charset="0"/>
              </a:rPr>
              <a:t>Силы новые даёт и друзей за стол зовёт.</a:t>
            </a:r>
          </a:p>
          <a:p>
            <a:pPr eaLnBrk="1" hangingPunct="1">
              <a:buFontTx/>
              <a:buNone/>
              <a:defRPr/>
            </a:pPr>
            <a:r>
              <a:rPr lang="ru-RU" sz="2400" b="1" dirty="0" smtClean="0">
                <a:solidFill>
                  <a:srgbClr val="A50021"/>
                </a:solidFill>
                <a:latin typeface="Times New Roman" pitchFamily="18" charset="0"/>
                <a:cs typeface="Times New Roman" pitchFamily="18" charset="0"/>
              </a:rPr>
              <a:t>С благодарностью весь мир славит чудо-эликсир.</a:t>
            </a:r>
            <a:endParaRPr lang="ru-RU" b="1" dirty="0" smtClean="0">
              <a:solidFill>
                <a:schemeClr val="accent1">
                  <a:lumMod val="25000"/>
                </a:schemeClr>
              </a:solidFill>
              <a:latin typeface="Times New Roman" pitchFamily="18" charset="0"/>
              <a:cs typeface="Times New Roman" pitchFamily="18" charset="0"/>
            </a:endParaRPr>
          </a:p>
          <a:p>
            <a:pPr eaLnBrk="1" hangingPunct="1">
              <a:buFontTx/>
              <a:buNone/>
              <a:defRPr/>
            </a:pPr>
            <a:r>
              <a:rPr lang="ru-RU" b="1" dirty="0" smtClean="0">
                <a:solidFill>
                  <a:schemeClr val="accent1">
                    <a:lumMod val="25000"/>
                  </a:schemeClr>
                </a:solidFill>
                <a:latin typeface="Times New Roman" pitchFamily="18" charset="0"/>
                <a:cs typeface="Times New Roman" pitchFamily="18" charset="0"/>
              </a:rPr>
              <a:t>    </a:t>
            </a:r>
          </a:p>
          <a:p>
            <a:pPr eaLnBrk="1" hangingPunct="1">
              <a:buFontTx/>
              <a:buNone/>
              <a:defRPr/>
            </a:pPr>
            <a:r>
              <a:rPr lang="ru-RU" b="1" dirty="0" smtClean="0">
                <a:solidFill>
                  <a:schemeClr val="accent1">
                    <a:lumMod val="25000"/>
                  </a:schemeClr>
                </a:solidFill>
                <a:latin typeface="Times New Roman" pitchFamily="18" charset="0"/>
                <a:cs typeface="Times New Roman" pitchFamily="18" charset="0"/>
              </a:rPr>
              <a:t>      </a:t>
            </a:r>
            <a:r>
              <a:rPr lang="ru-RU" b="1" dirty="0" smtClean="0">
                <a:solidFill>
                  <a:srgbClr val="006666"/>
                </a:solidFill>
                <a:latin typeface="Times New Roman" pitchFamily="18" charset="0"/>
                <a:cs typeface="Times New Roman" pitchFamily="18" charset="0"/>
              </a:rPr>
              <a:t>Чай – это тонизирующий напиток, обладающий высокими вкусовыми и ароматическими свойствами. </a:t>
            </a:r>
            <a:endParaRPr lang="ru-RU" dirty="0" smtClean="0">
              <a:solidFill>
                <a:srgbClr val="006666"/>
              </a:solidFill>
              <a:latin typeface="Times New Roman" pitchFamily="18" charset="0"/>
              <a:cs typeface="Times New Roman" pitchFamily="18" charset="0"/>
            </a:endParaRPr>
          </a:p>
        </p:txBody>
      </p:sp>
      <p:pic>
        <p:nvPicPr>
          <p:cNvPr id="4" name="Picture 5" descr="http://www.niceimage.ru/pic/201304/800x480/niceimage.ru-6573.jpg"/>
          <p:cNvPicPr>
            <a:picLocks noChangeAspect="1" noChangeArrowheads="1"/>
          </p:cNvPicPr>
          <p:nvPr/>
        </p:nvPicPr>
        <p:blipFill>
          <a:blip r:embed="rId2" cstate="email"/>
          <a:srcRect/>
          <a:stretch>
            <a:fillRect/>
          </a:stretch>
        </p:blipFill>
        <p:spPr bwMode="auto">
          <a:xfrm>
            <a:off x="6372200" y="1268760"/>
            <a:ext cx="2771800" cy="1663080"/>
          </a:xfrm>
          <a:prstGeom prst="ellipse">
            <a:avLst/>
          </a:prstGeom>
          <a:noFill/>
        </p:spPr>
      </p:pic>
    </p:spTree>
  </p:cSld>
  <p:clrMapOvr>
    <a:masterClrMapping/>
  </p:clrMapOvr>
  <p:transition>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457200" y="0"/>
            <a:ext cx="8229600" cy="1196975"/>
          </a:xfrm>
        </p:spPr>
        <p:txBody>
          <a:bodyPr/>
          <a:lstStyle/>
          <a:p>
            <a:pPr eaLnBrk="1" hangingPunct="1">
              <a:defRPr/>
            </a:pPr>
            <a:r>
              <a:rPr lang="ru-RU" sz="3600" b="1" dirty="0" smtClean="0">
                <a:solidFill>
                  <a:schemeClr val="accent1">
                    <a:lumMod val="25000"/>
                  </a:schemeClr>
                </a:solidFill>
                <a:latin typeface="Times New Roman" pitchFamily="18" charset="0"/>
                <a:cs typeface="Times New Roman" pitchFamily="18" charset="0"/>
              </a:rPr>
              <a:t>Используемые активные ссылки</a:t>
            </a:r>
          </a:p>
        </p:txBody>
      </p:sp>
      <p:sp>
        <p:nvSpPr>
          <p:cNvPr id="21507" name="Содержимое 2"/>
          <p:cNvSpPr>
            <a:spLocks noGrp="1"/>
          </p:cNvSpPr>
          <p:nvPr>
            <p:ph idx="1"/>
          </p:nvPr>
        </p:nvSpPr>
        <p:spPr>
          <a:xfrm>
            <a:off x="179388" y="1196975"/>
            <a:ext cx="8785225" cy="5327650"/>
          </a:xfrm>
        </p:spPr>
        <p:txBody>
          <a:bodyPr/>
          <a:lstStyle/>
          <a:p>
            <a:pPr eaLnBrk="1" hangingPunct="1"/>
            <a:r>
              <a:rPr lang="en-US" sz="1400" b="1" smtClean="0">
                <a:hlinkClick r:id="rId2"/>
              </a:rPr>
              <a:t>http://www.niceimage.ru/pic/201304/800x480/niceimage.ru-6573.jpg</a:t>
            </a:r>
            <a:endParaRPr lang="ru-RU" sz="1400" b="1" smtClean="0"/>
          </a:p>
          <a:p>
            <a:pPr eaLnBrk="1" hangingPunct="1"/>
            <a:r>
              <a:rPr lang="en-US" sz="1400" b="1" smtClean="0">
                <a:hlinkClick r:id="rId3"/>
              </a:rPr>
              <a:t>http://multivarka-vsem.ru/uploads/posts/2013-12/1387889575_chay-na-rusi3.jpg</a:t>
            </a:r>
            <a:endParaRPr lang="ru-RU" sz="1400" b="1" smtClean="0"/>
          </a:p>
          <a:p>
            <a:pPr eaLnBrk="1" hangingPunct="1"/>
            <a:r>
              <a:rPr lang="en-US" sz="1400" b="1" smtClean="0">
                <a:hlinkClick r:id="rId4"/>
              </a:rPr>
              <a:t>http://misteria.nethouse.ru/static/img/0000/0000/9377/9377038.iovp9j8chy.W665.jpg</a:t>
            </a:r>
            <a:endParaRPr lang="ru-RU" sz="1400" b="1" smtClean="0"/>
          </a:p>
          <a:p>
            <a:pPr eaLnBrk="1" hangingPunct="1"/>
            <a:r>
              <a:rPr lang="en-US" sz="1400" b="1" smtClean="0">
                <a:hlinkClick r:id="rId5"/>
              </a:rPr>
              <a:t>http://www.prosvet.center/wp-content/uploads/2015/12/progect_2.jpg</a:t>
            </a:r>
            <a:endParaRPr lang="ru-RU" sz="1400" b="1" smtClean="0"/>
          </a:p>
          <a:p>
            <a:pPr eaLnBrk="1" hangingPunct="1"/>
            <a:r>
              <a:rPr lang="en-US" sz="1400" b="1" smtClean="0">
                <a:hlinkClick r:id="rId6"/>
              </a:rPr>
              <a:t>http://120na80-norma.com/wp-content/uploads/2015/07/Zelenyiy-chay-polza-dlya-zdorovya.jpg</a:t>
            </a:r>
            <a:endParaRPr lang="ru-RU" sz="1400" b="1" smtClean="0"/>
          </a:p>
          <a:p>
            <a:pPr eaLnBrk="1" hangingPunct="1"/>
            <a:r>
              <a:rPr lang="en-US" sz="1400" b="1" smtClean="0">
                <a:hlinkClick r:id="rId7"/>
              </a:rPr>
              <a:t>http://i4.ytimg.com/vi/cIuC1QVCXGE/hqdefault.jpg</a:t>
            </a:r>
            <a:endParaRPr lang="ru-RU" sz="1400" b="1" smtClean="0"/>
          </a:p>
          <a:p>
            <a:pPr eaLnBrk="1" hangingPunct="1"/>
            <a:r>
              <a:rPr lang="en-US" sz="1400" b="1" smtClean="0">
                <a:hlinkClick r:id="rId8"/>
              </a:rPr>
              <a:t>https://im1-tub-ru.yandex.net/i?id=2c6b7af3c5653346f572f0d834b52c3b&amp;n=33&amp;h=215&amp;w=321</a:t>
            </a:r>
            <a:endParaRPr lang="ru-RU" sz="1400" b="1" smtClean="0"/>
          </a:p>
          <a:p>
            <a:pPr eaLnBrk="1" hangingPunct="1"/>
            <a:r>
              <a:rPr lang="en-US" sz="1400" b="1" smtClean="0">
                <a:hlinkClick r:id="rId9"/>
              </a:rPr>
              <a:t>http://img1.liveinternet.ru/images/attach/c/8/100/236/100236407_Ashampoo_Snap_20130426_19h11m08s_030_.jpg</a:t>
            </a:r>
            <a:endParaRPr lang="ru-RU" sz="1400" b="1" smtClean="0"/>
          </a:p>
          <a:p>
            <a:pPr eaLnBrk="1" hangingPunct="1"/>
            <a:r>
              <a:rPr lang="en-US" sz="1400" b="1" smtClean="0">
                <a:hlinkClick r:id="rId10"/>
              </a:rPr>
              <a:t>http://jebmedia.jakala.it/media/shop.bormiolirocco.com/1200x1200/192360G03021990_01.jpg</a:t>
            </a:r>
            <a:endParaRPr lang="ru-RU" sz="1400" b="1" smtClean="0"/>
          </a:p>
          <a:p>
            <a:pPr eaLnBrk="1" hangingPunct="1"/>
            <a:r>
              <a:rPr lang="en-US" sz="1400" b="1" smtClean="0">
                <a:hlinkClick r:id="rId11"/>
              </a:rPr>
              <a:t>http://caribies.narod.ru/chai/rodina-chaya.jpg</a:t>
            </a:r>
            <a:endParaRPr lang="ru-RU" sz="1400" b="1" smtClean="0"/>
          </a:p>
          <a:p>
            <a:pPr eaLnBrk="1" hangingPunct="1"/>
            <a:r>
              <a:rPr lang="en-US" sz="1400" b="1" smtClean="0">
                <a:hlinkClick r:id="rId12"/>
              </a:rPr>
              <a:t>http://sdtaxus.com/index_files/about1.jpg</a:t>
            </a:r>
            <a:endParaRPr lang="ru-RU" sz="1400" b="1" smtClean="0"/>
          </a:p>
          <a:p>
            <a:pPr eaLnBrk="1" hangingPunct="1"/>
            <a:r>
              <a:rPr lang="en-US" sz="1400" b="1" smtClean="0">
                <a:hlinkClick r:id="rId13"/>
              </a:rPr>
              <a:t>https://c2.staticflickr.com/4/3086/3206438506_2e69eff0d3_b.jpg</a:t>
            </a:r>
            <a:endParaRPr lang="ru-RU" sz="1400" b="1" smtClean="0"/>
          </a:p>
          <a:p>
            <a:pPr eaLnBrk="1" hangingPunct="1"/>
            <a:r>
              <a:rPr lang="en-US" sz="1400" b="1" smtClean="0">
                <a:hlinkClick r:id="rId14"/>
              </a:rPr>
              <a:t>http://s60.radikal.ru/i167/1212/3a/d2bd3ebeb0cc.jpg</a:t>
            </a:r>
            <a:endParaRPr lang="ru-RU" sz="1400" b="1" smtClean="0"/>
          </a:p>
          <a:p>
            <a:pPr eaLnBrk="1" hangingPunct="1"/>
            <a:r>
              <a:rPr lang="en-US" sz="1400" b="1" smtClean="0">
                <a:hlinkClick r:id="rId15"/>
              </a:rPr>
              <a:t>http://best-travnik.ru/wp-content/uploads/2015/01/chainyi-kust.jpg</a:t>
            </a:r>
            <a:endParaRPr lang="ru-RU" sz="1400" b="1" smtClean="0"/>
          </a:p>
          <a:p>
            <a:pPr eaLnBrk="1" hangingPunct="1"/>
            <a:r>
              <a:rPr lang="en-US" sz="1400" b="1" smtClean="0">
                <a:hlinkClick r:id="rId16"/>
              </a:rPr>
              <a:t>http://gametogether.ru/images/scenariy/kust-chaya.jpg</a:t>
            </a:r>
            <a:endParaRPr lang="ru-RU" sz="1400" b="1" smtClean="0"/>
          </a:p>
          <a:p>
            <a:pPr eaLnBrk="1" hangingPunct="1"/>
            <a:r>
              <a:rPr lang="en-US" sz="1400" b="1" smtClean="0">
                <a:hlinkClick r:id="rId17"/>
              </a:rPr>
              <a:t>http://previews.123rf.com/images/akiyoko/akiyoko1204/akiyoko120400050/13365311-MITOYO-KAGAWA-JAPAN-APRIL-23-Young-japanese-women-with-traditional-clothing-kimono-harvesting-tea-le-Stock-Photo.jpg</a:t>
            </a:r>
            <a:endParaRPr lang="ru-RU" sz="1400" b="1" smtClean="0"/>
          </a:p>
          <a:p>
            <a:pPr eaLnBrk="1" hangingPunct="1"/>
            <a:r>
              <a:rPr lang="en-US" sz="1400" b="1" smtClean="0">
                <a:hlinkClick r:id="rId18"/>
              </a:rPr>
              <a:t>http://www.zeremonia.ru/image/cache/data/chay/puer/syao_to/chay_puer-800x600.jpg</a:t>
            </a:r>
            <a:endParaRPr lang="ru-RU" sz="1400" b="1" smtClean="0"/>
          </a:p>
          <a:p>
            <a:pPr eaLnBrk="1" hangingPunct="1"/>
            <a:r>
              <a:rPr lang="en-US" sz="1400" b="1" smtClean="0">
                <a:hlinkClick r:id="rId19"/>
              </a:rPr>
              <a:t>http://www.syl.ru/misc/i/ai/197827/866784.jpg</a:t>
            </a:r>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a:p>
            <a:pPr eaLnBrk="1" hangingPunct="1"/>
            <a:endParaRPr lang="ru-RU" sz="1400" b="1" smtClean="0"/>
          </a:p>
        </p:txBody>
      </p:sp>
    </p:spTree>
  </p:cSld>
  <p:clrMapOvr>
    <a:masterClrMapping/>
  </p:clrMapOvr>
  <p:transition>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Содержимое 2"/>
          <p:cNvSpPr>
            <a:spLocks noGrp="1"/>
          </p:cNvSpPr>
          <p:nvPr>
            <p:ph idx="1"/>
          </p:nvPr>
        </p:nvSpPr>
        <p:spPr>
          <a:xfrm>
            <a:off x="179388" y="188913"/>
            <a:ext cx="8785225" cy="6264275"/>
          </a:xfrm>
        </p:spPr>
        <p:txBody>
          <a:bodyPr/>
          <a:lstStyle/>
          <a:p>
            <a:endParaRPr lang="ru-RU" sz="1400" b="1" smtClean="0">
              <a:hlinkClick r:id="rId2"/>
            </a:endParaRPr>
          </a:p>
          <a:p>
            <a:endParaRPr lang="ru-RU" sz="1400" b="1" smtClean="0">
              <a:hlinkClick r:id="rId2"/>
            </a:endParaRPr>
          </a:p>
          <a:p>
            <a:endParaRPr lang="ru-RU" sz="1400" b="1" smtClean="0">
              <a:hlinkClick r:id="rId2"/>
            </a:endParaRPr>
          </a:p>
          <a:p>
            <a:endParaRPr lang="ru-RU" sz="1400" b="1" smtClean="0">
              <a:hlinkClick r:id="rId2"/>
            </a:endParaRPr>
          </a:p>
          <a:p>
            <a:r>
              <a:rPr lang="en-US" sz="1400" b="1" smtClean="0">
                <a:hlinkClick r:id="rId2"/>
              </a:rPr>
              <a:t>http://s006.radikal.ru/i214/1405/02/c616a721d25a.jpg</a:t>
            </a:r>
            <a:endParaRPr lang="ru-RU" sz="1400" b="1" smtClean="0"/>
          </a:p>
          <a:p>
            <a:r>
              <a:rPr lang="en-US" sz="1400" b="1" smtClean="0">
                <a:hlinkClick r:id="rId3"/>
              </a:rPr>
              <a:t>https://im3-tub-ru.yandex.net/i?id=7baa06ba3d9d28dca0e29c84e718daee&amp;n=33&amp;h=215&amp;w=284</a:t>
            </a:r>
            <a:endParaRPr lang="ru-RU" sz="1400" b="1" smtClean="0"/>
          </a:p>
          <a:p>
            <a:r>
              <a:rPr lang="en-US" sz="1400" b="1" smtClean="0">
                <a:hlinkClick r:id="rId4"/>
              </a:rPr>
              <a:t>http://images.gugx.net/im/gx/117178/p/234431/200/18Qu.jpg</a:t>
            </a:r>
            <a:endParaRPr lang="ru-RU" sz="1400" b="1" smtClean="0"/>
          </a:p>
          <a:p>
            <a:r>
              <a:rPr lang="en-US" sz="1400" b="1" smtClean="0">
                <a:hlinkClick r:id="rId5"/>
              </a:rPr>
              <a:t>http://www.prodtorg-spb.ru/uploads/images/prod/tess/Ginger_Mojito-piram.jpg</a:t>
            </a:r>
            <a:endParaRPr lang="ru-RU" sz="1400" b="1" smtClean="0"/>
          </a:p>
          <a:p>
            <a:r>
              <a:rPr lang="en-US" sz="1400" b="1" smtClean="0">
                <a:hlinkClick r:id="rId6"/>
              </a:rPr>
              <a:t>http://liderkanc.ru/sites/default/files/imagecache/product_full/1100003.jpg</a:t>
            </a:r>
            <a:endParaRPr lang="ru-RU" sz="1400" b="1" smtClean="0"/>
          </a:p>
          <a:p>
            <a:r>
              <a:rPr lang="en-US" sz="1400" b="1" smtClean="0">
                <a:hlinkClick r:id="rId7"/>
              </a:rPr>
              <a:t>http://www.neokancopt.ru/media/catalog/product/cache/4/thumbnail/600x600/9df78eab33525d08d6e5fb8d27136e95/1/0/1045492_w900h900.jpg</a:t>
            </a:r>
            <a:endParaRPr lang="ru-RU" sz="1400" b="1" smtClean="0"/>
          </a:p>
          <a:p>
            <a:r>
              <a:rPr lang="en-US" sz="1400" b="1" smtClean="0">
                <a:hlinkClick r:id="rId8"/>
              </a:rPr>
              <a:t>http://img02.taobaocdn.com/bao/uploaded/i2/T1_EQqFb0jXXXXXXXX_!!0-item_pic.jpg</a:t>
            </a:r>
            <a:endParaRPr lang="ru-RU" sz="1400" b="1" smtClean="0"/>
          </a:p>
          <a:p>
            <a:r>
              <a:rPr lang="en-US" sz="1400" b="1" smtClean="0">
                <a:hlinkClick r:id="rId9"/>
              </a:rPr>
              <a:t>https://im3-tub-ru.yandex.net/i?id=06fb858f7ad34f58e7c5111ec3c0c35c&amp;n=33&amp;h=215&amp;w=351</a:t>
            </a:r>
            <a:endParaRPr lang="ru-RU" sz="1400" b="1" smtClean="0"/>
          </a:p>
          <a:p>
            <a:r>
              <a:rPr lang="en-US" sz="1400" b="1" smtClean="0">
                <a:hlinkClick r:id="rId10"/>
              </a:rPr>
              <a:t>http://xn----8sb1ajjagy2c.xn--p1ai/wa-data/public/shop/products/93/00/93/images/142/142.970.jpg</a:t>
            </a:r>
            <a:endParaRPr lang="ru-RU" sz="1400" b="1" smtClean="0"/>
          </a:p>
          <a:p>
            <a:r>
              <a:rPr lang="en-US" sz="1400" b="1" smtClean="0">
                <a:hlinkClick r:id="rId11"/>
              </a:rPr>
              <a:t>http://g03.a.alicdn.com/kf/HTB1DBS_JpXXXXa4XFXXq6xXFXXXg/250g-bag-Early-Spring-Anhui-new-china-green-font-b-tea-b-font-Huo-Shan-Huang.jpg</a:t>
            </a:r>
            <a:endParaRPr lang="ru-RU" sz="1400" b="1" smtClean="0"/>
          </a:p>
          <a:p>
            <a:r>
              <a:rPr lang="en-US" sz="1400" b="1" smtClean="0">
                <a:hlinkClick r:id="rId12"/>
              </a:rPr>
              <a:t>http://housetea.in.ua/static/img/0000/0001/8558/18558947.bxubh4680r.jpg</a:t>
            </a:r>
            <a:endParaRPr lang="ru-RU" sz="1400" b="1" smtClean="0"/>
          </a:p>
          <a:p>
            <a:r>
              <a:rPr lang="en-US" sz="1400" b="1" smtClean="0">
                <a:hlinkClick r:id="rId13"/>
              </a:rPr>
              <a:t>http://cs624218.vk.me/v624218626/186b5/FzkeVuXC2G8.jpg</a:t>
            </a:r>
            <a:endParaRPr lang="ru-RU" sz="1400" b="1" smtClean="0"/>
          </a:p>
          <a:p>
            <a:r>
              <a:rPr lang="en-US" sz="1400" b="1" smtClean="0">
                <a:hlinkClick r:id="rId14"/>
              </a:rPr>
              <a:t>http://img-fotki.yandex.ru/get/4905/way2dream.39/0_51764_f580999f_orig.jpg</a:t>
            </a:r>
            <a:endParaRPr lang="ru-RU" sz="1400" b="1" smtClean="0"/>
          </a:p>
          <a:p>
            <a:r>
              <a:rPr lang="en-US" sz="1400" b="1" smtClean="0">
                <a:hlinkClick r:id="rId15"/>
              </a:rPr>
              <a:t>http://teaformula.ru/images/cms/data/ca181b58e0cf9d274d13ce3fe5008242.jpg</a:t>
            </a:r>
            <a:endParaRPr lang="ru-RU" sz="1400" b="1" smtClean="0"/>
          </a:p>
          <a:p>
            <a:r>
              <a:rPr lang="en-US" sz="1400" b="1" smtClean="0">
                <a:hlinkClick r:id="rId16"/>
              </a:rPr>
              <a:t>http://svezheenadom.ru/images/products/3018/003018-0.jpg</a:t>
            </a:r>
            <a:endParaRPr lang="ru-RU" sz="1400" b="1" smtClean="0"/>
          </a:p>
          <a:p>
            <a:r>
              <a:rPr lang="en-US" sz="1400" b="1" smtClean="0">
                <a:hlinkClick r:id="rId17"/>
              </a:rPr>
              <a:t>http://i00.i.aliimg.com/wsphoto/v0/849434934_1/250g-Chinese-top-grade-dahongpao-font-b-tea-b-font-font-b-wuyi-b-font-oolong.jpg</a:t>
            </a:r>
            <a:endParaRPr lang="ru-RU" sz="1400" b="1" smtClean="0"/>
          </a:p>
          <a:p>
            <a:r>
              <a:rPr lang="en-US" sz="1400" b="1" smtClean="0">
                <a:hlinkClick r:id="rId18"/>
              </a:rPr>
              <a:t>http://www.komus.ru/photo/_full/98223_1.jpg</a:t>
            </a:r>
            <a:endParaRPr lang="ru-RU" sz="1400" b="1" smtClean="0"/>
          </a:p>
          <a:p>
            <a:r>
              <a:rPr lang="en-US" sz="1400" b="1" smtClean="0">
                <a:hlinkClick r:id="rId19"/>
              </a:rPr>
              <a:t>http://obed-v-office24.ru/image/cache/data/products/napitki/tea-black-640x640.jpg</a:t>
            </a:r>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p:txBody>
      </p:sp>
    </p:spTree>
  </p:cSld>
  <p:clrMapOvr>
    <a:masterClrMapping/>
  </p:clrMapOvr>
  <p:transition>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Содержимое 2"/>
          <p:cNvSpPr>
            <a:spLocks noGrp="1"/>
          </p:cNvSpPr>
          <p:nvPr>
            <p:ph idx="1"/>
          </p:nvPr>
        </p:nvSpPr>
        <p:spPr>
          <a:xfrm>
            <a:off x="457200" y="188913"/>
            <a:ext cx="8229600" cy="6264275"/>
          </a:xfrm>
        </p:spPr>
        <p:txBody>
          <a:bodyPr/>
          <a:lstStyle/>
          <a:p>
            <a:endParaRPr lang="ru-RU" sz="1400" b="1" smtClean="0">
              <a:hlinkClick r:id="rId2"/>
            </a:endParaRPr>
          </a:p>
          <a:p>
            <a:endParaRPr lang="ru-RU" sz="1400" b="1" smtClean="0">
              <a:hlinkClick r:id="rId2"/>
            </a:endParaRPr>
          </a:p>
          <a:p>
            <a:pPr>
              <a:buFontTx/>
              <a:buNone/>
            </a:pPr>
            <a:endParaRPr lang="ru-RU" sz="1400" b="1" smtClean="0">
              <a:hlinkClick r:id="rId2"/>
            </a:endParaRPr>
          </a:p>
          <a:p>
            <a:endParaRPr lang="ru-RU" sz="1400" b="1" smtClean="0">
              <a:hlinkClick r:id="rId3"/>
            </a:endParaRPr>
          </a:p>
          <a:p>
            <a:r>
              <a:rPr lang="en-US" sz="1400" b="1" smtClean="0">
                <a:hlinkClick r:id="rId3"/>
              </a:rPr>
              <a:t>http://ppcorn.com/ru/wp-content/uploads/sites/15/2015/07/tea-ppcorn-3.jpg</a:t>
            </a:r>
            <a:endParaRPr lang="ru-RU" sz="1400" b="1" smtClean="0"/>
          </a:p>
          <a:p>
            <a:r>
              <a:rPr lang="en-US" sz="1400" b="1" smtClean="0">
                <a:hlinkClick r:id="rId4"/>
              </a:rPr>
              <a:t>http://xn--80ajbmikrckcfimf5e.xn--p1ai/d/650311/d/2544438-0.jpg</a:t>
            </a:r>
            <a:endParaRPr lang="ru-RU" sz="1400" b="1" smtClean="0"/>
          </a:p>
          <a:p>
            <a:r>
              <a:rPr lang="en-US" sz="1400" b="1" smtClean="0">
                <a:hlinkClick r:id="rId5"/>
              </a:rPr>
              <a:t>http://megasklad.ru/data/photoes/s396820.jpg</a:t>
            </a:r>
            <a:endParaRPr lang="ru-RU" sz="1400" b="1" smtClean="0"/>
          </a:p>
          <a:p>
            <a:r>
              <a:rPr lang="en-US" sz="1400" b="1" smtClean="0">
                <a:hlinkClick r:id="rId6"/>
              </a:rPr>
              <a:t>http://www.komus.ru/photo/_full/466758_1.jpg</a:t>
            </a:r>
            <a:endParaRPr lang="ru-RU" sz="1400" b="1" smtClean="0"/>
          </a:p>
          <a:p>
            <a:r>
              <a:rPr lang="en-US" sz="1400" b="1" smtClean="0">
                <a:hlinkClick r:id="rId7"/>
              </a:rPr>
              <a:t>https://hdwallpapers.press/wallpaper_1600x900/asian_tea_photography_cup_abstract_1600x900_hd-wallpaper-479256.jpg</a:t>
            </a:r>
            <a:endParaRPr lang="ru-RU" sz="1400" b="1" smtClean="0"/>
          </a:p>
          <a:p>
            <a:r>
              <a:rPr lang="en-US" sz="1400" b="1" smtClean="0">
                <a:hlinkClick r:id="rId8"/>
              </a:rPr>
              <a:t>http://www.cutleryandmore.com/content/products/large/11481.jpg</a:t>
            </a:r>
            <a:endParaRPr lang="ru-RU" sz="1400" b="1" smtClean="0"/>
          </a:p>
          <a:p>
            <a:r>
              <a:rPr lang="en-US" sz="1400" b="1" smtClean="0">
                <a:hlinkClick r:id="rId9"/>
              </a:rPr>
              <a:t>https://56.img.avito.st/640x480/1612614356.jpg</a:t>
            </a:r>
            <a:endParaRPr lang="ru-RU" sz="1400" b="1" smtClean="0"/>
          </a:p>
          <a:p>
            <a:r>
              <a:rPr lang="en-US" sz="1400" b="1" smtClean="0">
                <a:hlinkClick r:id="rId10"/>
              </a:rPr>
              <a:t>http://www.bodum.com/media/pic/products/large/1812-01.jpg</a:t>
            </a:r>
            <a:endParaRPr lang="ru-RU" sz="1400" b="1" smtClean="0"/>
          </a:p>
          <a:p>
            <a:r>
              <a:rPr lang="en-US" sz="1400" b="1" smtClean="0">
                <a:hlinkClick r:id="rId11"/>
              </a:rPr>
              <a:t>http://www.boom-dom.ru/image/data/5/57/576/57652099_7753.jpg</a:t>
            </a:r>
            <a:endParaRPr lang="ru-RU" sz="1400" b="1" smtClean="0"/>
          </a:p>
          <a:p>
            <a:r>
              <a:rPr lang="en-US" sz="1400" b="1" smtClean="0">
                <a:hlinkClick r:id="rId12"/>
              </a:rPr>
              <a:t>http://www.notatky.in.ua/images/articles/Chay_v_paketikah2.jpg</a:t>
            </a:r>
            <a:endParaRPr lang="ru-RU" sz="1400" b="1" smtClean="0"/>
          </a:p>
          <a:p>
            <a:r>
              <a:rPr lang="en-US" sz="1400" b="1" smtClean="0">
                <a:hlinkClick r:id="rId13"/>
              </a:rPr>
              <a:t>http://www.tvcook.ru/uploads/images/00/14/14/2013/05/29/f59c41.jpg</a:t>
            </a:r>
            <a:endParaRPr lang="ru-RU" sz="1400" b="1" smtClean="0"/>
          </a:p>
          <a:p>
            <a:r>
              <a:rPr lang="en-US" sz="1400" b="1" smtClean="0">
                <a:hlinkClick r:id="rId14"/>
              </a:rPr>
              <a:t>http://www.amicidelcastello.it/LoZoeCastle/disegni/teiera%20per%20ffuss.jpg</a:t>
            </a:r>
            <a:endParaRPr lang="ru-RU" sz="1400" b="1" smtClean="0"/>
          </a:p>
          <a:p>
            <a:r>
              <a:rPr lang="en-US" sz="1400" b="1" smtClean="0">
                <a:hlinkClick r:id="rId15"/>
              </a:rPr>
              <a:t>http://gsklep.platforma.ab.pl/files/photos/13/260113/316090/original.jpg</a:t>
            </a:r>
            <a:endParaRPr lang="ru-RU" sz="1400" b="1" smtClean="0"/>
          </a:p>
          <a:p>
            <a:r>
              <a:rPr lang="en-US" sz="1400" b="1" smtClean="0">
                <a:hlinkClick r:id="rId16"/>
              </a:rPr>
              <a:t>https://im3-tub-ru.yandex.net/i?id=2e501283bd13a26908166d597f8ab706&amp;n=33&amp;h=215&amp;w=344</a:t>
            </a:r>
            <a:endParaRPr lang="ru-RU" sz="1400" b="1" smtClean="0"/>
          </a:p>
          <a:p>
            <a:r>
              <a:rPr lang="en-US" sz="1400" b="1" smtClean="0">
                <a:hlinkClick r:id="rId17"/>
              </a:rPr>
              <a:t>http://www.fin-35.ru/modules/catalog/images/product_img/760.jpg</a:t>
            </a:r>
            <a:endParaRPr lang="ru-RU" sz="1400" b="1" smtClean="0"/>
          </a:p>
          <a:p>
            <a:r>
              <a:rPr lang="en-US" sz="1400" b="1" smtClean="0">
                <a:hlinkClick r:id="rId18"/>
              </a:rPr>
              <a:t>http://q-sv.ru/image/cache/data/prod/Chai/BELIY%20PAK/65414959%20%D0%9B%D0%B8%D0%BF%D1%82%D0%BE%D0%BD%20%D0%BF%D0%B0%D0%BA.%D0%BF%D0%B8%D1%80%D0%B0%D0%BC.%2020%20%D0%B1%D0%B5%D0%BB.%20Pomegranate%201%D1%8512-500x500.jpg</a:t>
            </a:r>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a:p>
            <a:endParaRPr lang="ru-RU" sz="1400" b="1" smtClean="0"/>
          </a:p>
        </p:txBody>
      </p:sp>
    </p:spTree>
  </p:cSld>
  <p:clrMapOvr>
    <a:masterClrMapping/>
  </p:clrMapOvr>
  <p:transition>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Содержимое 2"/>
          <p:cNvSpPr>
            <a:spLocks noGrp="1"/>
          </p:cNvSpPr>
          <p:nvPr>
            <p:ph idx="1"/>
          </p:nvPr>
        </p:nvSpPr>
        <p:spPr/>
        <p:txBody>
          <a:bodyPr/>
          <a:lstStyle/>
          <a:p>
            <a:pPr algn="ctr">
              <a:buFontTx/>
              <a:buNone/>
            </a:pPr>
            <a:r>
              <a:rPr lang="ru-RU" sz="6000" b="1" smtClean="0">
                <a:solidFill>
                  <a:srgbClr val="006666"/>
                </a:solidFill>
                <a:latin typeface="Times New Roman" pitchFamily="18" charset="0"/>
                <a:cs typeface="Times New Roman" pitchFamily="18" charset="0"/>
              </a:rPr>
              <a:t>СПАСИБО </a:t>
            </a:r>
            <a:br>
              <a:rPr lang="ru-RU" sz="6000" b="1" smtClean="0">
                <a:solidFill>
                  <a:srgbClr val="006666"/>
                </a:solidFill>
                <a:latin typeface="Times New Roman" pitchFamily="18" charset="0"/>
                <a:cs typeface="Times New Roman" pitchFamily="18" charset="0"/>
              </a:rPr>
            </a:br>
            <a:r>
              <a:rPr lang="ru-RU" sz="6000" b="1" smtClean="0">
                <a:solidFill>
                  <a:srgbClr val="006666"/>
                </a:solidFill>
                <a:latin typeface="Times New Roman" pitchFamily="18" charset="0"/>
                <a:cs typeface="Times New Roman" pitchFamily="18" charset="0"/>
              </a:rPr>
              <a:t>ЗА </a:t>
            </a:r>
          </a:p>
          <a:p>
            <a:pPr algn="ctr">
              <a:buFontTx/>
              <a:buNone/>
            </a:pPr>
            <a:r>
              <a:rPr lang="ru-RU" sz="6000" b="1" smtClean="0">
                <a:solidFill>
                  <a:srgbClr val="006666"/>
                </a:solidFill>
                <a:latin typeface="Times New Roman" pitchFamily="18" charset="0"/>
                <a:cs typeface="Times New Roman" pitchFamily="18" charset="0"/>
              </a:rPr>
              <a:t>ВНИМАНИЕ!</a:t>
            </a:r>
          </a:p>
        </p:txBody>
      </p:sp>
      <p:pic>
        <p:nvPicPr>
          <p:cNvPr id="48130" name="Picture 2" descr="https://im3-tub-ru.yandex.net/i?id=2e501283bd13a26908166d597f8ab706&amp;n=33&amp;h=215&amp;w=344"/>
          <p:cNvPicPr>
            <a:picLocks noChangeAspect="1" noChangeArrowheads="1"/>
          </p:cNvPicPr>
          <p:nvPr/>
        </p:nvPicPr>
        <p:blipFill>
          <a:blip r:embed="rId2" cstate="print"/>
          <a:srcRect/>
          <a:stretch>
            <a:fillRect/>
          </a:stretch>
        </p:blipFill>
        <p:spPr bwMode="auto">
          <a:xfrm>
            <a:off x="5508104" y="4509120"/>
            <a:ext cx="3276600" cy="2047876"/>
          </a:xfrm>
          <a:prstGeom prst="ellipse">
            <a:avLst/>
          </a:prstGeom>
          <a:noFill/>
        </p:spPr>
      </p:pic>
    </p:spTree>
  </p:cSld>
  <p:clrMapOvr>
    <a:masterClrMapping/>
  </p:clrMapOvr>
  <p:transition>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p:txBody>
          <a:bodyPr/>
          <a:lstStyle/>
          <a:p>
            <a:pPr eaLnBrk="1" hangingPunct="1">
              <a:defRPr/>
            </a:pPr>
            <a:r>
              <a:rPr lang="ru-RU" sz="3600" b="1" dirty="0" smtClean="0">
                <a:solidFill>
                  <a:schemeClr val="accent1">
                    <a:lumMod val="25000"/>
                  </a:schemeClr>
                </a:solidFill>
                <a:latin typeface="Times New Roman" pitchFamily="18" charset="0"/>
                <a:cs typeface="Times New Roman" pitchFamily="18" charset="0"/>
              </a:rPr>
              <a:t>Родина чая Китай</a:t>
            </a:r>
          </a:p>
        </p:txBody>
      </p:sp>
      <p:sp>
        <p:nvSpPr>
          <p:cNvPr id="4099" name="Прямоугольник 3"/>
          <p:cNvSpPr>
            <a:spLocks noChangeArrowheads="1"/>
          </p:cNvSpPr>
          <p:nvPr/>
        </p:nvSpPr>
        <p:spPr bwMode="auto">
          <a:xfrm>
            <a:off x="3867150" y="5559425"/>
            <a:ext cx="5097463" cy="461963"/>
          </a:xfrm>
          <a:prstGeom prst="rect">
            <a:avLst/>
          </a:prstGeom>
          <a:noFill/>
          <a:ln w="9525">
            <a:noFill/>
            <a:miter lim="800000"/>
            <a:headEnd/>
            <a:tailEnd/>
          </a:ln>
        </p:spPr>
        <p:txBody>
          <a:bodyPr wrap="none">
            <a:spAutoFit/>
          </a:bodyPr>
          <a:lstStyle/>
          <a:p>
            <a:r>
              <a:rPr lang="ru-RU" sz="2400" b="1">
                <a:solidFill>
                  <a:srgbClr val="006666"/>
                </a:solidFill>
                <a:latin typeface="Times New Roman" pitchFamily="18" charset="0"/>
                <a:cs typeface="Times New Roman" pitchFamily="18" charset="0"/>
              </a:rPr>
              <a:t>Чай известен в мире более 5000 лет</a:t>
            </a:r>
          </a:p>
        </p:txBody>
      </p:sp>
      <p:pic>
        <p:nvPicPr>
          <p:cNvPr id="158722" name="Picture 2" descr="http://caribies.narod.ru/chai/rodina-chaya.jpg"/>
          <p:cNvPicPr>
            <a:picLocks noChangeAspect="1" noChangeArrowheads="1"/>
          </p:cNvPicPr>
          <p:nvPr/>
        </p:nvPicPr>
        <p:blipFill>
          <a:blip r:embed="rId2" cstate="email"/>
          <a:srcRect/>
          <a:stretch>
            <a:fillRect/>
          </a:stretch>
        </p:blipFill>
        <p:spPr bwMode="auto">
          <a:xfrm>
            <a:off x="179512" y="3994730"/>
            <a:ext cx="3672408" cy="2623942"/>
          </a:xfrm>
          <a:prstGeom prst="rect">
            <a:avLst/>
          </a:prstGeom>
          <a:ln>
            <a:noFill/>
          </a:ln>
          <a:effectLst>
            <a:softEdge rad="112500"/>
          </a:effectLst>
        </p:spPr>
      </p:pic>
      <p:pic>
        <p:nvPicPr>
          <p:cNvPr id="158724" name="Picture 4" descr="http://sdtaxus.com/index_files/about1.jpg"/>
          <p:cNvPicPr>
            <a:picLocks noChangeAspect="1" noChangeArrowheads="1"/>
          </p:cNvPicPr>
          <p:nvPr/>
        </p:nvPicPr>
        <p:blipFill>
          <a:blip r:embed="rId3" cstate="email"/>
          <a:srcRect/>
          <a:stretch>
            <a:fillRect/>
          </a:stretch>
        </p:blipFill>
        <p:spPr bwMode="auto">
          <a:xfrm>
            <a:off x="251520" y="1268760"/>
            <a:ext cx="3552394" cy="2664295"/>
          </a:xfrm>
          <a:prstGeom prst="rect">
            <a:avLst/>
          </a:prstGeom>
          <a:ln>
            <a:noFill/>
          </a:ln>
          <a:effectLst>
            <a:softEdge rad="112500"/>
          </a:effectLst>
        </p:spPr>
      </p:pic>
      <p:pic>
        <p:nvPicPr>
          <p:cNvPr id="158726" name="Picture 6" descr="https://c2.staticflickr.com/4/3086/3206438506_2e69eff0d3_b.jpg"/>
          <p:cNvPicPr>
            <a:picLocks noChangeAspect="1" noChangeArrowheads="1"/>
          </p:cNvPicPr>
          <p:nvPr/>
        </p:nvPicPr>
        <p:blipFill>
          <a:blip r:embed="rId4" cstate="email"/>
          <a:srcRect/>
          <a:stretch>
            <a:fillRect/>
          </a:stretch>
        </p:blipFill>
        <p:spPr bwMode="auto">
          <a:xfrm>
            <a:off x="3851169" y="1268760"/>
            <a:ext cx="5095199" cy="3816424"/>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457200" y="274638"/>
            <a:ext cx="8229600" cy="922337"/>
          </a:xfrm>
        </p:spPr>
        <p:txBody>
          <a:bodyPr/>
          <a:lstStyle/>
          <a:p>
            <a:pPr eaLnBrk="1" hangingPunct="1">
              <a:defRPr/>
            </a:pPr>
            <a:r>
              <a:rPr lang="ru-RU" sz="3600" b="1" dirty="0" smtClean="0">
                <a:solidFill>
                  <a:schemeClr val="accent1">
                    <a:lumMod val="25000"/>
                  </a:schemeClr>
                </a:solidFill>
                <a:latin typeface="Times New Roman" pitchFamily="18" charset="0"/>
                <a:cs typeface="Times New Roman" pitchFamily="18" charset="0"/>
              </a:rPr>
              <a:t>Чай – китайское слово</a:t>
            </a:r>
          </a:p>
        </p:txBody>
      </p:sp>
      <p:sp>
        <p:nvSpPr>
          <p:cNvPr id="5123" name="Прямоугольник 3"/>
          <p:cNvSpPr>
            <a:spLocks noChangeArrowheads="1"/>
          </p:cNvSpPr>
          <p:nvPr/>
        </p:nvSpPr>
        <p:spPr bwMode="auto">
          <a:xfrm>
            <a:off x="1347788" y="5919788"/>
            <a:ext cx="1711325" cy="400050"/>
          </a:xfrm>
          <a:prstGeom prst="rect">
            <a:avLst/>
          </a:prstGeom>
          <a:noFill/>
          <a:ln w="9525">
            <a:noFill/>
            <a:miter lim="800000"/>
            <a:headEnd/>
            <a:tailEnd/>
          </a:ln>
        </p:spPr>
        <p:txBody>
          <a:bodyPr wrap="none">
            <a:spAutoFit/>
          </a:bodyPr>
          <a:lstStyle/>
          <a:p>
            <a:r>
              <a:rPr lang="ru-RU" sz="2000" b="1">
                <a:latin typeface="Times New Roman" pitchFamily="18" charset="0"/>
                <a:cs typeface="Times New Roman" pitchFamily="18" charset="0"/>
              </a:rPr>
              <a:t>Чайный куст</a:t>
            </a:r>
          </a:p>
        </p:txBody>
      </p:sp>
      <p:sp>
        <p:nvSpPr>
          <p:cNvPr id="5124" name="Прямоугольник 4"/>
          <p:cNvSpPr>
            <a:spLocks noChangeArrowheads="1"/>
          </p:cNvSpPr>
          <p:nvPr/>
        </p:nvSpPr>
        <p:spPr bwMode="auto">
          <a:xfrm>
            <a:off x="5580063" y="5949950"/>
            <a:ext cx="2082800" cy="400050"/>
          </a:xfrm>
          <a:prstGeom prst="rect">
            <a:avLst/>
          </a:prstGeom>
          <a:noFill/>
          <a:ln w="9525">
            <a:noFill/>
            <a:miter lim="800000"/>
            <a:headEnd/>
            <a:tailEnd/>
          </a:ln>
        </p:spPr>
        <p:txBody>
          <a:bodyPr wrap="none">
            <a:spAutoFit/>
          </a:bodyPr>
          <a:lstStyle/>
          <a:p>
            <a:r>
              <a:rPr lang="ru-RU" sz="2000" b="1">
                <a:latin typeface="Times New Roman" pitchFamily="18" charset="0"/>
                <a:cs typeface="Times New Roman" pitchFamily="18" charset="0"/>
              </a:rPr>
              <a:t>Иероглиф «чай»</a:t>
            </a:r>
          </a:p>
        </p:txBody>
      </p:sp>
      <p:pic>
        <p:nvPicPr>
          <p:cNvPr id="161794" name="Picture 2" descr="http://s60.radikal.ru/i167/1212/3a/d2bd3ebeb0cc.jpg"/>
          <p:cNvPicPr>
            <a:picLocks noChangeAspect="1" noChangeArrowheads="1"/>
          </p:cNvPicPr>
          <p:nvPr/>
        </p:nvPicPr>
        <p:blipFill>
          <a:blip r:embed="rId2" cstate="email"/>
          <a:srcRect/>
          <a:stretch>
            <a:fillRect/>
          </a:stretch>
        </p:blipFill>
        <p:spPr bwMode="auto">
          <a:xfrm>
            <a:off x="4860032" y="1484784"/>
            <a:ext cx="3888432" cy="4505644"/>
          </a:xfrm>
          <a:prstGeom prst="rect">
            <a:avLst/>
          </a:prstGeom>
          <a:ln>
            <a:noFill/>
          </a:ln>
          <a:effectLst>
            <a:softEdge rad="112500"/>
          </a:effectLst>
        </p:spPr>
      </p:pic>
      <p:pic>
        <p:nvPicPr>
          <p:cNvPr id="161796" name="Picture 4" descr="http://best-travnik.ru/wp-content/uploads/2015/01/chainyi-kust.jpg"/>
          <p:cNvPicPr>
            <a:picLocks noChangeAspect="1" noChangeArrowheads="1"/>
          </p:cNvPicPr>
          <p:nvPr/>
        </p:nvPicPr>
        <p:blipFill>
          <a:blip r:embed="rId3" cstate="email"/>
          <a:srcRect/>
          <a:stretch>
            <a:fillRect/>
          </a:stretch>
        </p:blipFill>
        <p:spPr bwMode="auto">
          <a:xfrm>
            <a:off x="395536" y="3781338"/>
            <a:ext cx="3851920" cy="2131971"/>
          </a:xfrm>
          <a:prstGeom prst="rect">
            <a:avLst/>
          </a:prstGeom>
          <a:ln>
            <a:noFill/>
          </a:ln>
          <a:effectLst>
            <a:softEdge rad="112500"/>
          </a:effectLst>
        </p:spPr>
      </p:pic>
      <p:pic>
        <p:nvPicPr>
          <p:cNvPr id="161798" name="Picture 6" descr="http://gametogether.ru/images/scenariy/kust-chaya.jpg"/>
          <p:cNvPicPr>
            <a:picLocks noChangeAspect="1" noChangeArrowheads="1"/>
          </p:cNvPicPr>
          <p:nvPr/>
        </p:nvPicPr>
        <p:blipFill>
          <a:blip r:embed="rId4" cstate="email"/>
          <a:srcRect/>
          <a:stretch>
            <a:fillRect/>
          </a:stretch>
        </p:blipFill>
        <p:spPr bwMode="auto">
          <a:xfrm>
            <a:off x="467544" y="1316765"/>
            <a:ext cx="3816424" cy="2544283"/>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457200" y="0"/>
            <a:ext cx="8229600" cy="1196975"/>
          </a:xfrm>
        </p:spPr>
        <p:txBody>
          <a:bodyPr/>
          <a:lstStyle/>
          <a:p>
            <a:pPr eaLnBrk="1" hangingPunct="1">
              <a:defRPr/>
            </a:pPr>
            <a:r>
              <a:rPr lang="ru-RU" sz="3600" b="1" dirty="0" smtClean="0">
                <a:solidFill>
                  <a:schemeClr val="accent1">
                    <a:lumMod val="25000"/>
                  </a:schemeClr>
                </a:solidFill>
                <a:latin typeface="Times New Roman" pitchFamily="18" charset="0"/>
                <a:cs typeface="Times New Roman" pitchFamily="18" charset="0"/>
              </a:rPr>
              <a:t>Сбор чайного листа</a:t>
            </a:r>
          </a:p>
        </p:txBody>
      </p:sp>
      <p:sp>
        <p:nvSpPr>
          <p:cNvPr id="6147" name="Содержимое 2"/>
          <p:cNvSpPr>
            <a:spLocks noGrp="1"/>
          </p:cNvSpPr>
          <p:nvPr>
            <p:ph idx="1"/>
          </p:nvPr>
        </p:nvSpPr>
        <p:spPr>
          <a:xfrm>
            <a:off x="457200" y="1196975"/>
            <a:ext cx="8229600" cy="2376488"/>
          </a:xfrm>
        </p:spPr>
        <p:txBody>
          <a:bodyPr/>
          <a:lstStyle/>
          <a:p>
            <a:pPr eaLnBrk="1" hangingPunct="1">
              <a:buFontTx/>
              <a:buNone/>
            </a:pPr>
            <a:r>
              <a:rPr lang="ru-RU" b="1" smtClean="0"/>
              <a:t>     </a:t>
            </a:r>
            <a:r>
              <a:rPr lang="ru-RU" sz="2400" b="1" smtClean="0">
                <a:solidFill>
                  <a:srgbClr val="006666"/>
                </a:solidFill>
                <a:latin typeface="Times New Roman" pitchFamily="18" charset="0"/>
                <a:cs typeface="Times New Roman" pitchFamily="18" charset="0"/>
              </a:rPr>
              <a:t>Листья, собранные с чайного куста, сначала провяливают, рассыпая их тонким слоем – 600 г на 1 кв.м. За время провяливания из листьев испаряется влага. Чайный лист теряет 1/3 своей массы. Сколько килограммов чайного листа получают с площади 100 кв.м после его провяливания?</a:t>
            </a:r>
          </a:p>
          <a:p>
            <a:pPr eaLnBrk="1" hangingPunct="1"/>
            <a:endParaRPr lang="ru-RU" smtClean="0"/>
          </a:p>
        </p:txBody>
      </p:sp>
      <p:pic>
        <p:nvPicPr>
          <p:cNvPr id="162818" name="Picture 2" descr="http://previews.123rf.com/images/akiyoko/akiyoko1204/akiyoko120400050/13365311-MITOYO-KAGAWA-JAPAN-APRIL-23-Young-japanese-women-with-traditional-clothing-kimono-harvesting-tea-le-Stock-Photo.jpg"/>
          <p:cNvPicPr>
            <a:picLocks noChangeAspect="1" noChangeArrowheads="1"/>
          </p:cNvPicPr>
          <p:nvPr/>
        </p:nvPicPr>
        <p:blipFill>
          <a:blip r:embed="rId2" cstate="email"/>
          <a:srcRect/>
          <a:stretch>
            <a:fillRect/>
          </a:stretch>
        </p:blipFill>
        <p:spPr bwMode="auto">
          <a:xfrm>
            <a:off x="286484" y="3626745"/>
            <a:ext cx="4285516" cy="2851517"/>
          </a:xfrm>
          <a:prstGeom prst="rect">
            <a:avLst/>
          </a:prstGeom>
          <a:ln>
            <a:noFill/>
          </a:ln>
          <a:effectLst>
            <a:softEdge rad="112500"/>
          </a:effectLst>
        </p:spPr>
      </p:pic>
      <p:pic>
        <p:nvPicPr>
          <p:cNvPr id="162820" name="Picture 4" descr="http://moychay.ru/files/images/tg/10_visushivanie_cex.jpg"/>
          <p:cNvPicPr>
            <a:picLocks noChangeAspect="1" noChangeArrowheads="1"/>
          </p:cNvPicPr>
          <p:nvPr/>
        </p:nvPicPr>
        <p:blipFill>
          <a:blip r:embed="rId3" cstate="email"/>
          <a:srcRect/>
          <a:stretch>
            <a:fillRect/>
          </a:stretch>
        </p:blipFill>
        <p:spPr bwMode="auto">
          <a:xfrm>
            <a:off x="4457442" y="3645024"/>
            <a:ext cx="4467769" cy="2808312"/>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457200" y="0"/>
            <a:ext cx="8229600" cy="1196975"/>
          </a:xfrm>
        </p:spPr>
        <p:txBody>
          <a:bodyPr/>
          <a:lstStyle/>
          <a:p>
            <a:pPr eaLnBrk="1" hangingPunct="1">
              <a:defRPr/>
            </a:pPr>
            <a:r>
              <a:rPr lang="ru-RU" sz="3600" b="1" dirty="0" smtClean="0">
                <a:solidFill>
                  <a:schemeClr val="accent1">
                    <a:lumMod val="25000"/>
                  </a:schemeClr>
                </a:solidFill>
                <a:latin typeface="Times New Roman" pitchFamily="18" charset="0"/>
                <a:cs typeface="Times New Roman" pitchFamily="18" charset="0"/>
              </a:rPr>
              <a:t>Об истории чая в России</a:t>
            </a:r>
          </a:p>
        </p:txBody>
      </p:sp>
      <p:sp>
        <p:nvSpPr>
          <p:cNvPr id="7171" name="Содержимое 2"/>
          <p:cNvSpPr>
            <a:spLocks noGrp="1"/>
          </p:cNvSpPr>
          <p:nvPr>
            <p:ph idx="1"/>
          </p:nvPr>
        </p:nvSpPr>
        <p:spPr>
          <a:xfrm>
            <a:off x="250825" y="1484313"/>
            <a:ext cx="4826000" cy="4897437"/>
          </a:xfrm>
        </p:spPr>
        <p:txBody>
          <a:bodyPr/>
          <a:lstStyle/>
          <a:p>
            <a:pPr eaLnBrk="1" hangingPunct="1">
              <a:buFontTx/>
              <a:buNone/>
            </a:pPr>
            <a:r>
              <a:rPr lang="ru-RU" smtClean="0"/>
              <a:t>     </a:t>
            </a:r>
            <a:r>
              <a:rPr lang="ru-RU" sz="2400" b="1" smtClean="0">
                <a:solidFill>
                  <a:srgbClr val="006666"/>
                </a:solidFill>
                <a:latin typeface="Times New Roman" pitchFamily="18" charset="0"/>
                <a:cs typeface="Times New Roman" pitchFamily="18" charset="0"/>
              </a:rPr>
              <a:t>Импорт чая в Россию начался с 1769 года, когда был подписан договор с Китаем на первую поставку. </a:t>
            </a:r>
          </a:p>
          <a:p>
            <a:pPr eaLnBrk="1" hangingPunct="1">
              <a:buFontTx/>
              <a:buNone/>
            </a:pPr>
            <a:r>
              <a:rPr lang="ru-RU" sz="2400" b="1" smtClean="0">
                <a:solidFill>
                  <a:srgbClr val="006666"/>
                </a:solidFill>
                <a:latin typeface="Times New Roman" pitchFamily="18" charset="0"/>
                <a:cs typeface="Times New Roman" pitchFamily="18" charset="0"/>
              </a:rPr>
              <a:t>         Распространение чая по всей России произошло лишь в конце XIX века, с появлением железных дорог и развитием морского сообщения. </a:t>
            </a:r>
          </a:p>
        </p:txBody>
      </p:sp>
      <p:pic>
        <p:nvPicPr>
          <p:cNvPr id="7172" name="Picture 4" descr="http://multivarka-vsem.ru/uploads/posts/2013-12/1387889575_chay-na-rusi3.jpg"/>
          <p:cNvPicPr>
            <a:picLocks noChangeAspect="1" noChangeArrowheads="1"/>
          </p:cNvPicPr>
          <p:nvPr/>
        </p:nvPicPr>
        <p:blipFill>
          <a:blip r:embed="rId2" cstate="print"/>
          <a:srcRect/>
          <a:stretch>
            <a:fillRect/>
          </a:stretch>
        </p:blipFill>
        <p:spPr bwMode="auto">
          <a:xfrm>
            <a:off x="4953000" y="1773238"/>
            <a:ext cx="4191000" cy="4105275"/>
          </a:xfrm>
          <a:prstGeom prst="rect">
            <a:avLst/>
          </a:prstGeom>
          <a:noFill/>
          <a:ln w="9525">
            <a:noFill/>
            <a:miter lim="800000"/>
            <a:headEnd/>
            <a:tailEnd/>
          </a:ln>
        </p:spPr>
      </p:pic>
      <p:pic>
        <p:nvPicPr>
          <p:cNvPr id="156678" name="Picture 6" descr="http://misteria.nethouse.ru/static/img/0000/0000/9377/9377038.iovp9j8chy.W665.jpg"/>
          <p:cNvPicPr>
            <a:picLocks noChangeAspect="1" noChangeArrowheads="1"/>
          </p:cNvPicPr>
          <p:nvPr/>
        </p:nvPicPr>
        <p:blipFill>
          <a:blip r:embed="rId3" cstate="email"/>
          <a:srcRect/>
          <a:stretch>
            <a:fillRect/>
          </a:stretch>
        </p:blipFill>
        <p:spPr bwMode="auto">
          <a:xfrm>
            <a:off x="2291189" y="4997963"/>
            <a:ext cx="2640851" cy="1599389"/>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457200" y="0"/>
            <a:ext cx="8229600" cy="1196975"/>
          </a:xfrm>
        </p:spPr>
        <p:txBody>
          <a:bodyPr/>
          <a:lstStyle/>
          <a:p>
            <a:pPr eaLnBrk="1" hangingPunct="1">
              <a:defRPr/>
            </a:pPr>
            <a:r>
              <a:rPr lang="ru-RU" sz="3600" b="1" dirty="0" smtClean="0">
                <a:solidFill>
                  <a:schemeClr val="accent1">
                    <a:lumMod val="25000"/>
                  </a:schemeClr>
                </a:solidFill>
                <a:latin typeface="Times New Roman" pitchFamily="18" charset="0"/>
                <a:cs typeface="Times New Roman" pitchFamily="18" charset="0"/>
              </a:rPr>
              <a:t>Виды чая</a:t>
            </a:r>
          </a:p>
        </p:txBody>
      </p:sp>
      <p:pic>
        <p:nvPicPr>
          <p:cNvPr id="157698" name="Picture 2" descr="http://www.prosvet.center/wp-content/uploads/2015/12/progect_2.jpg"/>
          <p:cNvPicPr>
            <a:picLocks noChangeAspect="1" noChangeArrowheads="1"/>
          </p:cNvPicPr>
          <p:nvPr/>
        </p:nvPicPr>
        <p:blipFill>
          <a:blip r:embed="rId2" cstate="email"/>
          <a:srcRect/>
          <a:stretch>
            <a:fillRect/>
          </a:stretch>
        </p:blipFill>
        <p:spPr bwMode="auto">
          <a:xfrm>
            <a:off x="1115616" y="1268760"/>
            <a:ext cx="2232248" cy="2140726"/>
          </a:xfrm>
          <a:prstGeom prst="ellipse">
            <a:avLst/>
          </a:prstGeom>
          <a:noFill/>
        </p:spPr>
      </p:pic>
      <p:pic>
        <p:nvPicPr>
          <p:cNvPr id="157700" name="Picture 4" descr="http://120na80-norma.com/wp-content/uploads/2015/07/Zelenyiy-chay-polza-dlya-zdorovya.jpg"/>
          <p:cNvPicPr>
            <a:picLocks noChangeAspect="1" noChangeArrowheads="1"/>
          </p:cNvPicPr>
          <p:nvPr/>
        </p:nvPicPr>
        <p:blipFill>
          <a:blip r:embed="rId3" cstate="email"/>
          <a:srcRect/>
          <a:stretch>
            <a:fillRect/>
          </a:stretch>
        </p:blipFill>
        <p:spPr bwMode="auto">
          <a:xfrm>
            <a:off x="5652120" y="1340768"/>
            <a:ext cx="1888245" cy="1382465"/>
          </a:xfrm>
          <a:prstGeom prst="ellipse">
            <a:avLst/>
          </a:prstGeom>
          <a:noFill/>
        </p:spPr>
      </p:pic>
      <p:pic>
        <p:nvPicPr>
          <p:cNvPr id="157702" name="Picture 6" descr="http://i4.ytimg.com/vi/cIuC1QVCXGE/hqdefault.jpg"/>
          <p:cNvPicPr>
            <a:picLocks noChangeAspect="1" noChangeArrowheads="1"/>
          </p:cNvPicPr>
          <p:nvPr/>
        </p:nvPicPr>
        <p:blipFill>
          <a:blip r:embed="rId4" cstate="email"/>
          <a:srcRect/>
          <a:stretch>
            <a:fillRect/>
          </a:stretch>
        </p:blipFill>
        <p:spPr bwMode="auto">
          <a:xfrm>
            <a:off x="6444208" y="2924944"/>
            <a:ext cx="2016224" cy="1680187"/>
          </a:xfrm>
          <a:prstGeom prst="ellipse">
            <a:avLst/>
          </a:prstGeom>
          <a:noFill/>
        </p:spPr>
      </p:pic>
      <p:pic>
        <p:nvPicPr>
          <p:cNvPr id="157704" name="Picture 8" descr="https://im1-tub-ru.yandex.net/i?id=2c6b7af3c5653346f572f0d834b52c3b&amp;n=33&amp;h=215&amp;w=321"/>
          <p:cNvPicPr>
            <a:picLocks noChangeAspect="1" noChangeArrowheads="1"/>
          </p:cNvPicPr>
          <p:nvPr/>
        </p:nvPicPr>
        <p:blipFill>
          <a:blip r:embed="rId5" cstate="print"/>
          <a:srcRect/>
          <a:stretch>
            <a:fillRect/>
          </a:stretch>
        </p:blipFill>
        <p:spPr bwMode="auto">
          <a:xfrm>
            <a:off x="4355976" y="4365104"/>
            <a:ext cx="3057525" cy="2047876"/>
          </a:xfrm>
          <a:prstGeom prst="ellipse">
            <a:avLst/>
          </a:prstGeom>
          <a:noFill/>
        </p:spPr>
      </p:pic>
      <p:pic>
        <p:nvPicPr>
          <p:cNvPr id="157706" name="Picture 10" descr="http://img1.liveinternet.ru/images/attach/c/8/100/236/100236407_Ashampoo_Snap_20130426_19h11m08s_030_.jpg"/>
          <p:cNvPicPr>
            <a:picLocks noChangeAspect="1" noChangeArrowheads="1"/>
          </p:cNvPicPr>
          <p:nvPr/>
        </p:nvPicPr>
        <p:blipFill>
          <a:blip r:embed="rId6" cstate="email"/>
          <a:srcRect/>
          <a:stretch>
            <a:fillRect/>
          </a:stretch>
        </p:blipFill>
        <p:spPr bwMode="auto">
          <a:xfrm>
            <a:off x="683568" y="3356992"/>
            <a:ext cx="2664296" cy="1735599"/>
          </a:xfrm>
          <a:prstGeom prst="ellipse">
            <a:avLst/>
          </a:prstGeom>
          <a:noFill/>
        </p:spPr>
      </p:pic>
      <p:sp>
        <p:nvSpPr>
          <p:cNvPr id="9" name="Овал 8"/>
          <p:cNvSpPr/>
          <p:nvPr/>
        </p:nvSpPr>
        <p:spPr>
          <a:xfrm>
            <a:off x="3708400" y="2492375"/>
            <a:ext cx="1727200" cy="16573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201" name="Rectangle 11"/>
          <p:cNvSpPr>
            <a:spLocks noChangeArrowheads="1"/>
          </p:cNvSpPr>
          <p:nvPr/>
        </p:nvSpPr>
        <p:spPr bwMode="auto">
          <a:xfrm>
            <a:off x="287338" y="1660525"/>
            <a:ext cx="1189037" cy="400050"/>
          </a:xfrm>
          <a:prstGeom prst="rect">
            <a:avLst/>
          </a:prstGeom>
          <a:noFill/>
          <a:ln w="9525">
            <a:noFill/>
            <a:miter lim="800000"/>
            <a:headEnd/>
            <a:tailEnd/>
          </a:ln>
        </p:spPr>
        <p:txBody>
          <a:bodyPr anchor="ctr">
            <a:spAutoFit/>
          </a:bodyPr>
          <a:lstStyle/>
          <a:p>
            <a:r>
              <a:rPr lang="ru-RU" sz="2000" b="1">
                <a:solidFill>
                  <a:srgbClr val="006666"/>
                </a:solidFill>
                <a:latin typeface="Times New Roman" pitchFamily="18" charset="0"/>
                <a:cs typeface="Calibri" pitchFamily="34" charset="0"/>
              </a:rPr>
              <a:t>Чёрный</a:t>
            </a:r>
            <a:endParaRPr lang="ru-RU" sz="2000">
              <a:solidFill>
                <a:srgbClr val="006666"/>
              </a:solidFill>
            </a:endParaRPr>
          </a:p>
        </p:txBody>
      </p:sp>
      <p:pic>
        <p:nvPicPr>
          <p:cNvPr id="157709" name="Picture 13" descr="http://jebmedia.jakala.it/media/shop.bormiolirocco.com/1200x1200/192360G03021990_01.jpg"/>
          <p:cNvPicPr>
            <a:picLocks noChangeAspect="1" noChangeArrowheads="1"/>
          </p:cNvPicPr>
          <p:nvPr/>
        </p:nvPicPr>
        <p:blipFill>
          <a:blip r:embed="rId7" cstate="email"/>
          <a:srcRect/>
          <a:stretch>
            <a:fillRect/>
          </a:stretch>
        </p:blipFill>
        <p:spPr bwMode="auto">
          <a:xfrm>
            <a:off x="3923928" y="2492896"/>
            <a:ext cx="1368152" cy="1368152"/>
          </a:xfrm>
          <a:prstGeom prst="ellipse">
            <a:avLst/>
          </a:prstGeom>
          <a:noFill/>
        </p:spPr>
      </p:pic>
      <p:sp>
        <p:nvSpPr>
          <p:cNvPr id="8203" name="Прямоугольник 11"/>
          <p:cNvSpPr>
            <a:spLocks noChangeArrowheads="1"/>
          </p:cNvSpPr>
          <p:nvPr/>
        </p:nvSpPr>
        <p:spPr bwMode="auto">
          <a:xfrm>
            <a:off x="4140200" y="3049588"/>
            <a:ext cx="863600" cy="523875"/>
          </a:xfrm>
          <a:prstGeom prst="rect">
            <a:avLst/>
          </a:prstGeom>
          <a:noFill/>
          <a:ln w="9525">
            <a:noFill/>
            <a:miter lim="800000"/>
            <a:headEnd/>
            <a:tailEnd/>
          </a:ln>
        </p:spPr>
        <p:txBody>
          <a:bodyPr>
            <a:spAutoFit/>
          </a:bodyPr>
          <a:lstStyle/>
          <a:p>
            <a:r>
              <a:rPr lang="ru-RU" sz="2800" b="1">
                <a:solidFill>
                  <a:schemeClr val="tx2"/>
                </a:solidFill>
                <a:latin typeface="Times New Roman" pitchFamily="18" charset="0"/>
                <a:cs typeface="Times New Roman" pitchFamily="18" charset="0"/>
              </a:rPr>
              <a:t>чай</a:t>
            </a:r>
            <a:endParaRPr lang="ru-RU" sz="2800"/>
          </a:p>
        </p:txBody>
      </p:sp>
      <p:sp>
        <p:nvSpPr>
          <p:cNvPr id="8204" name="Rectangle 14"/>
          <p:cNvSpPr>
            <a:spLocks noChangeArrowheads="1"/>
          </p:cNvSpPr>
          <p:nvPr/>
        </p:nvSpPr>
        <p:spPr bwMode="auto">
          <a:xfrm>
            <a:off x="7416800" y="1619250"/>
            <a:ext cx="1619250" cy="400050"/>
          </a:xfrm>
          <a:prstGeom prst="rect">
            <a:avLst/>
          </a:prstGeom>
          <a:noFill/>
          <a:ln w="9525">
            <a:noFill/>
            <a:miter lim="800000"/>
            <a:headEnd/>
            <a:tailEnd/>
          </a:ln>
        </p:spPr>
        <p:txBody>
          <a:bodyPr anchor="ctr">
            <a:spAutoFit/>
          </a:bodyPr>
          <a:lstStyle/>
          <a:p>
            <a:r>
              <a:rPr lang="ru-RU" sz="2000" b="1">
                <a:solidFill>
                  <a:srgbClr val="006666"/>
                </a:solidFill>
                <a:latin typeface="Times New Roman" pitchFamily="18" charset="0"/>
                <a:cs typeface="Calibri" pitchFamily="34" charset="0"/>
              </a:rPr>
              <a:t>Зелёный</a:t>
            </a:r>
            <a:endParaRPr lang="ru-RU" sz="2000">
              <a:solidFill>
                <a:srgbClr val="006666"/>
              </a:solidFill>
            </a:endParaRPr>
          </a:p>
        </p:txBody>
      </p:sp>
      <p:sp>
        <p:nvSpPr>
          <p:cNvPr id="8205" name="Rectangle 15"/>
          <p:cNvSpPr>
            <a:spLocks noChangeArrowheads="1"/>
          </p:cNvSpPr>
          <p:nvPr/>
        </p:nvSpPr>
        <p:spPr bwMode="auto">
          <a:xfrm>
            <a:off x="6850063" y="6124575"/>
            <a:ext cx="962025" cy="400050"/>
          </a:xfrm>
          <a:prstGeom prst="rect">
            <a:avLst/>
          </a:prstGeom>
          <a:noFill/>
          <a:ln w="9525">
            <a:noFill/>
            <a:miter lim="800000"/>
            <a:headEnd/>
            <a:tailEnd/>
          </a:ln>
        </p:spPr>
        <p:txBody>
          <a:bodyPr wrap="none" anchor="ctr">
            <a:spAutoFit/>
          </a:bodyPr>
          <a:lstStyle/>
          <a:p>
            <a:r>
              <a:rPr lang="ru-RU" sz="2000" b="1">
                <a:solidFill>
                  <a:srgbClr val="006666"/>
                </a:solidFill>
                <a:latin typeface="Times New Roman" pitchFamily="18" charset="0"/>
                <a:cs typeface="Calibri" pitchFamily="34" charset="0"/>
              </a:rPr>
              <a:t>Белый</a:t>
            </a:r>
            <a:endParaRPr lang="ru-RU" sz="2000">
              <a:solidFill>
                <a:srgbClr val="006666"/>
              </a:solidFill>
            </a:endParaRPr>
          </a:p>
        </p:txBody>
      </p:sp>
      <p:sp>
        <p:nvSpPr>
          <p:cNvPr id="8206" name="Rectangle 16"/>
          <p:cNvSpPr>
            <a:spLocks noChangeArrowheads="1"/>
          </p:cNvSpPr>
          <p:nvPr/>
        </p:nvSpPr>
        <p:spPr bwMode="auto">
          <a:xfrm>
            <a:off x="7361238" y="4797425"/>
            <a:ext cx="1171575" cy="400050"/>
          </a:xfrm>
          <a:prstGeom prst="rect">
            <a:avLst/>
          </a:prstGeom>
          <a:noFill/>
          <a:ln w="9525">
            <a:noFill/>
            <a:miter lim="800000"/>
            <a:headEnd/>
            <a:tailEnd/>
          </a:ln>
        </p:spPr>
        <p:txBody>
          <a:bodyPr wrap="none" anchor="ctr">
            <a:spAutoFit/>
          </a:bodyPr>
          <a:lstStyle/>
          <a:p>
            <a:r>
              <a:rPr lang="ru-RU" sz="2000" b="1">
                <a:solidFill>
                  <a:srgbClr val="006666"/>
                </a:solidFill>
                <a:latin typeface="Times New Roman" pitchFamily="18" charset="0"/>
                <a:cs typeface="Calibri" pitchFamily="34" charset="0"/>
              </a:rPr>
              <a:t>Жёлтый</a:t>
            </a:r>
            <a:endParaRPr lang="ru-RU" sz="2000">
              <a:solidFill>
                <a:srgbClr val="006666"/>
              </a:solidFill>
            </a:endParaRPr>
          </a:p>
        </p:txBody>
      </p:sp>
      <p:sp>
        <p:nvSpPr>
          <p:cNvPr id="8207" name="Rectangle 17"/>
          <p:cNvSpPr>
            <a:spLocks noChangeArrowheads="1"/>
          </p:cNvSpPr>
          <p:nvPr/>
        </p:nvSpPr>
        <p:spPr bwMode="auto">
          <a:xfrm>
            <a:off x="900113" y="5373688"/>
            <a:ext cx="1249362" cy="400050"/>
          </a:xfrm>
          <a:prstGeom prst="rect">
            <a:avLst/>
          </a:prstGeom>
          <a:noFill/>
          <a:ln w="9525">
            <a:noFill/>
            <a:miter lim="800000"/>
            <a:headEnd/>
            <a:tailEnd/>
          </a:ln>
        </p:spPr>
        <p:txBody>
          <a:bodyPr wrap="none" anchor="ctr">
            <a:spAutoFit/>
          </a:bodyPr>
          <a:lstStyle/>
          <a:p>
            <a:r>
              <a:rPr lang="ru-RU" sz="2000" b="1">
                <a:solidFill>
                  <a:srgbClr val="006666"/>
                </a:solidFill>
                <a:latin typeface="Times New Roman" pitchFamily="18" charset="0"/>
                <a:cs typeface="Calibri" pitchFamily="34" charset="0"/>
              </a:rPr>
              <a:t>Красный</a:t>
            </a:r>
            <a:endParaRPr lang="ru-RU" sz="2000">
              <a:solidFill>
                <a:srgbClr val="006666"/>
              </a:solidFill>
            </a:endParaRPr>
          </a:p>
        </p:txBody>
      </p:sp>
      <p:cxnSp>
        <p:nvCxnSpPr>
          <p:cNvPr id="19" name="Прямая со стрелкой 18"/>
          <p:cNvCxnSpPr>
            <a:stCxn id="157709" idx="7"/>
          </p:cNvCxnSpPr>
          <p:nvPr/>
        </p:nvCxnSpPr>
        <p:spPr>
          <a:xfrm flipV="1">
            <a:off x="5091113" y="2205038"/>
            <a:ext cx="633412" cy="488950"/>
          </a:xfrm>
          <a:prstGeom prst="straightConnector1">
            <a:avLst/>
          </a:prstGeom>
          <a:ln w="28575">
            <a:solidFill>
              <a:srgbClr val="006666"/>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a:stCxn id="9" idx="1"/>
          </p:cNvCxnSpPr>
          <p:nvPr/>
        </p:nvCxnSpPr>
        <p:spPr>
          <a:xfrm flipH="1" flipV="1">
            <a:off x="3203575" y="2276475"/>
            <a:ext cx="757238" cy="458788"/>
          </a:xfrm>
          <a:prstGeom prst="straightConnector1">
            <a:avLst/>
          </a:prstGeom>
          <a:ln w="28575">
            <a:solidFill>
              <a:srgbClr val="006666"/>
            </a:solidFill>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a:off x="5435600" y="3500438"/>
            <a:ext cx="865188" cy="215900"/>
          </a:xfrm>
          <a:prstGeom prst="straightConnector1">
            <a:avLst/>
          </a:prstGeom>
          <a:ln w="28575">
            <a:solidFill>
              <a:srgbClr val="006666"/>
            </a:solidFill>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flipH="1">
            <a:off x="2916238" y="3500438"/>
            <a:ext cx="792162" cy="360362"/>
          </a:xfrm>
          <a:prstGeom prst="straightConnector1">
            <a:avLst/>
          </a:prstGeom>
          <a:ln w="28575">
            <a:solidFill>
              <a:srgbClr val="006666"/>
            </a:solidFill>
            <a:tailEnd type="arrow"/>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p:nvPr/>
        </p:nvCxnSpPr>
        <p:spPr>
          <a:xfrm>
            <a:off x="5076825" y="4005263"/>
            <a:ext cx="503238" cy="576262"/>
          </a:xfrm>
          <a:prstGeom prst="straightConnector1">
            <a:avLst/>
          </a:prstGeom>
          <a:ln w="28575">
            <a:solidFill>
              <a:srgbClr val="006666"/>
            </a:solidFill>
            <a:tailEnd type="arrow"/>
          </a:ln>
        </p:spPr>
        <p:style>
          <a:lnRef idx="1">
            <a:schemeClr val="accent1"/>
          </a:lnRef>
          <a:fillRef idx="0">
            <a:schemeClr val="accent1"/>
          </a:fillRef>
          <a:effectRef idx="0">
            <a:schemeClr val="accent1"/>
          </a:effectRef>
          <a:fontRef idx="minor">
            <a:schemeClr val="tx1"/>
          </a:fontRef>
        </p:style>
      </p:cxnSp>
      <p:sp>
        <p:nvSpPr>
          <p:cNvPr id="8213" name="Прямоугольник 21"/>
          <p:cNvSpPr>
            <a:spLocks noChangeArrowheads="1"/>
          </p:cNvSpPr>
          <p:nvPr/>
        </p:nvSpPr>
        <p:spPr bwMode="auto">
          <a:xfrm>
            <a:off x="2195513" y="6124575"/>
            <a:ext cx="1206500" cy="400050"/>
          </a:xfrm>
          <a:prstGeom prst="rect">
            <a:avLst/>
          </a:prstGeom>
          <a:noFill/>
          <a:ln w="9525">
            <a:noFill/>
            <a:miter lim="800000"/>
            <a:headEnd/>
            <a:tailEnd/>
          </a:ln>
        </p:spPr>
        <p:txBody>
          <a:bodyPr>
            <a:spAutoFit/>
          </a:bodyPr>
          <a:lstStyle/>
          <a:p>
            <a:pPr algn="ctr"/>
            <a:r>
              <a:rPr lang="ru-RU" sz="2000" b="1">
                <a:solidFill>
                  <a:srgbClr val="006666"/>
                </a:solidFill>
                <a:latin typeface="Times New Roman" pitchFamily="18" charset="0"/>
                <a:cs typeface="Times New Roman" pitchFamily="18" charset="0"/>
              </a:rPr>
              <a:t>Пуэр</a:t>
            </a:r>
          </a:p>
        </p:txBody>
      </p:sp>
      <p:pic>
        <p:nvPicPr>
          <p:cNvPr id="8214" name="Picture 22" descr="http://www.zeremonia.ru/image/cache/data/chay/puer/syao_to/chay_puer-800x600.jpg"/>
          <p:cNvPicPr>
            <a:picLocks noChangeAspect="1" noChangeArrowheads="1"/>
          </p:cNvPicPr>
          <p:nvPr/>
        </p:nvPicPr>
        <p:blipFill>
          <a:blip r:embed="rId8" cstate="email"/>
          <a:srcRect/>
          <a:stretch>
            <a:fillRect/>
          </a:stretch>
        </p:blipFill>
        <p:spPr bwMode="auto">
          <a:xfrm>
            <a:off x="2648738" y="5013176"/>
            <a:ext cx="1800320" cy="1394520"/>
          </a:xfrm>
          <a:prstGeom prst="ellipse">
            <a:avLst/>
          </a:prstGeom>
          <a:noFill/>
        </p:spPr>
      </p:pic>
      <p:cxnSp>
        <p:nvCxnSpPr>
          <p:cNvPr id="28" name="Прямая со стрелкой 27"/>
          <p:cNvCxnSpPr/>
          <p:nvPr/>
        </p:nvCxnSpPr>
        <p:spPr>
          <a:xfrm flipH="1">
            <a:off x="3924300" y="4149725"/>
            <a:ext cx="287338" cy="647700"/>
          </a:xfrm>
          <a:prstGeom prst="straightConnector1">
            <a:avLst/>
          </a:prstGeom>
          <a:ln w="28575">
            <a:solidFill>
              <a:srgbClr val="006666"/>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457200" y="0"/>
            <a:ext cx="8229600" cy="1196975"/>
          </a:xfrm>
        </p:spPr>
        <p:txBody>
          <a:bodyPr/>
          <a:lstStyle/>
          <a:p>
            <a:pPr eaLnBrk="1" hangingPunct="1">
              <a:defRPr/>
            </a:pPr>
            <a:r>
              <a:rPr lang="ru-RU" sz="3600" b="1" dirty="0" smtClean="0">
                <a:solidFill>
                  <a:schemeClr val="accent1">
                    <a:lumMod val="25000"/>
                  </a:schemeClr>
                </a:solidFill>
                <a:latin typeface="Times New Roman" pitchFamily="18" charset="0"/>
                <a:cs typeface="Times New Roman" pitchFamily="18" charset="0"/>
              </a:rPr>
              <a:t>Белый чай</a:t>
            </a:r>
          </a:p>
        </p:txBody>
      </p:sp>
      <p:sp>
        <p:nvSpPr>
          <p:cNvPr id="9219" name="Содержимое 2"/>
          <p:cNvSpPr>
            <a:spLocks noGrp="1"/>
          </p:cNvSpPr>
          <p:nvPr>
            <p:ph idx="1"/>
          </p:nvPr>
        </p:nvSpPr>
        <p:spPr>
          <a:xfrm>
            <a:off x="250825" y="1268413"/>
            <a:ext cx="5329238" cy="5329237"/>
          </a:xfrm>
        </p:spPr>
        <p:txBody>
          <a:bodyPr/>
          <a:lstStyle/>
          <a:p>
            <a:pPr eaLnBrk="1" hangingPunct="1">
              <a:buFontTx/>
              <a:buNone/>
            </a:pPr>
            <a:r>
              <a:rPr lang="ru-RU" sz="2400" b="1" smtClean="0">
                <a:latin typeface="Times New Roman" pitchFamily="18" charset="0"/>
                <a:cs typeface="Times New Roman" pitchFamily="18" charset="0"/>
              </a:rPr>
              <a:t>        </a:t>
            </a:r>
            <a:r>
              <a:rPr lang="ru-RU" sz="2400" b="1" smtClean="0">
                <a:solidFill>
                  <a:srgbClr val="006666"/>
                </a:solidFill>
                <a:latin typeface="Times New Roman" pitchFamily="18" charset="0"/>
                <a:cs typeface="Times New Roman" pitchFamily="18" charset="0"/>
              </a:rPr>
              <a:t>Это представитель чайной элиты. Собранные листочки растения практически не проходят процесс ферментации. Для заваривания сборщики берут исключительно только два листочка, расположенных на самой вершине растения. Удивительно, но сбор разрешен исключительно только два дня в году. Напиток является поставщиком витаминов, пектиновых веществ, аминокислот. </a:t>
            </a:r>
          </a:p>
        </p:txBody>
      </p:sp>
      <p:pic>
        <p:nvPicPr>
          <p:cNvPr id="9221" name="Picture 5" descr="http://www.syl.ru/misc/i/ai/197827/866784.jpg"/>
          <p:cNvPicPr>
            <a:picLocks noChangeAspect="1" noChangeArrowheads="1"/>
          </p:cNvPicPr>
          <p:nvPr/>
        </p:nvPicPr>
        <p:blipFill>
          <a:blip r:embed="rId2" cstate="email"/>
          <a:srcRect/>
          <a:stretch>
            <a:fillRect/>
          </a:stretch>
        </p:blipFill>
        <p:spPr bwMode="auto">
          <a:xfrm>
            <a:off x="5424653" y="1484784"/>
            <a:ext cx="3683851" cy="2856303"/>
          </a:xfrm>
          <a:prstGeom prst="rect">
            <a:avLst/>
          </a:prstGeom>
          <a:ln>
            <a:noFill/>
          </a:ln>
          <a:effectLst>
            <a:softEdge rad="112500"/>
          </a:effectLst>
        </p:spPr>
      </p:pic>
      <p:pic>
        <p:nvPicPr>
          <p:cNvPr id="9223" name="Picture 7" descr="http://www.fin-35.ru/modules/catalog/images/product_img/760.jpg"/>
          <p:cNvPicPr>
            <a:picLocks noChangeAspect="1" noChangeArrowheads="1"/>
          </p:cNvPicPr>
          <p:nvPr/>
        </p:nvPicPr>
        <p:blipFill>
          <a:blip r:embed="rId3" cstate="email"/>
          <a:srcRect/>
          <a:stretch>
            <a:fillRect/>
          </a:stretch>
        </p:blipFill>
        <p:spPr bwMode="auto">
          <a:xfrm>
            <a:off x="5436096" y="4293096"/>
            <a:ext cx="2520280" cy="1452365"/>
          </a:xfrm>
          <a:prstGeom prst="rect">
            <a:avLst/>
          </a:prstGeom>
          <a:ln>
            <a:noFill/>
          </a:ln>
          <a:effectLst>
            <a:softEdge rad="112500"/>
          </a:effectLst>
        </p:spPr>
      </p:pic>
      <p:pic>
        <p:nvPicPr>
          <p:cNvPr id="9225" name="Picture 9" descr="http://q-sv.ru/image/cache/data/prod/Chai/BELIY%20PAK/65414959%20%D0%9B%D0%B8%D0%BF%D1%82%D0%BE%D0%BD%20%D0%BF%D0%B0%D0%BA.%D0%BF%D0%B8%D1%80%D0%B0%D0%BC.%2020%20%D0%B1%D0%B5%D0%BB.%20Pomegranate%201%D1%8512-500x500.jpg"/>
          <p:cNvPicPr>
            <a:picLocks noChangeAspect="1" noChangeArrowheads="1"/>
          </p:cNvPicPr>
          <p:nvPr/>
        </p:nvPicPr>
        <p:blipFill>
          <a:blip r:embed="rId4" cstate="email"/>
          <a:srcRect/>
          <a:stretch>
            <a:fillRect/>
          </a:stretch>
        </p:blipFill>
        <p:spPr bwMode="auto">
          <a:xfrm>
            <a:off x="6228184" y="5229200"/>
            <a:ext cx="1395155" cy="1440160"/>
          </a:xfrm>
          <a:prstGeom prst="rect">
            <a:avLst/>
          </a:prstGeom>
          <a:ln>
            <a:noFill/>
          </a:ln>
          <a:effectLst>
            <a:softEdge rad="112500"/>
          </a:effectLst>
        </p:spPr>
      </p:pic>
      <p:pic>
        <p:nvPicPr>
          <p:cNvPr id="2" name="Picture 11" descr="http://s006.radikal.ru/i214/1405/02/c616a721d25a.jpg"/>
          <p:cNvPicPr>
            <a:picLocks noChangeAspect="1" noChangeArrowheads="1"/>
          </p:cNvPicPr>
          <p:nvPr/>
        </p:nvPicPr>
        <p:blipFill>
          <a:blip r:embed="rId5" cstate="email"/>
          <a:srcRect/>
          <a:stretch>
            <a:fillRect/>
          </a:stretch>
        </p:blipFill>
        <p:spPr bwMode="auto">
          <a:xfrm>
            <a:off x="7667625" y="4292600"/>
            <a:ext cx="1296988" cy="2105025"/>
          </a:xfrm>
          <a:prstGeom prst="rect">
            <a:avLst/>
          </a:prstGeom>
          <a:noFill/>
          <a:ln w="9525">
            <a:noFill/>
            <a:miter lim="800000"/>
            <a:headEnd/>
            <a:tailEnd/>
          </a:ln>
        </p:spPr>
      </p:pic>
      <p:pic>
        <p:nvPicPr>
          <p:cNvPr id="9224" name="Picture 13" descr="http://xn--80ab1bei3f.xn--p1ai/components/com_virtuemart/shop_image/product/_________________509a5cc22a9d9.jpg"/>
          <p:cNvPicPr>
            <a:picLocks noChangeAspect="1" noChangeArrowheads="1"/>
          </p:cNvPicPr>
          <p:nvPr/>
        </p:nvPicPr>
        <p:blipFill>
          <a:blip r:embed="rId6" cstate="email"/>
          <a:srcRect/>
          <a:stretch>
            <a:fillRect/>
          </a:stretch>
        </p:blipFill>
        <p:spPr bwMode="auto">
          <a:xfrm>
            <a:off x="4211638" y="5516563"/>
            <a:ext cx="2089150" cy="1143000"/>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96975"/>
          </a:xfrm>
        </p:spPr>
        <p:txBody>
          <a:bodyPr/>
          <a:lstStyle/>
          <a:p>
            <a:pPr>
              <a:defRPr/>
            </a:pPr>
            <a:r>
              <a:rPr lang="ru-RU" sz="3600" b="1" dirty="0" smtClean="0">
                <a:solidFill>
                  <a:schemeClr val="accent1">
                    <a:lumMod val="25000"/>
                  </a:schemeClr>
                </a:solidFill>
                <a:latin typeface="Times New Roman" pitchFamily="18" charset="0"/>
                <a:cs typeface="Times New Roman" pitchFamily="18" charset="0"/>
              </a:rPr>
              <a:t>Зеленый чай</a:t>
            </a:r>
            <a:endParaRPr lang="ru-RU" sz="3600" b="1" dirty="0">
              <a:solidFill>
                <a:schemeClr val="accent1">
                  <a:lumMod val="25000"/>
                </a:schemeClr>
              </a:solidFill>
              <a:latin typeface="Times New Roman" pitchFamily="18" charset="0"/>
              <a:cs typeface="Times New Roman" pitchFamily="18" charset="0"/>
            </a:endParaRPr>
          </a:p>
        </p:txBody>
      </p:sp>
      <p:sp>
        <p:nvSpPr>
          <p:cNvPr id="10243" name="Содержимое 2"/>
          <p:cNvSpPr>
            <a:spLocks noGrp="1"/>
          </p:cNvSpPr>
          <p:nvPr>
            <p:ph idx="1"/>
          </p:nvPr>
        </p:nvSpPr>
        <p:spPr>
          <a:xfrm>
            <a:off x="179388" y="1600200"/>
            <a:ext cx="5688012" cy="4525963"/>
          </a:xfrm>
        </p:spPr>
        <p:txBody>
          <a:bodyPr/>
          <a:lstStyle/>
          <a:p>
            <a:pPr>
              <a:buFontTx/>
              <a:buNone/>
            </a:pPr>
            <a:r>
              <a:rPr lang="ru-RU" sz="2400" smtClean="0"/>
              <a:t>     </a:t>
            </a:r>
            <a:r>
              <a:rPr lang="ru-RU" sz="2400" b="1" smtClean="0">
                <a:solidFill>
                  <a:srgbClr val="006666"/>
                </a:solidFill>
                <a:latin typeface="Times New Roman" pitchFamily="18" charset="0"/>
                <a:cs typeface="Times New Roman" pitchFamily="18" charset="0"/>
              </a:rPr>
              <a:t>Напиток относится к категории неферментированных чаев. Чай круглогодично собирают в Японии, Китае и Индии. Листья растения проходят не полный цикл обработки, а только этапы скручивания и последующей сушки. При этом скручивание проводится разными способами: в виде спиралей, полускрученных листочков и в виде шариков.</a:t>
            </a:r>
          </a:p>
        </p:txBody>
      </p:sp>
      <p:pic>
        <p:nvPicPr>
          <p:cNvPr id="34818" name="Picture 2" descr="https://im3-tub-ru.yandex.net/i?id=7baa06ba3d9d28dca0e29c84e718daee&amp;n=33&amp;h=215&amp;w=284"/>
          <p:cNvPicPr>
            <a:picLocks noChangeAspect="1" noChangeArrowheads="1"/>
          </p:cNvPicPr>
          <p:nvPr/>
        </p:nvPicPr>
        <p:blipFill>
          <a:blip r:embed="rId2" cstate="print"/>
          <a:srcRect/>
          <a:stretch>
            <a:fillRect/>
          </a:stretch>
        </p:blipFill>
        <p:spPr bwMode="auto">
          <a:xfrm>
            <a:off x="5868144" y="1260604"/>
            <a:ext cx="3096344" cy="2344064"/>
          </a:xfrm>
          <a:prstGeom prst="rect">
            <a:avLst/>
          </a:prstGeom>
          <a:ln>
            <a:noFill/>
          </a:ln>
          <a:effectLst>
            <a:softEdge rad="112500"/>
          </a:effectLst>
        </p:spPr>
      </p:pic>
      <p:pic>
        <p:nvPicPr>
          <p:cNvPr id="10245" name="Picture 4" descr="http://images.gugx.net/im/gx/117178/p/234431/200/18Qu.jpg"/>
          <p:cNvPicPr>
            <a:picLocks noChangeAspect="1" noChangeArrowheads="1"/>
          </p:cNvPicPr>
          <p:nvPr/>
        </p:nvPicPr>
        <p:blipFill>
          <a:blip r:embed="rId3" cstate="print"/>
          <a:srcRect r="-2058"/>
          <a:stretch>
            <a:fillRect/>
          </a:stretch>
        </p:blipFill>
        <p:spPr bwMode="auto">
          <a:xfrm>
            <a:off x="5795963" y="3429000"/>
            <a:ext cx="1944687" cy="1152525"/>
          </a:xfrm>
          <a:prstGeom prst="rect">
            <a:avLst/>
          </a:prstGeom>
          <a:noFill/>
          <a:ln w="9525">
            <a:noFill/>
            <a:miter lim="800000"/>
            <a:headEnd/>
            <a:tailEnd/>
          </a:ln>
        </p:spPr>
      </p:pic>
      <p:pic>
        <p:nvPicPr>
          <p:cNvPr id="10246" name="Picture 6" descr="http://www.prodtorg-spb.ru/uploads/images/prod/tess/Ginger_Mojito-piram.jpg"/>
          <p:cNvPicPr>
            <a:picLocks noChangeAspect="1" noChangeArrowheads="1"/>
          </p:cNvPicPr>
          <p:nvPr/>
        </p:nvPicPr>
        <p:blipFill>
          <a:blip r:embed="rId4" cstate="email"/>
          <a:srcRect/>
          <a:stretch>
            <a:fillRect/>
          </a:stretch>
        </p:blipFill>
        <p:spPr bwMode="auto">
          <a:xfrm>
            <a:off x="7848600" y="3357563"/>
            <a:ext cx="1295400" cy="1531937"/>
          </a:xfrm>
          <a:prstGeom prst="rect">
            <a:avLst/>
          </a:prstGeom>
          <a:noFill/>
          <a:ln w="9525">
            <a:noFill/>
            <a:miter lim="800000"/>
            <a:headEnd/>
            <a:tailEnd/>
          </a:ln>
        </p:spPr>
      </p:pic>
      <p:pic>
        <p:nvPicPr>
          <p:cNvPr id="34824" name="Picture 8" descr="http://liderkanc.ru/sites/default/files/imagecache/product_full/1100003.jpg"/>
          <p:cNvPicPr>
            <a:picLocks noChangeAspect="1" noChangeArrowheads="1"/>
          </p:cNvPicPr>
          <p:nvPr/>
        </p:nvPicPr>
        <p:blipFill>
          <a:blip r:embed="rId5" cstate="email"/>
          <a:srcRect/>
          <a:stretch>
            <a:fillRect/>
          </a:stretch>
        </p:blipFill>
        <p:spPr bwMode="auto">
          <a:xfrm>
            <a:off x="7524328" y="5013176"/>
            <a:ext cx="1322512" cy="1322512"/>
          </a:xfrm>
          <a:prstGeom prst="rect">
            <a:avLst/>
          </a:prstGeom>
          <a:ln>
            <a:noFill/>
          </a:ln>
          <a:effectLst>
            <a:softEdge rad="112500"/>
          </a:effectLst>
        </p:spPr>
      </p:pic>
      <p:pic>
        <p:nvPicPr>
          <p:cNvPr id="10248" name="Picture 10" descr="http://www.neokancopt.ru/media/catalog/product/cache/4/thumbnail/600x600/9df78eab33525d08d6e5fb8d27136e95/1/0/1045492_w900h900.jpg"/>
          <p:cNvPicPr>
            <a:picLocks noChangeAspect="1" noChangeArrowheads="1"/>
          </p:cNvPicPr>
          <p:nvPr/>
        </p:nvPicPr>
        <p:blipFill>
          <a:blip r:embed="rId6" cstate="email"/>
          <a:srcRect/>
          <a:stretch>
            <a:fillRect/>
          </a:stretch>
        </p:blipFill>
        <p:spPr bwMode="auto">
          <a:xfrm>
            <a:off x="5651500" y="4724400"/>
            <a:ext cx="1944688" cy="1944688"/>
          </a:xfrm>
          <a:prstGeom prst="rect">
            <a:avLst/>
          </a:prstGeom>
          <a:noFill/>
          <a:ln w="9525">
            <a:noFill/>
            <a:miter lim="800000"/>
            <a:headEnd/>
            <a:tailEnd/>
          </a:ln>
        </p:spPr>
      </p:pic>
      <p:pic>
        <p:nvPicPr>
          <p:cNvPr id="10249" name="Picture 12" descr="http://shop.orangegroup.org/content/images/thumbs/0055872_aj-twinings-green-tea-lemon-zelenyj-so-vkusom-limona-50-paketikov-f10049.jpeg"/>
          <p:cNvPicPr>
            <a:picLocks noChangeAspect="1" noChangeArrowheads="1"/>
          </p:cNvPicPr>
          <p:nvPr/>
        </p:nvPicPr>
        <p:blipFill>
          <a:blip r:embed="rId7" cstate="email"/>
          <a:srcRect/>
          <a:stretch>
            <a:fillRect/>
          </a:stretch>
        </p:blipFill>
        <p:spPr bwMode="auto">
          <a:xfrm>
            <a:off x="4140200" y="5678488"/>
            <a:ext cx="1484313" cy="919162"/>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6054</TotalTime>
  <Words>655</Words>
  <Application>Microsoft Office PowerPoint</Application>
  <PresentationFormat>Экран (4:3)</PresentationFormat>
  <Paragraphs>160</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Diseño predeterminado</vt:lpstr>
      <vt:lpstr>Слайд 1</vt:lpstr>
      <vt:lpstr>ЧАЙ</vt:lpstr>
      <vt:lpstr>Родина чая Китай</vt:lpstr>
      <vt:lpstr>Чай – китайское слово</vt:lpstr>
      <vt:lpstr>Сбор чайного листа</vt:lpstr>
      <vt:lpstr>Об истории чая в России</vt:lpstr>
      <vt:lpstr>Виды чая</vt:lpstr>
      <vt:lpstr>Белый чай</vt:lpstr>
      <vt:lpstr>Зеленый чай</vt:lpstr>
      <vt:lpstr>Желтый чай</vt:lpstr>
      <vt:lpstr>Пуэр</vt:lpstr>
      <vt:lpstr>Красный чай</vt:lpstr>
      <vt:lpstr>Черный чай</vt:lpstr>
      <vt:lpstr>Правила заваривания черного чая </vt:lpstr>
      <vt:lpstr>Правила заваривания черного чая </vt:lpstr>
      <vt:lpstr>Слайд 16</vt:lpstr>
      <vt:lpstr>Слайд 17</vt:lpstr>
      <vt:lpstr>Слайд 18</vt:lpstr>
      <vt:lpstr>Слайд 19</vt:lpstr>
      <vt:lpstr>Используемые активные ссылки</vt:lpstr>
      <vt:lpstr>Слайд 21</vt:lpstr>
      <vt:lpstr>Слайд 22</vt:lpstr>
      <vt:lpstr>Слайд 23</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Mariajose</dc:creator>
  <cp:lastModifiedBy>ОЛЕГ</cp:lastModifiedBy>
  <cp:revision>800</cp:revision>
  <dcterms:created xsi:type="dcterms:W3CDTF">2010-05-23T14:28:12Z</dcterms:created>
  <dcterms:modified xsi:type="dcterms:W3CDTF">2016-03-22T19:30:01Z</dcterms:modified>
</cp:coreProperties>
</file>