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4" r:id="rId3"/>
    <p:sldId id="257" r:id="rId4"/>
    <p:sldId id="258" r:id="rId5"/>
    <p:sldId id="260" r:id="rId6"/>
    <p:sldId id="263" r:id="rId7"/>
    <p:sldId id="272" r:id="rId8"/>
    <p:sldId id="27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376CBB4-4A8B-4107-89C8-928DE2AA26C2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649F1B7-F779-4ED5-AFB8-E1DB35029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49F1B7-F779-4ED5-AFB8-E1DB3502938C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1B8A37-C4E8-4BC2-BE2F-6981DD8D632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49F1B7-F779-4ED5-AFB8-E1DB3502938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49F1B7-F779-4ED5-AFB8-E1DB3502938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11C881-2703-4A56-A08B-06F5E427C38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9571C-BA2B-45A6-90A5-D2F67E405AEC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18070-ACC4-4FF6-918C-FE8212CCE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BA903-9469-488C-8DF8-9BDC8C290EEA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467AD-04DB-4006-9C66-5E3FC3C0EA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04DAF-FA2E-4F4C-9367-E9BBD3946406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88886-0844-4AAD-BF29-02832F1A47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CEC7A-C62B-478C-9792-9A28A096F079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27BAC-7BA8-43DE-A413-5A217C606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5D924-AD70-4BC4-B7C5-52E5AE1FD7DC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E8A72-77F7-4706-82DC-F90878D5C0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49141-A58C-4C60-BE96-34F3FD798080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65D80-1AF6-45CF-AA7C-231F5387C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5ACC1-61A5-48E1-B76E-173CEA20CB9F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10C42-5865-4CD0-B470-45A4C7995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D00AC-433C-4B69-A411-2B767889F9C2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C57CA-F885-405D-842D-E279224DD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92BF6-15C3-4947-AA79-3427BB3E6E88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4CA0D-095D-4439-81AD-647C36D9C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64DEA-3DDD-4C63-BE36-66016B64F08D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66BF-717B-4E8E-82F1-8A5899C19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AC6C3-7066-48CB-8131-3096928ABDB4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62D5D-A6D3-41C3-A24C-3EAEC457F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B07C92-3408-48AE-85EF-A93C03869E4C}" type="datetimeFigureOut">
              <a:rPr lang="ru-RU"/>
              <a:pPr>
                <a:defRPr/>
              </a:pPr>
              <a:t>21.04.2010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3F77D6-9B69-45C0-90A9-59616B320E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50"/>
            <a:ext cx="7772400" cy="2743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Л</a:t>
            </a:r>
            <a:r>
              <a:rPr lang="ru-RU" sz="2400" dirty="0" smtClean="0"/>
              <a:t>итературное чтение, 2 класс (УМК «Школа России»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C00000"/>
                </a:solidFill>
              </a:rPr>
              <a:t>Б.Житков  «Храбрый утёнок»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62500" lnSpcReduction="20000"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Подготовила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читель </a:t>
            </a:r>
            <a:r>
              <a:rPr lang="ru-RU" sz="2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начальных </a:t>
            </a:r>
            <a:r>
              <a:rPr lang="ru-RU" sz="2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классов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Тамбовской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области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р.п.Первомайский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МОУ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«ПСОШ»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Чермошенцева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Е.А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0"/>
            <a:ext cx="8229600" cy="32861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900" b="1" dirty="0"/>
              <a:t>Читайте целыми словами: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br>
              <a:rPr lang="ru-RU" dirty="0"/>
            </a:br>
            <a:r>
              <a:rPr lang="ru-RU" b="1" dirty="0" smtClean="0"/>
              <a:t>          </a:t>
            </a:r>
            <a:r>
              <a:rPr lang="ru-RU" b="1" i="1" dirty="0" smtClean="0"/>
              <a:t> </a:t>
            </a:r>
            <a:r>
              <a:rPr lang="ru-RU" b="1" i="1" dirty="0"/>
              <a:t>бег      </a:t>
            </a:r>
            <a:r>
              <a:rPr lang="ru-RU" b="1" i="1" dirty="0" smtClean="0"/>
              <a:t>-    подбегали</a:t>
            </a:r>
            <a:r>
              <a:rPr lang="ru-RU" b="1" i="1" dirty="0"/>
              <a:t>, убегали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i="1" dirty="0"/>
              <a:t>рассказ        - рассказали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 </a:t>
            </a:r>
            <a:r>
              <a:rPr lang="ru-RU" b="1" i="1" dirty="0" smtClean="0"/>
              <a:t>испуг           </a:t>
            </a:r>
            <a:r>
              <a:rPr lang="ru-RU" b="1" i="1" dirty="0"/>
              <a:t>- </a:t>
            </a:r>
            <a:r>
              <a:rPr lang="ru-RU" b="1" i="1" dirty="0" smtClean="0"/>
              <a:t>испугаешься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еда              </a:t>
            </a:r>
            <a:r>
              <a:rPr lang="ru-RU" b="1" i="1" dirty="0"/>
              <a:t>- наедались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 </a:t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000250"/>
            <a:ext cx="7772400" cy="3768725"/>
          </a:xfrm>
        </p:spPr>
        <p:txBody>
          <a:bodyPr>
            <a:noAutofit/>
          </a:bodyPr>
          <a:lstStyle/>
          <a:p>
            <a:r>
              <a:rPr lang="ru-RU" sz="2400" cap="none" smtClean="0">
                <a:latin typeface="Arial" charset="0"/>
                <a:cs typeface="Times New Roman" pitchFamily="18" charset="0"/>
              </a:rPr>
              <a:t> -Это сказка или рассказ? Почему?</a:t>
            </a:r>
            <a:r>
              <a:rPr lang="ru-RU" sz="2400" cap="none" smtClean="0">
                <a:latin typeface="Arial" charset="0"/>
              </a:rPr>
              <a:t/>
            </a:r>
            <a:br>
              <a:rPr lang="ru-RU" sz="2400" cap="none" smtClean="0">
                <a:latin typeface="Arial" charset="0"/>
              </a:rPr>
            </a:br>
            <a:r>
              <a:rPr lang="ru-RU" sz="2400" cap="none" smtClean="0">
                <a:latin typeface="Arial" charset="0"/>
                <a:cs typeface="Times New Roman" pitchFamily="18" charset="0"/>
              </a:rPr>
              <a:t>-   Как хозяйка кормила утят?</a:t>
            </a:r>
            <a:r>
              <a:rPr lang="ru-RU" sz="2400" cap="none" smtClean="0">
                <a:latin typeface="Arial" charset="0"/>
              </a:rPr>
              <a:t/>
            </a:r>
            <a:br>
              <a:rPr lang="ru-RU" sz="2400" cap="none" smtClean="0">
                <a:latin typeface="Arial" charset="0"/>
              </a:rPr>
            </a:br>
            <a:r>
              <a:rPr lang="ru-RU" sz="2400" cap="none" smtClean="0">
                <a:latin typeface="Arial" charset="0"/>
                <a:cs typeface="Times New Roman" pitchFamily="18" charset="0"/>
              </a:rPr>
              <a:t>-   Почему утята не ели? Кого они боялись?</a:t>
            </a:r>
            <a:r>
              <a:rPr lang="ru-RU" sz="2400" cap="none" smtClean="0">
                <a:latin typeface="Arial" charset="0"/>
              </a:rPr>
              <a:t/>
            </a:r>
            <a:br>
              <a:rPr lang="ru-RU" sz="2400" cap="none" smtClean="0">
                <a:latin typeface="Arial" charset="0"/>
              </a:rPr>
            </a:br>
            <a:r>
              <a:rPr lang="ru-RU" sz="2400" cap="none" smtClean="0">
                <a:latin typeface="Arial" charset="0"/>
                <a:cs typeface="Times New Roman" pitchFamily="18" charset="0"/>
              </a:rPr>
              <a:t>-   О чём думала хозяйка, когда убирала пустую тарелку?</a:t>
            </a:r>
            <a:r>
              <a:rPr lang="ru-RU" sz="2400" cap="none" smtClean="0">
                <a:latin typeface="Arial" charset="0"/>
              </a:rPr>
              <a:t/>
            </a:r>
            <a:br>
              <a:rPr lang="ru-RU" sz="2400" cap="none" smtClean="0">
                <a:latin typeface="Arial" charset="0"/>
              </a:rPr>
            </a:br>
            <a:r>
              <a:rPr lang="ru-RU" sz="2400" cap="none" smtClean="0">
                <a:latin typeface="Arial" charset="0"/>
                <a:cs typeface="Times New Roman" pitchFamily="18" charset="0"/>
              </a:rPr>
              <a:t>-   Кто пришёл в гости к утятам?</a:t>
            </a:r>
            <a:r>
              <a:rPr lang="ru-RU" sz="2400" cap="none" smtClean="0">
                <a:latin typeface="Arial" charset="0"/>
              </a:rPr>
              <a:t/>
            </a:r>
            <a:br>
              <a:rPr lang="ru-RU" sz="2400" cap="none" smtClean="0">
                <a:latin typeface="Arial" charset="0"/>
              </a:rPr>
            </a:br>
            <a:r>
              <a:rPr lang="ru-RU" sz="2400" cap="none" smtClean="0">
                <a:latin typeface="Arial" charset="0"/>
                <a:cs typeface="Times New Roman" pitchFamily="18" charset="0"/>
              </a:rPr>
              <a:t>-   Что он им пообещал? Сдержал ли своё обещание Алёша?</a:t>
            </a:r>
            <a:r>
              <a:rPr lang="ru-RU" sz="2400" cap="none" smtClean="0">
                <a:latin typeface="Arial" charset="0"/>
              </a:rPr>
              <a:t/>
            </a:r>
            <a:br>
              <a:rPr lang="ru-RU" sz="2400" cap="none" smtClean="0">
                <a:latin typeface="Arial" charset="0"/>
              </a:rPr>
            </a:br>
            <a:r>
              <a:rPr lang="ru-RU" sz="2400" cap="none" smtClean="0">
                <a:latin typeface="Arial" charset="0"/>
                <a:cs typeface="Times New Roman" pitchFamily="18" charset="0"/>
              </a:rPr>
              <a:t>-   Как вы понимаете выражение «насилу вырвалась»?</a:t>
            </a:r>
            <a:r>
              <a:rPr lang="ru-RU" sz="2400" cap="none" smtClean="0">
                <a:latin typeface="Arial" charset="0"/>
              </a:rPr>
              <a:t/>
            </a:r>
            <a:br>
              <a:rPr lang="ru-RU" sz="2400" cap="none" smtClean="0">
                <a:latin typeface="Arial" charset="0"/>
              </a:rPr>
            </a:br>
            <a:r>
              <a:rPr lang="ru-RU" sz="2400" cap="none" smtClean="0">
                <a:latin typeface="Arial" charset="0"/>
                <a:cs typeface="Times New Roman" pitchFamily="18" charset="0"/>
              </a:rPr>
              <a:t>-  Прилетала ли стрекоза ещё раз?</a:t>
            </a:r>
            <a:r>
              <a:rPr lang="ru-RU" sz="2400" cap="none" smtClean="0">
                <a:latin typeface="Arial" charset="0"/>
              </a:rPr>
              <a:t/>
            </a:r>
            <a:br>
              <a:rPr lang="ru-RU" sz="2400" cap="none" smtClean="0">
                <a:latin typeface="Arial" charset="0"/>
              </a:rPr>
            </a:br>
            <a:r>
              <a:rPr lang="ru-RU" sz="2400" cap="none" smtClean="0">
                <a:latin typeface="Arial" charset="0"/>
              </a:rPr>
              <a:t/>
            </a:r>
            <a:br>
              <a:rPr lang="ru-RU" sz="2400" cap="none" smtClean="0">
                <a:latin typeface="Arial" charset="0"/>
              </a:rPr>
            </a:br>
            <a:endParaRPr lang="ru-RU" sz="2400" cap="none" smtClean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000232" y="142852"/>
            <a:ext cx="6572297" cy="1643074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</a:t>
            </a:r>
            <a:r>
              <a:rPr lang="ru-RU" sz="4400" b="1" i="1" dirty="0" smtClean="0">
                <a:solidFill>
                  <a:srgbClr val="FF0000"/>
                </a:solidFill>
              </a:rPr>
              <a:t>Будьте внимательны!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pic>
        <p:nvPicPr>
          <p:cNvPr id="19458" name="Picture 2" descr="C:\Documents and Settings\Admin\Мои документы\Мои рисунки\uten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145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54292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/>
              <a:t>                      </a:t>
            </a:r>
            <a:r>
              <a:rPr lang="ru-RU" sz="4000" b="1" i="1" dirty="0" smtClean="0">
                <a:solidFill>
                  <a:srgbClr val="0070C0"/>
                </a:solidFill>
              </a:rPr>
              <a:t>Составление </a:t>
            </a:r>
            <a:r>
              <a:rPr lang="ru-RU" sz="4000" b="1" i="1" dirty="0">
                <a:solidFill>
                  <a:srgbClr val="0070C0"/>
                </a:solidFill>
              </a:rPr>
              <a:t>картинного плана</a:t>
            </a:r>
            <a:r>
              <a:rPr lang="ru-RU" sz="4000" dirty="0">
                <a:solidFill>
                  <a:srgbClr val="0070C0"/>
                </a:solidFill>
              </a:rPr>
              <a:t/>
            </a:r>
            <a:br>
              <a:rPr lang="ru-RU" sz="4000" dirty="0">
                <a:solidFill>
                  <a:srgbClr val="0070C0"/>
                </a:solidFill>
              </a:rPr>
            </a:br>
            <a:r>
              <a:rPr lang="ru-RU" sz="4000" b="1" i="1" dirty="0">
                <a:solidFill>
                  <a:srgbClr val="0070C0"/>
                </a:solidFill>
              </a:rPr>
              <a:t> 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2800" dirty="0" smtClean="0"/>
              <a:t>                      </a:t>
            </a:r>
            <a:r>
              <a:rPr lang="ru-RU" sz="2800" b="1" dirty="0" smtClean="0"/>
              <a:t>1)  </a:t>
            </a:r>
            <a:r>
              <a:rPr lang="ru-RU" sz="2800" b="1" dirty="0"/>
              <a:t>С чего начинается рассказ</a:t>
            </a:r>
            <a:r>
              <a:rPr lang="ru-RU" sz="2800" b="1" dirty="0" smtClean="0"/>
              <a:t>?           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         2) </a:t>
            </a:r>
            <a:r>
              <a:rPr lang="ru-RU" sz="2800" b="1" dirty="0"/>
              <a:t>Почему утята не ели</a:t>
            </a:r>
            <a:r>
              <a:rPr lang="ru-RU" sz="2800" b="1" dirty="0" smtClean="0"/>
              <a:t>?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        3) </a:t>
            </a:r>
            <a:r>
              <a:rPr lang="ru-RU" sz="2800" b="1" dirty="0"/>
              <a:t>Как вели себя утята</a:t>
            </a:r>
            <a:r>
              <a:rPr lang="ru-RU" sz="2800" b="1" dirty="0" smtClean="0"/>
              <a:t>?</a:t>
            </a:r>
            <a:br>
              <a:rPr lang="ru-RU" sz="2800" b="1" dirty="0" smtClean="0"/>
            </a:br>
            <a:r>
              <a:rPr lang="ru-RU" sz="2800" b="1" dirty="0" smtClean="0"/>
              <a:t>                   4) </a:t>
            </a:r>
            <a:r>
              <a:rPr lang="ru-RU" sz="2800" b="1" dirty="0"/>
              <a:t>Чему удивлялась хозяйка?</a:t>
            </a:r>
            <a:br>
              <a:rPr lang="ru-RU" sz="2800" b="1" dirty="0"/>
            </a:br>
            <a:r>
              <a:rPr lang="ru-RU" sz="2800" b="1" dirty="0" smtClean="0"/>
              <a:t>                       </a:t>
            </a:r>
            <a:r>
              <a:rPr lang="ru-RU" sz="2800" b="1" dirty="0"/>
              <a:t>5</a:t>
            </a:r>
            <a:r>
              <a:rPr lang="ru-RU" sz="2800" b="1" dirty="0" smtClean="0"/>
              <a:t>) </a:t>
            </a:r>
            <a:r>
              <a:rPr lang="ru-RU" sz="2800" b="1" dirty="0"/>
              <a:t>Кто к ним приходит в гости?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                       6) </a:t>
            </a:r>
            <a:r>
              <a:rPr lang="ru-RU" sz="2800" b="1" dirty="0"/>
              <a:t>Чем заканчивается рассказ?</a:t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3" name="Рисунок 2" descr="VUUBOCAR5CJBQCAOJGKEVCA0D92ZPCA8I7NM2CA5TD8H8CA8K6UHZCA2FOTUNCA2TT0UPCA365W67CAALVQKPCAB2DX4KCAVEUEYZCA67NM7UCAINZXGMCAEQL3TQCA9CVR7VCAQNZKC2CAU5EZWMCADW7G8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14313"/>
            <a:ext cx="16430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643063"/>
            <a:ext cx="7772400" cy="41259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 </a:t>
            </a:r>
            <a:r>
              <a:rPr lang="ru-RU" sz="2700" i="1" dirty="0">
                <a:latin typeface="+mn-lt"/>
              </a:rPr>
              <a:t>План</a:t>
            </a:r>
            <a:r>
              <a:rPr lang="ru-RU" sz="2700" dirty="0">
                <a:latin typeface="+mn-lt"/>
              </a:rPr>
              <a:t>- это самое краткое изложение </a:t>
            </a:r>
            <a:r>
              <a:rPr lang="ru-RU" sz="2700" dirty="0" smtClean="0">
                <a:latin typeface="+mn-lt"/>
              </a:rPr>
              <a:t>текста.</a:t>
            </a:r>
            <a:r>
              <a:rPr lang="ru-RU" sz="2700" dirty="0">
                <a:latin typeface="+mn-lt"/>
              </a:rPr>
              <a:t/>
            </a:r>
            <a:br>
              <a:rPr lang="ru-RU" sz="2700" dirty="0">
                <a:latin typeface="+mn-lt"/>
              </a:rPr>
            </a:br>
            <a:r>
              <a:rPr lang="ru-RU" sz="2700" dirty="0">
                <a:latin typeface="+mn-lt"/>
              </a:rPr>
              <a:t> </a:t>
            </a:r>
            <a:br>
              <a:rPr lang="ru-RU" sz="2700" dirty="0">
                <a:latin typeface="+mn-lt"/>
              </a:rPr>
            </a:br>
            <a:r>
              <a:rPr lang="ru-RU" sz="2700" dirty="0" smtClean="0">
                <a:latin typeface="+mn-lt"/>
              </a:rPr>
              <a:t>Ни </a:t>
            </a:r>
            <a:r>
              <a:rPr lang="ru-RU" sz="2700" dirty="0">
                <a:latin typeface="+mn-lt"/>
              </a:rPr>
              <a:t>строительство дома, ни путь капитана,</a:t>
            </a:r>
            <a:br>
              <a:rPr lang="ru-RU" sz="2700" dirty="0">
                <a:latin typeface="+mn-lt"/>
              </a:rPr>
            </a:br>
            <a:r>
              <a:rPr lang="ru-RU" sz="2700" dirty="0">
                <a:latin typeface="+mn-lt"/>
              </a:rPr>
              <a:t>Не получатся, если их делать без плана.</a:t>
            </a:r>
            <a:br>
              <a:rPr lang="ru-RU" sz="2700" dirty="0">
                <a:latin typeface="+mn-lt"/>
              </a:rPr>
            </a:br>
            <a:r>
              <a:rPr lang="ru-RU" sz="2700" dirty="0">
                <a:latin typeface="+mn-lt"/>
              </a:rPr>
              <a:t>Будь как строитель и как капитан:</a:t>
            </a:r>
            <a:br>
              <a:rPr lang="ru-RU" sz="2700" dirty="0">
                <a:latin typeface="+mn-lt"/>
              </a:rPr>
            </a:br>
            <a:r>
              <a:rPr lang="ru-RU" sz="2700" dirty="0">
                <a:latin typeface="+mn-lt"/>
              </a:rPr>
              <a:t>Готовишься к делу – обдумывай план!</a:t>
            </a:r>
            <a:br>
              <a:rPr lang="ru-RU" sz="2700" dirty="0">
                <a:latin typeface="+mn-lt"/>
              </a:rPr>
            </a:br>
            <a:endParaRPr lang="ru-RU" sz="27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63" y="285750"/>
            <a:ext cx="7772400" cy="1071563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rgbClr val="FFFF00"/>
                </a:solidFill>
              </a:rPr>
              <a:t>Знаете ли вы?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5" name="Рисунок 4" descr="book1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4313"/>
            <a:ext cx="1785938" cy="12144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70C0"/>
                </a:solidFill>
              </a:rPr>
              <a:t>Пересказ по плану.</a:t>
            </a:r>
            <a:r>
              <a:rPr lang="ru-RU" sz="4800" dirty="0">
                <a:solidFill>
                  <a:srgbClr val="0070C0"/>
                </a:solidFill>
              </a:rPr>
              <a:t/>
            </a:r>
            <a:br>
              <a:rPr lang="ru-RU" sz="4800" dirty="0">
                <a:solidFill>
                  <a:srgbClr val="0070C0"/>
                </a:solidFill>
              </a:rPr>
            </a:br>
            <a:endParaRPr lang="ru-RU" sz="4800" dirty="0">
              <a:solidFill>
                <a:srgbClr val="0070C0"/>
              </a:solidFill>
            </a:endParaRPr>
          </a:p>
        </p:txBody>
      </p:sp>
      <p:pic>
        <p:nvPicPr>
          <p:cNvPr id="3" name="Рисунок 2" descr="41J7UCASSLJZMCA9RF6PVCAD45FUXCAQUGJW6CAJ3EKO1CAQSXJ6BCA7C2RFMCAYCWANKCAUE53I0CAHTI98HCAZ2XP7ACADAQ348CA6ZEST1CAVM9YEHCAJLUOZ2CAWIVJV1CAIVRYIPCABD36ZJCARYYLLH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2357438"/>
            <a:ext cx="4351338" cy="390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1714500"/>
            <a:ext cx="8329612" cy="478631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Вопросы от утенка Алеши.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  </a:t>
            </a:r>
            <a:r>
              <a:rPr lang="ru-RU" dirty="0"/>
              <a:t>какой сказкой познакомились?</a:t>
            </a:r>
            <a:br>
              <a:rPr lang="ru-RU" dirty="0"/>
            </a:br>
            <a:r>
              <a:rPr lang="ru-RU" dirty="0"/>
              <a:t>- Кто автор?</a:t>
            </a:r>
            <a:br>
              <a:rPr lang="ru-RU" dirty="0"/>
            </a:br>
            <a:r>
              <a:rPr lang="ru-RU" dirty="0"/>
              <a:t>- Стоило ли </a:t>
            </a:r>
            <a:r>
              <a:rPr lang="ru-RU" dirty="0" smtClean="0"/>
              <a:t>нам бояться </a:t>
            </a:r>
            <a:r>
              <a:rPr lang="ru-RU" dirty="0"/>
              <a:t>стрекозу?</a:t>
            </a:r>
            <a:br>
              <a:rPr lang="ru-RU" dirty="0"/>
            </a:br>
            <a:r>
              <a:rPr lang="ru-RU" dirty="0"/>
              <a:t>- Чему ещё научились на уроке?</a:t>
            </a:r>
            <a:br>
              <a:rPr lang="ru-RU" dirty="0"/>
            </a:br>
            <a:endParaRPr lang="ru-RU" dirty="0"/>
          </a:p>
        </p:txBody>
      </p:sp>
      <p:pic>
        <p:nvPicPr>
          <p:cNvPr id="18435" name="Picture 2" descr="C:\Documents and Settings\Admin\Мои документы\Мои рисунки\L46GRCACRFA6MCASSKWQLCAYPDMNTCA3ZOJWTCATFGR3TCALCQE1MCAD1N7B6CAL4KWWNCA2CI3HUCAYEJ5MMCA2TGHENCAQJ7NKLCAV4IPAGCAX7UF5VCA6FAQQNCAIWLYLSCACB2O3TCA4RT88LCAM4HKX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0"/>
            <a:ext cx="28575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V9WCAGXDHAQCAXNHEO5CAI7JD5BCA2K18ALCAS2A16LCARH5BTYCAKLJCN9CAXY553QCAO08IFDCAI1KKA8CAWEMUYLCA2357XCCANLXV9GCAQVZVCICAQ6FCY3CA05S3QWCAV8BSESCA0944GCCA4FXF25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 w="190500" cap="sq">
            <a:noFill/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Выноска-облако 3"/>
          <p:cNvSpPr/>
          <p:nvPr/>
        </p:nvSpPr>
        <p:spPr>
          <a:xfrm rot="16716815">
            <a:off x="-592137" y="1566862"/>
            <a:ext cx="3390900" cy="2441575"/>
          </a:xfrm>
          <a:prstGeom prst="cloudCallout">
            <a:avLst>
              <a:gd name="adj1" fmla="val -30692"/>
              <a:gd name="adj2" fmla="val 554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 descr="gallery_2_177_1394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71688"/>
            <a:ext cx="1905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Литературное чтение .2класс</a:t>
            </a:r>
            <a:br>
              <a:rPr lang="ru-RU" dirty="0" smtClean="0"/>
            </a:br>
            <a:r>
              <a:rPr lang="ru-RU" dirty="0" smtClean="0"/>
              <a:t>Тема.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Б.Житков «Храбрый </a:t>
            </a:r>
            <a:r>
              <a:rPr lang="ru-RU" dirty="0" smtClean="0"/>
              <a:t>утёнок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43000" y="500063"/>
            <a:ext cx="7351713" cy="7858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Цель урока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500" y="1214438"/>
            <a:ext cx="7772400" cy="52863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/>
              <a:t>      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1.Познакомить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учащихся с жизнью и творчеством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Б.Житкова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2. Развивать навыки выразительного чтения; учить делить текст на смысловые части; учить составлять картинный план; развивать речевые навыки.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3. Воспитывать любовь к природе, бережное отношение к животным.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75" y="1816100"/>
            <a:ext cx="6643688" cy="43116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sz="4000" b="1" dirty="0">
                <a:solidFill>
                  <a:srgbClr val="00B050"/>
                </a:solidFill>
              </a:rPr>
              <a:t>Речевая разминка.</a:t>
            </a:r>
            <a:r>
              <a:rPr lang="ru-RU" sz="4000" dirty="0">
                <a:solidFill>
                  <a:srgbClr val="00B050"/>
                </a:solidFill>
              </a:rPr>
              <a:t/>
            </a:r>
            <a:br>
              <a:rPr lang="ru-RU" sz="4000" dirty="0">
                <a:solidFill>
                  <a:srgbClr val="00B050"/>
                </a:solidFill>
              </a:rPr>
            </a:br>
            <a:r>
              <a:rPr lang="ru-RU" sz="4000" dirty="0">
                <a:solidFill>
                  <a:srgbClr val="00B050"/>
                </a:solidFill>
              </a:rPr>
              <a:t> </a:t>
            </a:r>
            <a:br>
              <a:rPr lang="ru-RU" sz="4000" dirty="0">
                <a:solidFill>
                  <a:srgbClr val="00B050"/>
                </a:solidFill>
              </a:rPr>
            </a:br>
            <a:r>
              <a:rPr lang="ru-RU" sz="4000" i="1" dirty="0"/>
              <a:t>            </a:t>
            </a:r>
            <a:r>
              <a:rPr lang="ru-RU" sz="4000" i="1" dirty="0" smtClean="0"/>
              <a:t>     </a:t>
            </a:r>
            <a:r>
              <a:rPr lang="ru-RU" sz="4000" i="1" dirty="0"/>
              <a:t>У пруда утёнок -</a:t>
            </a:r>
            <a:r>
              <a:rPr lang="ru-RU" sz="4000" i="1" dirty="0" smtClean="0"/>
              <a:t>крошка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i="1" dirty="0"/>
              <a:t>                  </a:t>
            </a:r>
            <a:r>
              <a:rPr lang="ru-RU" sz="4000" i="1" dirty="0" smtClean="0"/>
              <a:t>   </a:t>
            </a:r>
            <a:r>
              <a:rPr lang="ru-RU" sz="4000" i="1" dirty="0"/>
              <a:t>В страхе кличет </a:t>
            </a:r>
            <a:r>
              <a:rPr lang="ru-RU" sz="4000" i="1" dirty="0" smtClean="0"/>
              <a:t>    утку </a:t>
            </a:r>
            <a:r>
              <a:rPr lang="ru-RU" sz="4000" i="1" dirty="0"/>
              <a:t>– </a:t>
            </a:r>
            <a:r>
              <a:rPr lang="ru-RU" sz="4000" i="1" dirty="0" smtClean="0"/>
              <a:t>мать</a:t>
            </a:r>
            <a:br>
              <a:rPr lang="ru-RU" sz="4000" i="1" dirty="0" smtClean="0"/>
            </a:br>
            <a:r>
              <a:rPr lang="ru-RU" sz="4000" i="1" dirty="0" smtClean="0"/>
              <a:t>    </a:t>
            </a:r>
            <a:r>
              <a:rPr lang="ru-RU" sz="4000" i="1" dirty="0"/>
              <a:t>- Ой, боюсь!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i="1" dirty="0"/>
              <a:t>          </a:t>
            </a:r>
            <a:r>
              <a:rPr lang="ru-RU" sz="4000" i="1" dirty="0" smtClean="0"/>
              <a:t>    </a:t>
            </a:r>
            <a:r>
              <a:rPr lang="ru-RU" sz="4000" i="1" dirty="0"/>
              <a:t>Укусит мошка,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i="1" dirty="0"/>
              <a:t>                </a:t>
            </a:r>
            <a:r>
              <a:rPr lang="ru-RU" sz="4000" i="1" dirty="0" smtClean="0"/>
              <a:t>       </a:t>
            </a:r>
            <a:r>
              <a:rPr lang="ru-RU" sz="4000" i="1" dirty="0"/>
              <a:t>Помоги мне убежать!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 </a:t>
            </a:r>
            <a:br>
              <a:rPr lang="ru-RU" sz="4000" dirty="0"/>
            </a:br>
            <a:r>
              <a:rPr lang="ru-RU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</a:t>
            </a:r>
          </a:p>
        </p:txBody>
      </p:sp>
      <p:pic>
        <p:nvPicPr>
          <p:cNvPr id="3" name="Рисунок 2" descr="R9CIWCA1916H2CAWRYQ1XCA1O2HSWCA3AI9MBCAPRMYN7CAO6H1YBCAFZH0HECA0FH5F6CA5GZWTZCA0DOIHFCA7LNG2ICA8AYSVWCAKI1CK2CAFEJRCECAFO9IR1CAHPD9C6CA5Y440ECAFP4N7LCA23BD8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57188"/>
            <a:ext cx="2643187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3000375" y="1509008"/>
            <a:ext cx="5786438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cs typeface="Times New Roman" pitchFamily="18" charset="0"/>
              </a:rPr>
              <a:t>Борис Степанович Житков (1882-1938г.), писатель.</a:t>
            </a:r>
            <a:endParaRPr lang="ru-RU" sz="3600" b="1" dirty="0">
              <a:solidFill>
                <a:srgbClr val="FF0000"/>
              </a:solidFill>
            </a:endParaRPr>
          </a:p>
          <a:p>
            <a:pPr eaLnBrk="0" hangingPunct="0"/>
            <a:r>
              <a:rPr lang="ru-RU" sz="3200" b="1" dirty="0">
                <a:solidFill>
                  <a:srgbClr val="262626"/>
                </a:solidFill>
                <a:cs typeface="Times New Roman" pitchFamily="18" charset="0"/>
              </a:rPr>
              <a:t>Родился в 1882 году недалеко от Новгорода, в деревушке, где родители снимали дачу</a:t>
            </a:r>
            <a:r>
              <a:rPr lang="ru-RU" sz="3200" b="1" dirty="0" smtClean="0">
                <a:solidFill>
                  <a:srgbClr val="262626"/>
                </a:solidFill>
                <a:cs typeface="Times New Roman" pitchFamily="18" charset="0"/>
              </a:rPr>
              <a:t>.</a:t>
            </a:r>
            <a:endParaRPr lang="ru-RU" sz="3200" b="1" dirty="0">
              <a:solidFill>
                <a:srgbClr val="2626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50" y="285750"/>
            <a:ext cx="5829300" cy="2714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Первый рассказ был опубликован в 1924 году в журнале «Воробей».</a:t>
            </a:r>
            <a:br>
              <a:rPr lang="ru-RU" dirty="0"/>
            </a:br>
            <a:endParaRPr lang="ru-RU" dirty="0"/>
          </a:p>
        </p:txBody>
      </p:sp>
      <p:pic>
        <p:nvPicPr>
          <p:cNvPr id="18434" name="Picture 2" descr="C:\Documents and Settings\Admin\Мои документы\Мои рисунки\4FQ3ACAYTV10CCATU8JN9CAIKUEMUCALVV32YCAS6L4ZDCAR5COK3CA1SI6JZCACQ1YLICA5Y608KCAC74NNUCA3KHAE9CAKDGNI3CATR039VCAXTO2IHCA3WO2D2CA75BZDBCA1800BICAWV9AA7CA43RW5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14313"/>
            <a:ext cx="1857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Y7AV9CAXJJ48ZCA1R39I5CAKRKVEMCA1MF0N9CASYUSYMCAZOA9MDCA1KGW21CASG87RWCA4TQPE2CAAMKMXECAWH6PT4CAQOFT0QCA0O0MKKCAADQXD6CAAP0L7MCAQHYHHECA9U3JV4CAK7AIAICAMCPJK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4286250"/>
            <a:ext cx="1928813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BIJETCAHUU1YDCA3EFR7ECA633S7PCAH1896YCAS2ZM0OCAQWW6RACAGNQ3WYCAFWD9LHCALPY4O0CAJNB83LCA1DAF6XCA38KC9ACABYQH35CAH9LW1NCA1EITLLCA5DE97DCABTPVY2CA41MK32CAKNKPXT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4071938"/>
            <a:ext cx="1857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YPJXLCAIHXDQSCAY7HDW6CA7X5N03CAJ0FQX2CAGM9X1TCABUEQ3ACA9SST64CAS5XW94CA8HW99JCAX7I99SCA06YHCOCAU8Q0TMCA01QCDECAX02H21CAOBTAHRCA5IWSRKCAU014ETCA3FBR9HCAGI9IJ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5" y="3714750"/>
            <a:ext cx="176688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TOUP2CA98IWEHCAI6Q892CABQSQMJCAVBUTBLCAAKAH2GCA2JSYDPCA5QA35WCAKLITXICADGH02PCAXGTNFVCAYQ9OJUCANYXRHVCAVTSEH1CALKKZXMCAQYR0O7CAU5ORZCCAK71VJ4CA3N0G6DCA1A1R86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3357563"/>
            <a:ext cx="15716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QB2NQCA7033OFCAT9WSZ2CAEE0JM1CAJW9G9QCAT5EXGVCAOO7V7VCA3GCF67CAOND9HTCAGBC5I8CAV2K47ECA68GDGQCA18IAT7CASWGKASCAWH7MZXCAOJ1DQ4CAP57KHBCAWBN86FCAYVL2IFCA9AX2F5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57438" y="3214688"/>
            <a:ext cx="128587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O5MUOCACERCSJCAI4JOYXCASUZECICAQUDNDOCABWOFSYCACSD8NKCAAZR45FCATI5IZ7CACUEGN9CAVEX2GPCA6L0VYWCA4VC108CALQ4GLECA3T4E03CA050BHECA00XIMECAL4QFHICAQ1HYZSCAS4MR3D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85875" y="2928938"/>
            <a:ext cx="1285875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MXLV4CAH7S8OYCAY3788XCAC4DVN9CARCJY0ECA3UT9TECA5LFKVNCAQK4LF9CAAKP8IRCA010NN1CA2J9P87CASE4KUJCAQPMK4HCAADY8J9CAG5FFCVCAMB2VR6CABH6CZGCAB59M21CAQ54KB5CARB6KHB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500313"/>
            <a:ext cx="15001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642938"/>
            <a:ext cx="7772400" cy="10715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   Загадка.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71500" y="1714500"/>
            <a:ext cx="8143875" cy="27638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/>
              <a:t>                                            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Удивительный ребёнок!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Только вышел из пелёнок,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Может плавать и нырять,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Как его родная мать .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9698" name="Picture 2" descr="C:\Documents and Settings\Admin\Мои документы\Мои рисунки\gallery_2_305_601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3643313"/>
            <a:ext cx="271462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929188" y="5072063"/>
            <a:ext cx="2500312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Утёнок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endParaRPr lang="ru-RU" sz="4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786313" y="0"/>
            <a:ext cx="4000500" cy="29289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7650" name="Picture 2" descr="C:\Documents and Settings\Admin\Мои документы\Мои рисунки\DSV9WCAGXDHAQCAXNHEO5CAI7JD5BCA2K18ALCAS2A16LCARH5BTYCAKLJCN9CAXY553QCAO08IFDCAI1KKA8CAWEMUYLCA2357XCCANLXV9GCAQVZVCICAQ6FCY3CA05S3QWCAV8BSESCA0944GCCA4FXF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14313"/>
            <a:ext cx="370046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6248" y="428604"/>
            <a:ext cx="4643470" cy="258532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Б.Житков</a:t>
            </a:r>
            <a:b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«Храбрый утенок»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1857375"/>
            <a:ext cx="8115300" cy="457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0070C0"/>
                </a:solidFill>
              </a:rPr>
              <a:t>Прочитайте сначала по слогам, затем целыми словами: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 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руб-ле-ных</a:t>
            </a:r>
            <a:r>
              <a:rPr lang="ru-RU" dirty="0"/>
              <a:t>                  - рубленых</a:t>
            </a:r>
            <a:br>
              <a:rPr lang="ru-RU" dirty="0"/>
            </a:br>
            <a:r>
              <a:rPr lang="ru-RU" dirty="0" err="1"/>
              <a:t>стре-ко-та-ли</a:t>
            </a:r>
            <a:r>
              <a:rPr lang="ru-RU" dirty="0"/>
              <a:t>           - стрекотали</a:t>
            </a:r>
            <a:br>
              <a:rPr lang="ru-RU" dirty="0"/>
            </a:br>
            <a:r>
              <a:rPr lang="ru-RU" dirty="0" err="1"/>
              <a:t>рас-ска-за-ли</a:t>
            </a:r>
            <a:r>
              <a:rPr lang="ru-RU" dirty="0"/>
              <a:t>             - рассказали</a:t>
            </a:r>
            <a:br>
              <a:rPr lang="ru-RU" dirty="0"/>
            </a:br>
            <a:r>
              <a:rPr lang="ru-RU" dirty="0" err="1"/>
              <a:t>ис-пу-га-ешь-ся</a:t>
            </a:r>
            <a:r>
              <a:rPr lang="ru-RU" dirty="0"/>
              <a:t>         - испугаешься</a:t>
            </a:r>
            <a:br>
              <a:rPr lang="ru-RU" dirty="0"/>
            </a:br>
            <a:r>
              <a:rPr lang="ru-RU" dirty="0" err="1"/>
              <a:t>за-жуж-жа-ла</a:t>
            </a:r>
            <a:r>
              <a:rPr lang="ru-RU" dirty="0"/>
              <a:t>         -зажужжала</a:t>
            </a:r>
            <a:br>
              <a:rPr lang="ru-RU" dirty="0"/>
            </a:br>
            <a:r>
              <a:rPr lang="ru-RU" dirty="0" err="1"/>
              <a:t>по-ло-ман-ным</a:t>
            </a:r>
            <a:r>
              <a:rPr lang="ru-RU" dirty="0"/>
              <a:t>          -поломанным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184</Words>
  <Application>Microsoft Office PowerPoint</Application>
  <PresentationFormat>Экран (4:3)</PresentationFormat>
  <Paragraphs>35</Paragraphs>
  <Slides>16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Литературное чтение, 2 класс (УМК «Школа России») Б.Житков  «Храбрый утёнок»</vt:lpstr>
      <vt:lpstr>Литературное чтение .2класс Тема. Б.Житков «Храбрый утёнок»</vt:lpstr>
      <vt:lpstr>Цель урока</vt:lpstr>
      <vt:lpstr> Речевая разминка.                    У пруда утёнок -крошка                      В страхе кличет     утку – мать     - Ой, боюсь!               Укусит мошка,                        Помоги мне убежать!    </vt:lpstr>
      <vt:lpstr>               </vt:lpstr>
      <vt:lpstr>Первый рассказ был опубликован в 1924 году в журнале «Воробей». </vt:lpstr>
      <vt:lpstr>   Загадка.</vt:lpstr>
      <vt:lpstr>Слайд 8</vt:lpstr>
      <vt:lpstr>Прочитайте сначала по слогам, затем целыми словами:     руб-ле-ных                  - рубленых стре-ко-та-ли           - стрекотали рас-ска-за-ли             - рассказали ис-пу-га-ешь-ся         - испугаешься за-жуж-жа-ла         -зажужжала по-ло-ман-ным          -поломанным   </vt:lpstr>
      <vt:lpstr>Читайте целыми словами:               бег      -    подбегали, убегали рассказ        - рассказали  испуг           - испугаешься еда              - наедались   </vt:lpstr>
      <vt:lpstr> -Это сказка или рассказ? Почему? -   Как хозяйка кормила утят? -   Почему утята не ели? Кого они боялись? -   О чём думала хозяйка, когда убирала пустую тарелку? -   Кто пришёл в гости к утятам? -   Что он им пообещал? Сдержал ли своё обещание Алёша? -   Как вы понимаете выражение «насилу вырвалась»? -  Прилетала ли стрекоза ещё раз?  </vt:lpstr>
      <vt:lpstr>                      Составление картинного плана                         1)  С чего начинается рассказ?                     2) Почему утята не ели?         3) Как вели себя утята?                    4) Чему удивлялась хозяйка?                        5) Кто к ним приходит в гости?                         6) Чем заканчивается рассказ? </vt:lpstr>
      <vt:lpstr> План- это самое краткое изложение текста.   Ни строительство дома, ни путь капитана, Не получатся, если их делать без плана. Будь как строитель и как капитан: Готовишься к делу – обдумывай план! </vt:lpstr>
      <vt:lpstr>Пересказ по плану. </vt:lpstr>
      <vt:lpstr>Вопросы от утенка Алеши. С  какой сказкой познакомились? - Кто автор? - Стоило ли нам бояться стрекозу? - Чему ещё научились на уроке? </vt:lpstr>
      <vt:lpstr>Слайд 16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Литературное чтение Тема: Б.Житков «Храбрый утенок»</dc:title>
  <dc:creator>Admin</dc:creator>
  <cp:lastModifiedBy>Admin</cp:lastModifiedBy>
  <cp:revision>24</cp:revision>
  <dcterms:created xsi:type="dcterms:W3CDTF">2009-12-11T18:25:40Z</dcterms:created>
  <dcterms:modified xsi:type="dcterms:W3CDTF">2010-04-21T14:44:58Z</dcterms:modified>
</cp:coreProperties>
</file>