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0D593-C1EB-48BD-B4D8-407F60A56554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0242B-FF13-4303-815B-39EADFC601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C23EB-C611-4722-9F7B-F55EAAAD092C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7376B-E53D-49F4-84FB-F271EA16EF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23354-8AD4-4074-AAB1-99F4CBB85475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ECE16-D3C3-48A9-B8F6-712A204FD7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B7E51-DF68-40EC-AF6A-8332715B93B2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0398A-76EC-44E3-98B9-214D9723C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30D06-DF21-4246-8E62-D49F9F25EC13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F44CA-2B58-4BA0-B753-40B1B5FA82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6F5FD-6838-4A68-BD21-27A72189AE21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C10EC-4200-4D00-9067-B357E4E935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30005-EF3A-40F2-8ABF-C19AD6FC90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23A14-FB16-4DB1-8F72-1436D1A34C55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A7EE5-855A-43E1-A40E-CE3122374279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94DDF-9436-4BE2-A669-E1A762F2AD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EAF33-CC9E-4253-A8AC-55FBD530EC0E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0B4BF-2FA0-47A4-B88E-626A965F9D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0195B-0E13-4801-9486-55381E1615E5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96A90-B9B8-4654-92B7-8D5418814C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05066-8F13-48EA-B58D-03F88360648E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B118F-F74A-4B61-9937-806A17F22C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D28E34B-4EC8-43E5-80F5-6CC4DBCF1C48}" type="datetimeFigureOut">
              <a:rPr lang="ru-RU"/>
              <a:pPr>
                <a:defRPr/>
              </a:pPr>
              <a:t>05.05.2012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8E8DEF3-5A97-4CCD-8DDC-9B5BA9933E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77" r:id="rId2"/>
    <p:sldLayoutId id="2147483684" r:id="rId3"/>
    <p:sldLayoutId id="2147483678" r:id="rId4"/>
    <p:sldLayoutId id="2147483685" r:id="rId5"/>
    <p:sldLayoutId id="2147483679" r:id="rId6"/>
    <p:sldLayoutId id="2147483680" r:id="rId7"/>
    <p:sldLayoutId id="2147483686" r:id="rId8"/>
    <p:sldLayoutId id="2147483687" r:id="rId9"/>
    <p:sldLayoutId id="2147483681" r:id="rId10"/>
    <p:sldLayoutId id="214748368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luntiki.ru/uploads/images/1/b/0/8/88/a514b2e4cd.jpg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hyperlink" Target="http://demiart.ru/forum/uploads5/post-372353-1270990926.j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stranamasterov.ru/files/imagecache/orig_with_logo/i/09_0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poshivshtor.ru/files/albums/det/IMG_6815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7.jpeg"/><Relationship Id="rId2" Type="http://schemas.openxmlformats.org/officeDocument/2006/relationships/hyperlink" Target="http://www.paneuro.ru/pics/b/img_2006922_2mn47s16mls735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iv-leather.ru/sapogi.files/DSCN3195.JPG" TargetMode="External"/><Relationship Id="rId5" Type="http://schemas.openxmlformats.org/officeDocument/2006/relationships/image" Target="../media/image26.jpeg"/><Relationship Id="rId4" Type="http://schemas.openxmlformats.org/officeDocument/2006/relationships/hyperlink" Target="http://www.eroshka.ru/e107_images/newspost_images/normal_18757_337x456_1_3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0.jpeg"/><Relationship Id="rId2" Type="http://schemas.openxmlformats.org/officeDocument/2006/relationships/hyperlink" Target="http://www.avito.ru/images/big/261973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atic.baza.farpost.ru/bulletins_images/6/3/8/6380864.jpg" TargetMode="External"/><Relationship Id="rId5" Type="http://schemas.openxmlformats.org/officeDocument/2006/relationships/image" Target="../media/image29.jpeg"/><Relationship Id="rId4" Type="http://schemas.openxmlformats.org/officeDocument/2006/relationships/hyperlink" Target="http://www.lionspalace.ru/img/photo/15/15858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ua/yandsearch?ed=1&amp;rpt=simage&amp;text=%D0%BA%D0%BB%D0%B5%D0%B9&amp;img_url=www.stroymobil.ru/f/catalogue/construct-chemi/pva/u-tex/fullsize.jpg&amp;spsite=fake-030-3627536.ru&amp;p=14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://a-techno.com.ua/products_pictures/735/large_sc-1332s-green.j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movierating.ru/screens/008259/screen.jp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hyperlink" Target="http://img1.liveinternet.ru/images/foto/b/3/204/1375204/f_18748305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g.labirint.ru/images/comments_pic/0835/01labfgvt1219911651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9.jpeg"/><Relationship Id="rId2" Type="http://schemas.openxmlformats.org/officeDocument/2006/relationships/hyperlink" Target="http://www.russtyle-yug.ru/img_c/460717738071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emiart.ru/forum/uploads5/post-103357-1261744990.jpg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://knitly.com/wp-content/uploads/2010/01/tayra20100110_140620_thumb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tehnologiya.narod.ru/gallereya/8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hyperlink" Target="http://darina-07.narod.ru/photo173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4.jpeg"/><Relationship Id="rId2" Type="http://schemas.openxmlformats.org/officeDocument/2006/relationships/hyperlink" Target="http://foto.rambler.ru/public/karma_kar/2/3/1-web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dobina.narod.ru/67/67.14.jpg" TargetMode="External"/><Relationship Id="rId5" Type="http://schemas.openxmlformats.org/officeDocument/2006/relationships/image" Target="../media/image13.jpeg"/><Relationship Id="rId4" Type="http://schemas.openxmlformats.org/officeDocument/2006/relationships/hyperlink" Target="http://4.bp.blogspot.com/_e3NpuFGKPkg/S1SpOOh9LaI/AAAAAAAABO4/u7UtrAzOZEA/s1600-h/CanonJuly+2009+867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7.jpeg"/><Relationship Id="rId2" Type="http://schemas.openxmlformats.org/officeDocument/2006/relationships/hyperlink" Target="http://www.applik-loskut.ru/img/fartuk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ilichevs.narod.ru/Patchwork.files/Prihvatki.jpg" TargetMode="External"/><Relationship Id="rId5" Type="http://schemas.openxmlformats.org/officeDocument/2006/relationships/image" Target="../media/image16.jpeg"/><Relationship Id="rId4" Type="http://schemas.openxmlformats.org/officeDocument/2006/relationships/hyperlink" Target="http://www.applik-loskut.ru/img/prihv_var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0.jpeg"/><Relationship Id="rId2" Type="http://schemas.openxmlformats.org/officeDocument/2006/relationships/hyperlink" Target="http://www.rishelye.ru/images/sumka7big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impopo-sling.ru/upload/good_image_7:800:600.jpeg" TargetMode="External"/><Relationship Id="rId5" Type="http://schemas.openxmlformats.org/officeDocument/2006/relationships/image" Target="../media/image19.jpeg"/><Relationship Id="rId4" Type="http://schemas.openxmlformats.org/officeDocument/2006/relationships/hyperlink" Target="http://www.livemaster.ru/foto/large/54d26088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2357438"/>
            <a:ext cx="8305800" cy="40005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2000" b="1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2000" b="1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2000" b="1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2000" b="1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2000" b="1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2000" b="1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2000" b="1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2000" b="1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000" b="1" dirty="0" smtClean="0"/>
              <a:t>Подготовила учитель начальных классов </a:t>
            </a:r>
            <a:r>
              <a:rPr lang="ru-RU" sz="2000" b="1" dirty="0" err="1" smtClean="0"/>
              <a:t>Василиади</a:t>
            </a:r>
            <a:r>
              <a:rPr lang="ru-RU" sz="2000" b="1" dirty="0" smtClean="0"/>
              <a:t> Е.В.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000" b="1" dirty="0" smtClean="0"/>
              <a:t>Дата: февраль 2011г.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28604"/>
            <a:ext cx="8305800" cy="18573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УРОК</a:t>
            </a:r>
            <a:b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ТРУДОВОГО ОБУЧЕНИЯ</a:t>
            </a:r>
            <a:b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3 КЛАСС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Тема: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 Аппликация из ткани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dirty="0"/>
          </a:p>
        </p:txBody>
      </p:sp>
      <p:pic>
        <p:nvPicPr>
          <p:cNvPr id="4" name="i-main-pic" descr="Картинка 111 из 8831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2214563"/>
            <a:ext cx="3743325" cy="2835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-main-pic" descr="Картинка 120 из 883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3" y="2143125"/>
            <a:ext cx="2838450" cy="2838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Рамка 5"/>
          <p:cNvSpPr/>
          <p:nvPr/>
        </p:nvSpPr>
        <p:spPr>
          <a:xfrm>
            <a:off x="3786182" y="0"/>
            <a:ext cx="2214578" cy="428604"/>
          </a:xfrm>
          <a:prstGeom prst="fram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а) предметные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ru-RU" dirty="0" smtClean="0"/>
              <a:t>(на изделии изображена одна деталь: гриб, солнце, утенок)  –  для украшения детских вещей;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4299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smtClean="0"/>
              <a:t/>
            </a:r>
            <a:br>
              <a:rPr lang="ru-RU" b="1" i="1" smtClean="0"/>
            </a:br>
            <a:r>
              <a:rPr lang="ru-RU" b="1" i="1" smtClean="0"/>
              <a:t>        </a:t>
            </a:r>
            <a:br>
              <a:rPr lang="ru-RU" b="1" i="1" smtClean="0"/>
            </a:br>
            <a:r>
              <a:rPr lang="ru-RU" sz="4400" b="1" i="1" smtClean="0">
                <a:solidFill>
                  <a:schemeClr val="tx2">
                    <a:lumMod val="50000"/>
                  </a:schemeClr>
                </a:solidFill>
              </a:rPr>
              <a:t>Аппликации бывают:</a:t>
            </a:r>
            <a:r>
              <a:rPr lang="ru-RU" sz="440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4400" smtClean="0">
                <a:solidFill>
                  <a:schemeClr val="tx2">
                    <a:lumMod val="50000"/>
                  </a:schemeClr>
                </a:solidFill>
              </a:rPr>
            </a:br>
            <a:endParaRPr lang="ru-RU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i-main-pic" descr="Картинка 118 из 8830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0" y="3000375"/>
            <a:ext cx="2374900" cy="3133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http://festival.1september.ru/articles/414856/img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3" y="3071813"/>
            <a:ext cx="1946275" cy="2914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57250"/>
            <a:ext cx="8229600" cy="5238750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 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б) сюжетные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ru-RU" dirty="0" smtClean="0"/>
              <a:t>(изображено много предметов или фрагмент) – для украшения предметов быта;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i-main-pic" descr="Картинка 134 из 8830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2000250"/>
            <a:ext cx="3286125" cy="4286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http://festival.1september.ru/articles/414856/img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5" y="2000250"/>
            <a:ext cx="3214688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1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16731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b="1" smtClean="0">
                <a:solidFill>
                  <a:srgbClr val="FFC000"/>
                </a:solidFill>
              </a:rPr>
              <a:t>в) декоративные</a:t>
            </a:r>
            <a:r>
              <a:rPr lang="ru-RU" smtClean="0">
                <a:solidFill>
                  <a:srgbClr val="FFC000"/>
                </a:solidFill>
              </a:rPr>
              <a:t>  </a:t>
            </a:r>
            <a:r>
              <a:rPr lang="ru-RU" smtClean="0"/>
              <a:t>(изображение, состоящее из декоративных элементов) –  для украшения сумок, сапог, шуб.</a:t>
            </a:r>
          </a:p>
          <a:p>
            <a:pPr>
              <a:buFont typeface="Wingdings 2" pitchFamily="18" charset="2"/>
              <a:buNone/>
            </a:pPr>
            <a:endParaRPr lang="ru-RU" smtClean="0">
              <a:solidFill>
                <a:srgbClr val="FFFF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i-main-pic" descr="Картинка 65 из 138">
            <a:hlinkClick r:id="rId2" tgtFrame="_blank"/>
          </p:cNvPr>
          <p:cNvPicPr/>
          <p:nvPr/>
        </p:nvPicPr>
        <p:blipFill>
          <a:blip r:embed="rId3" cstate="print"/>
          <a:srcRect t="28750" r="-3898" b="13250"/>
          <a:stretch>
            <a:fillRect/>
          </a:stretch>
        </p:blipFill>
        <p:spPr bwMode="auto">
          <a:xfrm>
            <a:off x="3714750" y="2286000"/>
            <a:ext cx="2860675" cy="220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-main-pic" descr="Картинка 1 из 8830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88" y="2500313"/>
            <a:ext cx="2371725" cy="3219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-main-pic" descr="Картинка 24 из 286">
            <a:hlinkClick r:id="rId6" tgtFrame="_blank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43688" y="3429000"/>
            <a:ext cx="1885950" cy="2609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1"/>
          <p:cNvSpPr>
            <a:spLocks noGrp="1"/>
          </p:cNvSpPr>
          <p:nvPr>
            <p:ph idx="1"/>
          </p:nvPr>
        </p:nvSpPr>
        <p:spPr>
          <a:xfrm>
            <a:off x="457200" y="714375"/>
            <a:ext cx="8229600" cy="53816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b="1" i="1" smtClean="0"/>
              <a:t>кримплен         </a:t>
            </a:r>
            <a:r>
              <a:rPr lang="ru-RU" sz="2800" b="1" i="1" smtClean="0"/>
              <a:t>                       </a:t>
            </a:r>
            <a:r>
              <a:rPr lang="ru-RU" b="1" i="1" smtClean="0"/>
              <a:t>               трикотаж</a:t>
            </a:r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i-main-pic" descr="Картинка 19 из 9375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25" y="3000375"/>
            <a:ext cx="3228975" cy="2422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-main-pic" descr="Картинка 20 из 106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5" y="1428750"/>
            <a:ext cx="2678113" cy="2219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-main-pic" descr="Картинка 1 из 64000">
            <a:hlinkClick r:id="rId6" tgtFrame="_blank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29250" y="1428750"/>
            <a:ext cx="3035300" cy="2238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463" name="Прямоугольник 6"/>
          <p:cNvSpPr>
            <a:spLocks noChangeArrowheads="1"/>
          </p:cNvSpPr>
          <p:nvPr/>
        </p:nvSpPr>
        <p:spPr bwMode="auto">
          <a:xfrm>
            <a:off x="3071813" y="5465763"/>
            <a:ext cx="24399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Constantia" pitchFamily="18" charset="0"/>
              </a:rPr>
              <a:t>плотный драп</a:t>
            </a:r>
            <a:endParaRPr lang="ru-RU" sz="2400">
              <a:latin typeface="Constantia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1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5810250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b="1" i="1" smtClean="0">
                <a:solidFill>
                  <a:srgbClr val="FFC000"/>
                </a:solidFill>
              </a:rPr>
              <a:t>Вводный инструктаж</a:t>
            </a:r>
            <a:endParaRPr lang="ru-RU" smtClean="0">
              <a:solidFill>
                <a:srgbClr val="FFC000"/>
              </a:solidFill>
            </a:endParaRPr>
          </a:p>
          <a:p>
            <a:r>
              <a:rPr lang="ru-RU" smtClean="0"/>
              <a:t>1.Вспомним порядок перевода 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рисунка на основную ткань 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с использованием кальки.</a:t>
            </a:r>
          </a:p>
          <a:p>
            <a:r>
              <a:rPr lang="ru-RU" smtClean="0"/>
              <a:t>2.Рассмотрим образец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«Последовательность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выполнения аппликации». 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0478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Рисунок 3" descr="http://festival.1september.ru/articles/414856/pril1.jpg"/>
          <p:cNvPicPr/>
          <p:nvPr/>
        </p:nvPicPr>
        <p:blipFill>
          <a:blip r:embed="rId2" cstate="print"/>
          <a:srcRect t="8894"/>
          <a:stretch>
            <a:fillRect/>
          </a:stretch>
        </p:blipFill>
        <p:spPr bwMode="auto">
          <a:xfrm>
            <a:off x="5072063" y="1285875"/>
            <a:ext cx="3714750" cy="5357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http://festival.1september.ru/articles/414856/img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3857625"/>
            <a:ext cx="3571875" cy="2570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1"/>
          <p:cNvSpPr>
            <a:spLocks noGrp="1"/>
          </p:cNvSpPr>
          <p:nvPr>
            <p:ph idx="1"/>
          </p:nvPr>
        </p:nvSpPr>
        <p:spPr>
          <a:xfrm>
            <a:off x="457200" y="785813"/>
            <a:ext cx="8229600" cy="5310187"/>
          </a:xfrm>
        </p:spPr>
        <p:txBody>
          <a:bodyPr/>
          <a:lstStyle/>
          <a:p>
            <a:r>
              <a:rPr lang="ru-RU" sz="2800" smtClean="0"/>
              <a:t>3.Рассмотрим технологическую карту «Швы, применяемые при выполнении аппликации». 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762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Рисунок 3" descr="http://festival.1september.ru/articles/414856/pril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1857375"/>
            <a:ext cx="6072188" cy="4143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1"/>
          <p:cNvSpPr>
            <a:spLocks noGrp="1"/>
          </p:cNvSpPr>
          <p:nvPr>
            <p:ph idx="1"/>
          </p:nvPr>
        </p:nvSpPr>
        <p:spPr>
          <a:xfrm>
            <a:off x="457200" y="714375"/>
            <a:ext cx="8229600" cy="5381625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z="3600" b="1" smtClean="0">
                <a:solidFill>
                  <a:srgbClr val="FFC000"/>
                </a:solidFill>
              </a:rPr>
              <a:t>Помни!</a:t>
            </a:r>
            <a:endParaRPr lang="ru-RU" sz="3600" smtClean="0">
              <a:solidFill>
                <a:srgbClr val="FFC000"/>
              </a:solidFill>
            </a:endParaRPr>
          </a:p>
          <a:p>
            <a:pPr>
              <a:buFont typeface="Wingdings 2" pitchFamily="18" charset="2"/>
              <a:buNone/>
            </a:pPr>
            <a:r>
              <a:rPr lang="ru-RU" b="1" u="sng" smtClean="0">
                <a:solidFill>
                  <a:srgbClr val="FFC000"/>
                </a:solidFill>
              </a:rPr>
              <a:t>При работе с клеем</a:t>
            </a:r>
            <a:endParaRPr lang="ru-RU" smtClean="0">
              <a:solidFill>
                <a:srgbClr val="FFC000"/>
              </a:solidFill>
            </a:endParaRPr>
          </a:p>
          <a:p>
            <a:r>
              <a:rPr lang="ru-RU" smtClean="0"/>
              <a:t>1.Клея бери столько, сколько нужно, не слишком много и не слишком мало.</a:t>
            </a:r>
          </a:p>
          <a:p>
            <a:r>
              <a:rPr lang="ru-RU" smtClean="0"/>
              <a:t>2.Используй мягкую салфетку для удаления лишнего клея.</a:t>
            </a:r>
          </a:p>
          <a:p>
            <a:pPr>
              <a:buFont typeface="Wingdings 2" pitchFamily="18" charset="2"/>
              <a:buNone/>
            </a:pPr>
            <a:r>
              <a:rPr lang="ru-RU" b="1" u="sng" smtClean="0">
                <a:solidFill>
                  <a:srgbClr val="FFC000"/>
                </a:solidFill>
              </a:rPr>
              <a:t>При работе с ножницами</a:t>
            </a:r>
            <a:endParaRPr lang="ru-RU" smtClean="0">
              <a:solidFill>
                <a:srgbClr val="FFC000"/>
              </a:solidFill>
            </a:endParaRPr>
          </a:p>
          <a:p>
            <a:r>
              <a:rPr lang="ru-RU" smtClean="0"/>
              <a:t>1. Храните ножницы в определенном месте (коробке).</a:t>
            </a:r>
          </a:p>
          <a:p>
            <a:r>
              <a:rPr lang="ru-RU" smtClean="0"/>
              <a:t>2. Кладите их сомкнутыми остриями от себя.</a:t>
            </a:r>
          </a:p>
          <a:p>
            <a:endParaRPr lang="ru-RU" smtClean="0"/>
          </a:p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191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Рисунок 3" descr="http://www.lenagold.ru/fon/clipart/n/nogn/nogn21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21238">
            <a:off x="6861175" y="4692650"/>
            <a:ext cx="1619250" cy="1714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http://im3-tub.yandex.net/i?id=106635948-11">
            <a:hlinkClick r:id="rId3"/>
          </p:cNvPr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13" y="2214563"/>
            <a:ext cx="1781175" cy="1552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25"/>
            <a:ext cx="8229600" cy="5095875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u="sng" dirty="0" smtClean="0">
                <a:solidFill>
                  <a:srgbClr val="FFC000"/>
                </a:solidFill>
              </a:rPr>
              <a:t>При работе с иголками и булавками</a:t>
            </a:r>
            <a:endParaRPr lang="ru-RU" dirty="0" smtClean="0">
              <a:solidFill>
                <a:srgbClr val="FFC000"/>
              </a:solidFill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1. Шейте с наперстком.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2. Храните иголки и булавки в определенном месте (специальной коробке, подушечке и т. д.), не оставляйте их на рабочем месте (столе), ни в коем случае не берите иголки, булавки в рот.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3. Не пользуйтесь для шитья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ржавой иголкой.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4. Выкройки к ткани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прикрепляйте острыми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концами булавок в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направлении от себя.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191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Рисунок 3" descr="http://www.lenagold.ru/fon/clipart/s/skre/skrep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63" y="285750"/>
            <a:ext cx="1428750" cy="1500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http://www.artfrank.ru/uploads/2/holiday/AliciaThommas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25" y="3500438"/>
            <a:ext cx="2857500" cy="2571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1"/>
          <p:cNvSpPr>
            <a:spLocks noGrp="1"/>
          </p:cNvSpPr>
          <p:nvPr>
            <p:ph idx="1"/>
          </p:nvPr>
        </p:nvSpPr>
        <p:spPr>
          <a:xfrm>
            <a:off x="457200" y="714375"/>
            <a:ext cx="8229600" cy="53816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b="1" u="sng" smtClean="0">
                <a:solidFill>
                  <a:srgbClr val="FFC000"/>
                </a:solidFill>
              </a:rPr>
              <a:t>При работе с утюгом</a:t>
            </a:r>
            <a:endParaRPr lang="ru-RU" u="sng" smtClean="0">
              <a:solidFill>
                <a:srgbClr val="FFC000"/>
              </a:solidFill>
            </a:endParaRPr>
          </a:p>
          <a:p>
            <a:r>
              <a:rPr lang="ru-RU" smtClean="0"/>
              <a:t>1. Не оставляйте включенный электроутюг в сети без присмотра.</a:t>
            </a:r>
          </a:p>
          <a:p>
            <a:r>
              <a:rPr lang="ru-RU" smtClean="0"/>
              <a:t>2. Включайте и выключайте утюг сухими руками.</a:t>
            </a:r>
          </a:p>
          <a:p>
            <a:r>
              <a:rPr lang="ru-RU" smtClean="0"/>
              <a:t>3. Ставьте утюг на специальную подставку.</a:t>
            </a:r>
          </a:p>
          <a:p>
            <a:r>
              <a:rPr lang="ru-RU" smtClean="0"/>
              <a:t>4. Следите за нормальной работой утюга, обо всех неисправностях сообщайте учителю.</a:t>
            </a:r>
          </a:p>
          <a:p>
            <a:r>
              <a:rPr lang="ru-RU" smtClean="0"/>
              <a:t>5. Следите за тем, чтобы подошва утюга не касалась шнура.</a:t>
            </a:r>
          </a:p>
          <a:p>
            <a:r>
              <a:rPr lang="ru-RU" smtClean="0"/>
              <a:t>6. Отключайте утюг только</a:t>
            </a:r>
            <a:r>
              <a:rPr lang="ru-RU" b="1" smtClean="0"/>
              <a:t> </a:t>
            </a:r>
            <a:r>
              <a:rPr lang="ru-RU" smtClean="0"/>
              <a:t>за вилку.</a:t>
            </a:r>
          </a:p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4766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i-main-pic" descr="Картинка 12 из 64000">
            <a:hlinkClick r:id="rId2" tgtFrame="_blank"/>
          </p:cNvPr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227" b="3000"/>
          <a:stretch>
            <a:fillRect/>
          </a:stretch>
        </p:blipFill>
        <p:spPr bwMode="auto">
          <a:xfrm>
            <a:off x="6000750" y="4214813"/>
            <a:ext cx="2333625" cy="2062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Содержимое 3" descr="Ситцевый щенок. Ваня Платонов (1Б)"/>
          <p:cNvPicPr>
            <a:picLocks noGrp="1"/>
          </p:cNvPicPr>
          <p:nvPr>
            <p:ph idx="1"/>
          </p:nvPr>
        </p:nvPicPr>
        <p:blipFill>
          <a:blip r:embed="rId2" cstate="print"/>
          <a:srcRect l="2088" t="1805" r="1879" b="2166"/>
          <a:stretch>
            <a:fillRect/>
          </a:stretch>
        </p:blipFill>
        <p:spPr>
          <a:xfrm>
            <a:off x="4929188" y="2643188"/>
            <a:ext cx="3492500" cy="30765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Саша Пустовит (1В класс)"/>
          <p:cNvPicPr/>
          <p:nvPr/>
        </p:nvPicPr>
        <p:blipFill>
          <a:blip r:embed="rId3" cstate="print"/>
          <a:srcRect l="17115" t="17179" r="24615" b="16667"/>
          <a:stretch>
            <a:fillRect/>
          </a:stretch>
        </p:blipFill>
        <p:spPr bwMode="auto">
          <a:xfrm>
            <a:off x="785813" y="1000125"/>
            <a:ext cx="3714750" cy="3357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В серебристом родничке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Слышен голосочек-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Словно бьётся в кулачке 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Маленький звоночек.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          -Дай звоночек, родничок, 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          Поиграть немножко.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          Разожми свой кулачок,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          Покажи ладошку</a:t>
            </a:r>
          </a:p>
          <a:p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196" name="Рисунок 3" descr="http://www.movierating.ru/screens/008259/scree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r="16000"/>
          <a:stretch>
            <a:fillRect/>
          </a:stretch>
        </p:blipFill>
        <p:spPr bwMode="auto">
          <a:xfrm>
            <a:off x="5143500" y="642938"/>
            <a:ext cx="342900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627" name="Содержимое 3" descr="Шотландская мышь"/>
          <p:cNvPicPr>
            <a:picLocks noGrp="1"/>
          </p:cNvPicPr>
          <p:nvPr>
            <p:ph idx="1"/>
          </p:nvPr>
        </p:nvPicPr>
        <p:blipFill>
          <a:blip r:embed="rId2" cstate="print"/>
          <a:srcRect l="7477" t="14000" r="1869" b="6667"/>
          <a:stretch>
            <a:fillRect/>
          </a:stretch>
        </p:blipFill>
        <p:spPr>
          <a:xfrm>
            <a:off x="857250" y="1571625"/>
            <a:ext cx="3286125" cy="4214813"/>
          </a:xfrm>
        </p:spPr>
      </p:pic>
      <p:pic>
        <p:nvPicPr>
          <p:cNvPr id="5" name="Рисунок 4" descr="Мышонок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714375"/>
            <a:ext cx="3295650" cy="3714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Содержимое 3" descr="Аппликация из лоскутков ткани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9125" y="571500"/>
            <a:ext cx="4286250" cy="28194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Букет"/>
          <p:cNvPicPr/>
          <p:nvPr/>
        </p:nvPicPr>
        <p:blipFill>
          <a:blip r:embed="rId3" cstate="print"/>
          <a:srcRect t="14375" b="3542"/>
          <a:stretch>
            <a:fillRect/>
          </a:stretch>
        </p:blipFill>
        <p:spPr bwMode="auto">
          <a:xfrm>
            <a:off x="785813" y="1285875"/>
            <a:ext cx="3486150" cy="3752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-main-pic" descr="Картинка 44 из 8830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8" y="3714750"/>
            <a:ext cx="3895725" cy="2784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Родничок ответил: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- Что ты! У меня полно работы!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С этой песенкой моей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Мне работать веселей.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Я журчу, журчу, журчу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Не переставая.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Я всё время хлопочу-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Поле поливаю!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Потрудись и ты, дружочек,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Зазвенит и твой звоночек!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220" name="i-main-pic" descr="Картинка 30 из 11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t="35590" r="49532" b="2255"/>
          <a:stretch>
            <a:fillRect/>
          </a:stretch>
        </p:blipFill>
        <p:spPr bwMode="auto">
          <a:xfrm>
            <a:off x="5072063" y="2714625"/>
            <a:ext cx="3381375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                Человек по натуре своей – художник. </a:t>
            </a:r>
            <a:b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             Он всюду, так или иначе, стремится вносить в свою жизнь красоту…</a:t>
            </a:r>
            <a:b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             Красивые вещи воспитывают творческое воображение людей и уважение к их труду.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                                                       М.Горький.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1"/>
          <p:cNvSpPr>
            <a:spLocks noGrp="1"/>
          </p:cNvSpPr>
          <p:nvPr>
            <p:ph idx="1"/>
          </p:nvPr>
        </p:nvSpPr>
        <p:spPr>
          <a:xfrm>
            <a:off x="457200" y="785813"/>
            <a:ext cx="8229600" cy="531018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b="1" smtClean="0">
                <a:solidFill>
                  <a:srgbClr val="FF0000"/>
                </a:solidFill>
              </a:rPr>
              <a:t>                    Аппликация </a:t>
            </a:r>
            <a:r>
              <a:rPr lang="ru-RU" smtClean="0"/>
              <a:t>- это способ создания изображения посредством наклеивания или нашивания на что-либо разноцветных, разноформенных кусочков ткани или бумаги.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42862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smtClean="0"/>
              <a:t>                     </a:t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>                                       </a:t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> </a:t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endParaRPr lang="ru-RU"/>
          </a:p>
        </p:txBody>
      </p:sp>
      <p:pic>
        <p:nvPicPr>
          <p:cNvPr id="4" name="i-main-pic" descr="Картинка 6 из 8830">
            <a:hlinkClick r:id="rId2" tgtFrame="_blank"/>
          </p:cNvPr>
          <p:cNvPicPr/>
          <p:nvPr/>
        </p:nvPicPr>
        <p:blipFill>
          <a:blip r:embed="rId3" cstate="print"/>
          <a:srcRect l="15179" t="3571" r="18155" b="7540"/>
          <a:stretch>
            <a:fillRect/>
          </a:stretch>
        </p:blipFill>
        <p:spPr bwMode="auto">
          <a:xfrm>
            <a:off x="357188" y="2643188"/>
            <a:ext cx="2133600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-main-pic" descr="Картинка 4 из 8830">
            <a:hlinkClick r:id="rId4" tgtFrame="_blank"/>
          </p:cNvPr>
          <p:cNvPicPr/>
          <p:nvPr/>
        </p:nvPicPr>
        <p:blipFill>
          <a:blip r:embed="rId5" cstate="print"/>
          <a:srcRect l="11575" t="7692" r="10141" b="4396"/>
          <a:stretch>
            <a:fillRect/>
          </a:stretch>
        </p:blipFill>
        <p:spPr bwMode="auto">
          <a:xfrm>
            <a:off x="6357938" y="4000500"/>
            <a:ext cx="2319337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70" name="Picture 2" descr="Картинка 102 из 8830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88" y="3286125"/>
            <a:ext cx="35306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mtClean="0"/>
              <a:t>Картины</a:t>
            </a:r>
            <a:endParaRPr lang="ru-RU"/>
          </a:p>
        </p:txBody>
      </p:sp>
      <p:pic>
        <p:nvPicPr>
          <p:cNvPr id="4" name="i-main-pic" descr="Картинка 100 из 8830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063" y="1714500"/>
            <a:ext cx="3586162" cy="45720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-main-pic" descr="Картинка 94 из 8830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50" y="714375"/>
            <a:ext cx="4387850" cy="4010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mtClean="0"/>
              <a:t>Наволочки</a:t>
            </a:r>
            <a:endParaRPr lang="ru-RU"/>
          </a:p>
        </p:txBody>
      </p:sp>
      <p:pic>
        <p:nvPicPr>
          <p:cNvPr id="13315" name="Содержимое 3" descr="http://foto.rambler.ru/public/karma_kar/2/3/1-prev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3438" y="500063"/>
            <a:ext cx="3286125" cy="2786062"/>
          </a:xfrm>
        </p:spPr>
      </p:pic>
      <p:pic>
        <p:nvPicPr>
          <p:cNvPr id="6" name="Рисунок 5" descr="http://4.bp.blogspot.com/_e3NpuFGKPkg/S1SpOOh9LaI/AAAAAAAABO4/u7UtrAzOZEA/s320/CanonJuly+2009+867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63" y="3500438"/>
            <a:ext cx="3976687" cy="2928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-main-pic" descr="Картинка 76 из 1490">
            <a:hlinkClick r:id="rId6" tgtFrame="_blank"/>
          </p:cNvPr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109" t="2510" r="7817"/>
          <a:stretch>
            <a:fillRect/>
          </a:stretch>
        </p:blipFill>
        <p:spPr bwMode="auto">
          <a:xfrm>
            <a:off x="500063" y="1785938"/>
            <a:ext cx="2581275" cy="4500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mtClean="0"/>
              <a:t>Прихватки, фартуки</a:t>
            </a:r>
            <a:endParaRPr lang="ru-RU"/>
          </a:p>
        </p:txBody>
      </p:sp>
      <p:pic>
        <p:nvPicPr>
          <p:cNvPr id="4" name="i-main-pic" descr="Картинка 23 из 189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42938" y="1357313"/>
            <a:ext cx="3121025" cy="45720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-main-pic" descr="Картинка 32 из 189">
            <a:hlinkClick r:id="rId4" tgtFrame="_blank"/>
          </p:cNvPr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38" y="428625"/>
            <a:ext cx="1457325" cy="2552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-main-pic" descr="Картинка 35 из 189">
            <a:hlinkClick r:id="rId6" tgtFrame="_blank"/>
          </p:cNvPr>
          <p:cNvPicPr/>
          <p:nvPr/>
        </p:nvPicPr>
        <p:blipFill>
          <a:blip r:embed="rId7" cstate="print">
            <a:clrChange>
              <a:clrFrom>
                <a:srgbClr val="FCFB8F"/>
              </a:clrFrom>
              <a:clrTo>
                <a:srgbClr val="FCFB8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3" y="3429000"/>
            <a:ext cx="3729037" cy="2909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mtClean="0"/>
              <a:t>Сумки</a:t>
            </a:r>
            <a:endParaRPr lang="ru-RU"/>
          </a:p>
        </p:txBody>
      </p:sp>
      <p:pic>
        <p:nvPicPr>
          <p:cNvPr id="4" name="i-main-pic" descr="Картинка 9 из 2148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28688" y="1500188"/>
            <a:ext cx="3048000" cy="45624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-main-pic" descr="Картинка 70 из 2148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8" y="285750"/>
            <a:ext cx="3457575" cy="2303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-main-pic" descr="Картинка 158 из 8830">
            <a:hlinkClick r:id="rId6" tgtFrame="_blank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5" y="2786063"/>
            <a:ext cx="2714625" cy="3619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382</TotalTime>
  <Words>425</Words>
  <Application>Microsoft Office PowerPoint</Application>
  <PresentationFormat>Экран (4:3)</PresentationFormat>
  <Paragraphs>77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Бумажная</vt:lpstr>
      <vt:lpstr> УРОК ТРУДОВОГО ОБУЧЕНИЯ 3 КЛАСС Тема:  Аппликация из ткани </vt:lpstr>
      <vt:lpstr>Слайд 2</vt:lpstr>
      <vt:lpstr>Слайд 3</vt:lpstr>
      <vt:lpstr>Слайд 4</vt:lpstr>
      <vt:lpstr>                                                                           </vt:lpstr>
      <vt:lpstr>Картины</vt:lpstr>
      <vt:lpstr>Наволочки</vt:lpstr>
      <vt:lpstr>Прихватки, фартуки</vt:lpstr>
      <vt:lpstr>Сумки</vt:lpstr>
      <vt:lpstr>          Аппликации бывают: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ТРУДОВОГО ОБУЧЕНИЯ 3 КЛАСС Тема: Аппликация из ткани</dc:title>
  <dc:creator>DIMIDROL</dc:creator>
  <cp:lastModifiedBy>Admin</cp:lastModifiedBy>
  <cp:revision>45</cp:revision>
  <dcterms:created xsi:type="dcterms:W3CDTF">2010-10-24T08:38:54Z</dcterms:created>
  <dcterms:modified xsi:type="dcterms:W3CDTF">2012-05-05T10:56:15Z</dcterms:modified>
</cp:coreProperties>
</file>