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72" r:id="rId4"/>
    <p:sldId id="274" r:id="rId5"/>
    <p:sldId id="273" r:id="rId6"/>
    <p:sldId id="276" r:id="rId7"/>
    <p:sldId id="277" r:id="rId8"/>
    <p:sldId id="275" r:id="rId9"/>
    <p:sldId id="279" r:id="rId10"/>
    <p:sldId id="285" r:id="rId11"/>
    <p:sldId id="259" r:id="rId12"/>
    <p:sldId id="258" r:id="rId13"/>
    <p:sldId id="281" r:id="rId14"/>
    <p:sldId id="283" r:id="rId15"/>
    <p:sldId id="263" r:id="rId16"/>
    <p:sldId id="284" r:id="rId17"/>
    <p:sldId id="257" r:id="rId18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1205BB"/>
    <a:srgbClr val="2B0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6" autoAdjust="0"/>
  </p:normalViewPr>
  <p:slideViewPr>
    <p:cSldViewPr>
      <p:cViewPr varScale="1">
        <p:scale>
          <a:sx n="64" d="100"/>
          <a:sy n="64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0C8C6-0E92-40D6-8E35-B6A4AE13A76E}" type="datetimeFigureOut">
              <a:rPr lang="ru-RU" smtClean="0"/>
              <a:t>05.01.2014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50662-B221-4BE0-BA13-F0001D7FE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1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335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79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994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14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643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868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32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136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91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312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702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571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206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952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557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50662-B221-4BE0-BA13-F0001D7FEBC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37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53" indent="0" algn="ctr">
              <a:buNone/>
              <a:defRPr/>
            </a:lvl2pPr>
            <a:lvl3pPr marL="914305" indent="0" algn="ctr">
              <a:buNone/>
              <a:defRPr/>
            </a:lvl3pPr>
            <a:lvl4pPr marL="1371458" indent="0" algn="ctr">
              <a:buNone/>
              <a:defRPr/>
            </a:lvl4pPr>
            <a:lvl5pPr marL="1828610" indent="0" algn="ctr">
              <a:buNone/>
              <a:defRPr/>
            </a:lvl5pPr>
            <a:lvl6pPr marL="2285763" indent="0" algn="ctr">
              <a:buNone/>
              <a:defRPr/>
            </a:lvl6pPr>
            <a:lvl7pPr marL="2742915" indent="0" algn="ctr">
              <a:buNone/>
              <a:defRPr/>
            </a:lvl7pPr>
            <a:lvl8pPr marL="3200068" indent="0" algn="ctr">
              <a:buNone/>
              <a:defRPr/>
            </a:lvl8pPr>
            <a:lvl9pPr marL="365722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1D8F8-9B18-4B61-81DC-51196A5BC65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647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353D0-F025-486A-A866-3E845B0A8D8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16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3" indent="0">
              <a:buNone/>
              <a:defRPr sz="1800"/>
            </a:lvl2pPr>
            <a:lvl3pPr marL="914305" indent="0">
              <a:buNone/>
              <a:defRPr sz="1600"/>
            </a:lvl3pPr>
            <a:lvl4pPr marL="1371458" indent="0">
              <a:buNone/>
              <a:defRPr sz="1400"/>
            </a:lvl4pPr>
            <a:lvl5pPr marL="1828610" indent="0">
              <a:buNone/>
              <a:defRPr sz="1400"/>
            </a:lvl5pPr>
            <a:lvl6pPr marL="2285763" indent="0">
              <a:buNone/>
              <a:defRPr sz="1400"/>
            </a:lvl6pPr>
            <a:lvl7pPr marL="2742915" indent="0">
              <a:buNone/>
              <a:defRPr sz="1400"/>
            </a:lvl7pPr>
            <a:lvl8pPr marL="3200068" indent="0">
              <a:buNone/>
              <a:defRPr sz="1400"/>
            </a:lvl8pPr>
            <a:lvl9pPr marL="365722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A4FDF-029F-42DC-A40C-82F04C53948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467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5C2A9-0FE0-46BC-BCEC-D966DB61CD9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7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2B504-DD37-4C55-86FC-322DAC12A42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712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408A1-9E91-475D-912D-E17668475880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64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8C9DE-A64E-4226-AC9F-AFDE358E7D8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749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CFC23-BA74-4BB5-BD42-66A82B19154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8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A3787-DCF6-47E0-9BEE-289C234EFE7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637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6D270-D276-4BCA-BBFA-B725F10C3DF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843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FA9F-A5AE-4B56-9BE1-93330B1C7FF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49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5A5013-30EF-40C8-B95E-72F3C3F73E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3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30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91430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91430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defTabSz="91430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defTabSz="91430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>
                <a:gamma/>
                <a:tint val="0"/>
                <a:invGamma/>
              </a:srgbClr>
            </a:gs>
            <a:gs pos="100000">
              <a:srgbClr val="99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3254A32-C12A-43DA-A60C-E9BD50F214C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99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865" indent="-34286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882" indent="-228577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034" indent="-228577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18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hyperlink" Target="http://www.vorkuta-cbs.ru/cdyub" TargetMode="External"/><Relationship Id="rId5" Type="http://schemas.openxmlformats.org/officeDocument/2006/relationships/hyperlink" Target="http://&#1072;&#1088;&#1093;&#1080;&#1074;-&#1074;&#1086;&#1088;&#1082;&#1091;&#1090;&#1072;.&#1088;&#1092;/" TargetMode="External"/><Relationship Id="rId4" Type="http://schemas.openxmlformats.org/officeDocument/2006/relationships/hyperlink" Target="http://elenaranko.ucoz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878360" y="501453"/>
            <a:ext cx="6912768" cy="1872208"/>
          </a:xfrm>
          <a:prstGeom prst="rect">
            <a:avLst/>
          </a:prstGeom>
        </p:spPr>
        <p:txBody>
          <a:bodyPr vert="horz" lIns="91430" tIns="45715" rIns="91430" bIns="45715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788024" y="5013177"/>
            <a:ext cx="4124325" cy="1512887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Бабенко Наталия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Еманоиловна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учитель математике</a:t>
            </a:r>
          </a:p>
          <a:p>
            <a:pPr>
              <a:spcBef>
                <a:spcPts val="0"/>
              </a:spcBef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МОУ «СОШ №16»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1" y="1"/>
            <a:ext cx="1981200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3" y="692696"/>
            <a:ext cx="6678488" cy="1569660"/>
          </a:xfrm>
          <a:prstGeom prst="rect">
            <a:avLst/>
          </a:prstGeom>
        </p:spPr>
        <p:txBody>
          <a:bodyPr wrap="square" lIns="91430" tIns="45715" rIns="91430" bIns="45715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Путешествие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 прошлое 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города 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Воркута.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1381" y="260648"/>
            <a:ext cx="4139952" cy="2677646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a typeface="Times New Roman"/>
              </a:rPr>
              <a:t>На базе нескольких поселков 26 ноября 1943 г. был образован город Воркута.</a:t>
            </a:r>
            <a:br>
              <a:rPr lang="ru-RU" sz="2400" dirty="0" smtClean="0">
                <a:solidFill>
                  <a:srgbClr val="C00000"/>
                </a:solidFill>
                <a:ea typeface="Times New Roman"/>
              </a:rPr>
            </a:br>
            <a:r>
              <a:rPr lang="ru-RU" sz="2400" dirty="0" smtClean="0">
                <a:solidFill>
                  <a:srgbClr val="C00000"/>
                </a:solidFill>
                <a:ea typeface="Times New Roman"/>
              </a:rPr>
              <a:t>В то время в городе имелись 3 магазина, 3 школы, 2 детских сада, детские ясли, 2 клуба, 3 больничных пункта.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235" y="3730009"/>
            <a:ext cx="4561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Вычислите сколько лет исполняется в этом году нашему любимому ГОРОДУ ВОРКУТА.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07122" y="5733256"/>
            <a:ext cx="1920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70лет</a:t>
            </a:r>
            <a:endParaRPr lang="ru-RU" dirty="0"/>
          </a:p>
        </p:txBody>
      </p:sp>
      <p:pic>
        <p:nvPicPr>
          <p:cNvPr id="10" name="Picture 2" descr="F:\история воркуты\шахтерскии посело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5" y="113431"/>
            <a:ext cx="4581474" cy="345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история воркуты\строит бульва победы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038" y="3573016"/>
            <a:ext cx="4526295" cy="311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755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0"/>
    </mc:Choice>
    <mc:Fallback xmlns="">
      <p:transition spd="slow" advTm="15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4048" y="127484"/>
            <a:ext cx="4139952" cy="653511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ea typeface="Times New Roman"/>
                <a:cs typeface="Times New Roman"/>
              </a:rPr>
              <a:t>Воркута – город за полярным кругом  на севере Республики Коми.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ea typeface="Times New Roman"/>
                <a:cs typeface="Times New Roman"/>
              </a:rPr>
              <a:t> Находится в зоне вечной  мерзлоты, в тундре.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 В переводе с ненецкого  </a:t>
            </a:r>
            <a:r>
              <a:rPr lang="ru-RU" sz="2400" dirty="0" smtClean="0">
                <a:solidFill>
                  <a:srgbClr val="C00000"/>
                </a:solidFill>
              </a:rPr>
              <a:t>    </a:t>
            </a:r>
            <a:r>
              <a:rPr lang="ru-RU" sz="2400" dirty="0">
                <a:solidFill>
                  <a:srgbClr val="C00000"/>
                </a:solidFill>
              </a:rPr>
              <a:t>название города означает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«Медвежий угол».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 Это верно и сейчас в том значении, что добраться до Воркуты довольно непросто. Автомобильной дороги сюда до сих пор не существует. Попасть в Воркуту можно только на поезде или самолете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5128" y="3861048"/>
            <a:ext cx="7848872" cy="46166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133"/>
            <a:ext cx="4809005" cy="45976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0"/>
    </mc:Choice>
    <mc:Fallback xmlns="">
      <p:transition spd="slow" advTm="1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26509"/>
            <a:ext cx="4860033" cy="306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3091310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C00000"/>
                </a:solidFill>
                <a:ea typeface="Times New Roman"/>
              </a:rPr>
              <a:t>В октябрь </a:t>
            </a:r>
            <a:r>
              <a:rPr lang="ru-RU" sz="2400" dirty="0">
                <a:solidFill>
                  <a:srgbClr val="C00000"/>
                </a:solidFill>
                <a:ea typeface="Times New Roman"/>
              </a:rPr>
              <a:t>1945 г. Закончено строительство новой городской бани.</a:t>
            </a:r>
            <a:br>
              <a:rPr lang="ru-RU" sz="2400" dirty="0">
                <a:solidFill>
                  <a:srgbClr val="C00000"/>
                </a:solidFill>
                <a:ea typeface="Times New Roman"/>
              </a:rPr>
            </a:br>
            <a:r>
              <a:rPr lang="ru-RU" sz="2400" dirty="0" smtClean="0">
                <a:solidFill>
                  <a:srgbClr val="C00000"/>
                </a:solidFill>
                <a:ea typeface="Times New Roman"/>
              </a:rPr>
              <a:t>В октябрь </a:t>
            </a:r>
            <a:r>
              <a:rPr lang="ru-RU" sz="2400" dirty="0">
                <a:solidFill>
                  <a:srgbClr val="C00000"/>
                </a:solidFill>
                <a:ea typeface="Times New Roman"/>
              </a:rPr>
              <a:t>1945 г. Начата строительство стадиона "Динамо".</a:t>
            </a:r>
            <a:br>
              <a:rPr lang="ru-RU" sz="2400" dirty="0">
                <a:solidFill>
                  <a:srgbClr val="C00000"/>
                </a:solidFill>
                <a:ea typeface="Times New Roman"/>
              </a:rPr>
            </a:br>
            <a:r>
              <a:rPr lang="ru-RU" sz="2400" dirty="0">
                <a:solidFill>
                  <a:srgbClr val="C00000"/>
                </a:solidFill>
                <a:ea typeface="Times New Roman"/>
              </a:rPr>
              <a:t>1946 г. Организован Воркутинский аэропорт.</a:t>
            </a:r>
            <a:br>
              <a:rPr lang="ru-RU" sz="2400" dirty="0">
                <a:solidFill>
                  <a:srgbClr val="C00000"/>
                </a:solidFill>
                <a:ea typeface="Times New Roman"/>
              </a:rPr>
            </a:br>
            <a:r>
              <a:rPr lang="ru-RU" sz="2400" dirty="0">
                <a:solidFill>
                  <a:srgbClr val="C00000"/>
                </a:solidFill>
                <a:ea typeface="Times New Roman"/>
              </a:rPr>
              <a:t>1946 г. Организована детская спортивная школа.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0442" y="3356992"/>
            <a:ext cx="4752528" cy="334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0" y="332656"/>
            <a:ext cx="457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/>
            <a:r>
              <a:rPr lang="ru-RU" sz="2000" dirty="0">
                <a:solidFill>
                  <a:srgbClr val="FF0000"/>
                </a:solidFill>
                <a:latin typeface="Constantia"/>
              </a:rPr>
              <a:t>День победы в Великой Отечественной войне жители  Воркуты отметили строительством городского бульвара Победы. Назло коварному северу каждую весну вновь и вновь оживает этот маленький зеленый уголок Воркуты. Он нам дорог как память человеческая, вечная, нерушима.</a:t>
            </a:r>
            <a:endParaRPr lang="ru-RU" sz="1600" dirty="0">
              <a:solidFill>
                <a:srgbClr val="FF0000"/>
              </a:solidFill>
              <a:latin typeface="Constanti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644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0"/>
    </mc:Choice>
    <mc:Fallback xmlns="">
      <p:transition spd="slow" advTm="15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45506" y="187978"/>
            <a:ext cx="6119490" cy="4391025"/>
            <a:chOff x="8724974" y="1809994"/>
            <a:chExt cx="6119490" cy="4391025"/>
          </a:xfrm>
        </p:grpSpPr>
        <p:pic>
          <p:nvPicPr>
            <p:cNvPr id="4102" name="Picture 6" descr="F:\история воркуты\ул комсомальская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8464" y="1809994"/>
              <a:ext cx="6096000" cy="4391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8724974" y="1834830"/>
              <a:ext cx="23999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FF0000"/>
                  </a:solidFill>
                </a:rPr>
                <a:t>у</a:t>
              </a:r>
              <a:r>
                <a:rPr lang="ru-RU" sz="2000" dirty="0" smtClean="0">
                  <a:solidFill>
                    <a:srgbClr val="FF0000"/>
                  </a:solidFill>
                </a:rPr>
                <a:t>л. Комсомольская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80827" y="612924"/>
            <a:ext cx="6552728" cy="4797354"/>
            <a:chOff x="5040088" y="2024844"/>
            <a:chExt cx="6096000" cy="4352925"/>
          </a:xfrm>
        </p:grpSpPr>
        <p:pic>
          <p:nvPicPr>
            <p:cNvPr id="4100" name="Picture 4" descr="F:\история воркуты\ул пушкина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088" y="2024844"/>
              <a:ext cx="6096000" cy="4352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114952" y="2060638"/>
              <a:ext cx="1756407" cy="363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FF0000"/>
                  </a:solidFill>
                </a:rPr>
                <a:t>у</a:t>
              </a:r>
              <a:r>
                <a:rPr lang="ru-RU" sz="2000" dirty="0" smtClean="0">
                  <a:solidFill>
                    <a:srgbClr val="FF0000"/>
                  </a:solidFill>
                </a:rPr>
                <a:t>л. Пушкина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83568" y="1046564"/>
            <a:ext cx="6496132" cy="5167540"/>
            <a:chOff x="3777866" y="-102565"/>
            <a:chExt cx="8102600" cy="6096002"/>
          </a:xfrm>
        </p:grpSpPr>
        <p:pic>
          <p:nvPicPr>
            <p:cNvPr id="4101" name="Picture 5" descr="F:\история воркуты\ул московская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7866" y="-102565"/>
              <a:ext cx="8102600" cy="6096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344753" y="-102565"/>
              <a:ext cx="24482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FF0000"/>
                  </a:solidFill>
                </a:rPr>
                <a:t>ул. Московская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349302" y="121939"/>
            <a:ext cx="6731627" cy="5779324"/>
            <a:chOff x="6715897" y="883405"/>
            <a:chExt cx="11132547" cy="6439862"/>
          </a:xfrm>
        </p:grpSpPr>
        <p:pic>
          <p:nvPicPr>
            <p:cNvPr id="4099" name="Picture 3" descr="F:\история воркуты\Центр мира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5897" y="883405"/>
              <a:ext cx="11132547" cy="6439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296398" y="883405"/>
              <a:ext cx="3160547" cy="514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</a:rPr>
                <a:t>центр Мира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763688" y="1599994"/>
            <a:ext cx="6986879" cy="5256584"/>
            <a:chOff x="-2844824" y="-315416"/>
            <a:chExt cx="6986879" cy="5256584"/>
          </a:xfrm>
        </p:grpSpPr>
        <p:pic>
          <p:nvPicPr>
            <p:cNvPr id="4098" name="Picture 2" descr="F:\история воркуты\ул мира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44824" y="-315416"/>
              <a:ext cx="6986879" cy="5256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-2844824" y="-171400"/>
              <a:ext cx="19442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FF0000"/>
                  </a:solidFill>
                </a:rPr>
                <a:t>у</a:t>
              </a:r>
              <a:r>
                <a:rPr lang="ru-RU" sz="2000" dirty="0" smtClean="0">
                  <a:solidFill>
                    <a:srgbClr val="FF0000"/>
                  </a:solidFill>
                </a:rPr>
                <a:t>л. Мира</a:t>
              </a:r>
              <a:endParaRPr lang="ru-RU" sz="2000" dirty="0">
                <a:solidFill>
                  <a:srgbClr val="FF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1852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4963" y="25957"/>
            <a:ext cx="679903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ea typeface="Times New Roman"/>
              </a:rPr>
              <a:t>В Воркуте много памятных знаков и памятников, посвященным жертвам тоталитарного режима. Сама Воркута - город-памятник сотням тысяч жертв политических репрессий. Здесь еще можно встретить остатки лагерных зон.</a:t>
            </a:r>
          </a:p>
          <a:p>
            <a:r>
              <a:rPr lang="ru-RU" sz="2000" dirty="0">
                <a:solidFill>
                  <a:srgbClr val="C00000"/>
                </a:solidFill>
                <a:ea typeface="Calibri"/>
                <a:cs typeface="Times New Roman"/>
              </a:rPr>
              <a:t>Но не только в остатках лагерей, кладбищах и мемориалах хранится память о первом, самом суровом, этапе жизни заполярного города. Страдая и погибая в </a:t>
            </a:r>
            <a:r>
              <a:rPr lang="ru-RU" sz="2000" dirty="0" err="1">
                <a:solidFill>
                  <a:srgbClr val="C00000"/>
                </a:solidFill>
                <a:ea typeface="Calibri"/>
                <a:cs typeface="Times New Roman"/>
              </a:rPr>
              <a:t>Воркутлаге</a:t>
            </a:r>
            <a:r>
              <a:rPr lang="ru-RU" sz="2000" dirty="0">
                <a:solidFill>
                  <a:srgbClr val="C00000"/>
                </a:solidFill>
                <a:ea typeface="Calibri"/>
                <a:cs typeface="Times New Roman"/>
              </a:rPr>
              <a:t>, лучшие умы России продолжали творить в нечеловеческих условиях. И то, что они создавали, открывали, строили, поныне дает плоды.</a:t>
            </a:r>
            <a:r>
              <a:rPr lang="ru-RU" sz="24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C00000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" name="Picture 2" descr="C:\Documents and Settings\Ученик\Рабочий стол\Рудник\Рудник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72"/>
            <a:ext cx="2344963" cy="3815317"/>
          </a:xfrm>
          <a:prstGeom prst="rect">
            <a:avLst/>
          </a:prstGeom>
          <a:noFill/>
        </p:spPr>
      </p:pic>
      <p:pic>
        <p:nvPicPr>
          <p:cNvPr id="4" name="Picture 2" descr="C:\Documents and Settings\Ученик\Рабочий стол\Рудник\Рудник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5776" y="3885511"/>
            <a:ext cx="4032448" cy="291152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266" y="3376867"/>
            <a:ext cx="2427734" cy="3429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451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0"/>
    </mc:Choice>
    <mc:Fallback xmlns="">
      <p:transition spd="slow" advTm="1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история воркуты\gvuhj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23797" cy="576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623797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за внимание!!!</a:t>
            </a:r>
            <a:endParaRPr lang="ru-RU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72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04665"/>
            <a:ext cx="7993904" cy="347786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200" spc="-100" dirty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</a:rPr>
              <a:t>Список литературы и </a:t>
            </a:r>
            <a:r>
              <a:rPr lang="ru-RU" sz="4200" spc="-10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</a:rPr>
              <a:t>источников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i="1" spc="-100" dirty="0" smtClean="0">
              <a:ln w="3200">
                <a:solidFill>
                  <a:srgbClr val="4F271C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Constantia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i="1" spc="-100" dirty="0">
              <a:ln w="3200">
                <a:solidFill>
                  <a:srgbClr val="4F271C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Constantia"/>
              <a:cs typeface="Arial" pitchFamily="34" charset="0"/>
            </a:endParaRPr>
          </a:p>
          <a:p>
            <a:pPr marL="285750" lvl="0" indent="-28575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i="1" spc="-100" dirty="0" err="1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Виленкин</a:t>
            </a:r>
            <a:r>
              <a:rPr lang="ru-RU" sz="2000" i="1" spc="-10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 </a:t>
            </a:r>
            <a:r>
              <a:rPr lang="ru-RU" sz="2000" i="1" spc="-100" dirty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Н.Я., Чесноков А.С., </a:t>
            </a:r>
            <a:r>
              <a:rPr lang="ru-RU" sz="2000" i="1" spc="-100" dirty="0" err="1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Шварцбурд</a:t>
            </a:r>
            <a:r>
              <a:rPr lang="ru-RU" sz="2000" i="1" spc="-100" dirty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 </a:t>
            </a:r>
            <a:r>
              <a:rPr lang="ru-RU" sz="2000" i="1" spc="-100" dirty="0" err="1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С.И.Математика</a:t>
            </a:r>
            <a:r>
              <a:rPr lang="ru-RU" sz="2000" i="1" spc="-100" dirty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: учебник для 5 класса.- М.: </a:t>
            </a:r>
            <a:r>
              <a:rPr lang="ru-RU" sz="2000" i="1" spc="-100" dirty="0" smtClean="0">
                <a:ln w="3200">
                  <a:solidFill>
                    <a:srgbClr val="4F271C">
                      <a:shade val="75000"/>
                      <a:alpha val="25000"/>
                    </a:srgb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Constantia"/>
                <a:cs typeface="Arial" pitchFamily="34" charset="0"/>
              </a:rPr>
              <a:t>Мнемозина,2011.-280с.</a:t>
            </a:r>
            <a:endParaRPr lang="ru-RU" i="1" spc="-100" dirty="0" smtClean="0">
              <a:ln w="3200">
                <a:solidFill>
                  <a:srgbClr val="4F271C">
                    <a:shade val="75000"/>
                    <a:alpha val="25000"/>
                  </a:srgb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Constantia"/>
              <a:cs typeface="Arial" pitchFamily="34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Arial" pitchFamily="34" charset="0"/>
              </a:rPr>
              <a:t>Сайты: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4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</a:rPr>
              <a:t>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http</a:t>
            </a:r>
            <a:r>
              <a:rPr lang="ru-RU" sz="20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://</a:t>
            </a:r>
            <a:r>
              <a:rPr lang="ru-RU" sz="20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архив-воркута.рф</a:t>
            </a:r>
            <a:endParaRPr lang="ru-RU" sz="20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6"/>
              </a:rPr>
              <a:t>http://www.vorkuta-cbs.ru/cdyub</a:t>
            </a:r>
            <a:endParaRPr lang="ru-RU" sz="2000" i="1" dirty="0" smtClean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600" dirty="0" smtClean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16633"/>
            <a:ext cx="3960440" cy="378565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1930 год </a:t>
            </a:r>
            <a:r>
              <a:rPr lang="ru-RU" sz="2000" dirty="0" smtClean="0">
                <a:solidFill>
                  <a:srgbClr val="C00000"/>
                </a:solidFill>
              </a:rPr>
              <a:t>на реке 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smtClean="0">
                <a:solidFill>
                  <a:srgbClr val="C00000"/>
                </a:solidFill>
              </a:rPr>
              <a:t>Воркута</a:t>
            </a:r>
            <a:r>
              <a:rPr lang="ru-RU" sz="2000" dirty="0">
                <a:solidFill>
                  <a:srgbClr val="C00000"/>
                </a:solidFill>
              </a:rPr>
              <a:t>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пришла первая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экспедиция в составе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которой был Георгий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Александрович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Чернов. </a:t>
            </a:r>
          </a:p>
          <a:p>
            <a:r>
              <a:rPr lang="ru-RU" sz="2000" dirty="0">
                <a:solidFill>
                  <a:srgbClr val="C00000"/>
                </a:solidFill>
              </a:rPr>
              <a:t>На крутом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правом берегу реки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Воркута были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обнаружены 5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выходов угольных  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пластов </a:t>
            </a:r>
          </a:p>
        </p:txBody>
      </p:sp>
      <p:pic>
        <p:nvPicPr>
          <p:cNvPr id="3" name="Picture 2" descr="C:\Documents and Settings\Ученик\Рабочий стол\Рудник\Рудник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296"/>
            <a:ext cx="3000396" cy="478634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57595" y="4719296"/>
            <a:ext cx="6372199" cy="83098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2400" dirty="0">
                <a:solidFill>
                  <a:srgbClr val="2B0BB5"/>
                </a:solidFill>
              </a:rPr>
              <a:t>Вычислите сколько лет прошло  с тех пор как  побывала первая экспедиция на реке Воркута. </a:t>
            </a:r>
          </a:p>
        </p:txBody>
      </p:sp>
      <p:pic>
        <p:nvPicPr>
          <p:cNvPr id="2051" name="Picture 3" descr="F:\история воркуты\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20688"/>
            <a:ext cx="3407046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63749" y="6029873"/>
            <a:ext cx="1812464" cy="400099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ru-RU" sz="2000" dirty="0" smtClean="0"/>
              <a:t>Ответ: 83 года.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490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0"/>
    </mc:Choice>
    <mc:Fallback xmlns="">
      <p:transition spd="slow" advTm="1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еник\Рабочий стол\Рудник\Руд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22137"/>
            <a:ext cx="3835391" cy="2386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33302" y="0"/>
            <a:ext cx="5310698" cy="1631216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lvl="0"/>
            <a:r>
              <a:rPr lang="ru-RU" sz="2000" dirty="0">
                <a:solidFill>
                  <a:srgbClr val="C00000"/>
                </a:solidFill>
              </a:rPr>
              <a:t>1 августа 1931 г. на Воркуту пришел первый 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</a:rPr>
              <a:t>отряд из 43 человек. 6 августа на правом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</a:rPr>
              <a:t>берегу была заложена первая штольня.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</a:rPr>
              <a:t>27 ноября забурилась первая разведочная 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</a:rPr>
              <a:t>скважина.</a:t>
            </a:r>
          </a:p>
        </p:txBody>
      </p:sp>
      <p:pic>
        <p:nvPicPr>
          <p:cNvPr id="4" name="Picture 3" descr="C:\Documents and Settings\Ученик\Рабочий стол\Рудник\Рудник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2898" y="2654582"/>
            <a:ext cx="3565536" cy="22145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79994" y="1565293"/>
            <a:ext cx="5027362" cy="1015663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lvl="0"/>
            <a:r>
              <a:rPr lang="ru-RU" sz="2000" dirty="0">
                <a:solidFill>
                  <a:srgbClr val="C00000"/>
                </a:solidFill>
              </a:rPr>
              <a:t>Летом 1932 г. на Воркутинском месторождении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</a:rPr>
              <a:t>были заложены две наклонные шахты.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67" y="2580956"/>
            <a:ext cx="5004048" cy="255453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lvl="0"/>
            <a:r>
              <a:rPr lang="ru-RU" sz="2000" dirty="0">
                <a:solidFill>
                  <a:srgbClr val="FF0000"/>
                </a:solidFill>
              </a:rPr>
              <a:t>Строительство шахт впервые велось</a:t>
            </a:r>
          </a:p>
          <a:p>
            <a:pPr lvl="0"/>
            <a:r>
              <a:rPr lang="ru-RU" sz="2000" dirty="0">
                <a:solidFill>
                  <a:srgbClr val="FF0000"/>
                </a:solidFill>
              </a:rPr>
              <a:t>в условиях вечной мерзлоты. Очень тяжел был труд горняков, до 1935 уголь добывали в ручную - кайлом и 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</a:rPr>
              <a:t>Лопатой</a:t>
            </a:r>
            <a:r>
              <a:rPr lang="ru-RU" sz="2000" dirty="0">
                <a:solidFill>
                  <a:srgbClr val="FF0000"/>
                </a:solidFill>
              </a:rPr>
              <a:t>,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откатка угля проводилась вручную, с 1940 года – лошадьми, с 1942 года – электровозами, а в 1943 году – появились врубовые </a:t>
            </a:r>
            <a:r>
              <a:rPr lang="ru-RU" sz="2000" dirty="0" smtClean="0">
                <a:solidFill>
                  <a:srgbClr val="FF0000"/>
                </a:solidFill>
              </a:rPr>
              <a:t>машины.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1" y="5666188"/>
            <a:ext cx="3593934" cy="80020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2800" dirty="0" smtClean="0"/>
              <a:t>Ответ:71(18) ; 129(5). </a:t>
            </a:r>
            <a:endParaRPr lang="ru-RU" sz="2800" dirty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67605" y="5229200"/>
            <a:ext cx="22211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Вычислите:</a:t>
            </a:r>
          </a:p>
          <a:p>
            <a:r>
              <a:rPr lang="ru-RU" sz="2800" dirty="0" smtClean="0"/>
              <a:t>1) 1935:27</a:t>
            </a:r>
          </a:p>
          <a:p>
            <a:r>
              <a:rPr lang="ru-RU" sz="2800" dirty="0" smtClean="0"/>
              <a:t>2)  1940:15</a:t>
            </a:r>
            <a:endParaRPr lang="ru-RU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74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000"/>
    </mc:Choice>
    <mc:Fallback xmlns="">
      <p:transition spd="slow" advTm="18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91" y="0"/>
            <a:ext cx="519132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5214318" y="1"/>
            <a:ext cx="3938808" cy="452431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lvl="0"/>
            <a:r>
              <a:rPr lang="ru-RU" sz="2400" dirty="0">
                <a:solidFill>
                  <a:srgbClr val="C00000"/>
                </a:solidFill>
              </a:rPr>
              <a:t>К зимовке 1932 -1933 гг. на Воркуте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 уже было 3 </a:t>
            </a:r>
            <a:r>
              <a:rPr lang="ru-RU" sz="2400" dirty="0" err="1">
                <a:solidFill>
                  <a:srgbClr val="C00000"/>
                </a:solidFill>
              </a:rPr>
              <a:t>лагпункта</a:t>
            </a:r>
            <a:r>
              <a:rPr lang="ru-RU" sz="2400" dirty="0">
                <a:solidFill>
                  <a:srgbClr val="C00000"/>
                </a:solidFill>
              </a:rPr>
              <a:t>.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 Этой же зимой – первая трагедия :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из более чем 1,5 тыс. поселенцев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к марту 1933 г. Осталось полуживыми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всего 54 человека, остальные умерли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 от голода, холода и цинги.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5" y="4149081"/>
            <a:ext cx="3513762" cy="46165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ru-RU" sz="2400" dirty="0"/>
              <a:t>Сколько человек </a:t>
            </a:r>
            <a:r>
              <a:rPr lang="ru-RU" sz="2400" dirty="0" smtClean="0"/>
              <a:t>умерло?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737504" y="5445224"/>
            <a:ext cx="1476815" cy="40011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ru-RU" sz="2000" dirty="0"/>
              <a:t>Ответ: 1446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89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0"/>
    </mc:Choice>
    <mc:Fallback xmlns="">
      <p:transition spd="slow" advTm="1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8083" y="383719"/>
            <a:ext cx="4605728" cy="584765"/>
          </a:xfrm>
          <a:prstGeom prst="rect">
            <a:avLst/>
          </a:prstGeom>
        </p:spPr>
        <p:txBody>
          <a:bodyPr wrap="none" lIns="91430" tIns="45715" rIns="91430" bIns="45715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3200" b="1" i="1" dirty="0" smtClean="0">
                <a:solidFill>
                  <a:srgbClr val="6C51E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Решите уравнение:</a:t>
            </a:r>
            <a:endParaRPr lang="ru-RU" altLang="ru-RU" sz="3200" b="1" i="1" dirty="0">
              <a:solidFill>
                <a:srgbClr val="6C51E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86020" y="131871"/>
            <a:ext cx="2664296" cy="6740307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л =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р =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н =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к =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ь =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д =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у =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Times New Roman"/>
              </a:rPr>
              <a:t>и =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7628161" y="383719"/>
            <a:ext cx="936625" cy="6412005"/>
            <a:chOff x="7628161" y="383719"/>
            <a:chExt cx="936625" cy="6412005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7628161" y="383719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6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13</a:t>
              </a:r>
              <a:endParaRPr lang="ru-RU" altLang="ru-RU" sz="36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7628161" y="2004071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6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21</a:t>
              </a:r>
              <a:endParaRPr lang="ru-RU" altLang="ru-RU" sz="36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7628161" y="3624423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6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3156</a:t>
              </a:r>
              <a:endParaRPr lang="ru-RU" altLang="ru-RU" sz="36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10"/>
            <p:cNvSpPr>
              <a:spLocks noChangeArrowheads="1"/>
            </p:cNvSpPr>
            <p:nvPr/>
          </p:nvSpPr>
          <p:spPr bwMode="auto">
            <a:xfrm>
              <a:off x="7628161" y="4434599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6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12</a:t>
              </a:r>
              <a:endParaRPr lang="ru-RU" altLang="ru-RU" sz="36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7628161" y="5244775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2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3640</a:t>
              </a:r>
              <a:endParaRPr lang="ru-RU" altLang="ru-RU" sz="32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7628161" y="6054951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6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3154</a:t>
              </a:r>
              <a:endParaRPr lang="ru-RU" altLang="ru-RU" sz="36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7628161" y="1193895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6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11</a:t>
              </a:r>
              <a:endParaRPr lang="ru-RU" altLang="ru-RU" sz="36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7628161" y="2814247"/>
              <a:ext cx="936625" cy="74077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sz="3600" b="1" kern="0" dirty="0" smtClean="0">
                  <a:solidFill>
                    <a:srgbClr val="000000"/>
                  </a:solidFill>
                  <a:latin typeface="Times New Roman" pitchFamily="18" charset="0"/>
                </a:rPr>
                <a:t>27</a:t>
              </a:r>
              <a:endParaRPr lang="ru-RU" altLang="ru-RU" sz="3600" b="1" kern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154137" y="5582598"/>
            <a:ext cx="2428844" cy="646331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РУДНИК</a:t>
            </a:r>
            <a:endParaRPr lang="ru-RU" sz="36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287451"/>
            <a:ext cx="270259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800" b="1" dirty="0" smtClean="0"/>
              <a:t>1 вариант</a:t>
            </a:r>
          </a:p>
          <a:p>
            <a:endParaRPr lang="ru-RU" altLang="ru-RU" sz="2800" b="1" dirty="0" smtClean="0"/>
          </a:p>
          <a:p>
            <a:pPr marL="457200" indent="-457200">
              <a:buAutoNum type="arabicParenR"/>
            </a:pPr>
            <a:r>
              <a:rPr lang="ru-RU" altLang="ru-RU" sz="2800" b="1" dirty="0" smtClean="0"/>
              <a:t>891 </a:t>
            </a:r>
            <a:r>
              <a:rPr lang="ru-RU" altLang="ru-RU" sz="2800" b="1" dirty="0"/>
              <a:t>: в = </a:t>
            </a:r>
            <a:r>
              <a:rPr lang="ru-RU" altLang="ru-RU" sz="2800" b="1" dirty="0" smtClean="0"/>
              <a:t>81</a:t>
            </a:r>
          </a:p>
          <a:p>
            <a:pPr marL="457200" indent="-457200">
              <a:buAutoNum type="arabicParenR"/>
            </a:pPr>
            <a:endParaRPr lang="ru-RU" altLang="ru-RU" sz="2800" b="1" dirty="0" smtClean="0"/>
          </a:p>
          <a:p>
            <a:pPr marL="457200" indent="-457200">
              <a:buAutoNum type="arabicParenR" startAt="2"/>
            </a:pPr>
            <a:r>
              <a:rPr lang="ru-RU" altLang="ru-RU" sz="2800" b="1" dirty="0" smtClean="0"/>
              <a:t>у </a:t>
            </a:r>
            <a:r>
              <a:rPr lang="ru-RU" altLang="ru-RU" sz="2800" b="1" dirty="0"/>
              <a:t>: 56 = </a:t>
            </a:r>
            <a:r>
              <a:rPr lang="ru-RU" altLang="ru-RU" sz="2800" b="1" dirty="0" smtClean="0"/>
              <a:t>65</a:t>
            </a:r>
          </a:p>
          <a:p>
            <a:r>
              <a:rPr lang="ru-RU" altLang="ru-RU" sz="2800" b="1" dirty="0" smtClean="0"/>
              <a:t> </a:t>
            </a:r>
          </a:p>
          <a:p>
            <a:pPr marL="457200" indent="-457200">
              <a:buFontTx/>
              <a:buAutoNum type="arabicParenR" startAt="2"/>
            </a:pPr>
            <a:r>
              <a:rPr lang="ru-RU" altLang="ru-RU" sz="2800" b="1" dirty="0" smtClean="0"/>
              <a:t> 37у=444</a:t>
            </a:r>
          </a:p>
          <a:p>
            <a:r>
              <a:rPr lang="ru-RU" altLang="ru-RU" sz="2800" b="1" dirty="0" smtClean="0"/>
              <a:t> </a:t>
            </a:r>
            <a:endParaRPr lang="ru-RU" altLang="ru-RU" sz="2800" b="1" dirty="0"/>
          </a:p>
          <a:p>
            <a:pPr marL="457200" indent="-457200">
              <a:buAutoNum type="arabicParenR" startAt="2"/>
            </a:pPr>
            <a:endParaRPr lang="ru-RU" alt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23896" y="1344156"/>
            <a:ext cx="29340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/>
            <a:r>
              <a:rPr lang="ru-RU" altLang="ru-RU" sz="2800" b="1" dirty="0"/>
              <a:t>2 вариант  </a:t>
            </a:r>
          </a:p>
          <a:p>
            <a:pPr marL="533400" indent="-533400" algn="ctr"/>
            <a:r>
              <a:rPr lang="ru-RU" altLang="ru-RU" sz="2800" b="1" dirty="0"/>
              <a:t>      </a:t>
            </a:r>
          </a:p>
          <a:p>
            <a:pPr marL="533400" indent="-533400">
              <a:buFontTx/>
              <a:buAutoNum type="arabicParenR"/>
            </a:pPr>
            <a:r>
              <a:rPr lang="ru-RU" altLang="ru-RU" sz="2800" b="1" dirty="0"/>
              <a:t>2 5 2  : у = </a:t>
            </a:r>
            <a:r>
              <a:rPr lang="ru-RU" altLang="ru-RU" sz="2800" b="1" dirty="0" smtClean="0"/>
              <a:t>12 </a:t>
            </a:r>
          </a:p>
          <a:p>
            <a:pPr marL="533400" indent="-533400">
              <a:buFontTx/>
              <a:buAutoNum type="arabicParenR"/>
            </a:pPr>
            <a:endParaRPr lang="ru-RU" altLang="ru-RU" sz="2800" b="1" dirty="0"/>
          </a:p>
          <a:p>
            <a:pPr marL="533400" indent="-533400">
              <a:buFontTx/>
              <a:buAutoNum type="arabicParenR"/>
            </a:pPr>
            <a:r>
              <a:rPr lang="ru-RU" altLang="ru-RU" sz="2800" b="1" dirty="0" smtClean="0"/>
              <a:t>  </a:t>
            </a:r>
            <a:r>
              <a:rPr lang="en-US" altLang="ru-RU" sz="2800" b="1" dirty="0"/>
              <a:t>z</a:t>
            </a:r>
            <a:r>
              <a:rPr lang="ru-RU" altLang="ru-RU" sz="2800" b="1" dirty="0"/>
              <a:t> :  83 = </a:t>
            </a:r>
            <a:r>
              <a:rPr lang="ru-RU" altLang="ru-RU" sz="2800" b="1" dirty="0" smtClean="0"/>
              <a:t>38</a:t>
            </a:r>
          </a:p>
          <a:p>
            <a:r>
              <a:rPr lang="ru-RU" altLang="ru-RU" sz="2800" b="1" dirty="0" smtClean="0"/>
              <a:t> </a:t>
            </a:r>
            <a:endParaRPr lang="ru-RU" altLang="ru-RU" sz="2800" b="1" dirty="0"/>
          </a:p>
          <a:p>
            <a:pPr marL="533400" indent="-533400">
              <a:buFontTx/>
              <a:buAutoNum type="arabicParenR"/>
            </a:pPr>
            <a:r>
              <a:rPr lang="ru-RU" altLang="ru-RU" sz="2800" b="1" dirty="0" smtClean="0"/>
              <a:t> </a:t>
            </a:r>
            <a:r>
              <a:rPr lang="ru-RU" altLang="ru-RU" sz="2800" b="1" dirty="0"/>
              <a:t>28 </a:t>
            </a:r>
            <a:r>
              <a:rPr lang="en-US" altLang="ru-RU" sz="2800" b="1" dirty="0"/>
              <a:t>y</a:t>
            </a:r>
            <a:r>
              <a:rPr lang="ru-RU" altLang="ru-RU" sz="2800" b="1" dirty="0"/>
              <a:t>= 756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485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71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374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958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9588" tmFilter="0, 0; 0.125,0.2665; 0.25,0.4; 0.375,0.465; 0.5,0.5;  0.625,0.535; 0.75,0.6; 0.875,0.7335; 1,1">
                                          <p:stCondLst>
                                            <p:cond delay="1958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794" tmFilter="0, 0; 0.125,0.2665; 0.25,0.4; 0.375,0.465; 0.5,0.5;  0.625,0.535; 0.75,0.6; 0.875,0.7335; 1,1">
                                          <p:stCondLst>
                                            <p:cond delay="3905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838" tmFilter="0, 0; 0.125,0.2665; 0.25,0.4; 0.375,0.465; 0.5,0.5;  0.625,0.535; 0.75,0.6; 0.875,0.7335; 1,1">
                                          <p:stCondLst>
                                            <p:cond delay="4885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767">
                                          <p:stCondLst>
                                            <p:cond delay="191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4897" decel="50000">
                                          <p:stCondLst>
                                            <p:cond delay="199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67">
                                          <p:stCondLst>
                                            <p:cond delay="387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4897" decel="50000">
                                          <p:stCondLst>
                                            <p:cond delay="3947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67">
                                          <p:stCondLst>
                                            <p:cond delay="4843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4897" decel="50000">
                                          <p:stCondLst>
                                            <p:cond delay="4920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67">
                                          <p:stCondLst>
                                            <p:cond delay="5333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4897" decel="50000">
                                          <p:stCondLst>
                                            <p:cond delay="5410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4" grpId="1"/>
      <p:bldP spid="12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500" y="0"/>
            <a:ext cx="4381500" cy="1938982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К концу 33 года в поселении Рудник жило 382 чел, а в лагере – 3600 заключенных. В 1934 г. шахта 1\2 выдала на-гора первый промышленный уголь.</a:t>
            </a:r>
          </a:p>
        </p:txBody>
      </p:sp>
      <p:pic>
        <p:nvPicPr>
          <p:cNvPr id="2052" name="Picture 4" descr="http://img04.urban3p.ru/up/o/35/gallery/1305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8698"/>
            <a:ext cx="47625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3121704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Самой большей проблемой оставалась - доставка грузов поселенцам. Частично эту, проблему могла решить узкоколейная железная </a:t>
            </a:r>
            <a:r>
              <a:rPr lang="ru-RU" sz="2400" dirty="0" smtClean="0">
                <a:solidFill>
                  <a:srgbClr val="FF0000"/>
                </a:solidFill>
              </a:rPr>
              <a:t>дорога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от Рудника к пристани Воркута-</a:t>
            </a:r>
            <a:r>
              <a:rPr lang="ru-RU" sz="2400" dirty="0" err="1">
                <a:solidFill>
                  <a:srgbClr val="FF0000"/>
                </a:solidFill>
              </a:rPr>
              <a:t>Вом</a:t>
            </a:r>
            <a:r>
              <a:rPr lang="ru-RU" sz="2400" dirty="0">
                <a:solidFill>
                  <a:srgbClr val="FF0000"/>
                </a:solidFill>
              </a:rPr>
              <a:t>. В 1934 г. дорога была построена. </a:t>
            </a:r>
            <a:endParaRPr lang="ru-RU" sz="2800" dirty="0"/>
          </a:p>
        </p:txBody>
      </p:sp>
      <p:pic>
        <p:nvPicPr>
          <p:cNvPr id="1028" name="Picture 4" descr="F:\история воркуты\нег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21703"/>
            <a:ext cx="4932040" cy="361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578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0"/>
    </mc:Choice>
    <mc:Fallback xmlns="">
      <p:transition spd="slow" advTm="9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703" y="-45688"/>
            <a:ext cx="475353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731325" y="1"/>
            <a:ext cx="4572000" cy="400099"/>
          </a:xfrm>
          <a:prstGeom prst="rect">
            <a:avLst/>
          </a:prstGeom>
        </p:spPr>
        <p:txBody>
          <a:bodyPr lIns="91430" tIns="45715" rIns="91430" bIns="45715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66" y="3045820"/>
            <a:ext cx="5436096" cy="193898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ru-RU" sz="2000" i="1" dirty="0" smtClean="0"/>
              <a:t>Задача: 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1938 г. в </a:t>
            </a:r>
            <a:r>
              <a:rPr lang="ru-RU" sz="2000" dirty="0" smtClean="0"/>
              <a:t>п. Воркуте </a:t>
            </a:r>
            <a:r>
              <a:rPr lang="ru-RU" sz="2000" dirty="0"/>
              <a:t>насчитывалось </a:t>
            </a:r>
            <a:r>
              <a:rPr lang="ru-RU" sz="2000" dirty="0" smtClean="0"/>
              <a:t>16500.</a:t>
            </a:r>
            <a:endParaRPr lang="ru-RU" sz="2000" dirty="0"/>
          </a:p>
          <a:p>
            <a:r>
              <a:rPr lang="ru-RU" sz="2000" dirty="0"/>
              <a:t> человек (</a:t>
            </a:r>
            <a:r>
              <a:rPr lang="ru-RU" sz="2000" dirty="0" smtClean="0"/>
              <a:t>15100 </a:t>
            </a:r>
            <a:r>
              <a:rPr lang="ru-RU" sz="2000" dirty="0"/>
              <a:t>тыс. заключенных и </a:t>
            </a:r>
            <a:r>
              <a:rPr lang="ru-RU" sz="2000" dirty="0" smtClean="0"/>
              <a:t>1400 </a:t>
            </a:r>
            <a:r>
              <a:rPr lang="ru-RU" sz="2000" dirty="0"/>
              <a:t>тыс. вольнонаемных. В 1939 г. Число заключенных выросло до 18 тыс. </a:t>
            </a:r>
            <a:r>
              <a:rPr lang="ru-RU" sz="2000" dirty="0" smtClean="0"/>
              <a:t>человек. На сколько выросло количество заключенных за 1 год.</a:t>
            </a:r>
            <a:endParaRPr lang="ru-RU" sz="2400" dirty="0"/>
          </a:p>
        </p:txBody>
      </p:sp>
      <p:pic>
        <p:nvPicPr>
          <p:cNvPr id="5" name="Picture 2" descr="C:\Users\Елена\Desktop\Воркута в 40-е годы\история 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6096" y="2780929"/>
            <a:ext cx="3707904" cy="33921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5776" y="573325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2900 ч.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88722" y="400100"/>
            <a:ext cx="39317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1 сентября 1934 года шахта  №1/2 отгрузила первый эшелон, положивший начало промышленной добычи угля на  Воркуте.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542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0"/>
    </mc:Choice>
    <mc:Fallback xmlns="">
      <p:transition spd="slow" advTm="15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dirty="0">
                <a:latin typeface="Times New Roman" pitchFamily="18" charset="0"/>
              </a:rPr>
              <a:t>Физкультминутка.</a:t>
            </a:r>
          </a:p>
        </p:txBody>
      </p:sp>
      <p:pic>
        <p:nvPicPr>
          <p:cNvPr id="36868" name="Picture 4" descr="CRCTR0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554163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 descr="CRCTR0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38" y="0"/>
            <a:ext cx="1554162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 descr="CRCTR0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0"/>
            <a:ext cx="2540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7" descr="CRCTR0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4276726"/>
            <a:ext cx="2540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9" descr="CRCTR0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149726"/>
            <a:ext cx="1554162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0" descr="CRCTR0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38" y="4005263"/>
            <a:ext cx="1554162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52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0"/>
    </mc:Choice>
    <mc:Fallback xmlns="">
      <p:transition spd="slow" advTm="9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55556E-6 L 0.81111 0.61968 " pathEditMode="relative" ptsTypes="AA">
                                      <p:cBhvr>
                                        <p:cTn id="12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-0.80868 0.6280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34" y="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-0.11024 -4.44444E-6 L -0.11024 0.09537 L -0.22031 0.09537 L -0.22031 0.19098 L -0.33038 0.19098 L -0.33038 0.28658 L -0.44045 0.28658 L -0.44045 0.38195 L -0.55052 0.38195 L -0.55052 0.47755 L -0.66059 0.47755 L -0.66059 0.57315 L -0.77066 0.57315 L -0.77066 0.66875 " pathEditMode="relative" rAng="0" ptsTypes="FFFFFFFFFFFFFFF">
                                      <p:cBhvr>
                                        <p:cTn id="42" dur="2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42" y="33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0.0125 L -0.12274 0.0125 L -0.12274 -0.07709 L -0.23159 -0.07709 L -0.23159 -0.16667 L -0.34062 -0.16667 L -0.34062 -0.25625 L -0.44948 -0.25625 L -0.44948 -0.34561 L -0.5585 -0.34561 L -0.5585 -0.43519 L -0.66736 -0.43519 L -0.66736 -0.52477 L -0.77621 -0.52477 L -0.77621 -0.61436 " pathEditMode="relative" rAng="0" ptsTypes="FFFFFFFFFFFFFFF">
                                      <p:cBhvr>
                                        <p:cTn id="57" dur="2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42" y="-3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7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0.02292 L 0.79878 -0.59468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44" y="-30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7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8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2 0.03565 L -0.8434 -0.55023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233" y="-29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8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TextBox 2047"/>
          <p:cNvSpPr txBox="1"/>
          <p:nvPr/>
        </p:nvSpPr>
        <p:spPr>
          <a:xfrm>
            <a:off x="6355016" y="5106412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Т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93423" y="5106412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50510" y="5128908"/>
            <a:ext cx="7281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80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5546391" y="4998690"/>
            <a:ext cx="367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у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825" y="5054433"/>
            <a:ext cx="646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13909" y="5128908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Р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17430" y="5128908"/>
            <a:ext cx="6848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8935" y="5128908"/>
            <a:ext cx="646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счёт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31064" y="1484784"/>
            <a:ext cx="2432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000" dirty="0" smtClean="0"/>
              <a:t>125:5=  </a:t>
            </a:r>
          </a:p>
          <a:p>
            <a:pPr marL="742950" indent="-742950">
              <a:buAutoNum type="arabicParenR"/>
            </a:pPr>
            <a:r>
              <a:rPr lang="ru-RU" sz="4000" dirty="0" smtClean="0"/>
              <a:t>7·9=</a:t>
            </a:r>
          </a:p>
          <a:p>
            <a:r>
              <a:rPr lang="ru-RU" sz="4000" dirty="0" smtClean="0"/>
              <a:t>3) 22:2=</a:t>
            </a:r>
          </a:p>
          <a:p>
            <a:r>
              <a:rPr lang="ru-RU" sz="4000" dirty="0" smtClean="0"/>
              <a:t>4)  8·11=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260079" y="1558064"/>
            <a:ext cx="245451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1)  96:3=</a:t>
            </a:r>
          </a:p>
          <a:p>
            <a:r>
              <a:rPr lang="ru-RU" sz="4000" dirty="0" smtClean="0"/>
              <a:t>2)  9·12=</a:t>
            </a:r>
          </a:p>
          <a:p>
            <a:r>
              <a:rPr lang="ru-RU" sz="4000" dirty="0" smtClean="0"/>
              <a:t>3) 15·6=</a:t>
            </a:r>
          </a:p>
          <a:p>
            <a:r>
              <a:rPr lang="ru-RU" sz="4000" dirty="0" smtClean="0"/>
              <a:t>4) 105:35=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435232" y="5162155"/>
            <a:ext cx="7281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88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47092" y="5128908"/>
            <a:ext cx="7281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25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5128908"/>
            <a:ext cx="7281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11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2736630" y="5125098"/>
            <a:ext cx="7281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63</a:t>
            </a:r>
            <a:endParaRPr lang="ru-RU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6219455" y="5107317"/>
            <a:ext cx="105436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108</a:t>
            </a:r>
            <a:endParaRPr lang="ru-RU" sz="4000" dirty="0"/>
          </a:p>
        </p:txBody>
      </p:sp>
      <p:sp>
        <p:nvSpPr>
          <p:cNvPr id="32" name="TextBox 31"/>
          <p:cNvSpPr txBox="1"/>
          <p:nvPr/>
        </p:nvSpPr>
        <p:spPr>
          <a:xfrm>
            <a:off x="5305461" y="5128908"/>
            <a:ext cx="7281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32</a:t>
            </a:r>
            <a:endParaRPr lang="ru-RU" sz="4000" dirty="0"/>
          </a:p>
        </p:txBody>
      </p:sp>
      <p:sp>
        <p:nvSpPr>
          <p:cNvPr id="2052" name="TextBox 2051"/>
          <p:cNvSpPr txBox="1"/>
          <p:nvPr/>
        </p:nvSpPr>
        <p:spPr>
          <a:xfrm>
            <a:off x="8167349" y="4971209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44408" y="5128908"/>
            <a:ext cx="7281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969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000"/>
    </mc:Choice>
    <mc:Fallback xmlns="">
      <p:transition spd="slow" advTm="13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71676E-6 L 0.17153 -0.55098 " pathEditMode="fixed" rAng="0" ptsTypes="AA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76" y="-275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89017E-7 L 0.03143 -0.4596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229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71676E-6 L -0.05555 -0.3620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8" y="-18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87283E-6 L -0.10243 -0.2499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-12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71676E-6 L 0.21857 -0.5403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20" y="-270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71676E-6 L 0.07865 -0.4249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-21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71676E-6 L -0.01285 -0.3202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-16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71676E-6 L -0.03976 -0.246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7" y="-12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4" grpId="0" animBg="1"/>
      <p:bldP spid="13" grpId="0" animBg="1"/>
      <p:bldP spid="15" grpId="0" animBg="1"/>
      <p:bldP spid="16" grpId="0" animBg="1"/>
      <p:bldP spid="17" grpId="0" animBg="1"/>
      <p:bldP spid="32" grpId="0" animBg="1"/>
      <p:bldP spid="3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LAYERS_CUSTOMIZATION" val="UEsDBBQAAgAIADt7bkOBIXaV7AIAAIgIAAAUAAAAdW5pdmVyc2FsL3BsYXllci54bWytVU1v2zAMPafA/oOhe62kXdc2kFt0BYId1qFA1m23QLUZW4u/Jsl1018/yvL3nG4FdjBgU3yPFB9Js+vnJHaeQCqRpR5ZuHPiQOpngUhDjzx8XR1fkOurd0csj/kepCMCjxSpMAAeEycA5UuRawTfcx15pGdwkZk4uRSZFHqP3GfI3UU6J++OZuiSKo9EWudLSsuydIVCRBqqLC4MiXL9LKG5BAWpBkltGsRpsEv9dzQ+SZZSvc9B9ZC5fnvgmqTleFZiQFKeupkM6cl8vqA/7j6v/QgSfixSpXnqA3GwkrOqlI/c391lQRGDMrYZs0muQWuTRGWbMb0Ui4vUUdL3iHXYJKAUD0G5cRoSarF0Asy2MVdRzaMGtIZX7UTNW/ltzPemcauUo51zXjzGQkV41Id01kkgo8OoLKmuW3XQQ9NBK8NEHAm/CiEhqD6/tS0yXxAbsO24Kk9XlT4e4NuK+zqT+1uEYRfVCrqtaK4Vza1ALYfbRl93FKS57Ra4LiQ0pZqxJxFA9oVLyU1bXGlZAKMjY42lQzCj9sq1SJ0gLNJJfPYP2hi/kTQ/1WvKVID/IcwnJGprItIAnlcCfTQkWFMNWGxjc3UeuyZml5MqHpNeXw9MNsdaFLyIo7kMAccw4JrTzk4PQUFyhS5+IUfY3sFBcCTCKMZHTzKMTw/SJFzuJhl6BwfBcebvJqCtuS0jHddx1ExtBzE6sU6YXyidJeKlas/BntHLqg9fG7nm6CYX7cH5/I9RHMRoBnNLJlaXeevtq+bw3sypVp3PJreWQbfiPIAucuvVzEKRj3wC2PIi1rf9nJp92IOOcp6ajmmu79jvWbkWL+CUIjB/usWpqUkEpmc88uHitMeAeuJ2GYSvTFMRGa0lsWoeUo5hbZ4ElBZjZ+Ujqh7KrEiDkTZu3v0cVIy76kYCd2LYYqaLE2y+LPfIe3yp73J5dtld5Xxx2WCrvO5tYJvLG1Z1nXDXGbTu1/YirJ55fP0NUEsBAgAAFAACAAgAO3tuQ4EhdpXsAgAAiAgAABQAAAAAAAAAAQAAAAAAAAAAAHVuaXZlcnNhbC9wbGF5ZXIueG1sUEsFBgAAAAABAAEAQgAAAB4DAAAAAA=="/>
  <p:tag name="ISPRING_PRESENTATION_TITLE" val="Путешествие по столице мира 5 класс"/>
  <p:tag name="ISPRING_RESOURCE_PATHS_HASH_PRESENTER" val="a033964042d9badd443d9c63b7f5638095f840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130.00"/>
  <p:tag name="ISPRING_SLIDE_INDENT_LEVEL" val="0"/>
  <p:tag name="ISPRING_CUSTOM_TIMING_US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Горд Вокута"/>
  <p:tag name="ISPRING_SLIDE_INDENT_LEVEL" val="0"/>
  <p:tag name="ISPRING_CUSTOM_TIMING_USED" val="0"/>
  <p:tag name="GENSWF_ADVANCE_TIME" val="150.0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Горд Вокута"/>
  <p:tag name="ISPRING_SLIDE_INDENT_LEVEL" val="0"/>
  <p:tag name="ISPRING_CUSTOM_TIMING_USED" val="0"/>
  <p:tag name="GENSWF_ADVANCE_TIME" val="120.0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CUSTOM_TIMING_USED" val="0"/>
  <p:tag name="GENSWF_ADVANCE_TIME" val="150.0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CUSTOM_TIMING_USED" val="0"/>
  <p:tag name="GENSWF_ADVANCE_TIME" val="120.0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CUSTOM_TIMING_USED" val="0"/>
  <p:tag name="GENSWF_ADVANCE_TIME" val="30.0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Путешествие в прошлое города Воркута."/>
  <p:tag name="ISPRING_SLIDE_INDENT_LEVEL" val="0"/>
  <p:tag name="ISPRING_CUSTOM_TIMING_USED" val="0"/>
  <p:tag name="GENSWF_ADVANCE_TIME" val="30.0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Первые шаги."/>
  <p:tag name="ISPRING_SLIDE_INDENT_LEVEL" val="0"/>
  <p:tag name="ISPRING_CUSTOM_TIMING_USED" val="0"/>
  <p:tag name="GENSWF_ADVANCE_TIME" val="120.0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Суровые времена."/>
  <p:tag name="ISPRING_SLIDE_INDENT_LEVEL" val="0"/>
  <p:tag name="ISPRING_CUSTOM_TIMING_USED" val="0"/>
  <p:tag name="GENSWF_ADVANCE_TIME" val="180.0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Суровые времена."/>
  <p:tag name="ISPRING_SLIDE_INDENT_LEVEL" val="0"/>
  <p:tag name="ISPRING_CUSTOM_TIMING_USED" val="0"/>
  <p:tag name="GENSWF_ADVANCE_TIME" val="120.0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Решение уравнений"/>
  <p:tag name="GENSWF_ADVANCE_TIME" val="0.00"/>
  <p:tag name="ISPRING_SLIDE_INDENT_LEVEL" val="0"/>
  <p:tag name="ISPRING_CUSTOM_TIMING_US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Рудник"/>
  <p:tag name="ISPRING_SLIDE_INDENT_LEVEL" val="0"/>
  <p:tag name="ISPRING_CUSTOM_TIMING_USED" val="0"/>
  <p:tag name="GENSWF_ADVANCE_TIME" val="90.0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CUSTOM_TIMING_USED" val="0"/>
  <p:tag name="GENSWF_ADVANCE_TIME" val="150.0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CUSTOM_TIMING_USED" val="0"/>
  <p:tag name="GENSWF_ADVANCE_TIME" val="90.0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753</Words>
  <Application>Microsoft Office PowerPoint</Application>
  <PresentationFormat>Экран (4:3)</PresentationFormat>
  <Paragraphs>142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Физкультминутка.</vt:lpstr>
      <vt:lpstr>Устный счёт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столице мира 5 класс</dc:title>
  <dc:creator>Елена</dc:creator>
  <cp:lastModifiedBy>Пользователь</cp:lastModifiedBy>
  <cp:revision>95</cp:revision>
  <dcterms:created xsi:type="dcterms:W3CDTF">2013-08-25T13:41:46Z</dcterms:created>
  <dcterms:modified xsi:type="dcterms:W3CDTF">2014-01-05T16:44:49Z</dcterms:modified>
</cp:coreProperties>
</file>