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4529142" cy="1470025"/>
          </a:xfrm>
        </p:spPr>
        <p:txBody>
          <a:bodyPr/>
          <a:lstStyle>
            <a:lvl1pPr algn="l">
              <a:defRPr b="1">
                <a:solidFill>
                  <a:schemeClr val="accent6">
                    <a:lumMod val="75000"/>
                  </a:schemeClr>
                </a:solidFill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78" y="5572140"/>
            <a:ext cx="5543544" cy="752468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7030A0"/>
                </a:solidFill>
                <a:latin typeface="Franklin Gothic Medium Con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01A0-6F35-4F9F-AFB3-2340A3DC03E5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smtClean="0">
          <a:solidFill>
            <a:schemeClr val="accent6">
              <a:lumMod val="75000"/>
            </a:schemeClr>
          </a:solidFill>
          <a:latin typeface="Impac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030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32656"/>
            <a:ext cx="5511556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latin typeface="+mn-lt"/>
              </a:rPr>
              <a:t/>
            </a:r>
            <a:br>
              <a:rPr lang="ru-RU" sz="5300" dirty="0" smtClean="0">
                <a:latin typeface="+mn-lt"/>
              </a:rPr>
            </a:br>
            <a:r>
              <a:rPr lang="ru-RU" sz="5300" dirty="0" smtClean="0">
                <a:latin typeface="+mn-lt"/>
              </a:rPr>
              <a:t>Как выбрать книгу в библиотеке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подготовила </a:t>
            </a:r>
            <a:r>
              <a:rPr lang="ru-RU" dirty="0" err="1" smtClean="0"/>
              <a:t>Горнова</a:t>
            </a:r>
            <a:r>
              <a:rPr lang="ru-RU" dirty="0" smtClean="0"/>
              <a:t> В.Г.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468052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404664"/>
            <a:ext cx="418261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Познакомиться с книгами можно с помощью книжных выставок. 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Например: </a:t>
            </a:r>
            <a:r>
              <a:rPr lang="ru-RU" b="1" i="1" dirty="0" smtClean="0">
                <a:solidFill>
                  <a:srgbClr val="C00000"/>
                </a:solidFill>
              </a:rPr>
              <a:t>«</a:t>
            </a:r>
            <a:r>
              <a:rPr lang="ru-RU" b="1" i="1" dirty="0">
                <a:solidFill>
                  <a:srgbClr val="C00000"/>
                </a:solidFill>
              </a:rPr>
              <a:t>Н</a:t>
            </a:r>
            <a:r>
              <a:rPr lang="ru-RU" b="1" i="1" dirty="0" smtClean="0">
                <a:solidFill>
                  <a:srgbClr val="C00000"/>
                </a:solidFill>
              </a:rPr>
              <a:t>овые поступления», </a:t>
            </a:r>
            <a:r>
              <a:rPr lang="ru-RU" b="1" i="1" dirty="0" smtClean="0">
                <a:solidFill>
                  <a:srgbClr val="00B050"/>
                </a:solidFill>
              </a:rPr>
              <a:t>«</a:t>
            </a:r>
            <a:r>
              <a:rPr lang="ru-RU" b="1" i="1" dirty="0" err="1" smtClean="0">
                <a:solidFill>
                  <a:srgbClr val="00B050"/>
                </a:solidFill>
              </a:rPr>
              <a:t>О.спорт,ты</a:t>
            </a:r>
            <a:r>
              <a:rPr lang="ru-RU" b="1" i="1" dirty="0" smtClean="0">
                <a:solidFill>
                  <a:srgbClr val="00B050"/>
                </a:solidFill>
              </a:rPr>
              <a:t>-мир!», </a:t>
            </a:r>
            <a:r>
              <a:rPr lang="ru-RU" b="1" i="1" dirty="0" smtClean="0">
                <a:solidFill>
                  <a:srgbClr val="7030A0"/>
                </a:solidFill>
              </a:rPr>
              <a:t>«Символы государственной власти»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и др.</a:t>
            </a:r>
          </a:p>
          <a:p>
            <a:endParaRPr lang="ru-RU" dirty="0"/>
          </a:p>
        </p:txBody>
      </p:sp>
      <p:pic>
        <p:nvPicPr>
          <p:cNvPr id="6" name="Рисунок 5" descr="к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4293096"/>
            <a:ext cx="2664296" cy="22128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10445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51520" y="548681"/>
            <a:ext cx="4320480" cy="2448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Чтобы выбрать интересную книгу нужно знать о чем она.</a:t>
            </a: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</a:t>
            </a:r>
          </a:p>
          <a:p>
            <a:endParaRPr lang="ru-RU" dirty="0"/>
          </a:p>
        </p:txBody>
      </p:sp>
      <p:pic>
        <p:nvPicPr>
          <p:cNvPr id="5" name="Содержимое 4" descr="book.jpg"/>
          <p:cNvPicPr>
            <a:picLocks noGrp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4716016" y="476672"/>
            <a:ext cx="4038600" cy="3808413"/>
          </a:xfrm>
          <a:prstGeom prst="rect">
            <a:avLst/>
          </a:prstGeom>
        </p:spPr>
      </p:pic>
      <p:pic>
        <p:nvPicPr>
          <p:cNvPr id="6" name="Рисунок 5" descr="ученый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2924944"/>
            <a:ext cx="3168352" cy="35231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1960" y="450912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Обычно в каждой книге есть краткая информация о её содержании (аннотация), которая находится либо в начале, либо в конце книги.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Вывод</a:t>
            </a:r>
            <a:r>
              <a:rPr lang="ru-RU" dirty="0"/>
              <a:t>: 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      </a:t>
            </a:r>
            <a:r>
              <a:rPr lang="ru-RU" b="1" i="1" dirty="0" smtClean="0">
                <a:solidFill>
                  <a:srgbClr val="C00000"/>
                </a:solidFill>
              </a:rPr>
              <a:t>Библиотека – это очень важное место для детей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Здесь царит особая “книжная” атмосфера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В библиотеке  можно почитать интересные книги</a:t>
            </a:r>
          </a:p>
          <a:p>
            <a:pPr lvl="0"/>
            <a:r>
              <a:rPr lang="ru-RU" i="1" dirty="0" smtClean="0">
                <a:solidFill>
                  <a:srgbClr val="002060"/>
                </a:solidFill>
              </a:rPr>
              <a:t>Отыскать множество познавательных книг на любую тему</a:t>
            </a:r>
          </a:p>
          <a:p>
            <a:pPr lvl="0"/>
            <a:r>
              <a:rPr lang="ru-RU" i="1" dirty="0" smtClean="0">
                <a:solidFill>
                  <a:srgbClr val="7030A0"/>
                </a:solidFill>
              </a:rPr>
              <a:t>Научиться самостоятельно выбирать книги</a:t>
            </a:r>
          </a:p>
          <a:p>
            <a:pPr lvl="0"/>
            <a:r>
              <a:rPr lang="ru-RU" i="1" dirty="0" smtClean="0">
                <a:solidFill>
                  <a:srgbClr val="002060"/>
                </a:solidFill>
              </a:rPr>
              <a:t>Познакомиться с литературными героями</a:t>
            </a:r>
          </a:p>
          <a:p>
            <a:pPr lvl="0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Принять участие в мероприятиях</a:t>
            </a:r>
          </a:p>
          <a:p>
            <a:pPr lvl="0"/>
            <a:r>
              <a:rPr lang="ru-RU" i="1" dirty="0" smtClean="0"/>
              <a:t>и просто пообщаться с друзьями.</a:t>
            </a:r>
          </a:p>
          <a:p>
            <a:endParaRPr lang="ru-RU" dirty="0"/>
          </a:p>
        </p:txBody>
      </p:sp>
      <p:pic>
        <p:nvPicPr>
          <p:cNvPr id="6" name="Рисунок 5" descr="wtd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68144" y="4725144"/>
            <a:ext cx="1277888" cy="12672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2775"/>
            <a:ext cx="4021496" cy="4642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332656"/>
            <a:ext cx="5223524" cy="2037482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2012 год</a:t>
            </a:r>
            <a:endParaRPr lang="ru-RU" dirty="0"/>
          </a:p>
        </p:txBody>
      </p:sp>
      <p:pic>
        <p:nvPicPr>
          <p:cNvPr id="2050" name="Picture 2" descr="C:\Users\User\Desktop\6721_knigi_kotorye_dolzhen_prochitat_kazhdy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70137"/>
            <a:ext cx="44767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67544" y="548680"/>
            <a:ext cx="4464050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Цель: </a:t>
            </a:r>
            <a:endParaRPr lang="ru-RU" sz="3200" i="1" dirty="0" smtClean="0">
              <a:solidFill>
                <a:srgbClr val="C00000"/>
              </a:solidFill>
            </a:endParaRPr>
          </a:p>
          <a:p>
            <a:r>
              <a:rPr lang="ru-RU" sz="3200" i="1" dirty="0" smtClean="0">
                <a:solidFill>
                  <a:srgbClr val="002060"/>
                </a:solidFill>
              </a:rPr>
              <a:t>Знакомство с библиотекой, формирование интереса к книге</a:t>
            </a:r>
          </a:p>
          <a:p>
            <a:pPr>
              <a:buNone/>
            </a:pPr>
            <a:endParaRPr lang="ru-RU" sz="32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Задачи:</a:t>
            </a:r>
            <a:endParaRPr lang="ru-RU" sz="3200" i="1" dirty="0" smtClean="0">
              <a:solidFill>
                <a:srgbClr val="C00000"/>
              </a:solidFill>
            </a:endParaRPr>
          </a:p>
          <a:p>
            <a:pPr lvl="0"/>
            <a:r>
              <a:rPr lang="ru-RU" sz="3200" i="1" dirty="0" smtClean="0">
                <a:solidFill>
                  <a:srgbClr val="002060"/>
                </a:solidFill>
              </a:rPr>
              <a:t>Выяснить как  расположены книги</a:t>
            </a:r>
          </a:p>
          <a:p>
            <a:pPr lvl="0">
              <a:buNone/>
            </a:pPr>
            <a:endParaRPr lang="ru-RU" sz="3200" i="1" dirty="0" smtClean="0">
              <a:solidFill>
                <a:srgbClr val="002060"/>
              </a:solidFill>
            </a:endParaRPr>
          </a:p>
          <a:p>
            <a:pPr lvl="0"/>
            <a:r>
              <a:rPr lang="ru-RU" sz="3200" i="1" dirty="0" smtClean="0">
                <a:solidFill>
                  <a:srgbClr val="002060"/>
                </a:solidFill>
              </a:rPr>
              <a:t>Определить какие энциклопедии, справочники и периодические издания есть в библиотеке</a:t>
            </a:r>
          </a:p>
          <a:p>
            <a:pPr lvl="0">
              <a:buNone/>
            </a:pPr>
            <a:endParaRPr lang="ru-RU" sz="3200" i="1" dirty="0" smtClean="0">
              <a:solidFill>
                <a:srgbClr val="002060"/>
              </a:solidFill>
            </a:endParaRPr>
          </a:p>
          <a:p>
            <a:pPr lvl="0"/>
            <a:r>
              <a:rPr lang="ru-RU" sz="3200" i="1" dirty="0" smtClean="0">
                <a:solidFill>
                  <a:srgbClr val="002060"/>
                </a:solidFill>
              </a:rPr>
              <a:t>Узнать как  найти нужную книгу</a:t>
            </a:r>
          </a:p>
          <a:p>
            <a:pPr lvl="0">
              <a:buNone/>
            </a:pPr>
            <a:endParaRPr lang="ru-RU" sz="3200" i="1" dirty="0" smtClean="0">
              <a:solidFill>
                <a:srgbClr val="002060"/>
              </a:solidFill>
            </a:endParaRPr>
          </a:p>
          <a:p>
            <a:pPr lvl="0"/>
            <a:r>
              <a:rPr lang="ru-RU" sz="3200" i="1" dirty="0" smtClean="0">
                <a:solidFill>
                  <a:srgbClr val="002060"/>
                </a:solidFill>
              </a:rPr>
              <a:t>Познакомиться с книжными выставками</a:t>
            </a:r>
          </a:p>
          <a:p>
            <a:pPr lvl="0">
              <a:buNone/>
            </a:pPr>
            <a:endParaRPr lang="ru-RU" sz="3200" i="1" dirty="0" smtClean="0">
              <a:solidFill>
                <a:srgbClr val="002060"/>
              </a:solidFill>
            </a:endParaRPr>
          </a:p>
          <a:p>
            <a:pPr lvl="0"/>
            <a:r>
              <a:rPr lang="ru-RU" sz="3200" i="1" dirty="0" smtClean="0">
                <a:solidFill>
                  <a:srgbClr val="002060"/>
                </a:solidFill>
              </a:rPr>
              <a:t>Узнать где получить информацию о содержании книги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6672"/>
            <a:ext cx="3168351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3645024"/>
            <a:ext cx="302433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391025" y="404665"/>
            <a:ext cx="4501455" cy="6082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2800" b="1" i="1" dirty="0" smtClean="0">
                <a:solidFill>
                  <a:srgbClr val="FF0000"/>
                </a:solidFill>
              </a:rPr>
              <a:t>Библиотека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– волшебное место.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Где книгам не скучно, где книгам не тесно.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На полках рассказы, стихи и романы,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Истории разные, дальние страны...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Драгунский, Бианки, </a:t>
            </a:r>
            <a:r>
              <a:rPr lang="ru-RU" sz="2800" i="1" dirty="0" err="1" smtClean="0">
                <a:solidFill>
                  <a:srgbClr val="002060"/>
                </a:solidFill>
              </a:rPr>
              <a:t>Голявкин</a:t>
            </a:r>
            <a:r>
              <a:rPr lang="ru-RU" sz="2800" i="1" dirty="0" smtClean="0">
                <a:solidFill>
                  <a:srgbClr val="002060"/>
                </a:solidFill>
              </a:rPr>
              <a:t> и Носов 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     Ответят на кучу ребячьих вопросов. </a:t>
            </a:r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3933056"/>
            <a:ext cx="360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М</a:t>
            </a:r>
            <a:r>
              <a:rPr lang="ru-RU" sz="3200" b="1" i="1" dirty="0" smtClean="0">
                <a:solidFill>
                  <a:srgbClr val="C00000"/>
                </a:solidFill>
              </a:rPr>
              <a:t>ы встречаемся с вами в школьной библиотеке, в доме, где живут книги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548680"/>
            <a:ext cx="3456384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9512" y="404664"/>
            <a:ext cx="4536504" cy="60486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     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C00000"/>
                </a:solidFill>
              </a:rPr>
              <a:t>       </a:t>
            </a:r>
            <a:r>
              <a:rPr lang="ru-RU" sz="11200" b="1" i="1" dirty="0" smtClean="0">
                <a:solidFill>
                  <a:srgbClr val="002060"/>
                </a:solidFill>
              </a:rPr>
              <a:t> Абонемент. 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002060"/>
                </a:solidFill>
              </a:rPr>
              <a:t>(открытый доступ)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C00000"/>
                </a:solidFill>
              </a:rPr>
              <a:t>    Здесь вы можете сами выбрать заинтересовавшую вас книгу на дом.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C00000"/>
                </a:solidFill>
              </a:rPr>
              <a:t>На абонементе книги расставлены по </a:t>
            </a:r>
            <a:r>
              <a:rPr lang="ru-RU" sz="11200" b="1" i="1" u="sng" dirty="0" smtClean="0">
                <a:solidFill>
                  <a:srgbClr val="C00000"/>
                </a:solidFill>
              </a:rPr>
              <a:t>темам</a:t>
            </a:r>
            <a:r>
              <a:rPr lang="ru-RU" sz="11200" b="1" i="1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C00000"/>
                </a:solidFill>
              </a:rPr>
              <a:t>Например: «Сказки», «Рассказы о животных и природе», «О твоих ровесниках» и др.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C00000"/>
                </a:solidFill>
              </a:rPr>
              <a:t>Внутри </a:t>
            </a:r>
            <a:r>
              <a:rPr lang="ru-RU" sz="11200" b="1" i="1" u="sng" dirty="0" smtClean="0">
                <a:solidFill>
                  <a:srgbClr val="C00000"/>
                </a:solidFill>
              </a:rPr>
              <a:t>темы </a:t>
            </a:r>
            <a:r>
              <a:rPr lang="ru-RU" sz="11200" b="1" i="1" dirty="0" smtClean="0">
                <a:solidFill>
                  <a:srgbClr val="C00000"/>
                </a:solidFill>
              </a:rPr>
              <a:t>книги расставлены по алфавиту.</a:t>
            </a:r>
          </a:p>
          <a:p>
            <a:pPr>
              <a:buNone/>
            </a:pPr>
            <a:endParaRPr lang="ru-RU" sz="112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1200" b="1" i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</a:p>
          <a:p>
            <a:endParaRPr lang="ru-RU" sz="11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3933056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Книги, которые ты берешь домой, нужно обязательно вернуть через </a:t>
            </a:r>
            <a:r>
              <a:rPr lang="ru-RU" sz="2400" b="1" i="1" dirty="0" smtClean="0">
                <a:solidFill>
                  <a:srgbClr val="C00000"/>
                </a:solidFill>
              </a:rPr>
              <a:t>15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дней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, так как их ждут другие ребята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24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48680"/>
            <a:ext cx="352839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4932238" cy="63963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Энциклопедии, словари и справочники находятся в читальном зале. </a:t>
            </a:r>
          </a:p>
          <a:p>
            <a:pPr>
              <a:buNone/>
            </a:pPr>
            <a:r>
              <a:rPr lang="ru-RU" sz="2800" i="1" dirty="0" smtClean="0"/>
              <a:t>   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В читальном зале книги вам на дом не дадут.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Словари и справочники  все читают тут.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Издания такие спросить может любой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А значит, эти книги должны быть под рукой.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4104455" cy="2520279"/>
          </a:xfrm>
          <a:prstGeom prst="rect">
            <a:avLst/>
          </a:prstGeom>
        </p:spPr>
      </p:pic>
      <p:pic>
        <p:nvPicPr>
          <p:cNvPr id="102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10445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251520" y="116632"/>
            <a:ext cx="4104456" cy="37444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     </a:t>
            </a:r>
          </a:p>
          <a:p>
            <a:pPr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     </a:t>
            </a:r>
            <a:r>
              <a:rPr lang="ru-RU" sz="8400" b="1" dirty="0" smtClean="0">
                <a:solidFill>
                  <a:srgbClr val="C00000"/>
                </a:solidFill>
              </a:rPr>
              <a:t>Энциклопедии бывают универсальные</a:t>
            </a:r>
            <a:r>
              <a:rPr lang="ru-RU" sz="5900" b="1" dirty="0" smtClean="0">
                <a:solidFill>
                  <a:srgbClr val="C00000"/>
                </a:solidFill>
              </a:rPr>
              <a:t>. </a:t>
            </a:r>
          </a:p>
          <a:p>
            <a:pPr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      </a:t>
            </a:r>
            <a:r>
              <a:rPr lang="ru-RU" sz="5100" b="1" dirty="0" smtClean="0">
                <a:solidFill>
                  <a:schemeClr val="tx2"/>
                </a:solidFill>
              </a:rPr>
              <a:t>Например: «Большая детская энциклопедия». </a:t>
            </a:r>
          </a:p>
          <a:p>
            <a:pPr>
              <a:buNone/>
            </a:pPr>
            <a:r>
              <a:rPr lang="ru-RU" sz="5100" b="1" dirty="0" smtClean="0">
                <a:solidFill>
                  <a:schemeClr val="tx2"/>
                </a:solidFill>
              </a:rPr>
              <a:t>      В ней можно найти ответы на разные вопросы.</a:t>
            </a:r>
          </a:p>
          <a:p>
            <a:pPr>
              <a:buNone/>
            </a:pPr>
            <a:r>
              <a:rPr lang="ru-RU" sz="3600" i="1" dirty="0" smtClean="0"/>
              <a:t>     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501008"/>
            <a:ext cx="4355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Ещё бывают энциклопедии отраслевые </a:t>
            </a:r>
            <a:r>
              <a:rPr lang="ru-RU" sz="2400" i="1" dirty="0" smtClean="0">
                <a:solidFill>
                  <a:srgbClr val="C00000"/>
                </a:solidFill>
              </a:rPr>
              <a:t>(то есть по определенным темам)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Например: «Автомобили», «Животные», «Энциклопедия юного художника» и т.д.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3501008"/>
            <a:ext cx="323597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38437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499992" y="548680"/>
            <a:ext cx="4038600" cy="532859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i="1" dirty="0" smtClean="0"/>
              <a:t>      </a:t>
            </a:r>
          </a:p>
          <a:p>
            <a:pPr algn="just">
              <a:buNone/>
            </a:pP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      В мире издаётся огромное количество периодических изданий (газет и журналов). В нашей библиотеке мы можем почитать некоторые из них.  </a:t>
            </a:r>
          </a:p>
          <a:p>
            <a:pPr>
              <a:buNone/>
            </a:pPr>
            <a:r>
              <a:rPr lang="ru-RU" sz="3800" i="1" dirty="0" smtClean="0"/>
              <a:t>     </a:t>
            </a:r>
          </a:p>
          <a:p>
            <a:pPr>
              <a:buNone/>
            </a:pPr>
            <a:r>
              <a:rPr lang="ru-RU" sz="3800" i="1" dirty="0" smtClean="0">
                <a:solidFill>
                  <a:srgbClr val="C00000"/>
                </a:solidFill>
              </a:rPr>
              <a:t>     </a:t>
            </a:r>
            <a:r>
              <a:rPr lang="ru-RU" sz="3800" b="1" i="1" dirty="0" smtClean="0">
                <a:solidFill>
                  <a:srgbClr val="C00000"/>
                </a:solidFill>
              </a:rPr>
              <a:t>Журналы:</a:t>
            </a:r>
            <a:r>
              <a:rPr lang="ru-RU" sz="3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800" i="1" dirty="0" smtClean="0">
                <a:solidFill>
                  <a:schemeClr val="accent5">
                    <a:lumMod val="50000"/>
                  </a:schemeClr>
                </a:solidFill>
              </a:rPr>
              <a:t>«Друг кошек», </a:t>
            </a:r>
            <a:r>
              <a:rPr lang="ru-RU" sz="3800" i="1" dirty="0" smtClean="0">
                <a:solidFill>
                  <a:srgbClr val="FF0000"/>
                </a:solidFill>
              </a:rPr>
              <a:t>«Друг собак », </a:t>
            </a:r>
            <a:r>
              <a:rPr lang="ru-RU" sz="3800" i="1" dirty="0" smtClean="0">
                <a:solidFill>
                  <a:srgbClr val="7030A0"/>
                </a:solidFill>
              </a:rPr>
              <a:t>«Дисней», </a:t>
            </a:r>
            <a:r>
              <a:rPr lang="ru-RU" sz="3800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800" i="1" dirty="0" err="1" smtClean="0">
                <a:solidFill>
                  <a:schemeClr val="accent2">
                    <a:lumMod val="50000"/>
                  </a:schemeClr>
                </a:solidFill>
              </a:rPr>
              <a:t>Мурзилка</a:t>
            </a:r>
            <a:r>
              <a:rPr lang="ru-RU" sz="3800" i="1" dirty="0" smtClean="0">
                <a:solidFill>
                  <a:schemeClr val="accent2">
                    <a:lumMod val="50000"/>
                  </a:schemeClr>
                </a:solidFill>
              </a:rPr>
              <a:t>», «</a:t>
            </a:r>
            <a:r>
              <a:rPr lang="ru-RU" sz="3800" i="1" dirty="0" err="1" smtClean="0">
                <a:solidFill>
                  <a:schemeClr val="accent2">
                    <a:lumMod val="50000"/>
                  </a:schemeClr>
                </a:solidFill>
              </a:rPr>
              <a:t>Геолёнок</a:t>
            </a:r>
            <a:r>
              <a:rPr lang="ru-RU" sz="3800" i="1" dirty="0" smtClean="0">
                <a:solidFill>
                  <a:schemeClr val="accent2">
                    <a:lumMod val="50000"/>
                  </a:schemeClr>
                </a:solidFill>
              </a:rPr>
              <a:t>», «Веселые картинки» </a:t>
            </a:r>
            <a:r>
              <a:rPr lang="ru-RU" sz="3800" i="1" dirty="0" smtClean="0">
                <a:solidFill>
                  <a:schemeClr val="accent1">
                    <a:lumMod val="50000"/>
                  </a:schemeClr>
                </a:solidFill>
              </a:rPr>
              <a:t>и другие. </a:t>
            </a:r>
          </a:p>
          <a:p>
            <a:endParaRPr lang="ru-RU" dirty="0"/>
          </a:p>
        </p:txBody>
      </p:sp>
      <p:pic>
        <p:nvPicPr>
          <p:cNvPr id="6" name="Рисунок 5" descr="gia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3789040"/>
            <a:ext cx="2232248" cy="20286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374441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139952" y="620688"/>
            <a:ext cx="4608512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Для того, чтобы найти нужную книгу можно воспользоваться каталогами: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Если Вы знаете автора книги – вам поможет </a:t>
            </a:r>
            <a:r>
              <a:rPr lang="ru-RU" b="1" i="1" dirty="0" smtClean="0">
                <a:solidFill>
                  <a:srgbClr val="FF0000"/>
                </a:solidFill>
              </a:rPr>
              <a:t>алфавитный каталог.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7" name="Рисунок 6" descr="reading_31ma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3861048"/>
            <a:ext cx="3041915" cy="2281436"/>
          </a:xfrm>
          <a:prstGeom prst="rect">
            <a:avLst/>
          </a:prstGeom>
        </p:spPr>
      </p:pic>
      <p:pic>
        <p:nvPicPr>
          <p:cNvPr id="3074" name="Picture 2" descr="C:\Users\User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5612"/>
            <a:ext cx="3257939" cy="311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23528" y="764705"/>
            <a:ext cx="4038600" cy="3456384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 </a:t>
            </a:r>
            <a:r>
              <a:rPr lang="ru-RU" i="1" dirty="0" smtClean="0">
                <a:solidFill>
                  <a:srgbClr val="002060"/>
                </a:solidFill>
              </a:rPr>
              <a:t>При возникших трудностей в поиске необходимой книги, обратитесь к </a:t>
            </a:r>
            <a:r>
              <a:rPr lang="ru-RU" b="1" i="1" dirty="0" smtClean="0">
                <a:solidFill>
                  <a:srgbClr val="002060"/>
                </a:solidFill>
              </a:rPr>
              <a:t>библиотекарю.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8" name="Рисунок 7" descr="clip_image0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77072"/>
            <a:ext cx="3528392" cy="244827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0648"/>
            <a:ext cx="4392488" cy="3816424"/>
          </a:xfrm>
          <a:prstGeom prst="rect">
            <a:avLst/>
          </a:prstGeom>
        </p:spPr>
      </p:pic>
      <p:pic>
        <p:nvPicPr>
          <p:cNvPr id="2050" name="Picture 2" descr="C:\Users\User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93095"/>
            <a:ext cx="4392488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Тема82</Template>
  <TotalTime>149</TotalTime>
  <Words>488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Тема82</vt:lpstr>
      <vt:lpstr> Как выбрать книгу в библиотеке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Вывод:  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нам интересно ходить  в библиотеку</dc:title>
  <dc:creator>Пользователь</dc:creator>
  <cp:lastModifiedBy>User</cp:lastModifiedBy>
  <cp:revision>29</cp:revision>
  <dcterms:created xsi:type="dcterms:W3CDTF">2011-09-29T15:05:30Z</dcterms:created>
  <dcterms:modified xsi:type="dcterms:W3CDTF">2012-11-14T09:50:54Z</dcterms:modified>
</cp:coreProperties>
</file>