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9" r:id="rId4"/>
    <p:sldId id="269" r:id="rId5"/>
    <p:sldId id="270" r:id="rId6"/>
    <p:sldId id="271" r:id="rId7"/>
    <p:sldId id="272" r:id="rId8"/>
    <p:sldId id="280" r:id="rId9"/>
    <p:sldId id="278" r:id="rId10"/>
    <p:sldId id="276" r:id="rId11"/>
    <p:sldId id="277" r:id="rId12"/>
    <p:sldId id="281" r:id="rId13"/>
    <p:sldId id="279" r:id="rId14"/>
    <p:sldId id="282" r:id="rId15"/>
    <p:sldId id="283" r:id="rId16"/>
    <p:sldId id="284" r:id="rId17"/>
    <p:sldId id="285" r:id="rId18"/>
    <p:sldId id="286" r:id="rId19"/>
    <p:sldId id="287" r:id="rId20"/>
    <p:sldId id="288" r:id="rId21"/>
    <p:sldId id="289" r:id="rId22"/>
    <p:sldId id="290" r:id="rId23"/>
    <p:sldId id="257" r:id="rId24"/>
    <p:sldId id="273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B050"/>
    <a:srgbClr val="333300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3A4A5-9BE5-48B1-8BCF-EED1A5207BE7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172B-DE87-461F-813F-267AFD075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3A4A5-9BE5-48B1-8BCF-EED1A5207BE7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172B-DE87-461F-813F-267AFD075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3A4A5-9BE5-48B1-8BCF-EED1A5207BE7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172B-DE87-461F-813F-267AFD075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3A4A5-9BE5-48B1-8BCF-EED1A5207BE7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172B-DE87-461F-813F-267AFD075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3A4A5-9BE5-48B1-8BCF-EED1A5207BE7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172B-DE87-461F-813F-267AFD075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3A4A5-9BE5-48B1-8BCF-EED1A5207BE7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172B-DE87-461F-813F-267AFD075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3A4A5-9BE5-48B1-8BCF-EED1A5207BE7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172B-DE87-461F-813F-267AFD075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3A4A5-9BE5-48B1-8BCF-EED1A5207BE7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172B-DE87-461F-813F-267AFD075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3A4A5-9BE5-48B1-8BCF-EED1A5207BE7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172B-DE87-461F-813F-267AFD075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3A4A5-9BE5-48B1-8BCF-EED1A5207BE7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172B-DE87-461F-813F-267AFD075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3A4A5-9BE5-48B1-8BCF-EED1A5207BE7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37172B-DE87-461F-813F-267AFD075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3A4A5-9BE5-48B1-8BCF-EED1A5207BE7}" type="datetimeFigureOut">
              <a:rPr lang="ru-RU" smtClean="0"/>
              <a:pPr/>
              <a:t>25.05.2013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7172B-DE87-461F-813F-267AFD07500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uchportal.ru/load/46-1-0-28425" TargetMode="External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slide" Target="slide11.xml"/><Relationship Id="rId5" Type="http://schemas.openxmlformats.org/officeDocument/2006/relationships/image" Target="../media/image22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audio" Target="../media/audio1.wav"/><Relationship Id="rId7" Type="http://schemas.openxmlformats.org/officeDocument/2006/relationships/image" Target="../media/image26.png"/><Relationship Id="rId2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27.png"/><Relationship Id="rId5" Type="http://schemas.openxmlformats.org/officeDocument/2006/relationships/image" Target="../media/image35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13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slide" Target="slide14.xml"/><Relationship Id="rId5" Type="http://schemas.openxmlformats.org/officeDocument/2006/relationships/image" Target="../media/image22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15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16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17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18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19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20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slide" Target="slide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21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2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image" Target="../media/image7.png"/><Relationship Id="rId5" Type="http://schemas.openxmlformats.org/officeDocument/2006/relationships/slide" Target="slide23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ker.com/clipart-busy-lizzie.html" TargetMode="External"/><Relationship Id="rId13" Type="http://schemas.openxmlformats.org/officeDocument/2006/relationships/hyperlink" Target="http://www.clker.com/clipart-2515.html" TargetMode="External"/><Relationship Id="rId18" Type="http://schemas.openxmlformats.org/officeDocument/2006/relationships/slide" Target="slide24.xml"/><Relationship Id="rId3" Type="http://schemas.openxmlformats.org/officeDocument/2006/relationships/hyperlink" Target="http://www.clker.com/clipart-pointing-finger-3.html" TargetMode="External"/><Relationship Id="rId7" Type="http://schemas.openxmlformats.org/officeDocument/2006/relationships/hyperlink" Target="http://www.clker.com/clipart-11588.html" TargetMode="External"/><Relationship Id="rId12" Type="http://schemas.openxmlformats.org/officeDocument/2006/relationships/hyperlink" Target="http://www.clker.com/clipart-11556.html" TargetMode="External"/><Relationship Id="rId17" Type="http://schemas.openxmlformats.org/officeDocument/2006/relationships/hyperlink" Target="http://www.clker.com/clipart-fox-sitting.html" TargetMode="External"/><Relationship Id="rId2" Type="http://schemas.openxmlformats.org/officeDocument/2006/relationships/hyperlink" Target="http://www.clker.com/clipart-30066.html" TargetMode="External"/><Relationship Id="rId16" Type="http://schemas.openxmlformats.org/officeDocument/2006/relationships/hyperlink" Target="http://www.clker.com/clipart-rabbit-sitting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ker.com/clipart-3331.html" TargetMode="External"/><Relationship Id="rId11" Type="http://schemas.openxmlformats.org/officeDocument/2006/relationships/hyperlink" Target="http://www.clker.com/clipart-4249.html" TargetMode="External"/><Relationship Id="rId5" Type="http://schemas.openxmlformats.org/officeDocument/2006/relationships/hyperlink" Target="http://www.clker.com/clipart-3577.html" TargetMode="External"/><Relationship Id="rId15" Type="http://schemas.openxmlformats.org/officeDocument/2006/relationships/hyperlink" Target="http://www.clker.com/clipart-30002.html" TargetMode="External"/><Relationship Id="rId10" Type="http://schemas.openxmlformats.org/officeDocument/2006/relationships/hyperlink" Target="http://www.clker.com/clipart-4244.html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clker.com/clipart-10586.html" TargetMode="External"/><Relationship Id="rId9" Type="http://schemas.openxmlformats.org/officeDocument/2006/relationships/hyperlink" Target="http://www.clker.com/clipart-logo-fish-01.html" TargetMode="External"/><Relationship Id="rId14" Type="http://schemas.openxmlformats.org/officeDocument/2006/relationships/hyperlink" Target="http://www.clker.com/clipart-green-mushroom-house.html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lker.com/clipart-3109.html" TargetMode="External"/><Relationship Id="rId13" Type="http://schemas.openxmlformats.org/officeDocument/2006/relationships/hyperlink" Target="http://www.clker.com/clipart-build-2.html" TargetMode="External"/><Relationship Id="rId3" Type="http://schemas.openxmlformats.org/officeDocument/2006/relationships/hyperlink" Target="http://www.clker.com/clipart-3500.html" TargetMode="External"/><Relationship Id="rId7" Type="http://schemas.openxmlformats.org/officeDocument/2006/relationships/hyperlink" Target="http://www.clker.com/clipart-15798.html" TargetMode="External"/><Relationship Id="rId12" Type="http://schemas.openxmlformats.org/officeDocument/2006/relationships/hyperlink" Target="http://www.clker.com/clipart-11588.html" TargetMode="External"/><Relationship Id="rId2" Type="http://schemas.openxmlformats.org/officeDocument/2006/relationships/hyperlink" Target="http://www.clker.com/clipart-12557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lker.com/clipart-mushroom-red-spots.html" TargetMode="External"/><Relationship Id="rId11" Type="http://schemas.openxmlformats.org/officeDocument/2006/relationships/hyperlink" Target="http://www.clker.com/clipart-rainbow-6.html" TargetMode="External"/><Relationship Id="rId5" Type="http://schemas.openxmlformats.org/officeDocument/2006/relationships/hyperlink" Target="http://www.clker.com/clipart-26798.html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clker.com/clipart-red-car-3.html" TargetMode="External"/><Relationship Id="rId4" Type="http://schemas.openxmlformats.org/officeDocument/2006/relationships/hyperlink" Target="http://www.clker.com/clipart-25566.html" TargetMode="External"/><Relationship Id="rId9" Type="http://schemas.openxmlformats.org/officeDocument/2006/relationships/hyperlink" Target="http://www.clker.com/clipart-decorative-sun-central-core.html" TargetMode="External"/><Relationship Id="rId14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7" Type="http://schemas.openxmlformats.org/officeDocument/2006/relationships/image" Target="../media/image13.png"/><Relationship Id="rId12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11" Type="http://schemas.openxmlformats.org/officeDocument/2006/relationships/slide" Target="slide4.xml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slide" Target="slide5.xml"/><Relationship Id="rId2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1" Type="http://schemas.openxmlformats.org/officeDocument/2006/relationships/audio" Target="../media/audio1.wav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slide" Target="slide6.xml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image" Target="../media/image22.png"/><Relationship Id="rId11" Type="http://schemas.openxmlformats.org/officeDocument/2006/relationships/image" Target="../media/image25.png"/><Relationship Id="rId5" Type="http://schemas.openxmlformats.org/officeDocument/2006/relationships/image" Target="../media/image21.png"/><Relationship Id="rId10" Type="http://schemas.openxmlformats.org/officeDocument/2006/relationships/image" Target="../media/image24.png"/><Relationship Id="rId4" Type="http://schemas.openxmlformats.org/officeDocument/2006/relationships/image" Target="../media/image20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slide" Target="slide7.xml"/><Relationship Id="rId5" Type="http://schemas.openxmlformats.org/officeDocument/2006/relationships/image" Target="../media/image22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slide" Target="slide8.xml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22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7.xml"/><Relationship Id="rId7" Type="http://schemas.openxmlformats.org/officeDocument/2006/relationships/slide" Target="slide9.xml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image" Target="../media/image22.png"/><Relationship Id="rId11" Type="http://schemas.openxmlformats.org/officeDocument/2006/relationships/image" Target="../media/image31.png"/><Relationship Id="rId5" Type="http://schemas.openxmlformats.org/officeDocument/2006/relationships/image" Target="../media/image21.png"/><Relationship Id="rId10" Type="http://schemas.openxmlformats.org/officeDocument/2006/relationships/image" Target="../media/image30.png"/><Relationship Id="rId4" Type="http://schemas.openxmlformats.org/officeDocument/2006/relationships/image" Target="../media/image20.png"/><Relationship Id="rId9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audio" Target="file:///C:\Documents%20and%20Settings\Admin\&#1056;&#1072;&#1073;&#1086;&#1095;&#1080;&#1081;%20&#1089;&#1090;&#1086;&#1083;\&#1050;&#1086;&#1084;&#1087;&#1100;&#1102;&#1090;&#1077;&#1088;%20&#1080;%20&#1096;&#1082;&#1086;&#1083;&#1072;.%20&#1055;&#1086;&#1083;&#1080;&#1090;&#1086;&#1074;&#1072;\001.mp3" TargetMode="External"/><Relationship Id="rId6" Type="http://schemas.openxmlformats.org/officeDocument/2006/relationships/slide" Target="slide10.xml"/><Relationship Id="rId5" Type="http://schemas.openxmlformats.org/officeDocument/2006/relationships/image" Target="../media/image22.png"/><Relationship Id="rId10" Type="http://schemas.openxmlformats.org/officeDocument/2006/relationships/image" Target="../media/image34.png"/><Relationship Id="rId4" Type="http://schemas.openxmlformats.org/officeDocument/2006/relationships/image" Target="../media/image26.png"/><Relationship Id="rId9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Admin\Рабочий стол\125709155661601792davidone_Chicken.svg.m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5857884" y="4286256"/>
            <a:ext cx="1304643" cy="1548000"/>
          </a:xfrm>
          <a:prstGeom prst="rect">
            <a:avLst/>
          </a:prstGeom>
          <a:noFill/>
        </p:spPr>
      </p:pic>
      <p:pic>
        <p:nvPicPr>
          <p:cNvPr id="1029" name="Picture 5" descr="C:\Documents and Settings\Admin\Рабочий стол\1195438926464315668bee_aurore_d._rore__01.svg.me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000760" y="1571612"/>
            <a:ext cx="790371" cy="648000"/>
          </a:xfrm>
          <a:prstGeom prst="rect">
            <a:avLst/>
          </a:prstGeom>
          <a:noFill/>
        </p:spPr>
      </p:pic>
      <p:pic>
        <p:nvPicPr>
          <p:cNvPr id="1030" name="Picture 6" descr="C:\Documents and Settings\Admin\Рабочий стол\1194985422676876798ladybug_01.svg.med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4000504"/>
            <a:ext cx="619605" cy="648000"/>
          </a:xfrm>
          <a:prstGeom prst="rect">
            <a:avLst/>
          </a:prstGeom>
          <a:noFill/>
        </p:spPr>
      </p:pic>
      <p:pic>
        <p:nvPicPr>
          <p:cNvPr id="1035" name="Picture 11" descr="C:\Documents and Settings\Admin\Рабочий стол\119543861675546820aurium_Ant.svg.me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306362">
            <a:off x="1477454" y="5206561"/>
            <a:ext cx="1292088" cy="900000"/>
          </a:xfrm>
          <a:prstGeom prst="rect">
            <a:avLst/>
          </a:prstGeom>
          <a:noFill/>
        </p:spPr>
      </p:pic>
      <p:sp>
        <p:nvSpPr>
          <p:cNvPr id="9" name="Rectangle 48"/>
          <p:cNvSpPr>
            <a:spLocks noChangeArrowheads="1"/>
          </p:cNvSpPr>
          <p:nvPr/>
        </p:nvSpPr>
        <p:spPr bwMode="auto">
          <a:xfrm>
            <a:off x="2682000" y="571480"/>
            <a:ext cx="3780000" cy="121444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4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Проверь себя</a:t>
            </a:r>
            <a:endParaRPr lang="ru-RU" sz="4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48"/>
          <p:cNvSpPr>
            <a:spLocks noChangeArrowheads="1"/>
          </p:cNvSpPr>
          <p:nvPr/>
        </p:nvSpPr>
        <p:spPr bwMode="auto">
          <a:xfrm>
            <a:off x="678629" y="6429396"/>
            <a:ext cx="7786742" cy="290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Политова Светлана Викторовна, учитель химии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Rectangle 48"/>
          <p:cNvSpPr>
            <a:spLocks noChangeArrowheads="1"/>
          </p:cNvSpPr>
          <p:nvPr/>
        </p:nvSpPr>
        <p:spPr bwMode="auto">
          <a:xfrm>
            <a:off x="678629" y="0"/>
            <a:ext cx="7884000" cy="290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000" b="1" u="sng">
                <a:hlinkClick r:id="rId6"/>
              </a:rPr>
              <a:t>Тела, вещества, частицы</a:t>
            </a:r>
            <a:endParaRPr lang="ru-RU" sz="20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Documents and Settings\Admin\Рабочий стол\11954296561720451192post-it_sebastien_duperr_01.svg.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768" y="714356"/>
            <a:ext cx="1007774" cy="1296000"/>
          </a:xfrm>
          <a:prstGeom prst="rect">
            <a:avLst/>
          </a:prstGeom>
          <a:noFill/>
        </p:spPr>
      </p:pic>
      <p:pic>
        <p:nvPicPr>
          <p:cNvPr id="13" name="Picture 2" descr="C:\Documents and Settings\Admin\Рабочий стол\11954296561720451192post-it_sebastien_duperr_01.svg.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97081" y="1928802"/>
            <a:ext cx="1007774" cy="1296000"/>
          </a:xfrm>
          <a:prstGeom prst="rect">
            <a:avLst/>
          </a:prstGeom>
          <a:noFill/>
        </p:spPr>
      </p:pic>
      <p:pic>
        <p:nvPicPr>
          <p:cNvPr id="14" name="Picture 2" descr="C:\Documents and Settings\Admin\Рабочий стол\11954296561720451192post-it_sebastien_duperr_01.svg.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768" y="3143248"/>
            <a:ext cx="1007774" cy="1296000"/>
          </a:xfrm>
          <a:prstGeom prst="rect">
            <a:avLst/>
          </a:prstGeom>
          <a:noFill/>
        </p:spPr>
      </p:pic>
      <p:pic>
        <p:nvPicPr>
          <p:cNvPr id="15" name="Picture 2" descr="C:\Documents and Settings\Admin\Рабочий стол\11954296561720451192post-it_sebastien_duperr_01.svg.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43768" y="4357694"/>
            <a:ext cx="1007774" cy="1296000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7215206" y="2143116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sz="5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215206" y="928670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5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215206" y="3286124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</a:t>
            </a:r>
            <a:endParaRPr lang="ru-RU" sz="5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215206" y="4500570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5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7" name="Picture 3" descr="C:\Documents and Settings\Admin\Рабочий стол\11949856291207028359tasto_5_architetto_franc_01.svg.med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Скругленный прямоугольник 54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+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кустарник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ткань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dirty="0" smtClean="0"/>
              <a:t> 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Луна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90000" y="714356"/>
            <a:ext cx="7164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8. Что не относится к живой или неживой природе, а сделано руками человека: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7141" y="2000240"/>
            <a:ext cx="304800" cy="304800"/>
          </a:xfrm>
          <a:prstGeom prst="rect">
            <a:avLst/>
          </a:prstGeom>
        </p:spPr>
      </p:pic>
      <p:pic>
        <p:nvPicPr>
          <p:cNvPr id="24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7141" y="1285860"/>
            <a:ext cx="304800" cy="304800"/>
          </a:xfrm>
          <a:prstGeom prst="rect">
            <a:avLst/>
          </a:prstGeom>
        </p:spPr>
      </p:pic>
      <p:pic>
        <p:nvPicPr>
          <p:cNvPr id="25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5" cstate="print"/>
          <a:stretch>
            <a:fillRect/>
          </a:stretch>
        </p:blipFill>
        <p:spPr>
          <a:xfrm>
            <a:off x="107141" y="571480"/>
            <a:ext cx="304800" cy="304800"/>
          </a:xfrm>
          <a:prstGeom prst="rect">
            <a:avLst/>
          </a:prstGeom>
        </p:spPr>
      </p:pic>
      <p:grpSp>
        <p:nvGrpSpPr>
          <p:cNvPr id="22" name="Группа 25"/>
          <p:cNvGrpSpPr>
            <a:grpSpLocks noChangeAspect="1"/>
          </p:cNvGrpSpPr>
          <p:nvPr/>
        </p:nvGrpSpPr>
        <p:grpSpPr>
          <a:xfrm>
            <a:off x="3000364" y="4786322"/>
            <a:ext cx="938700" cy="1080000"/>
            <a:chOff x="1069956" y="1467992"/>
            <a:chExt cx="1152458" cy="1325934"/>
          </a:xfrm>
        </p:grpSpPr>
        <p:grpSp>
          <p:nvGrpSpPr>
            <p:cNvPr id="2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2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29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35" name="Блок-схема: узел 3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30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37" name="Блок-схема: узел 3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8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34" name="Месяц 3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33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31" name="Блок-схема: узел 30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Блок-схема: узел 31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8" name="Облако 27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6" name="Группа 38"/>
          <p:cNvGrpSpPr>
            <a:grpSpLocks noChangeAspect="1"/>
          </p:cNvGrpSpPr>
          <p:nvPr/>
        </p:nvGrpSpPr>
        <p:grpSpPr>
          <a:xfrm>
            <a:off x="5715008" y="4786322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39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40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41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48" name="Блок-схема: узел 47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44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50" name="Блок-схема: узел 49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1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7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5" name="Месяц 44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42" name="Блок-схема: узел 41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Блок-схема: узел 42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3" name="Picture 3" descr="C:\Documents and Settings\Admin\Рабочий стол\11949856291207028359tasto_5_architetto_franc_01.svg.med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grpSp>
        <p:nvGrpSpPr>
          <p:cNvPr id="5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1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97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79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31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15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Скругленный прямоугольник 54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428860" y="3643314"/>
            <a:ext cx="381000" cy="381000"/>
          </a:xfrm>
          <a:prstGeom prst="ellipse">
            <a:avLst/>
          </a:prstGeom>
          <a:noFill/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+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438400" y="1981200"/>
            <a:ext cx="381000" cy="381000"/>
          </a:xfrm>
          <a:prstGeom prst="ellipse">
            <a:avLst/>
          </a:prstGeom>
          <a:noFill/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714356"/>
            <a:ext cx="7164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9. Что не относится к живой или неживой природе, а что сделано руками человек: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град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муравей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комбайн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428860" y="2857496"/>
            <a:ext cx="381000" cy="381000"/>
          </a:xfrm>
          <a:prstGeom prst="ellipse">
            <a:avLst/>
          </a:prstGeom>
          <a:noFill/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000" dirty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27" name="Умножение 26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6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0" name="SCALES.WAV">
            <a:hlinkClick r:id="" action="ppaction://media"/>
          </p:cNvPr>
          <p:cNvPicPr>
            <a:picLocks noRot="1" noChangeAspect="1"/>
          </p:cNvPicPr>
          <p:nvPr>
            <a:wavAudioFile r:embed="rId3" name="SCALES.WAV"/>
          </p:nvPr>
        </p:nvPicPr>
        <p:blipFill>
          <a:blip r:embed="rId7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9" name="Picture 3" descr="C:\Documents and Settings\Admin\Рабочий стол\11949856291207028359tasto_5_architetto_franc_01.svg.med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grpSp>
        <p:nvGrpSpPr>
          <p:cNvPr id="5" name="Группа 34"/>
          <p:cNvGrpSpPr>
            <a:grpSpLocks noChangeAspect="1"/>
          </p:cNvGrpSpPr>
          <p:nvPr/>
        </p:nvGrpSpPr>
        <p:grpSpPr>
          <a:xfrm>
            <a:off x="3000364" y="4786322"/>
            <a:ext cx="938700" cy="1080000"/>
            <a:chOff x="1069956" y="1467992"/>
            <a:chExt cx="1152458" cy="1325934"/>
          </a:xfrm>
        </p:grpSpPr>
        <p:grpSp>
          <p:nvGrpSpPr>
            <p:cNvPr id="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48" name="Блок-схема: узел 47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0" name="Блок-схема: узел 49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7" name="Месяц 46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10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4" name="Блок-схема: узел 43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" name="Блок-схема: узел 44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38" name="Облако 37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54"/>
          <p:cNvGrpSpPr>
            <a:grpSpLocks noChangeAspect="1"/>
          </p:cNvGrpSpPr>
          <p:nvPr/>
        </p:nvGrpSpPr>
        <p:grpSpPr>
          <a:xfrm>
            <a:off x="5715008" y="4786322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12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1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1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67" name="Блок-схема: узел 66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1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69" name="Блок-схема: узел 68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0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66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4" name="Месяц 63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59" name="Блок-схема: узел 58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2" name="Блок-схема: узел 61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4" name="Группа 48"/>
          <p:cNvGrpSpPr/>
          <p:nvPr/>
        </p:nvGrpSpPr>
        <p:grpSpPr>
          <a:xfrm>
            <a:off x="2143108" y="2750339"/>
            <a:ext cx="762000" cy="533400"/>
            <a:chOff x="2057400" y="2692400"/>
            <a:chExt cx="762000" cy="533400"/>
          </a:xfrm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62200" y="2768600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2" name="Группа 56"/>
          <p:cNvGrpSpPr/>
          <p:nvPr/>
        </p:nvGrpSpPr>
        <p:grpSpPr>
          <a:xfrm>
            <a:off x="2143108" y="3571876"/>
            <a:ext cx="762000" cy="533400"/>
            <a:chOff x="2057400" y="3526631"/>
            <a:chExt cx="762000" cy="533400"/>
          </a:xfrm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" name="Группа 53"/>
          <p:cNvGrpSpPr/>
          <p:nvPr/>
        </p:nvGrpSpPr>
        <p:grpSpPr>
          <a:xfrm>
            <a:off x="2143108" y="1928802"/>
            <a:ext cx="762000" cy="533400"/>
            <a:chOff x="2209800" y="1905000"/>
            <a:chExt cx="762000" cy="533400"/>
          </a:xfrm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495552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2857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5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1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31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15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975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79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Скругленный прямоугольник 54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+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облако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космический корабль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dirty="0" smtClean="0"/>
              <a:t> 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солнце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18000" y="714356"/>
            <a:ext cx="7308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10. Укажите, что сделано руками человека: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4992" y="1285860"/>
            <a:ext cx="304800" cy="304800"/>
          </a:xfrm>
          <a:prstGeom prst="rect">
            <a:avLst/>
          </a:prstGeom>
        </p:spPr>
      </p:pic>
      <p:pic>
        <p:nvPicPr>
          <p:cNvPr id="25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4" cstate="print"/>
          <a:stretch>
            <a:fillRect/>
          </a:stretch>
        </p:blipFill>
        <p:spPr>
          <a:xfrm>
            <a:off x="124992" y="1285860"/>
            <a:ext cx="304800" cy="304800"/>
          </a:xfrm>
          <a:prstGeom prst="rect">
            <a:avLst/>
          </a:prstGeom>
        </p:spPr>
      </p:pic>
      <p:grpSp>
        <p:nvGrpSpPr>
          <p:cNvPr id="5" name="Группа 25"/>
          <p:cNvGrpSpPr>
            <a:grpSpLocks noChangeAspect="1"/>
          </p:cNvGrpSpPr>
          <p:nvPr/>
        </p:nvGrpSpPr>
        <p:grpSpPr>
          <a:xfrm>
            <a:off x="3000364" y="4786322"/>
            <a:ext cx="938700" cy="1080000"/>
            <a:chOff x="1069956" y="1467992"/>
            <a:chExt cx="1152458" cy="1325934"/>
          </a:xfrm>
        </p:grpSpPr>
        <p:grpSp>
          <p:nvGrpSpPr>
            <p:cNvPr id="9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13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22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35" name="Блок-схема: узел 3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26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37" name="Блок-схема: узел 3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8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34" name="Месяц 3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7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31" name="Блок-схема: узел 30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Блок-схема: узел 31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8" name="Облако 27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38"/>
          <p:cNvGrpSpPr>
            <a:grpSpLocks noChangeAspect="1"/>
          </p:cNvGrpSpPr>
          <p:nvPr/>
        </p:nvGrpSpPr>
        <p:grpSpPr>
          <a:xfrm>
            <a:off x="5715008" y="4786322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30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3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36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48" name="Блок-схема: узел 47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3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50" name="Блок-схема: узел 49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1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7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5" name="Месяц 44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0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42" name="Блок-схема: узел 41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Блок-схема: узел 42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3" name="Picture 3" descr="C:\Documents and Settings\Admin\Рабочий стол\11949856291207028359tasto_5_architetto_franc_01.svg.med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grpSp>
        <p:nvGrpSpPr>
          <p:cNvPr id="41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4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56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124992" y="1285860"/>
            <a:ext cx="304800" cy="304800"/>
          </a:xfrm>
          <a:prstGeom prst="rect">
            <a:avLst/>
          </a:prstGeom>
        </p:spPr>
      </p:pic>
      <p:grpSp>
        <p:nvGrpSpPr>
          <p:cNvPr id="46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1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97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79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31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15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Скругленный прямоугольник 54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000" dirty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машина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снег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/>
              <a:t> 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бабочка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36000" y="714356"/>
            <a:ext cx="7272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11. Что не относится к живой или неживой природе, а сделано руками человека: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7141" y="2000240"/>
            <a:ext cx="304800" cy="304800"/>
          </a:xfrm>
          <a:prstGeom prst="rect">
            <a:avLst/>
          </a:prstGeom>
        </p:spPr>
      </p:pic>
      <p:pic>
        <p:nvPicPr>
          <p:cNvPr id="24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7141" y="1285860"/>
            <a:ext cx="304800" cy="304800"/>
          </a:xfrm>
          <a:prstGeom prst="rect">
            <a:avLst/>
          </a:prstGeom>
        </p:spPr>
      </p:pic>
      <p:pic>
        <p:nvPicPr>
          <p:cNvPr id="25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5" cstate="print"/>
          <a:stretch>
            <a:fillRect/>
          </a:stretch>
        </p:blipFill>
        <p:spPr>
          <a:xfrm>
            <a:off x="107141" y="571480"/>
            <a:ext cx="304800" cy="304800"/>
          </a:xfrm>
          <a:prstGeom prst="rect">
            <a:avLst/>
          </a:prstGeom>
        </p:spPr>
      </p:pic>
      <p:grpSp>
        <p:nvGrpSpPr>
          <p:cNvPr id="5" name="Группа 25"/>
          <p:cNvGrpSpPr>
            <a:grpSpLocks noChangeAspect="1"/>
          </p:cNvGrpSpPr>
          <p:nvPr/>
        </p:nvGrpSpPr>
        <p:grpSpPr>
          <a:xfrm>
            <a:off x="3000364" y="4786322"/>
            <a:ext cx="938700" cy="1080000"/>
            <a:chOff x="1069956" y="1467992"/>
            <a:chExt cx="1152458" cy="1325934"/>
          </a:xfrm>
        </p:grpSpPr>
        <p:grpSp>
          <p:nvGrpSpPr>
            <p:cNvPr id="9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13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22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35" name="Блок-схема: узел 3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26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37" name="Блок-схема: узел 3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8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34" name="Месяц 3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7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31" name="Блок-схема: узел 30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Блок-схема: узел 31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8" name="Облако 27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38"/>
          <p:cNvGrpSpPr>
            <a:grpSpLocks noChangeAspect="1"/>
          </p:cNvGrpSpPr>
          <p:nvPr/>
        </p:nvGrpSpPr>
        <p:grpSpPr>
          <a:xfrm>
            <a:off x="5715008" y="4786322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30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3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36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48" name="Блок-схема: узел 47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3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50" name="Блок-схема: узел 49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1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7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5" name="Месяц 44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0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42" name="Блок-схема: узел 41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Блок-схема: узел 42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3" name="Picture 3" descr="C:\Documents and Settings\Admin\Рабочий стол\11949856291207028359tasto_5_architetto_franc_01.svg.med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grpSp>
        <p:nvGrpSpPr>
          <p:cNvPr id="44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1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6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97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979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31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15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31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15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Скругленный прямоугольник 54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трава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воробей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dirty="0" smtClean="0"/>
              <a:t> 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стол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18000" y="714356"/>
            <a:ext cx="7308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12. Укажите, что сделано руками человека: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5" name="Группа 25"/>
          <p:cNvGrpSpPr>
            <a:grpSpLocks noChangeAspect="1"/>
          </p:cNvGrpSpPr>
          <p:nvPr/>
        </p:nvGrpSpPr>
        <p:grpSpPr>
          <a:xfrm>
            <a:off x="3000364" y="4786322"/>
            <a:ext cx="938700" cy="1080000"/>
            <a:chOff x="1069956" y="1467992"/>
            <a:chExt cx="1152458" cy="1325934"/>
          </a:xfrm>
        </p:grpSpPr>
        <p:grpSp>
          <p:nvGrpSpPr>
            <p:cNvPr id="9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13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22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35" name="Блок-схема: узел 3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26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37" name="Блок-схема: узел 3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8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34" name="Месяц 3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7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31" name="Блок-схема: узел 30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Блок-схема: узел 31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8" name="Облако 27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9" name="Группа 38"/>
          <p:cNvGrpSpPr>
            <a:grpSpLocks noChangeAspect="1"/>
          </p:cNvGrpSpPr>
          <p:nvPr/>
        </p:nvGrpSpPr>
        <p:grpSpPr>
          <a:xfrm>
            <a:off x="5715008" y="4786322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30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3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36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48" name="Блок-схема: узел 47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3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50" name="Блок-схема: узел 49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1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7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5" name="Месяц 44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0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42" name="Блок-схема: узел 41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Блок-схема: узел 42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3" name="Picture 3" descr="C:\Documents and Settings\Admin\Рабочий стол\11949856291207028359tasto_5_architetto_franc_01.svg.med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pic>
        <p:nvPicPr>
          <p:cNvPr id="54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7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pic>
        <p:nvPicPr>
          <p:cNvPr id="56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46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4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1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1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31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15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975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75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Скругленный прямоугольник 54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+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плот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река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dirty="0" smtClean="0"/>
              <a:t> 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парта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18000" y="714356"/>
            <a:ext cx="7308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13.Укажите, что не сделано руками человека: 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5" name="Группа 25"/>
          <p:cNvGrpSpPr>
            <a:grpSpLocks noChangeAspect="1"/>
          </p:cNvGrpSpPr>
          <p:nvPr/>
        </p:nvGrpSpPr>
        <p:grpSpPr>
          <a:xfrm>
            <a:off x="3000364" y="4786322"/>
            <a:ext cx="938700" cy="1080000"/>
            <a:chOff x="1069956" y="1467992"/>
            <a:chExt cx="1152458" cy="1325934"/>
          </a:xfrm>
        </p:grpSpPr>
        <p:grpSp>
          <p:nvGrpSpPr>
            <p:cNvPr id="9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13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22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35" name="Блок-схема: узел 3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2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37" name="Блок-схема: узел 3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8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34" name="Месяц 3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5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31" name="Блок-схема: узел 30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Блок-схема: узел 31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8" name="Облако 27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38"/>
          <p:cNvGrpSpPr>
            <a:grpSpLocks noChangeAspect="1"/>
          </p:cNvGrpSpPr>
          <p:nvPr/>
        </p:nvGrpSpPr>
        <p:grpSpPr>
          <a:xfrm>
            <a:off x="5715008" y="4786322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27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29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30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48" name="Блок-схема: узел 47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3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50" name="Блок-схема: узел 49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1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7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5" name="Месяц 44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42" name="Блок-схема: узел 41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Блок-схема: узел 42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3" name="Picture 3" descr="C:\Documents and Settings\Admin\Рабочий стол\11949856291207028359tasto_5_architetto_franc_01.svg.med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pic>
        <p:nvPicPr>
          <p:cNvPr id="54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7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pic>
        <p:nvPicPr>
          <p:cNvPr id="56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41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0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9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1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975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75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31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15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Скругленный прямоугольник 54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трактор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книга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dirty="0" smtClean="0"/>
              <a:t> 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кит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18000" y="714356"/>
            <a:ext cx="7308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14. Укажите, что не сделано руками человека: 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5" name="Группа 25"/>
          <p:cNvGrpSpPr>
            <a:grpSpLocks noChangeAspect="1"/>
          </p:cNvGrpSpPr>
          <p:nvPr/>
        </p:nvGrpSpPr>
        <p:grpSpPr>
          <a:xfrm>
            <a:off x="3000364" y="4786322"/>
            <a:ext cx="938700" cy="1080000"/>
            <a:chOff x="1069956" y="1467992"/>
            <a:chExt cx="1152458" cy="1325934"/>
          </a:xfrm>
        </p:grpSpPr>
        <p:grpSp>
          <p:nvGrpSpPr>
            <p:cNvPr id="9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13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22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35" name="Блок-схема: узел 3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2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37" name="Блок-схема: узел 3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8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34" name="Месяц 3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5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31" name="Блок-схема: узел 30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Блок-схема: узел 31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8" name="Облако 27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38"/>
          <p:cNvGrpSpPr>
            <a:grpSpLocks noChangeAspect="1"/>
          </p:cNvGrpSpPr>
          <p:nvPr/>
        </p:nvGrpSpPr>
        <p:grpSpPr>
          <a:xfrm>
            <a:off x="5715008" y="4786322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27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29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30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48" name="Блок-схема: узел 47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3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50" name="Блок-схема: узел 49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1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7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5" name="Месяц 44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42" name="Блок-схема: узел 41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Блок-схема: узел 42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3" name="Picture 3" descr="C:\Documents and Settings\Admin\Рабочий стол\11949856291207028359tasto_5_architetto_franc_01.svg.med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pic>
        <p:nvPicPr>
          <p:cNvPr id="54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7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pic>
        <p:nvPicPr>
          <p:cNvPr id="56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41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0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9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1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31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15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975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75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Скругленный прямоугольник 54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+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вода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карандаш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dirty="0" smtClean="0"/>
              <a:t> 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стул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18000" y="714356"/>
            <a:ext cx="7308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15. Укажите, что не сделано руками человека: 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5" name="Группа 25"/>
          <p:cNvGrpSpPr>
            <a:grpSpLocks noChangeAspect="1"/>
          </p:cNvGrpSpPr>
          <p:nvPr/>
        </p:nvGrpSpPr>
        <p:grpSpPr>
          <a:xfrm>
            <a:off x="3000364" y="4786322"/>
            <a:ext cx="938700" cy="1080000"/>
            <a:chOff x="1069956" y="1467992"/>
            <a:chExt cx="1152458" cy="1325934"/>
          </a:xfrm>
        </p:grpSpPr>
        <p:grpSp>
          <p:nvGrpSpPr>
            <p:cNvPr id="9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13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22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35" name="Блок-схема: узел 3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2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37" name="Блок-схема: узел 3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8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34" name="Месяц 3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5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31" name="Блок-схема: узел 30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Блок-схема: узел 31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8" name="Облако 27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38"/>
          <p:cNvGrpSpPr>
            <a:grpSpLocks noChangeAspect="1"/>
          </p:cNvGrpSpPr>
          <p:nvPr/>
        </p:nvGrpSpPr>
        <p:grpSpPr>
          <a:xfrm>
            <a:off x="5715008" y="4786322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27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29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30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48" name="Блок-схема: узел 47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3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50" name="Блок-схема: узел 49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1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7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5" name="Месяц 44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42" name="Блок-схема: узел 41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Блок-схема: узел 42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3" name="Picture 3" descr="C:\Documents and Settings\Admin\Рабочий стол\11949856291207028359tasto_5_architetto_franc_01.svg.med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pic>
        <p:nvPicPr>
          <p:cNvPr id="54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7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pic>
        <p:nvPicPr>
          <p:cNvPr id="56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41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0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9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975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97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31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15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31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15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Скругленный прямоугольник 54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+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экскаватор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небо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dirty="0" smtClean="0"/>
              <a:t> 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облако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18000" y="714356"/>
            <a:ext cx="7308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16. Укажите, что сделано руками человека: 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5" name="Группа 25"/>
          <p:cNvGrpSpPr>
            <a:grpSpLocks noChangeAspect="1"/>
          </p:cNvGrpSpPr>
          <p:nvPr/>
        </p:nvGrpSpPr>
        <p:grpSpPr>
          <a:xfrm>
            <a:off x="3000364" y="4786322"/>
            <a:ext cx="938700" cy="1080000"/>
            <a:chOff x="1069956" y="1467992"/>
            <a:chExt cx="1152458" cy="1325934"/>
          </a:xfrm>
        </p:grpSpPr>
        <p:grpSp>
          <p:nvGrpSpPr>
            <p:cNvPr id="9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13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22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35" name="Блок-схема: узел 3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2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37" name="Блок-схема: узел 3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8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34" name="Месяц 3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5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31" name="Блок-схема: узел 30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Блок-схема: узел 31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8" name="Облако 27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38"/>
          <p:cNvGrpSpPr>
            <a:grpSpLocks noChangeAspect="1"/>
          </p:cNvGrpSpPr>
          <p:nvPr/>
        </p:nvGrpSpPr>
        <p:grpSpPr>
          <a:xfrm>
            <a:off x="5715008" y="4786322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27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29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30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48" name="Блок-схема: узел 47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3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50" name="Блок-схема: узел 49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1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7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5" name="Месяц 44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42" name="Блок-схема: узел 41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Блок-схема: узел 42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3" name="Picture 3" descr="C:\Documents and Settings\Admin\Рабочий стол\11949856291207028359tasto_5_architetto_franc_01.svg.med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pic>
        <p:nvPicPr>
          <p:cNvPr id="54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7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pic>
        <p:nvPicPr>
          <p:cNvPr id="56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41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0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9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975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97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31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15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31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15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Скругленный прямоугольник 54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+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шкаф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глина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dirty="0" smtClean="0"/>
              <a:t> 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стекло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18000" y="714356"/>
            <a:ext cx="7308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17. Укажите объекты природы: 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5" name="Группа 25"/>
          <p:cNvGrpSpPr>
            <a:grpSpLocks noChangeAspect="1"/>
          </p:cNvGrpSpPr>
          <p:nvPr/>
        </p:nvGrpSpPr>
        <p:grpSpPr>
          <a:xfrm>
            <a:off x="3000364" y="4786322"/>
            <a:ext cx="938700" cy="1080000"/>
            <a:chOff x="1069956" y="1467992"/>
            <a:chExt cx="1152458" cy="1325934"/>
          </a:xfrm>
        </p:grpSpPr>
        <p:grpSp>
          <p:nvGrpSpPr>
            <p:cNvPr id="9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13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22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35" name="Блок-схема: узел 3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2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37" name="Блок-схема: узел 3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8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34" name="Месяц 3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5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31" name="Блок-схема: узел 30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Блок-схема: узел 31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8" name="Облако 27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38"/>
          <p:cNvGrpSpPr>
            <a:grpSpLocks noChangeAspect="1"/>
          </p:cNvGrpSpPr>
          <p:nvPr/>
        </p:nvGrpSpPr>
        <p:grpSpPr>
          <a:xfrm>
            <a:off x="5715008" y="4786322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27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29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30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48" name="Блок-схема: узел 47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3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50" name="Блок-схема: узел 49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1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7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5" name="Месяц 44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42" name="Блок-схема: узел 41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Блок-схема: узел 42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3" name="Picture 3" descr="C:\Documents and Settings\Admin\Рабочий стол\11949856291207028359tasto_5_architetto_franc_01.svg.med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pic>
        <p:nvPicPr>
          <p:cNvPr id="54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7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pic>
        <p:nvPicPr>
          <p:cNvPr id="56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41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0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9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1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975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75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31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15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Rectangle 47"/>
          <p:cNvSpPr>
            <a:spLocks noChangeArrowheads="1"/>
          </p:cNvSpPr>
          <p:nvPr/>
        </p:nvSpPr>
        <p:spPr bwMode="auto">
          <a:xfrm>
            <a:off x="990000" y="714356"/>
            <a:ext cx="7164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Управление презентацией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48"/>
          <p:cNvSpPr>
            <a:spLocks noChangeArrowheads="1"/>
          </p:cNvSpPr>
          <p:nvPr/>
        </p:nvSpPr>
        <p:spPr bwMode="auto">
          <a:xfrm>
            <a:off x="1142976" y="4572008"/>
            <a:ext cx="277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Неправильный   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48"/>
          <p:cNvSpPr>
            <a:spLocks noChangeArrowheads="1"/>
          </p:cNvSpPr>
          <p:nvPr/>
        </p:nvSpPr>
        <p:spPr bwMode="auto">
          <a:xfrm>
            <a:off x="5000628" y="4572008"/>
            <a:ext cx="277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Правильный   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Rectangle 48"/>
          <p:cNvSpPr>
            <a:spLocks noChangeArrowheads="1"/>
          </p:cNvSpPr>
          <p:nvPr/>
        </p:nvSpPr>
        <p:spPr bwMode="auto">
          <a:xfrm>
            <a:off x="2357422" y="1928802"/>
            <a:ext cx="547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1. Выбери правильный ответ  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8"/>
          <p:cNvSpPr>
            <a:spLocks noChangeArrowheads="1"/>
          </p:cNvSpPr>
          <p:nvPr/>
        </p:nvSpPr>
        <p:spPr bwMode="auto">
          <a:xfrm>
            <a:off x="2357422" y="3214686"/>
            <a:ext cx="547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3. Если ответ 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3140150" y="3819750"/>
            <a:ext cx="2863701" cy="972000"/>
            <a:chOff x="3500801" y="3819750"/>
            <a:chExt cx="2863701" cy="972000"/>
          </a:xfrm>
        </p:grpSpPr>
        <p:sp>
          <p:nvSpPr>
            <p:cNvPr id="19" name="Freeform 8"/>
            <p:cNvSpPr>
              <a:spLocks/>
            </p:cNvSpPr>
            <p:nvPr/>
          </p:nvSpPr>
          <p:spPr bwMode="gray">
            <a:xfrm rot="2265817" flipH="1">
              <a:off x="5572502" y="3819750"/>
              <a:ext cx="792000" cy="972000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  <a:effectLst>
              <a:outerShdw dist="114300" dir="2400000" algn="ctr" rotWithShape="0">
                <a:schemeClr val="tx2">
                  <a:lumMod val="60000"/>
                  <a:lumOff val="40000"/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gray">
            <a:xfrm rot="19334183">
              <a:off x="3500801" y="3819750"/>
              <a:ext cx="792000" cy="972000"/>
            </a:xfrm>
            <a:custGeom>
              <a:avLst/>
              <a:gdLst/>
              <a:ahLst/>
              <a:cxnLst>
                <a:cxn ang="0">
                  <a:pos x="580" y="0"/>
                </a:cxn>
                <a:cxn ang="0">
                  <a:pos x="578" y="90"/>
                </a:cxn>
                <a:cxn ang="0">
                  <a:pos x="568" y="174"/>
                </a:cxn>
                <a:cxn ang="0">
                  <a:pos x="552" y="252"/>
                </a:cxn>
                <a:cxn ang="0">
                  <a:pos x="526" y="324"/>
                </a:cxn>
                <a:cxn ang="0">
                  <a:pos x="494" y="390"/>
                </a:cxn>
                <a:cxn ang="0">
                  <a:pos x="452" y="450"/>
                </a:cxn>
                <a:cxn ang="0">
                  <a:pos x="402" y="508"/>
                </a:cxn>
                <a:cxn ang="0">
                  <a:pos x="342" y="560"/>
                </a:cxn>
                <a:cxn ang="0">
                  <a:pos x="270" y="610"/>
                </a:cxn>
                <a:cxn ang="0">
                  <a:pos x="188" y="656"/>
                </a:cxn>
                <a:cxn ang="0">
                  <a:pos x="188" y="798"/>
                </a:cxn>
                <a:cxn ang="0">
                  <a:pos x="0" y="514"/>
                </a:cxn>
                <a:cxn ang="0">
                  <a:pos x="188" y="230"/>
                </a:cxn>
                <a:cxn ang="0">
                  <a:pos x="188" y="372"/>
                </a:cxn>
                <a:cxn ang="0">
                  <a:pos x="224" y="368"/>
                </a:cxn>
                <a:cxn ang="0">
                  <a:pos x="264" y="356"/>
                </a:cxn>
                <a:cxn ang="0">
                  <a:pos x="306" y="336"/>
                </a:cxn>
                <a:cxn ang="0">
                  <a:pos x="348" y="310"/>
                </a:cxn>
                <a:cxn ang="0">
                  <a:pos x="392" y="280"/>
                </a:cxn>
                <a:cxn ang="0">
                  <a:pos x="432" y="246"/>
                </a:cxn>
                <a:cxn ang="0">
                  <a:pos x="472" y="208"/>
                </a:cxn>
                <a:cxn ang="0">
                  <a:pos x="506" y="166"/>
                </a:cxn>
                <a:cxn ang="0">
                  <a:pos x="536" y="124"/>
                </a:cxn>
                <a:cxn ang="0">
                  <a:pos x="558" y="82"/>
                </a:cxn>
                <a:cxn ang="0">
                  <a:pos x="574" y="40"/>
                </a:cxn>
                <a:cxn ang="0">
                  <a:pos x="578" y="0"/>
                </a:cxn>
                <a:cxn ang="0">
                  <a:pos x="580" y="0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C00000">
                    <a:shade val="30000"/>
                    <a:satMod val="115000"/>
                  </a:srgbClr>
                </a:gs>
                <a:gs pos="50000">
                  <a:srgbClr val="C00000">
                    <a:shade val="67500"/>
                    <a:satMod val="115000"/>
                  </a:srgbClr>
                </a:gs>
                <a:gs pos="100000">
                  <a:srgbClr val="C000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0">
              <a:noFill/>
              <a:prstDash val="solid"/>
              <a:round/>
              <a:headEnd/>
              <a:tailEnd/>
            </a:ln>
            <a:effectLst>
              <a:outerShdw dist="114300" dir="2400000" algn="ctr" rotWithShape="0">
                <a:schemeClr val="tx2">
                  <a:lumMod val="60000"/>
                  <a:lumOff val="40000"/>
                  <a:alpha val="50000"/>
                </a:schemeClr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2357422" y="2571744"/>
            <a:ext cx="547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2. Нажми на цифру 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1" name="Группа 60"/>
          <p:cNvGrpSpPr>
            <a:grpSpLocks noChangeAspect="1"/>
          </p:cNvGrpSpPr>
          <p:nvPr/>
        </p:nvGrpSpPr>
        <p:grpSpPr>
          <a:xfrm>
            <a:off x="5857884" y="2643875"/>
            <a:ext cx="1832152" cy="432000"/>
            <a:chOff x="5572132" y="2571744"/>
            <a:chExt cx="2262198" cy="533400"/>
          </a:xfrm>
        </p:grpSpPr>
        <p:grpSp>
          <p:nvGrpSpPr>
            <p:cNvPr id="12" name="Группа 53"/>
            <p:cNvGrpSpPr/>
            <p:nvPr/>
          </p:nvGrpSpPr>
          <p:grpSpPr>
            <a:xfrm>
              <a:off x="5572132" y="2571744"/>
              <a:ext cx="762000" cy="533400"/>
              <a:chOff x="2209800" y="1905000"/>
              <a:chExt cx="762000" cy="533400"/>
            </a:xfrm>
          </p:grpSpPr>
          <p:sp>
            <p:nvSpPr>
              <p:cNvPr id="13" name="AutoShape 8"/>
              <p:cNvSpPr>
                <a:spLocks noChangeArrowheads="1"/>
              </p:cNvSpPr>
              <p:nvPr/>
            </p:nvSpPr>
            <p:spPr bwMode="auto">
              <a:xfrm>
                <a:off x="2286000" y="1905000"/>
                <a:ext cx="685800" cy="533400"/>
              </a:xfrm>
              <a:prstGeom prst="roundRect">
                <a:avLst>
                  <a:gd name="adj" fmla="val 16667"/>
                </a:avLst>
              </a:prstGeom>
              <a:gradFill flip="none" rotWithShape="1">
                <a:gsLst>
                  <a:gs pos="0">
                    <a:srgbClr val="993300">
                      <a:shade val="30000"/>
                      <a:satMod val="115000"/>
                    </a:srgbClr>
                  </a:gs>
                  <a:gs pos="50000">
                    <a:srgbClr val="993300">
                      <a:shade val="67500"/>
                      <a:satMod val="115000"/>
                    </a:srgbClr>
                  </a:gs>
                  <a:gs pos="100000">
                    <a:srgbClr val="9933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ru-RU">
                    <a:solidFill>
                      <a:schemeClr val="bg1"/>
                    </a:solidFill>
                  </a:rPr>
                  <a:t> </a:t>
                </a:r>
              </a:p>
            </p:txBody>
          </p:sp>
          <p:sp>
            <p:nvSpPr>
              <p:cNvPr id="14" name="Oval 44"/>
              <p:cNvSpPr>
                <a:spLocks noChangeArrowheads="1"/>
              </p:cNvSpPr>
              <p:nvPr/>
            </p:nvSpPr>
            <p:spPr bwMode="auto">
              <a:xfrm>
                <a:off x="2531271" y="1976438"/>
                <a:ext cx="381000" cy="381000"/>
              </a:xfrm>
              <a:prstGeom prst="ellipse">
                <a:avLst/>
              </a:prstGeom>
              <a:solidFill>
                <a:srgbClr val="00B05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2209800" y="1981200"/>
                <a:ext cx="432000" cy="4320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dirty="0" smtClean="0">
                    <a:latin typeface="Arial" pitchFamily="34" charset="0"/>
                    <a:cs typeface="Arial" pitchFamily="34" charset="0"/>
                  </a:rPr>
                  <a:t>1</a:t>
                </a:r>
                <a:endParaRPr lang="ru-RU" sz="32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3" name="Группа 53"/>
            <p:cNvGrpSpPr/>
            <p:nvPr/>
          </p:nvGrpSpPr>
          <p:grpSpPr>
            <a:xfrm>
              <a:off x="6322231" y="2571744"/>
              <a:ext cx="762000" cy="533400"/>
              <a:chOff x="2209800" y="1905000"/>
              <a:chExt cx="762000" cy="533400"/>
            </a:xfrm>
          </p:grpSpPr>
          <p:sp>
            <p:nvSpPr>
              <p:cNvPr id="24" name="AutoShape 8"/>
              <p:cNvSpPr>
                <a:spLocks noChangeArrowheads="1"/>
              </p:cNvSpPr>
              <p:nvPr/>
            </p:nvSpPr>
            <p:spPr bwMode="auto">
              <a:xfrm>
                <a:off x="2286000" y="1905000"/>
                <a:ext cx="685800" cy="533400"/>
              </a:xfrm>
              <a:prstGeom prst="roundRect">
                <a:avLst>
                  <a:gd name="adj" fmla="val 16667"/>
                </a:avLst>
              </a:prstGeom>
              <a:gradFill flip="none" rotWithShape="1">
                <a:gsLst>
                  <a:gs pos="0">
                    <a:srgbClr val="993300">
                      <a:shade val="30000"/>
                      <a:satMod val="115000"/>
                    </a:srgbClr>
                  </a:gs>
                  <a:gs pos="50000">
                    <a:srgbClr val="993300">
                      <a:shade val="67500"/>
                      <a:satMod val="115000"/>
                    </a:srgbClr>
                  </a:gs>
                  <a:gs pos="100000">
                    <a:srgbClr val="9933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ru-RU">
                    <a:solidFill>
                      <a:schemeClr val="bg1"/>
                    </a:solidFill>
                  </a:rPr>
                  <a:t> </a:t>
                </a:r>
              </a:p>
            </p:txBody>
          </p:sp>
          <p:sp>
            <p:nvSpPr>
              <p:cNvPr id="25" name="Oval 44"/>
              <p:cNvSpPr>
                <a:spLocks noChangeArrowheads="1"/>
              </p:cNvSpPr>
              <p:nvPr/>
            </p:nvSpPr>
            <p:spPr bwMode="auto">
              <a:xfrm>
                <a:off x="2531271" y="1976438"/>
                <a:ext cx="381000" cy="381000"/>
              </a:xfrm>
              <a:prstGeom prst="ellipse">
                <a:avLst/>
              </a:prstGeom>
              <a:solidFill>
                <a:srgbClr val="00B05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2209800" y="1981200"/>
                <a:ext cx="432000" cy="4320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dirty="0" smtClean="0">
                    <a:latin typeface="Arial" pitchFamily="34" charset="0"/>
                    <a:cs typeface="Arial" pitchFamily="34" charset="0"/>
                  </a:rPr>
                  <a:t>2</a:t>
                </a:r>
                <a:endParaRPr lang="ru-RU" sz="32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  <p:grpSp>
          <p:nvGrpSpPr>
            <p:cNvPr id="27" name="Группа 53"/>
            <p:cNvGrpSpPr/>
            <p:nvPr/>
          </p:nvGrpSpPr>
          <p:grpSpPr>
            <a:xfrm>
              <a:off x="7072330" y="2571744"/>
              <a:ext cx="762000" cy="533400"/>
              <a:chOff x="2209800" y="1905000"/>
              <a:chExt cx="762000" cy="533400"/>
            </a:xfrm>
          </p:grpSpPr>
          <p:sp>
            <p:nvSpPr>
              <p:cNvPr id="28" name="AutoShape 8"/>
              <p:cNvSpPr>
                <a:spLocks noChangeArrowheads="1"/>
              </p:cNvSpPr>
              <p:nvPr/>
            </p:nvSpPr>
            <p:spPr bwMode="auto">
              <a:xfrm>
                <a:off x="2286000" y="1905000"/>
                <a:ext cx="685800" cy="533400"/>
              </a:xfrm>
              <a:prstGeom prst="roundRect">
                <a:avLst>
                  <a:gd name="adj" fmla="val 16667"/>
                </a:avLst>
              </a:prstGeom>
              <a:gradFill flip="none" rotWithShape="1">
                <a:gsLst>
                  <a:gs pos="0">
                    <a:srgbClr val="993300">
                      <a:shade val="30000"/>
                      <a:satMod val="115000"/>
                    </a:srgbClr>
                  </a:gs>
                  <a:gs pos="50000">
                    <a:srgbClr val="993300">
                      <a:shade val="67500"/>
                      <a:satMod val="115000"/>
                    </a:srgbClr>
                  </a:gs>
                  <a:gs pos="100000">
                    <a:srgbClr val="993300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  <a:effectLst>
                <a:prstShdw prst="shdw17" dist="17961" dir="2700000">
                  <a:schemeClr val="accent1">
                    <a:gamma/>
                    <a:shade val="60000"/>
                    <a:invGamma/>
                  </a:schemeClr>
                </a:prst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r>
                  <a:rPr lang="ru-RU">
                    <a:solidFill>
                      <a:schemeClr val="bg1"/>
                    </a:solidFill>
                  </a:rPr>
                  <a:t> </a:t>
                </a:r>
              </a:p>
            </p:txBody>
          </p:sp>
          <p:sp>
            <p:nvSpPr>
              <p:cNvPr id="29" name="Oval 44"/>
              <p:cNvSpPr>
                <a:spLocks noChangeArrowheads="1"/>
              </p:cNvSpPr>
              <p:nvPr/>
            </p:nvSpPr>
            <p:spPr bwMode="auto">
              <a:xfrm>
                <a:off x="2531271" y="1976438"/>
                <a:ext cx="381000" cy="381000"/>
              </a:xfrm>
              <a:prstGeom prst="ellipse">
                <a:avLst/>
              </a:prstGeom>
              <a:solidFill>
                <a:srgbClr val="00B050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2209800" y="1981200"/>
                <a:ext cx="432000" cy="43200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sz="3200" dirty="0" smtClean="0">
                    <a:latin typeface="Arial" pitchFamily="34" charset="0"/>
                    <a:cs typeface="Arial" pitchFamily="34" charset="0"/>
                  </a:rPr>
                  <a:t>3</a:t>
                </a:r>
                <a:endParaRPr lang="ru-RU" sz="3200" dirty="0"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sp>
        <p:nvSpPr>
          <p:cNvPr id="33" name="Умножение 32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4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35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grpSp>
        <p:nvGrpSpPr>
          <p:cNvPr id="32" name="Группа 31"/>
          <p:cNvGrpSpPr>
            <a:grpSpLocks noChangeAspect="1"/>
          </p:cNvGrpSpPr>
          <p:nvPr/>
        </p:nvGrpSpPr>
        <p:grpSpPr>
          <a:xfrm>
            <a:off x="5674564" y="5000636"/>
            <a:ext cx="938700" cy="1080000"/>
            <a:chOff x="1069956" y="1467992"/>
            <a:chExt cx="1152458" cy="1325934"/>
          </a:xfrm>
        </p:grpSpPr>
        <p:grpSp>
          <p:nvGrpSpPr>
            <p:cNvPr id="36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38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42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44" name="Блок-схема: узел 43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45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46" name="Блок-схема: узел 45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7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3" name="Месяц 42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39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0" name="Блок-схема: узел 39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" name="Блок-схема: узел 40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37" name="Облако 36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8" name="Группа 47"/>
          <p:cNvGrpSpPr>
            <a:grpSpLocks noChangeAspect="1"/>
          </p:cNvGrpSpPr>
          <p:nvPr/>
        </p:nvGrpSpPr>
        <p:grpSpPr>
          <a:xfrm>
            <a:off x="2316964" y="5015775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49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5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55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57" name="Блок-схема: узел 56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58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59" name="Блок-схема: узел 58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60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6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4" name="Месяц 53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50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51" name="Блок-схема: узел 50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2" name="Блок-схема: узел 51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62" name="Picture 3" descr="C:\Documents and Settings\Admin\Рабочий стол\11949856291207028359tasto_5_architetto_franc_01.svg.med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pic>
        <p:nvPicPr>
          <p:cNvPr id="1026" name="Picture 2" descr="C:\Documents and Settings\Admin\Рабочий стол\pointing-finger-md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6410298">
            <a:off x="1352604" y="5339270"/>
            <a:ext cx="652313" cy="756000"/>
          </a:xfrm>
          <a:prstGeom prst="rect">
            <a:avLst/>
          </a:prstGeom>
          <a:noFill/>
          <a:effectLst/>
        </p:spPr>
      </p:pic>
      <p:pic>
        <p:nvPicPr>
          <p:cNvPr id="63" name="Picture 2" descr="C:\Documents and Settings\Admin\Рабочий стол\pointing-finger-md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189702" flipH="1">
            <a:off x="7139083" y="5339270"/>
            <a:ext cx="652313" cy="756000"/>
          </a:xfrm>
          <a:prstGeom prst="rect">
            <a:avLst/>
          </a:prstGeom>
          <a:noFill/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audio>
              <p:cMediaNode showWhenStopped="0"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  <p:audio>
              <p:cMediaNode showWhenStopped="0"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seq concurrent="1" nextAc="seek">
              <p:cTn id="4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" fill="hold">
                      <p:stCondLst>
                        <p:cond delay="0"/>
                      </p:stCondLst>
                      <p:childTnLst>
                        <p:par>
                          <p:cTn id="6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97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3315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Скругленный прямоугольник 54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полезное ископаемое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воздух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dirty="0" smtClean="0"/>
              <a:t> 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обувь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18000" y="714356"/>
            <a:ext cx="7308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18. Что не является объектом природы: 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5" name="Группа 25"/>
          <p:cNvGrpSpPr>
            <a:grpSpLocks noChangeAspect="1"/>
          </p:cNvGrpSpPr>
          <p:nvPr/>
        </p:nvGrpSpPr>
        <p:grpSpPr>
          <a:xfrm>
            <a:off x="3000364" y="4786322"/>
            <a:ext cx="938700" cy="1080000"/>
            <a:chOff x="1069956" y="1467992"/>
            <a:chExt cx="1152458" cy="1325934"/>
          </a:xfrm>
        </p:grpSpPr>
        <p:grpSp>
          <p:nvGrpSpPr>
            <p:cNvPr id="9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13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22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35" name="Блок-схема: узел 3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2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37" name="Блок-схема: узел 3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8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34" name="Месяц 3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5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31" name="Блок-схема: узел 30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Блок-схема: узел 31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8" name="Облако 27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38"/>
          <p:cNvGrpSpPr>
            <a:grpSpLocks noChangeAspect="1"/>
          </p:cNvGrpSpPr>
          <p:nvPr/>
        </p:nvGrpSpPr>
        <p:grpSpPr>
          <a:xfrm>
            <a:off x="5715008" y="4786322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27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29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30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48" name="Блок-схема: узел 47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3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50" name="Блок-схема: узел 49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1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7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5" name="Месяц 44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42" name="Блок-схема: узел 41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Блок-схема: узел 42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3" name="Picture 3" descr="C:\Documents and Settings\Admin\Рабочий стол\11949856291207028359tasto_5_architetto_franc_01.svg.med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pic>
        <p:nvPicPr>
          <p:cNvPr id="54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7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pic>
        <p:nvPicPr>
          <p:cNvPr id="56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41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0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9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1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31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15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975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75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Скругленный прямоугольник 54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+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сахарный песок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речной песок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dirty="0" smtClean="0"/>
              <a:t> 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троллейбус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18000" y="714356"/>
            <a:ext cx="7308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19. Укажите объекты природы: 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5" name="Группа 25"/>
          <p:cNvGrpSpPr>
            <a:grpSpLocks noChangeAspect="1"/>
          </p:cNvGrpSpPr>
          <p:nvPr/>
        </p:nvGrpSpPr>
        <p:grpSpPr>
          <a:xfrm>
            <a:off x="3000364" y="4786322"/>
            <a:ext cx="938700" cy="1080000"/>
            <a:chOff x="1069956" y="1467992"/>
            <a:chExt cx="1152458" cy="1325934"/>
          </a:xfrm>
        </p:grpSpPr>
        <p:grpSp>
          <p:nvGrpSpPr>
            <p:cNvPr id="9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13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22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35" name="Блок-схема: узел 3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2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37" name="Блок-схема: узел 3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8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34" name="Месяц 3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5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31" name="Блок-схема: узел 30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Блок-схема: узел 31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8" name="Облако 27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38"/>
          <p:cNvGrpSpPr>
            <a:grpSpLocks noChangeAspect="1"/>
          </p:cNvGrpSpPr>
          <p:nvPr/>
        </p:nvGrpSpPr>
        <p:grpSpPr>
          <a:xfrm>
            <a:off x="5715008" y="4786322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27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29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30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48" name="Блок-схема: узел 47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3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50" name="Блок-схема: узел 49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1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7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5" name="Месяц 44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42" name="Блок-схема: узел 41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Блок-схема: узел 42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3" name="Picture 3" descr="C:\Documents and Settings\Admin\Рабочий стол\11949856291207028359tasto_5_architetto_franc_01.svg.med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pic>
        <p:nvPicPr>
          <p:cNvPr id="54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7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pic>
        <p:nvPicPr>
          <p:cNvPr id="56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41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0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9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1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975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75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31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15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Скругленный прямоугольник 54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+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паук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ручей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dirty="0" smtClean="0"/>
              <a:t> 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индюк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18000" y="714356"/>
            <a:ext cx="7308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20. Укажите объекты неживой природы: 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5" name="Группа 25"/>
          <p:cNvGrpSpPr>
            <a:grpSpLocks noChangeAspect="1"/>
          </p:cNvGrpSpPr>
          <p:nvPr/>
        </p:nvGrpSpPr>
        <p:grpSpPr>
          <a:xfrm>
            <a:off x="3000364" y="4786322"/>
            <a:ext cx="938700" cy="1080000"/>
            <a:chOff x="1069956" y="1467992"/>
            <a:chExt cx="1152458" cy="1325934"/>
          </a:xfrm>
        </p:grpSpPr>
        <p:grpSp>
          <p:nvGrpSpPr>
            <p:cNvPr id="9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13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22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35" name="Блок-схема: узел 3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2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37" name="Блок-схема: узел 3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8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34" name="Месяц 3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5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31" name="Блок-схема: узел 30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Блок-схема: узел 31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8" name="Облако 27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38"/>
          <p:cNvGrpSpPr>
            <a:grpSpLocks noChangeAspect="1"/>
          </p:cNvGrpSpPr>
          <p:nvPr/>
        </p:nvGrpSpPr>
        <p:grpSpPr>
          <a:xfrm>
            <a:off x="5715008" y="4786322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27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29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30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48" name="Блок-схема: узел 47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3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50" name="Блок-схема: узел 49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1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7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5" name="Месяц 44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42" name="Блок-схема: узел 41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Блок-схема: узел 42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3" name="Picture 3" descr="C:\Documents and Settings\Admin\Рабочий стол\11949856291207028359tasto_5_architetto_franc_01.svg.med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pic>
        <p:nvPicPr>
          <p:cNvPr id="54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7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pic>
        <p:nvPicPr>
          <p:cNvPr id="56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124992" y="1821645"/>
            <a:ext cx="304800" cy="304800"/>
          </a:xfrm>
          <a:prstGeom prst="rect">
            <a:avLst/>
          </a:prstGeom>
        </p:spPr>
      </p:pic>
      <p:grpSp>
        <p:nvGrpSpPr>
          <p:cNvPr id="39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0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1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1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975" fill="hold"/>
                                        <p:tgtEl>
                                          <p:spTgt spid="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75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31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15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4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60"/>
            <a:ext cx="9144000" cy="557214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>
              <a:buNone/>
            </a:pPr>
            <a:endParaRPr lang="ru-RU" sz="1600" dirty="0" smtClean="0"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2"/>
              </a:rPr>
              <a:t>http://www.clker.com/clipart-30066.html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курица;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3"/>
              </a:rPr>
              <a:t> </a:t>
            </a:r>
          </a:p>
          <a:p>
            <a:pPr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3"/>
              </a:rPr>
              <a:t>http://www.clker.com/clipart-pointing-finger-3.html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рука указатель;</a:t>
            </a:r>
          </a:p>
          <a:p>
            <a:pPr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4"/>
              </a:rPr>
              <a:t>http://www.clker.com/clipart-10586.html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 лист с кнопкой;</a:t>
            </a:r>
          </a:p>
          <a:p>
            <a:pPr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5"/>
              </a:rPr>
              <a:t>http://www.clker.com/clipart-3577.html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 управляющая кнопка;</a:t>
            </a:r>
          </a:p>
          <a:p>
            <a:pPr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6"/>
              </a:rPr>
              <a:t>http://www.clker.com/clipart-3331.html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 божья коровка;</a:t>
            </a:r>
          </a:p>
          <a:p>
            <a:pPr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7"/>
              </a:rPr>
              <a:t>http://www.clker.com/clipart-11588.html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 оса;</a:t>
            </a:r>
          </a:p>
          <a:p>
            <a:pPr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8"/>
              </a:rPr>
              <a:t>http://www.clker.com/clipart-busy-lizzie.html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-цветок;</a:t>
            </a:r>
          </a:p>
          <a:p>
            <a:pPr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9"/>
              </a:rPr>
              <a:t>http://www.clker.com/clipart-logo-fish-01.html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-рыба;</a:t>
            </a:r>
          </a:p>
          <a:p>
            <a:pPr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10"/>
              </a:rPr>
              <a:t>http://www.clker.com/clipart-4244.html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-веселый смайлик;</a:t>
            </a:r>
          </a:p>
          <a:p>
            <a:pPr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11"/>
              </a:rPr>
              <a:t>http://www.clker.com/clipart-4249.html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 плачущий смайлик;</a:t>
            </a:r>
          </a:p>
          <a:p>
            <a:pPr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12"/>
              </a:rPr>
              <a:t>http://www.clker.com/clipart-11556.html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 муравей;</a:t>
            </a:r>
          </a:p>
          <a:p>
            <a:pPr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13"/>
              </a:rPr>
              <a:t>http://www.clker.com/clipart-2515.html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 мухомор;</a:t>
            </a:r>
          </a:p>
          <a:p>
            <a:pPr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14"/>
              </a:rPr>
              <a:t>http://www.clker.com/clipart-green-mushroom-house.html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 гриб-домик;</a:t>
            </a:r>
          </a:p>
          <a:p>
            <a:pPr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15"/>
              </a:rPr>
              <a:t>http://www.clker.com/clipart-30002.html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 вопросительный знак;</a:t>
            </a:r>
          </a:p>
          <a:p>
            <a:pPr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16"/>
              </a:rPr>
              <a:t>http://www.clker.com/clipart-rabbit-sitting.html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 кролик;</a:t>
            </a:r>
          </a:p>
          <a:p>
            <a:pPr>
              <a:buNone/>
            </a:pPr>
            <a:r>
              <a:rPr lang="en-US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  <a:hlinkClick r:id="rId17"/>
              </a:rPr>
              <a:t>http://www.clker.com/clipart-fox-sitting.html</a:t>
            </a:r>
            <a:r>
              <a:rPr lang="ru-RU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- лиса;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2858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Ссылки на картинки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 descr="C:\Documents and Settings\Admin\Рабочий стол\11949856291207028359tasto_5_architetto_franc_01.svg.med.png">
            <a:hlinkClick r:id="rId18" action="ppaction://hlinksldjump"/>
          </p:cNvPr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255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2858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Ссылки на картинки</a:t>
            </a:r>
            <a:endParaRPr lang="ru-RU" sz="32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285860"/>
            <a:ext cx="9144000" cy="5572140"/>
          </a:xfrm>
          <a:prstGeom prst="rect">
            <a:avLst/>
          </a:prstGeom>
          <a:ln w="9525">
            <a:solidFill>
              <a:srgbClr val="92D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/>
            <a:r>
              <a:rPr lang="en-US" sz="1600" dirty="0" smtClean="0">
                <a:latin typeface="Arial" pitchFamily="34" charset="0"/>
                <a:cs typeface="Arial" pitchFamily="34" charset="0"/>
                <a:hlinkClick r:id="rId2"/>
              </a:rPr>
              <a:t>http://www.clker.com/clipart-12557.html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береза;</a:t>
            </a:r>
            <a:r>
              <a:rPr lang="en-US" sz="1600" dirty="0" smtClean="0">
                <a:latin typeface="Arial" pitchFamily="34" charset="0"/>
                <a:cs typeface="Arial" pitchFamily="34" charset="0"/>
                <a:hlinkClick r:id="rId3"/>
              </a:rPr>
              <a:t> </a:t>
            </a:r>
            <a:endParaRPr lang="ru-RU" sz="1600" dirty="0" smtClean="0">
              <a:latin typeface="Arial" pitchFamily="34" charset="0"/>
              <a:cs typeface="Arial" pitchFamily="34" charset="0"/>
              <a:hlinkClick r:id="rId3"/>
            </a:endParaRPr>
          </a:p>
          <a:p>
            <a:pPr marL="342900" indent="-342900"/>
            <a:r>
              <a:rPr lang="en-US" sz="1600" dirty="0" smtClean="0">
                <a:latin typeface="Arial" pitchFamily="34" charset="0"/>
                <a:cs typeface="Arial" pitchFamily="34" charset="0"/>
                <a:hlinkClick r:id="rId3"/>
              </a:rPr>
              <a:t>http://www.clker.com/clipart-3500.html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клипарт дом;</a:t>
            </a:r>
          </a:p>
          <a:p>
            <a:pPr marL="342900" indent="-342900"/>
            <a:r>
              <a:rPr lang="en-US" sz="1600" dirty="0" smtClean="0">
                <a:latin typeface="Arial" pitchFamily="34" charset="0"/>
                <a:cs typeface="Arial" pitchFamily="34" charset="0"/>
                <a:hlinkClick r:id="rId4"/>
              </a:rPr>
              <a:t>http://www.clker.com/clipart-25566.html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бабочка;</a:t>
            </a:r>
          </a:p>
          <a:p>
            <a:pPr marL="342900" indent="-342900"/>
            <a:r>
              <a:rPr lang="en-US" sz="1600" dirty="0" smtClean="0">
                <a:latin typeface="Arial" pitchFamily="34" charset="0"/>
                <a:cs typeface="Arial" pitchFamily="34" charset="0"/>
                <a:hlinkClick r:id="rId5"/>
              </a:rPr>
              <a:t>http://www.clker.com/clipart-26798.html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дерево;</a:t>
            </a:r>
            <a:endParaRPr lang="en-US" sz="1600" dirty="0" smtClean="0">
              <a:latin typeface="Arial" pitchFamily="34" charset="0"/>
              <a:cs typeface="Arial" pitchFamily="34" charset="0"/>
            </a:endParaRPr>
          </a:p>
          <a:p>
            <a:pPr marL="342900" indent="-342900"/>
            <a:r>
              <a:rPr lang="en-US" sz="1600" dirty="0" smtClean="0">
                <a:latin typeface="Arial" pitchFamily="34" charset="0"/>
                <a:cs typeface="Arial" pitchFamily="34" charset="0"/>
                <a:hlinkClick r:id="rId6"/>
              </a:rPr>
              <a:t>http://www.clker.com/clipart-mushroom-red-spots.html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-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гриб;</a:t>
            </a:r>
          </a:p>
          <a:p>
            <a:pPr marL="342900" indent="-342900"/>
            <a:r>
              <a:rPr lang="en-US" sz="1600" dirty="0" smtClean="0">
                <a:latin typeface="Arial" pitchFamily="34" charset="0"/>
                <a:cs typeface="Arial" pitchFamily="34" charset="0"/>
                <a:hlinkClick r:id="rId7"/>
              </a:rPr>
              <a:t>http://www.clker.com/clipart-15798.html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солнце;</a:t>
            </a:r>
          </a:p>
          <a:p>
            <a:pPr marL="342900" indent="-342900"/>
            <a:r>
              <a:rPr lang="ru-RU" sz="1600" dirty="0" smtClean="0">
                <a:latin typeface="Arial" pitchFamily="34" charset="0"/>
                <a:cs typeface="Arial" pitchFamily="34" charset="0"/>
              </a:rPr>
              <a:t>Слайд 5</a:t>
            </a:r>
          </a:p>
          <a:p>
            <a:pPr marL="342900" indent="-342900"/>
            <a:r>
              <a:rPr lang="en-US" sz="1600" dirty="0" smtClean="0">
                <a:latin typeface="Arial" pitchFamily="34" charset="0"/>
                <a:cs typeface="Arial" pitchFamily="34" charset="0"/>
                <a:hlinkClick r:id="rId8"/>
              </a:rPr>
              <a:t>http://www.clker.com/clipart-3109.html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слон;</a:t>
            </a:r>
          </a:p>
          <a:p>
            <a:pPr marL="342900" indent="-342900"/>
            <a:r>
              <a:rPr lang="ru-RU" sz="1600" dirty="0" smtClean="0">
                <a:latin typeface="Arial" pitchFamily="34" charset="0"/>
                <a:cs typeface="Arial" pitchFamily="34" charset="0"/>
              </a:rPr>
              <a:t>Слайд 8</a:t>
            </a:r>
          </a:p>
          <a:p>
            <a:pPr marL="342900" indent="-342900"/>
            <a:r>
              <a:rPr lang="en-US" sz="1600" dirty="0" smtClean="0">
                <a:latin typeface="Arial" pitchFamily="34" charset="0"/>
                <a:cs typeface="Arial" pitchFamily="34" charset="0"/>
                <a:hlinkClick r:id="rId9"/>
              </a:rPr>
              <a:t>http://www.clker.com/clipart-decorative-sun-central-core.html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солнце;</a:t>
            </a:r>
          </a:p>
          <a:p>
            <a:pPr marL="342900" indent="-342900"/>
            <a:r>
              <a:rPr lang="en-US" sz="1600" dirty="0" smtClean="0">
                <a:latin typeface="Arial" pitchFamily="34" charset="0"/>
                <a:cs typeface="Arial" pitchFamily="34" charset="0"/>
                <a:hlinkClick r:id="rId10"/>
              </a:rPr>
              <a:t>http://www.clker.com/clipart-red-car-3.html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красная машина;</a:t>
            </a:r>
          </a:p>
          <a:p>
            <a:pPr marL="342900" indent="-342900"/>
            <a:r>
              <a:rPr lang="en-US" sz="1600" dirty="0" smtClean="0">
                <a:latin typeface="Arial" pitchFamily="34" charset="0"/>
                <a:cs typeface="Arial" pitchFamily="34" charset="0"/>
                <a:hlinkClick r:id="rId11"/>
              </a:rPr>
              <a:t>http://www.clker.com/clipart-rainbow-6.html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радуга;</a:t>
            </a:r>
          </a:p>
          <a:p>
            <a:pPr marL="342900" indent="-342900"/>
            <a:r>
              <a:rPr lang="ru-RU" sz="1600" dirty="0" smtClean="0">
                <a:latin typeface="Arial" pitchFamily="34" charset="0"/>
                <a:cs typeface="Arial" pitchFamily="34" charset="0"/>
              </a:rPr>
              <a:t>Слайд 9</a:t>
            </a:r>
          </a:p>
          <a:p>
            <a:pPr marL="342900" indent="-342900"/>
            <a:r>
              <a:rPr lang="en-US" sz="1600" dirty="0" smtClean="0">
                <a:latin typeface="Arial" pitchFamily="34" charset="0"/>
                <a:cs typeface="Arial" pitchFamily="34" charset="0"/>
                <a:hlinkClick r:id="rId12"/>
              </a:rPr>
              <a:t>http://www.clker.com/clipart-11588.html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пчела;</a:t>
            </a:r>
          </a:p>
          <a:p>
            <a:pPr marL="342900" indent="-342900"/>
            <a:r>
              <a:rPr lang="en-US" sz="1600" dirty="0" smtClean="0">
                <a:latin typeface="Arial" pitchFamily="34" charset="0"/>
                <a:cs typeface="Arial" pitchFamily="34" charset="0"/>
                <a:hlinkClick r:id="rId13"/>
              </a:rPr>
              <a:t>http://www.clker.com/clipart-build-2.html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- дом.</a:t>
            </a:r>
          </a:p>
          <a:p>
            <a:pPr marL="342900" indent="-342900"/>
            <a:r>
              <a:rPr lang="ru-RU" sz="16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Используемая литература: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Тихомирова Е.М. Тесты по предмету «Окружающий мир»: 2 класс. –М.: Издательство «Экзамен», 2011.-222 с.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Максимова Т.Н. Поурочные разработки по курсу «Окружающий мир»: 2 класс. – М.: ВАКО, 2012. – 336 с.</a:t>
            </a:r>
          </a:p>
          <a:p>
            <a:pPr marL="342900" indent="-342900">
              <a:buFont typeface="+mj-lt"/>
              <a:buAutoNum type="arabicPeriod"/>
            </a:pP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/>
            </a:pP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3" descr="C:\Documents and Settings\Admin\Рабочий стол\11949856291207028359tasto_5_architetto_franc_01.svg.med.png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 flipH="1">
            <a:off x="8388000" y="6086177"/>
            <a:ext cx="648000" cy="66156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Скругленный прямоугольник 76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58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3074" name="Rectangle 47"/>
          <p:cNvSpPr>
            <a:spLocks noChangeArrowheads="1"/>
          </p:cNvSpPr>
          <p:nvPr/>
        </p:nvSpPr>
        <p:spPr bwMode="auto">
          <a:xfrm>
            <a:off x="990000" y="714356"/>
            <a:ext cx="7164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1. Что не относится к природе: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4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Бабочка</a:t>
            </a:r>
            <a:r>
              <a:rPr lang="ru-RU" dirty="0" smtClean="0">
                <a:solidFill>
                  <a:srgbClr val="333300"/>
                </a:solidFill>
              </a:rPr>
              <a:t>  </a:t>
            </a:r>
            <a:endParaRPr lang="ru-RU" dirty="0">
              <a:solidFill>
                <a:srgbClr val="333300"/>
              </a:solidFill>
            </a:endParaRPr>
          </a:p>
        </p:txBody>
      </p:sp>
      <p:sp>
        <p:nvSpPr>
          <p:cNvPr id="614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Дом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14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Дерево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133600" y="4457700"/>
            <a:ext cx="432000" cy="43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27" name="Умножение 26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" name="Picture 2" descr="C:\Documents and Settings\Admin\Рабочий стол\1194985559673786490home12.svg.me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4286256"/>
            <a:ext cx="2054910" cy="1980000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1234403641718519266zesarvictoria_butterfly.svg.med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62148" y="4286256"/>
            <a:ext cx="1688665" cy="1980000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1240169659847133699rg1024_simple_tree.svg.med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43636" y="4286256"/>
            <a:ext cx="1584990" cy="1980000"/>
          </a:xfrm>
          <a:prstGeom prst="rect">
            <a:avLst/>
          </a:prstGeom>
          <a:noFill/>
        </p:spPr>
      </p:pic>
      <p:pic>
        <p:nvPicPr>
          <p:cNvPr id="35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8" cstate="print"/>
          <a:stretch>
            <a:fillRect/>
          </a:stretch>
        </p:blipFill>
        <p:spPr>
          <a:xfrm>
            <a:off x="178563" y="1214422"/>
            <a:ext cx="304800" cy="304800"/>
          </a:xfrm>
          <a:prstGeom prst="rect">
            <a:avLst/>
          </a:prstGeom>
        </p:spPr>
      </p:pic>
      <p:pic>
        <p:nvPicPr>
          <p:cNvPr id="36" name="001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9" cstate="print"/>
          <a:stretch>
            <a:fillRect/>
          </a:stretch>
        </p:blipFill>
        <p:spPr>
          <a:xfrm>
            <a:off x="178563" y="785794"/>
            <a:ext cx="304800" cy="304800"/>
          </a:xfrm>
          <a:prstGeom prst="rect">
            <a:avLst/>
          </a:prstGeom>
        </p:spPr>
      </p:pic>
      <p:grpSp>
        <p:nvGrpSpPr>
          <p:cNvPr id="43" name="Группа 42"/>
          <p:cNvGrpSpPr>
            <a:grpSpLocks noChangeAspect="1"/>
          </p:cNvGrpSpPr>
          <p:nvPr/>
        </p:nvGrpSpPr>
        <p:grpSpPr>
          <a:xfrm>
            <a:off x="785786" y="1714488"/>
            <a:ext cx="938700" cy="1080000"/>
            <a:chOff x="1069956" y="1467992"/>
            <a:chExt cx="1152458" cy="1325934"/>
          </a:xfrm>
        </p:grpSpPr>
        <p:grpSp>
          <p:nvGrpSpPr>
            <p:cNvPr id="44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46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50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55" name="Блок-схема: узел 5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56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57" name="Блок-схема: узел 5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4" name="Месяц 5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47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48" name="Блок-схема: узел 47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Блок-схема: узел 48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45" name="Облако 44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2" name="Группа 61"/>
          <p:cNvGrpSpPr>
            <a:grpSpLocks noChangeAspect="1"/>
          </p:cNvGrpSpPr>
          <p:nvPr/>
        </p:nvGrpSpPr>
        <p:grpSpPr>
          <a:xfrm>
            <a:off x="858001" y="3071810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63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67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69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71" name="Блок-схема: узел 70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72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73" name="Блок-схема: узел 72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4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70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68" name="Месяц 67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64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65" name="Блок-схема: узел 64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66" name="Блок-схема: узел 65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75" name="001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0" cstate="print"/>
          <a:stretch>
            <a:fillRect/>
          </a:stretch>
        </p:blipFill>
        <p:spPr>
          <a:xfrm>
            <a:off x="178563" y="285728"/>
            <a:ext cx="304800" cy="304800"/>
          </a:xfrm>
          <a:prstGeom prst="rect">
            <a:avLst/>
          </a:prstGeom>
        </p:spPr>
      </p:pic>
      <p:pic>
        <p:nvPicPr>
          <p:cNvPr id="76" name="Picture 3" descr="C:\Documents and Settings\Admin\Рабочий стол\11949856291207028359tasto_5_architetto_franc_01.svg.med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grpSp>
        <p:nvGrpSpPr>
          <p:cNvPr id="4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51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52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31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32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33" name="Прямоугольник 32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3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39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40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5" fill="hold"/>
                                        <p:tgtEl>
                                          <p:spTgt spid="7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1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975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79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315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15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кругленный прямоугольник 28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000" dirty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grpSp>
        <p:nvGrpSpPr>
          <p:cNvPr id="5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9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к живой природе   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к неживой природе 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не относится к природе</a:t>
            </a:r>
            <a:r>
              <a:rPr lang="ru-RU" sz="2800" dirty="0" smtClean="0"/>
              <a:t> </a:t>
            </a:r>
          </a:p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90000" y="714356"/>
            <a:ext cx="7164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. К чему относится то, что сделано человеком: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SCALES.WAV">
            <a:hlinkClick r:id="" action="ppaction://media"/>
          </p:cNvPr>
          <p:cNvPicPr>
            <a:picLocks noRot="1" noChangeAspect="1"/>
          </p:cNvPicPr>
          <p:nvPr>
            <a:wavAudioFile r:embed="rId1" name="SCALES.WAV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4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25" name="001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grpSp>
        <p:nvGrpSpPr>
          <p:cNvPr id="31" name="Группа 30"/>
          <p:cNvGrpSpPr>
            <a:grpSpLocks noChangeAspect="1"/>
          </p:cNvGrpSpPr>
          <p:nvPr/>
        </p:nvGrpSpPr>
        <p:grpSpPr>
          <a:xfrm>
            <a:off x="3000364" y="4786322"/>
            <a:ext cx="938700" cy="1080000"/>
            <a:chOff x="1069956" y="1467992"/>
            <a:chExt cx="1152458" cy="1325934"/>
          </a:xfrm>
        </p:grpSpPr>
        <p:grpSp>
          <p:nvGrpSpPr>
            <p:cNvPr id="32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34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3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40" name="Блок-схема: узел 39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41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42" name="Блок-схема: узел 41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3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39" name="Месяц 38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35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36" name="Блок-схема: узел 35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" name="Блок-схема: узел 36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33" name="Облако 32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4" name="Группа 43"/>
          <p:cNvGrpSpPr>
            <a:grpSpLocks noChangeAspect="1"/>
          </p:cNvGrpSpPr>
          <p:nvPr/>
        </p:nvGrpSpPr>
        <p:grpSpPr>
          <a:xfrm>
            <a:off x="5715008" y="4786322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45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49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51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53" name="Блок-схема: узел 52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54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55" name="Блок-схема: узел 54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6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2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50" name="Месяц 49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47" name="Блок-схема: узел 46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8" name="Блок-схема: узел 47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7" name="Picture 3" descr="C:\Documents and Settings\Admin\Рабочий стол\11949856291207028359tasto_5_architetto_franc_01.svg.med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1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31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15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97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79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Скругленный прямоугольник 72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grpSp>
        <p:nvGrpSpPr>
          <p:cNvPr id="5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grpSp>
        <p:nvGrpSpPr>
          <p:cNvPr id="9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3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гриб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Солнце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слон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  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90000" y="714356"/>
            <a:ext cx="7164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3. Что не относится к живой природе: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0" name="Группа 29"/>
          <p:cNvGrpSpPr>
            <a:grpSpLocks noChangeAspect="1"/>
          </p:cNvGrpSpPr>
          <p:nvPr/>
        </p:nvGrpSpPr>
        <p:grpSpPr>
          <a:xfrm>
            <a:off x="785786" y="1714488"/>
            <a:ext cx="938700" cy="1080000"/>
            <a:chOff x="1069956" y="1467992"/>
            <a:chExt cx="1152458" cy="1325934"/>
          </a:xfrm>
        </p:grpSpPr>
        <p:grpSp>
          <p:nvGrpSpPr>
            <p:cNvPr id="31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33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37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39" name="Блок-схема: узел 38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40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41" name="Блок-схема: узел 40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2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38" name="Месяц 37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34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35" name="Блок-схема: узел 34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" name="Блок-схема: узел 35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32" name="Облако 31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" name="Группа 42"/>
          <p:cNvGrpSpPr>
            <a:grpSpLocks noChangeAspect="1"/>
          </p:cNvGrpSpPr>
          <p:nvPr/>
        </p:nvGrpSpPr>
        <p:grpSpPr>
          <a:xfrm>
            <a:off x="858001" y="3071810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44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48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50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52" name="Блок-схема: узел 51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53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54" name="Блок-схема: узел 53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5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1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9" name="Месяц 48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5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46" name="Блок-схема: узел 45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Блок-схема: узел 46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6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7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8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0" name="Picture 3" descr="C:\Documents and Settings\Admin\Рабочий стол\11949856291207028359tasto_5_architetto_franc_01.svg.med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grpSp>
        <p:nvGrpSpPr>
          <p:cNvPr id="74" name="Группа 73"/>
          <p:cNvGrpSpPr/>
          <p:nvPr/>
        </p:nvGrpSpPr>
        <p:grpSpPr>
          <a:xfrm>
            <a:off x="1026968" y="4214818"/>
            <a:ext cx="7090064" cy="1764000"/>
            <a:chOff x="785786" y="4214818"/>
            <a:chExt cx="7090064" cy="1764000"/>
          </a:xfrm>
        </p:grpSpPr>
        <p:grpSp>
          <p:nvGrpSpPr>
            <p:cNvPr id="70" name="Группа 69"/>
            <p:cNvGrpSpPr/>
            <p:nvPr/>
          </p:nvGrpSpPr>
          <p:grpSpPr>
            <a:xfrm>
              <a:off x="785786" y="4214818"/>
              <a:ext cx="2268000" cy="1764000"/>
              <a:chOff x="785786" y="4214818"/>
              <a:chExt cx="2268000" cy="1764000"/>
            </a:xfrm>
          </p:grpSpPr>
          <p:sp>
            <p:nvSpPr>
              <p:cNvPr id="65" name="Двойная волна 64"/>
              <p:cNvSpPr>
                <a:spLocks/>
              </p:cNvSpPr>
              <p:nvPr/>
            </p:nvSpPr>
            <p:spPr>
              <a:xfrm>
                <a:off x="785786" y="4214818"/>
                <a:ext cx="2268000" cy="1764000"/>
              </a:xfrm>
              <a:prstGeom prst="doubleWave">
                <a:avLst>
                  <a:gd name="adj1" fmla="val 5220"/>
                  <a:gd name="adj2" fmla="val 0"/>
                </a:avLst>
              </a:prstGeom>
              <a:solidFill>
                <a:srgbClr val="00B050">
                  <a:alpha val="1098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1" name="Picture 3" descr="C:\Documents and Settings\Admin\Рабочий стол\mushroom-red-spots-md.png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1284563" y="4448818"/>
                <a:ext cx="1270447" cy="1296000"/>
              </a:xfrm>
              <a:prstGeom prst="rect">
                <a:avLst/>
              </a:prstGeom>
              <a:noFill/>
            </p:spPr>
          </p:pic>
        </p:grpSp>
        <p:grpSp>
          <p:nvGrpSpPr>
            <p:cNvPr id="71" name="Группа 70"/>
            <p:cNvGrpSpPr/>
            <p:nvPr/>
          </p:nvGrpSpPr>
          <p:grpSpPr>
            <a:xfrm>
              <a:off x="3196818" y="4214818"/>
              <a:ext cx="2268000" cy="1764000"/>
              <a:chOff x="3175221" y="4214818"/>
              <a:chExt cx="2268000" cy="1764000"/>
            </a:xfrm>
          </p:grpSpPr>
          <p:sp>
            <p:nvSpPr>
              <p:cNvPr id="62" name="Двойная волна 61"/>
              <p:cNvSpPr>
                <a:spLocks/>
              </p:cNvSpPr>
              <p:nvPr/>
            </p:nvSpPr>
            <p:spPr>
              <a:xfrm>
                <a:off x="3175221" y="4214818"/>
                <a:ext cx="2268000" cy="1764000"/>
              </a:xfrm>
              <a:prstGeom prst="doubleWave">
                <a:avLst>
                  <a:gd name="adj1" fmla="val 5220"/>
                  <a:gd name="adj2" fmla="val 0"/>
                </a:avLst>
              </a:prstGeom>
              <a:solidFill>
                <a:srgbClr val="00B050">
                  <a:alpha val="1098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22" name="Picture 5" descr="C:\Documents and Settings\Admin\Рабочий стол\11971486551534036964ivak_Decorative_Sun.svg.med.png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3571221" y="4358818"/>
                <a:ext cx="1476000" cy="1476000"/>
              </a:xfrm>
              <a:prstGeom prst="rect">
                <a:avLst/>
              </a:prstGeom>
              <a:noFill/>
            </p:spPr>
          </p:pic>
        </p:grpSp>
        <p:grpSp>
          <p:nvGrpSpPr>
            <p:cNvPr id="72" name="Группа 71"/>
            <p:cNvGrpSpPr/>
            <p:nvPr/>
          </p:nvGrpSpPr>
          <p:grpSpPr>
            <a:xfrm>
              <a:off x="5607850" y="4214818"/>
              <a:ext cx="2268000" cy="1764000"/>
              <a:chOff x="5607850" y="4214818"/>
              <a:chExt cx="2268000" cy="1764000"/>
            </a:xfrm>
          </p:grpSpPr>
          <p:pic>
            <p:nvPicPr>
              <p:cNvPr id="2050" name="Picture 2" descr="C:\Documents and Settings\Admin\Рабочий стол\1194985216131380278elefante_in_corsa.svg.med.png"/>
              <p:cNvPicPr>
                <a:picLocks noChangeAspect="1" noChangeArrowheads="1"/>
              </p:cNvPicPr>
              <p:nvPr/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5747724" y="4430818"/>
                <a:ext cx="1988252" cy="1332000"/>
              </a:xfrm>
              <a:prstGeom prst="rect">
                <a:avLst/>
              </a:prstGeom>
              <a:noFill/>
            </p:spPr>
          </p:pic>
          <p:sp>
            <p:nvSpPr>
              <p:cNvPr id="68" name="Двойная волна 67"/>
              <p:cNvSpPr>
                <a:spLocks/>
              </p:cNvSpPr>
              <p:nvPr/>
            </p:nvSpPr>
            <p:spPr>
              <a:xfrm>
                <a:off x="5607850" y="4214818"/>
                <a:ext cx="2268000" cy="1764000"/>
              </a:xfrm>
              <a:prstGeom prst="doubleWave">
                <a:avLst>
                  <a:gd name="adj1" fmla="val 5220"/>
                  <a:gd name="adj2" fmla="val 0"/>
                </a:avLst>
              </a:prstGeom>
              <a:solidFill>
                <a:srgbClr val="00B050">
                  <a:alpha val="10980"/>
                </a:srgb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1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975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75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315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15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Скругленный прямоугольник 53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000" dirty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камень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Луна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dirty="0" smtClean="0"/>
              <a:t> 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машина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90000" y="714356"/>
            <a:ext cx="7164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4. Что не относится к неживой природе: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23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7141" y="2000240"/>
            <a:ext cx="304800" cy="304800"/>
          </a:xfrm>
          <a:prstGeom prst="rect">
            <a:avLst/>
          </a:prstGeom>
        </p:spPr>
      </p:pic>
      <p:pic>
        <p:nvPicPr>
          <p:cNvPr id="24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7141" y="1285860"/>
            <a:ext cx="304800" cy="304800"/>
          </a:xfrm>
          <a:prstGeom prst="rect">
            <a:avLst/>
          </a:prstGeom>
        </p:spPr>
      </p:pic>
      <p:pic>
        <p:nvPicPr>
          <p:cNvPr id="25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5" cstate="print"/>
          <a:stretch>
            <a:fillRect/>
          </a:stretch>
        </p:blipFill>
        <p:spPr>
          <a:xfrm>
            <a:off x="107141" y="571480"/>
            <a:ext cx="304800" cy="304800"/>
          </a:xfrm>
          <a:prstGeom prst="rect">
            <a:avLst/>
          </a:prstGeom>
        </p:spPr>
      </p:pic>
      <p:grpSp>
        <p:nvGrpSpPr>
          <p:cNvPr id="26" name="Группа 25"/>
          <p:cNvGrpSpPr>
            <a:grpSpLocks noChangeAspect="1"/>
          </p:cNvGrpSpPr>
          <p:nvPr/>
        </p:nvGrpSpPr>
        <p:grpSpPr>
          <a:xfrm>
            <a:off x="3000364" y="4786322"/>
            <a:ext cx="938700" cy="1080000"/>
            <a:chOff x="1069956" y="1467992"/>
            <a:chExt cx="1152458" cy="1325934"/>
          </a:xfrm>
        </p:grpSpPr>
        <p:grpSp>
          <p:nvGrpSpPr>
            <p:cNvPr id="27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29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33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35" name="Блок-схема: узел 34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36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37" name="Блок-схема: узел 36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8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34" name="Месяц 33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30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31" name="Блок-схема: узел 30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Блок-схема: узел 31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8" name="Облако 27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9" name="Группа 38"/>
          <p:cNvGrpSpPr>
            <a:grpSpLocks noChangeAspect="1"/>
          </p:cNvGrpSpPr>
          <p:nvPr/>
        </p:nvGrpSpPr>
        <p:grpSpPr>
          <a:xfrm>
            <a:off x="5715008" y="4786322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40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44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46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48" name="Блок-схема: узел 47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49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50" name="Блок-схема: узел 49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1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7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5" name="Месяц 44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1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42" name="Блок-схема: узел 41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3" name="Блок-схема: узел 42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3" name="Picture 3" descr="C:\Documents and Settings\Admin\Рабочий стол\11949856291207028359tasto_5_architetto_franc_01.svg.med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grpSp>
        <p:nvGrpSpPr>
          <p:cNvPr id="9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1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31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15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97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75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Скругленный прямоугольник 52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все, что окружает человека</a:t>
            </a:r>
            <a:endParaRPr lang="ru-RU" sz="24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все, что создал человек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199"/>
            <a:ext cx="4752000" cy="864000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все, что окружает человека и не создано им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90000" y="714356"/>
            <a:ext cx="7164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5. Что такое природа?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4" name="Группа 23"/>
          <p:cNvGrpSpPr>
            <a:grpSpLocks noChangeAspect="1"/>
          </p:cNvGrpSpPr>
          <p:nvPr/>
        </p:nvGrpSpPr>
        <p:grpSpPr>
          <a:xfrm>
            <a:off x="3000364" y="4786322"/>
            <a:ext cx="938700" cy="1080000"/>
            <a:chOff x="1069956" y="1467992"/>
            <a:chExt cx="1152458" cy="1325934"/>
          </a:xfrm>
        </p:grpSpPr>
        <p:grpSp>
          <p:nvGrpSpPr>
            <p:cNvPr id="25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27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31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33" name="Блок-схема: узел 32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34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35" name="Блок-схема: узел 34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36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32" name="Месяц 31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8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29" name="Блок-схема: узел 28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0" name="Блок-схема: узел 29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6" name="Облако 25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7" name="Группа 36"/>
          <p:cNvGrpSpPr>
            <a:grpSpLocks noChangeAspect="1"/>
          </p:cNvGrpSpPr>
          <p:nvPr/>
        </p:nvGrpSpPr>
        <p:grpSpPr>
          <a:xfrm>
            <a:off x="5715008" y="4786322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38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42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4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46" name="Блок-схема: узел 45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47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48" name="Блок-схема: узел 47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9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45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3" name="Месяц 42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9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40" name="Блок-схема: узел 39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1" name="Блок-схема: узел 40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0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grpSp>
        <p:nvGrpSpPr>
          <p:cNvPr id="9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4000" dirty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grpSp>
        <p:nvGrpSpPr>
          <p:cNvPr id="13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51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2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4" name="Picture 3" descr="C:\Documents and Settings\Admin\Рабочий стол\11949856291207028359tasto_5_architetto_franc_01.svg.med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5" fill="hold"/>
                                        <p:tgtEl>
                                          <p:spTgt spid="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1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315" fill="hold"/>
                                        <p:tgtEl>
                                          <p:spTgt spid="5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15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975" fill="hold"/>
                                        <p:tgtEl>
                                          <p:spTgt spid="5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75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0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Скругленный прямоугольник 74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grpSp>
        <p:nvGrpSpPr>
          <p:cNvPr id="9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радуга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Солнце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машина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90000" y="714356"/>
            <a:ext cx="7164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6. Что не относится к неживой природе: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Умножение 22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4" name="Группа 29"/>
          <p:cNvGrpSpPr>
            <a:grpSpLocks noChangeAspect="1"/>
          </p:cNvGrpSpPr>
          <p:nvPr/>
        </p:nvGrpSpPr>
        <p:grpSpPr>
          <a:xfrm>
            <a:off x="785786" y="1714488"/>
            <a:ext cx="938700" cy="1080000"/>
            <a:chOff x="1069956" y="1467992"/>
            <a:chExt cx="1152458" cy="1325934"/>
          </a:xfrm>
        </p:grpSpPr>
        <p:grpSp>
          <p:nvGrpSpPr>
            <p:cNvPr id="25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26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27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39" name="Блок-схема: узел 38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28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41" name="Блок-схема: узел 40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42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38" name="Месяц 37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29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35" name="Блок-схема: узел 34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" name="Блок-схема: узел 35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32" name="Облако 31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0" name="Группа 42"/>
          <p:cNvGrpSpPr>
            <a:grpSpLocks noChangeAspect="1"/>
          </p:cNvGrpSpPr>
          <p:nvPr/>
        </p:nvGrpSpPr>
        <p:grpSpPr>
          <a:xfrm>
            <a:off x="858001" y="3071810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31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33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34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52" name="Блок-схема: узел 51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37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54" name="Блок-схема: узел 53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55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51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49" name="Месяц 48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40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46" name="Блок-схема: узел 45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47" name="Блок-схема: узел 46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pic>
        <p:nvPicPr>
          <p:cNvPr id="56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7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58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60" name="Picture 3" descr="C:\Documents and Settings\Admin\Рабочий стол\11949856291207028359tasto_5_architetto_franc_01.svg.med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grpSp>
        <p:nvGrpSpPr>
          <p:cNvPr id="63" name="Группа 62"/>
          <p:cNvGrpSpPr/>
          <p:nvPr/>
        </p:nvGrpSpPr>
        <p:grpSpPr>
          <a:xfrm>
            <a:off x="1191319" y="4250537"/>
            <a:ext cx="2268000" cy="1764000"/>
            <a:chOff x="1191319" y="4250537"/>
            <a:chExt cx="2268000" cy="1764000"/>
          </a:xfrm>
        </p:grpSpPr>
        <p:sp>
          <p:nvSpPr>
            <p:cNvPr id="64" name="Двойная волна 63"/>
            <p:cNvSpPr>
              <a:spLocks/>
            </p:cNvSpPr>
            <p:nvPr/>
          </p:nvSpPr>
          <p:spPr>
            <a:xfrm>
              <a:off x="1191319" y="4250537"/>
              <a:ext cx="2268000" cy="1764000"/>
            </a:xfrm>
            <a:prstGeom prst="doubleWave">
              <a:avLst>
                <a:gd name="adj1" fmla="val 5220"/>
                <a:gd name="adj2" fmla="val 0"/>
              </a:avLst>
            </a:prstGeom>
            <a:solidFill>
              <a:srgbClr val="00B050">
                <a:alpha val="1098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6" name="Picture 2" descr="C:\Documents and Settings\Admin\Рабочий стол\red-car-md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335319" y="4721515"/>
              <a:ext cx="1980000" cy="822045"/>
            </a:xfrm>
            <a:prstGeom prst="rect">
              <a:avLst/>
            </a:prstGeom>
            <a:noFill/>
          </p:spPr>
        </p:pic>
      </p:grpSp>
      <p:grpSp>
        <p:nvGrpSpPr>
          <p:cNvPr id="67" name="Группа 66"/>
          <p:cNvGrpSpPr/>
          <p:nvPr/>
        </p:nvGrpSpPr>
        <p:grpSpPr>
          <a:xfrm>
            <a:off x="3511246" y="4250537"/>
            <a:ext cx="2268000" cy="1764000"/>
            <a:chOff x="3458312" y="4250537"/>
            <a:chExt cx="2268000" cy="1764000"/>
          </a:xfrm>
        </p:grpSpPr>
        <p:sp>
          <p:nvSpPr>
            <p:cNvPr id="69" name="Двойная волна 68"/>
            <p:cNvSpPr>
              <a:spLocks/>
            </p:cNvSpPr>
            <p:nvPr/>
          </p:nvSpPr>
          <p:spPr>
            <a:xfrm>
              <a:off x="3458312" y="4250537"/>
              <a:ext cx="2268000" cy="1764000"/>
            </a:xfrm>
            <a:prstGeom prst="doubleWave">
              <a:avLst>
                <a:gd name="adj1" fmla="val 5220"/>
                <a:gd name="adj2" fmla="val 0"/>
              </a:avLst>
            </a:prstGeom>
            <a:solidFill>
              <a:srgbClr val="00B050">
                <a:alpha val="1098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0" name="Picture 2" descr="C:\Documents and Settings\Admin\Рабочий стол\rainbow-md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890391" y="4340537"/>
              <a:ext cx="1403842" cy="1584000"/>
            </a:xfrm>
            <a:prstGeom prst="rect">
              <a:avLst/>
            </a:prstGeom>
            <a:noFill/>
          </p:spPr>
        </p:pic>
      </p:grpSp>
      <p:grpSp>
        <p:nvGrpSpPr>
          <p:cNvPr id="71" name="Группа 70"/>
          <p:cNvGrpSpPr/>
          <p:nvPr/>
        </p:nvGrpSpPr>
        <p:grpSpPr>
          <a:xfrm>
            <a:off x="5831172" y="4250537"/>
            <a:ext cx="2268000" cy="1764000"/>
            <a:chOff x="5831172" y="4250537"/>
            <a:chExt cx="2268000" cy="1764000"/>
          </a:xfrm>
        </p:grpSpPr>
        <p:sp>
          <p:nvSpPr>
            <p:cNvPr id="72" name="Двойная волна 71"/>
            <p:cNvSpPr>
              <a:spLocks/>
            </p:cNvSpPr>
            <p:nvPr/>
          </p:nvSpPr>
          <p:spPr>
            <a:xfrm>
              <a:off x="5831172" y="4250537"/>
              <a:ext cx="2268000" cy="1764000"/>
            </a:xfrm>
            <a:prstGeom prst="doubleWave">
              <a:avLst>
                <a:gd name="adj1" fmla="val 5220"/>
                <a:gd name="adj2" fmla="val 0"/>
              </a:avLst>
            </a:prstGeom>
            <a:solidFill>
              <a:srgbClr val="00B050">
                <a:alpha val="1098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74" name="Picture 3" descr="C:\Documents and Settings\Admin\Рабочий стол\decorative-sun-central-core-md.png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447875" y="4628537"/>
              <a:ext cx="1034594" cy="1008000"/>
            </a:xfrm>
            <a:prstGeom prst="rect">
              <a:avLst/>
            </a:prstGeom>
            <a:noFill/>
          </p:spPr>
        </p:pic>
      </p:grp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-</a:t>
            </a:r>
          </a:p>
        </p:txBody>
      </p:sp>
      <p:grpSp>
        <p:nvGrpSpPr>
          <p:cNvPr id="13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5" fill="hold"/>
                                        <p:tgtEl>
                                          <p:spTgt spid="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1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3315" fill="hold"/>
                                        <p:tgtEl>
                                          <p:spTgt spid="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315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2975" fill="hold"/>
                                        <p:tgtEl>
                                          <p:spTgt spid="5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79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6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7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Скругленный прямоугольник 92"/>
          <p:cNvSpPr/>
          <p:nvPr/>
        </p:nvSpPr>
        <p:spPr>
          <a:xfrm>
            <a:off x="810000" y="441000"/>
            <a:ext cx="7524000" cy="5976000"/>
          </a:xfrm>
          <a:prstGeom prst="roundRect">
            <a:avLst>
              <a:gd name="adj" fmla="val 2948"/>
            </a:avLst>
          </a:prstGeom>
          <a:ln w="28575">
            <a:solidFill>
              <a:srgbClr val="00B050"/>
            </a:solidFill>
            <a:prstDash val="lgDash"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Oval 44"/>
          <p:cNvSpPr>
            <a:spLocks noChangeArrowheads="1"/>
          </p:cNvSpPr>
          <p:nvPr/>
        </p:nvSpPr>
        <p:spPr bwMode="auto">
          <a:xfrm>
            <a:off x="2500298" y="364331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3" name="Oval 44"/>
          <p:cNvSpPr>
            <a:spLocks noChangeArrowheads="1"/>
          </p:cNvSpPr>
          <p:nvPr/>
        </p:nvSpPr>
        <p:spPr bwMode="auto">
          <a:xfrm>
            <a:off x="2500298" y="1933564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 smtClean="0">
                <a:solidFill>
                  <a:srgbClr val="C00000"/>
                </a:solidFill>
              </a:rPr>
              <a:t>-</a:t>
            </a:r>
            <a:endParaRPr lang="ru-RU" sz="4000" dirty="0">
              <a:solidFill>
                <a:srgbClr val="C00000"/>
              </a:solidFill>
            </a:endParaRPr>
          </a:p>
        </p:txBody>
      </p:sp>
      <p:sp>
        <p:nvSpPr>
          <p:cNvPr id="4" name="Oval 44"/>
          <p:cNvSpPr>
            <a:spLocks noChangeArrowheads="1"/>
          </p:cNvSpPr>
          <p:nvPr/>
        </p:nvSpPr>
        <p:spPr bwMode="auto">
          <a:xfrm>
            <a:off x="2500298" y="2788439"/>
            <a:ext cx="381000" cy="3810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4000" dirty="0">
                <a:solidFill>
                  <a:srgbClr val="C00000"/>
                </a:solidFill>
              </a:rPr>
              <a:t>+</a:t>
            </a:r>
          </a:p>
        </p:txBody>
      </p:sp>
      <p:sp>
        <p:nvSpPr>
          <p:cNvPr id="17" name="Rectangle 48"/>
          <p:cNvSpPr>
            <a:spLocks noChangeArrowheads="1"/>
          </p:cNvSpPr>
          <p:nvPr/>
        </p:nvSpPr>
        <p:spPr bwMode="auto">
          <a:xfrm>
            <a:off x="3429000" y="1845469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rgbClr val="333300"/>
                </a:solidFill>
                <a:latin typeface="Arial" pitchFamily="34" charset="0"/>
                <a:cs typeface="Arial" pitchFamily="34" charset="0"/>
              </a:rPr>
              <a:t>пчела</a:t>
            </a:r>
            <a:endParaRPr lang="ru-RU" sz="2800" dirty="0">
              <a:solidFill>
                <a:srgbClr val="3333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ectangle 49"/>
          <p:cNvSpPr>
            <a:spLocks noChangeArrowheads="1"/>
          </p:cNvSpPr>
          <p:nvPr/>
        </p:nvSpPr>
        <p:spPr bwMode="auto">
          <a:xfrm>
            <a:off x="3429000" y="2671763"/>
            <a:ext cx="4752000" cy="574675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дом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Rectangle 50"/>
          <p:cNvSpPr>
            <a:spLocks noChangeArrowheads="1"/>
          </p:cNvSpPr>
          <p:nvPr/>
        </p:nvSpPr>
        <p:spPr bwMode="auto">
          <a:xfrm>
            <a:off x="3429000" y="3505200"/>
            <a:ext cx="4752000" cy="576263"/>
          </a:xfrm>
          <a:prstGeom prst="roundRect">
            <a:avLst/>
          </a:prstGeom>
          <a:gradFill flip="none" rotWithShape="1">
            <a:gsLst>
              <a:gs pos="0">
                <a:srgbClr val="FF9933">
                  <a:tint val="66000"/>
                  <a:satMod val="160000"/>
                </a:srgbClr>
              </a:gs>
              <a:gs pos="50000">
                <a:srgbClr val="FF9933">
                  <a:tint val="44500"/>
                  <a:satMod val="160000"/>
                </a:srgbClr>
              </a:gs>
              <a:gs pos="100000">
                <a:srgbClr val="FF9933">
                  <a:tint val="23500"/>
                  <a:satMod val="160000"/>
                </a:srgbClr>
              </a:gs>
            </a:gsLst>
            <a:lin ang="16200000" scaled="1"/>
            <a:tileRect/>
          </a:gradFill>
          <a:ln w="9525">
            <a:solidFill>
              <a:srgbClr val="FF9933"/>
            </a:solidFill>
            <a:miter lim="800000"/>
            <a:headEnd/>
            <a:tailEnd/>
          </a:ln>
          <a:effectLst>
            <a:outerShdw dist="114300" dir="2700000" algn="ctr" rotWithShape="0">
              <a:srgbClr val="663300">
                <a:alpha val="50000"/>
              </a:srgbClr>
            </a:outerShdw>
          </a:effectLst>
        </p:spPr>
        <p:txBody>
          <a:bodyPr/>
          <a:lstStyle/>
          <a:p>
            <a:pPr>
              <a:defRPr/>
            </a:pPr>
            <a:r>
              <a:rPr lang="ru-RU" dirty="0" smtClean="0"/>
              <a:t>  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береза</a:t>
            </a:r>
            <a:endParaRPr lang="ru-RU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47"/>
          <p:cNvSpPr>
            <a:spLocks noChangeArrowheads="1"/>
          </p:cNvSpPr>
          <p:nvPr/>
        </p:nvSpPr>
        <p:spPr bwMode="auto">
          <a:xfrm>
            <a:off x="990000" y="714356"/>
            <a:ext cx="7164000" cy="864000"/>
          </a:xfrm>
          <a:prstGeom prst="roundRect">
            <a:avLst/>
          </a:prstGeom>
          <a:gradFill flip="none" rotWithShape="1">
            <a:gsLst>
              <a:gs pos="0">
                <a:srgbClr val="00B050">
                  <a:shade val="30000"/>
                  <a:satMod val="115000"/>
                </a:srgbClr>
              </a:gs>
              <a:gs pos="50000">
                <a:srgbClr val="00B050">
                  <a:shade val="67500"/>
                  <a:satMod val="115000"/>
                </a:srgbClr>
              </a:gs>
              <a:gs pos="100000">
                <a:srgbClr val="00B050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7. Что не относится к неживой природе:</a:t>
            </a:r>
            <a:endParaRPr lang="ru-RU" sz="28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8305800" y="304800"/>
            <a:ext cx="504000" cy="504000"/>
          </a:xfrm>
          <a:prstGeom prst="mathMultiply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3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107141" y="2000240"/>
            <a:ext cx="304800" cy="304800"/>
          </a:xfrm>
          <a:prstGeom prst="rect">
            <a:avLst/>
          </a:prstGeom>
        </p:spPr>
      </p:pic>
      <p:pic>
        <p:nvPicPr>
          <p:cNvPr id="24" name="00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107141" y="1285860"/>
            <a:ext cx="304800" cy="304800"/>
          </a:xfrm>
          <a:prstGeom prst="rect">
            <a:avLst/>
          </a:prstGeom>
        </p:spPr>
      </p:pic>
      <p:pic>
        <p:nvPicPr>
          <p:cNvPr id="25" name="SCALES.WAV">
            <a:hlinkClick r:id="" action="ppaction://media"/>
          </p:cNvPr>
          <p:cNvPicPr>
            <a:picLocks noRot="1" noChangeAspect="1"/>
          </p:cNvPicPr>
          <p:nvPr>
            <a:wavAudioFile r:embed="rId2" name="SCALES.WAV"/>
          </p:nvPr>
        </p:nvPicPr>
        <p:blipFill>
          <a:blip r:embed="rId5" cstate="print"/>
          <a:stretch>
            <a:fillRect/>
          </a:stretch>
        </p:blipFill>
        <p:spPr>
          <a:xfrm>
            <a:off x="107141" y="571480"/>
            <a:ext cx="304800" cy="304800"/>
          </a:xfrm>
          <a:prstGeom prst="rect">
            <a:avLst/>
          </a:prstGeom>
        </p:spPr>
      </p:pic>
      <p:pic>
        <p:nvPicPr>
          <p:cNvPr id="53" name="Picture 3" descr="C:\Documents and Settings\Admin\Рабочий стол\11949856291207028359tasto_5_architetto_franc_01.svg.med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88000" y="6086177"/>
            <a:ext cx="648000" cy="661563"/>
          </a:xfrm>
          <a:prstGeom prst="rect">
            <a:avLst/>
          </a:prstGeom>
          <a:noFill/>
        </p:spPr>
      </p:pic>
      <p:grpSp>
        <p:nvGrpSpPr>
          <p:cNvPr id="92" name="Группа 91"/>
          <p:cNvGrpSpPr/>
          <p:nvPr/>
        </p:nvGrpSpPr>
        <p:grpSpPr>
          <a:xfrm>
            <a:off x="1107257" y="4161239"/>
            <a:ext cx="2268000" cy="1781579"/>
            <a:chOff x="1107257" y="4161239"/>
            <a:chExt cx="2268000" cy="1781579"/>
          </a:xfrm>
        </p:grpSpPr>
        <p:pic>
          <p:nvPicPr>
            <p:cNvPr id="56" name="Picture 2" descr="C:\Documents and Settings\Admin\Рабочий стол\11954460651595691864Machovka_birch_tree.svg.med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769981" y="4214818"/>
              <a:ext cx="942552" cy="1728000"/>
            </a:xfrm>
            <a:prstGeom prst="rect">
              <a:avLst/>
            </a:prstGeom>
            <a:noFill/>
          </p:spPr>
        </p:pic>
        <p:sp>
          <p:nvSpPr>
            <p:cNvPr id="57" name="Двойная волна 56"/>
            <p:cNvSpPr>
              <a:spLocks/>
            </p:cNvSpPr>
            <p:nvPr/>
          </p:nvSpPr>
          <p:spPr>
            <a:xfrm>
              <a:off x="1107257" y="4161239"/>
              <a:ext cx="2268000" cy="1764000"/>
            </a:xfrm>
            <a:prstGeom prst="doubleWave">
              <a:avLst>
                <a:gd name="adj1" fmla="val 5220"/>
                <a:gd name="adj2" fmla="val 0"/>
              </a:avLst>
            </a:prstGeom>
            <a:solidFill>
              <a:srgbClr val="00B050">
                <a:alpha val="1098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8" name="Группа 57"/>
          <p:cNvGrpSpPr/>
          <p:nvPr/>
        </p:nvGrpSpPr>
        <p:grpSpPr>
          <a:xfrm>
            <a:off x="3482571" y="4170028"/>
            <a:ext cx="2268000" cy="1764000"/>
            <a:chOff x="3500430" y="4393413"/>
            <a:chExt cx="2268000" cy="1764000"/>
          </a:xfrm>
        </p:grpSpPr>
        <p:pic>
          <p:nvPicPr>
            <p:cNvPr id="59" name="Picture 2" descr="C:\Documents and Settings\Admin\Рабочий стол\1195438926464315668bee_aurore_d._rore__01.svg.med.png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4063605" y="4807413"/>
              <a:ext cx="1141650" cy="936000"/>
            </a:xfrm>
            <a:prstGeom prst="rect">
              <a:avLst/>
            </a:prstGeom>
            <a:noFill/>
          </p:spPr>
        </p:pic>
        <p:sp>
          <p:nvSpPr>
            <p:cNvPr id="60" name="Двойная волна 59"/>
            <p:cNvSpPr>
              <a:spLocks/>
            </p:cNvSpPr>
            <p:nvPr/>
          </p:nvSpPr>
          <p:spPr>
            <a:xfrm>
              <a:off x="3500430" y="4393413"/>
              <a:ext cx="2268000" cy="1764000"/>
            </a:xfrm>
            <a:prstGeom prst="doubleWave">
              <a:avLst>
                <a:gd name="adj1" fmla="val 5220"/>
                <a:gd name="adj2" fmla="val 0"/>
              </a:avLst>
            </a:prstGeom>
            <a:solidFill>
              <a:srgbClr val="00B050">
                <a:alpha val="1098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1" name="Группа 60"/>
          <p:cNvGrpSpPr>
            <a:grpSpLocks noChangeAspect="1"/>
          </p:cNvGrpSpPr>
          <p:nvPr/>
        </p:nvGrpSpPr>
        <p:grpSpPr>
          <a:xfrm>
            <a:off x="785786" y="1714488"/>
            <a:ext cx="938700" cy="1080000"/>
            <a:chOff x="1069956" y="1467992"/>
            <a:chExt cx="1152458" cy="1325934"/>
          </a:xfrm>
        </p:grpSpPr>
        <p:grpSp>
          <p:nvGrpSpPr>
            <p:cNvPr id="62" name="Группа 27"/>
            <p:cNvGrpSpPr/>
            <p:nvPr/>
          </p:nvGrpSpPr>
          <p:grpSpPr>
            <a:xfrm>
              <a:off x="1214414" y="1785926"/>
              <a:ext cx="1008000" cy="1008000"/>
              <a:chOff x="1214414" y="1785926"/>
              <a:chExt cx="1008000" cy="1008000"/>
            </a:xfrm>
          </p:grpSpPr>
          <p:grpSp>
            <p:nvGrpSpPr>
              <p:cNvPr id="64" name="Группа 26"/>
              <p:cNvGrpSpPr/>
              <p:nvPr/>
            </p:nvGrpSpPr>
            <p:grpSpPr>
              <a:xfrm>
                <a:off x="1214414" y="1785926"/>
                <a:ext cx="1008000" cy="1008000"/>
                <a:chOff x="1214414" y="1785926"/>
                <a:chExt cx="1008000" cy="1008000"/>
              </a:xfrm>
            </p:grpSpPr>
            <p:grpSp>
              <p:nvGrpSpPr>
                <p:cNvPr id="68" name="Группа 13"/>
                <p:cNvGrpSpPr/>
                <p:nvPr/>
              </p:nvGrpSpPr>
              <p:grpSpPr>
                <a:xfrm>
                  <a:off x="1214414" y="1785926"/>
                  <a:ext cx="1008000" cy="1008000"/>
                  <a:chOff x="1214414" y="1785926"/>
                  <a:chExt cx="1008000" cy="1008000"/>
                </a:xfrm>
              </p:grpSpPr>
              <p:sp>
                <p:nvSpPr>
                  <p:cNvPr id="70" name="Блок-схема: узел 69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solidFill>
                    <a:srgbClr val="FFC000"/>
                  </a:solidFill>
                  <a:ln>
                    <a:solidFill>
                      <a:srgbClr val="C0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71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</p:grpSpPr>
                <p:sp>
                  <p:nvSpPr>
                    <p:cNvPr id="72" name="Блок-схема: узел 71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73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solidFill>
                      <a:schemeClr val="bg1"/>
                    </a:solidFill>
                    <a:ln w="28575">
                      <a:solidFill>
                        <a:schemeClr val="tx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69" name="Месяц 68"/>
                <p:cNvSpPr/>
                <p:nvPr/>
              </p:nvSpPr>
              <p:spPr>
                <a:xfrm rot="16200000">
                  <a:off x="1611257" y="2271706"/>
                  <a:ext cx="214314" cy="528638"/>
                </a:xfrm>
                <a:prstGeom prst="moon">
                  <a:avLst>
                    <a:gd name="adj" fmla="val 30475"/>
                  </a:avLst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65" name="Группа 18"/>
              <p:cNvGrpSpPr>
                <a:grpSpLocks noChangeAspect="1"/>
              </p:cNvGrpSpPr>
              <p:nvPr/>
            </p:nvGrpSpPr>
            <p:grpSpPr>
              <a:xfrm>
                <a:off x="1500166" y="2145497"/>
                <a:ext cx="465190" cy="108000"/>
                <a:chOff x="1500166" y="2145497"/>
                <a:chExt cx="465190" cy="108000"/>
              </a:xfrm>
            </p:grpSpPr>
            <p:sp>
              <p:nvSpPr>
                <p:cNvPr id="66" name="Блок-схема: узел 65"/>
                <p:cNvSpPr>
                  <a:spLocks noChangeAspect="1"/>
                </p:cNvSpPr>
                <p:nvPr/>
              </p:nvSpPr>
              <p:spPr>
                <a:xfrm>
                  <a:off x="150016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7" name="Блок-схема: узел 66"/>
                <p:cNvSpPr>
                  <a:spLocks noChangeAspect="1"/>
                </p:cNvSpPr>
                <p:nvPr/>
              </p:nvSpPr>
              <p:spPr>
                <a:xfrm>
                  <a:off x="1857356" y="2145497"/>
                  <a:ext cx="108000" cy="108000"/>
                </a:xfrm>
                <a:prstGeom prst="flowChartConnector">
                  <a:avLst/>
                </a:prstGeom>
                <a:gradFill flip="none" rotWithShape="1">
                  <a:gsLst>
                    <a:gs pos="0">
                      <a:srgbClr val="00B0F0">
                        <a:shade val="30000"/>
                        <a:satMod val="115000"/>
                      </a:srgbClr>
                    </a:gs>
                    <a:gs pos="50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16200000" scaled="1"/>
                  <a:tileRect/>
                </a:gradFill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63" name="Облако 62"/>
            <p:cNvSpPr/>
            <p:nvPr/>
          </p:nvSpPr>
          <p:spPr>
            <a:xfrm rot="19941007" flipV="1">
              <a:off x="1069956" y="1467992"/>
              <a:ext cx="914400" cy="526082"/>
            </a:xfrm>
            <a:prstGeom prst="cloud">
              <a:avLst/>
            </a:prstGeom>
            <a:solidFill>
              <a:srgbClr val="FFC000"/>
            </a:solidFill>
            <a:ln w="190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4" name="Группа 73"/>
          <p:cNvGrpSpPr>
            <a:grpSpLocks noChangeAspect="1"/>
          </p:cNvGrpSpPr>
          <p:nvPr/>
        </p:nvGrpSpPr>
        <p:grpSpPr>
          <a:xfrm>
            <a:off x="858001" y="3071810"/>
            <a:ext cx="840210" cy="1080000"/>
            <a:chOff x="144458" y="2816336"/>
            <a:chExt cx="1008000" cy="1295656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75" name="Группа 31"/>
            <p:cNvGrpSpPr/>
            <p:nvPr/>
          </p:nvGrpSpPr>
          <p:grpSpPr>
            <a:xfrm>
              <a:off x="144458" y="2816336"/>
              <a:ext cx="1008000" cy="1295656"/>
              <a:chOff x="144458" y="2816336"/>
              <a:chExt cx="1008000" cy="1295656"/>
            </a:xfrm>
            <a:grpFill/>
          </p:grpSpPr>
          <p:grpSp>
            <p:nvGrpSpPr>
              <p:cNvPr id="79" name="Группа 30"/>
              <p:cNvGrpSpPr/>
              <p:nvPr/>
            </p:nvGrpSpPr>
            <p:grpSpPr>
              <a:xfrm>
                <a:off x="144458" y="2816336"/>
                <a:ext cx="1008000" cy="1295656"/>
                <a:chOff x="144458" y="2816336"/>
                <a:chExt cx="1008000" cy="1295656"/>
              </a:xfrm>
              <a:grpFill/>
            </p:grpSpPr>
            <p:grpSp>
              <p:nvGrpSpPr>
                <p:cNvPr id="81" name="Группа 13"/>
                <p:cNvGrpSpPr/>
                <p:nvPr/>
              </p:nvGrpSpPr>
              <p:grpSpPr>
                <a:xfrm>
                  <a:off x="144458" y="3103992"/>
                  <a:ext cx="1008000" cy="1008000"/>
                  <a:chOff x="1214414" y="1785926"/>
                  <a:chExt cx="1008000" cy="1008000"/>
                </a:xfrm>
                <a:grpFill/>
              </p:grpSpPr>
              <p:sp>
                <p:nvSpPr>
                  <p:cNvPr id="83" name="Блок-схема: узел 82"/>
                  <p:cNvSpPr>
                    <a:spLocks noChangeAspect="1"/>
                  </p:cNvSpPr>
                  <p:nvPr/>
                </p:nvSpPr>
                <p:spPr>
                  <a:xfrm>
                    <a:off x="1214414" y="1785926"/>
                    <a:ext cx="1008000" cy="1008000"/>
                  </a:xfrm>
                  <a:prstGeom prst="flowChartConnector">
                    <a:avLst/>
                  </a:prstGeom>
                  <a:gradFill flip="none" rotWithShape="1">
                    <a:gsLst>
                      <a:gs pos="0">
                        <a:srgbClr val="FF0000">
                          <a:shade val="30000"/>
                          <a:satMod val="115000"/>
                        </a:srgbClr>
                      </a:gs>
                      <a:gs pos="50000">
                        <a:srgbClr val="FF0000">
                          <a:shade val="67500"/>
                          <a:satMod val="115000"/>
                        </a:srgbClr>
                      </a:gs>
                      <a:gs pos="100000">
                        <a:srgbClr val="FF0000">
                          <a:shade val="100000"/>
                          <a:satMod val="115000"/>
                        </a:srgbClr>
                      </a:gs>
                    </a:gsLst>
                    <a:lin ang="5400000" scaled="1"/>
                    <a:tileRect/>
                  </a:gradFill>
                  <a:ln>
                    <a:solidFill>
                      <a:srgbClr val="0000FF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grpSp>
                <p:nvGrpSpPr>
                  <p:cNvPr id="84" name="Группа 12"/>
                  <p:cNvGrpSpPr/>
                  <p:nvPr/>
                </p:nvGrpSpPr>
                <p:grpSpPr>
                  <a:xfrm>
                    <a:off x="1449819" y="2071678"/>
                    <a:ext cx="537190" cy="180000"/>
                    <a:chOff x="1428728" y="2071678"/>
                    <a:chExt cx="537190" cy="180000"/>
                  </a:xfrm>
                  <a:grpFill/>
                </p:grpSpPr>
                <p:sp>
                  <p:nvSpPr>
                    <p:cNvPr id="85" name="Блок-схема: узел 84"/>
                    <p:cNvSpPr>
                      <a:spLocks noChangeAspect="1"/>
                    </p:cNvSpPr>
                    <p:nvPr/>
                  </p:nvSpPr>
                  <p:spPr>
                    <a:xfrm>
                      <a:off x="178591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  <p:sp>
                  <p:nvSpPr>
                    <p:cNvPr id="86" name="Блок-схема: узел 11"/>
                    <p:cNvSpPr>
                      <a:spLocks noChangeAspect="1"/>
                    </p:cNvSpPr>
                    <p:nvPr/>
                  </p:nvSpPr>
                  <p:spPr>
                    <a:xfrm>
                      <a:off x="1428728" y="2071678"/>
                      <a:ext cx="180000" cy="180000"/>
                    </a:xfrm>
                    <a:prstGeom prst="flowChartConnector">
                      <a:avLst/>
                    </a:prstGeom>
                    <a:grpFill/>
                    <a:ln w="28575">
                      <a:solidFill>
                        <a:srgbClr val="0000FF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ru-RU"/>
                    </a:p>
                  </p:txBody>
                </p:sp>
              </p:grpSp>
            </p:grpSp>
            <p:sp>
              <p:nvSpPr>
                <p:cNvPr id="82" name="Пятно 2 8"/>
                <p:cNvSpPr/>
                <p:nvPr/>
              </p:nvSpPr>
              <p:spPr>
                <a:xfrm rot="1129421">
                  <a:off x="282145" y="2816336"/>
                  <a:ext cx="720000" cy="540000"/>
                </a:xfrm>
                <a:prstGeom prst="irregularSeal2">
                  <a:avLst/>
                </a:prstGeom>
                <a:solidFill>
                  <a:srgbClr val="00B0F0"/>
                </a:solidFill>
                <a:ln w="190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sp>
            <p:nvSpPr>
              <p:cNvPr id="80" name="Месяц 79"/>
              <p:cNvSpPr/>
              <p:nvPr/>
            </p:nvSpPr>
            <p:spPr>
              <a:xfrm rot="5400000" flipV="1">
                <a:off x="541301" y="3557590"/>
                <a:ext cx="214314" cy="528638"/>
              </a:xfrm>
              <a:prstGeom prst="moon">
                <a:avLst>
                  <a:gd name="adj" fmla="val 30475"/>
                </a:avLst>
              </a:prstGeom>
              <a:solidFill>
                <a:srgbClr val="FF0000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76" name="Группа 18"/>
            <p:cNvGrpSpPr>
              <a:grpSpLocks noChangeAspect="1"/>
            </p:cNvGrpSpPr>
            <p:nvPr/>
          </p:nvGrpSpPr>
          <p:grpSpPr>
            <a:xfrm>
              <a:off x="430210" y="3463563"/>
              <a:ext cx="465190" cy="108000"/>
              <a:chOff x="1500166" y="2145497"/>
              <a:chExt cx="465190" cy="108000"/>
            </a:xfrm>
            <a:grpFill/>
          </p:grpSpPr>
          <p:sp>
            <p:nvSpPr>
              <p:cNvPr id="77" name="Блок-схема: узел 76"/>
              <p:cNvSpPr>
                <a:spLocks noChangeAspect="1"/>
              </p:cNvSpPr>
              <p:nvPr/>
            </p:nvSpPr>
            <p:spPr>
              <a:xfrm>
                <a:off x="150016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78" name="Блок-схема: узел 77"/>
              <p:cNvSpPr>
                <a:spLocks noChangeAspect="1"/>
              </p:cNvSpPr>
              <p:nvPr/>
            </p:nvSpPr>
            <p:spPr>
              <a:xfrm>
                <a:off x="1857356" y="2145497"/>
                <a:ext cx="108000" cy="108000"/>
              </a:xfrm>
              <a:prstGeom prst="flowChartConnector">
                <a:avLst/>
              </a:prstGeom>
              <a:solidFill>
                <a:srgbClr val="00B0F0"/>
              </a:solidFill>
              <a:ln w="28575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91" name="Группа 90"/>
          <p:cNvGrpSpPr/>
          <p:nvPr/>
        </p:nvGrpSpPr>
        <p:grpSpPr>
          <a:xfrm>
            <a:off x="5857884" y="4170028"/>
            <a:ext cx="2268000" cy="1764000"/>
            <a:chOff x="5857884" y="4357694"/>
            <a:chExt cx="2268000" cy="1764000"/>
          </a:xfrm>
        </p:grpSpPr>
        <p:sp>
          <p:nvSpPr>
            <p:cNvPr id="90" name="Двойная волна 89"/>
            <p:cNvSpPr>
              <a:spLocks/>
            </p:cNvSpPr>
            <p:nvPr/>
          </p:nvSpPr>
          <p:spPr>
            <a:xfrm>
              <a:off x="5857884" y="4357694"/>
              <a:ext cx="2268000" cy="1764000"/>
            </a:xfrm>
            <a:prstGeom prst="doubleWave">
              <a:avLst>
                <a:gd name="adj1" fmla="val 5220"/>
                <a:gd name="adj2" fmla="val 0"/>
              </a:avLst>
            </a:prstGeom>
            <a:solidFill>
              <a:srgbClr val="00B050">
                <a:alpha val="1098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050" name="Picture 2" descr="C:\Documents and Settings\Admin\Рабочий стол\build-md.png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146082" y="4537694"/>
              <a:ext cx="1691605" cy="1404000"/>
            </a:xfrm>
            <a:prstGeom prst="rect">
              <a:avLst/>
            </a:prstGeom>
            <a:noFill/>
          </p:spPr>
        </p:pic>
      </p:grpSp>
      <p:grpSp>
        <p:nvGrpSpPr>
          <p:cNvPr id="44" name="Группа 53"/>
          <p:cNvGrpSpPr/>
          <p:nvPr/>
        </p:nvGrpSpPr>
        <p:grpSpPr>
          <a:xfrm>
            <a:off x="2178827" y="1857364"/>
            <a:ext cx="762000" cy="533400"/>
            <a:chOff x="2209800" y="1905000"/>
            <a:chExt cx="762000" cy="533400"/>
          </a:xfrm>
        </p:grpSpPr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>
              <a:off x="2286000" y="19050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1" name="Oval 44"/>
            <p:cNvSpPr>
              <a:spLocks noChangeArrowheads="1"/>
            </p:cNvSpPr>
            <p:nvPr/>
          </p:nvSpPr>
          <p:spPr bwMode="auto">
            <a:xfrm>
              <a:off x="2531271" y="19764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209800" y="19812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3200" dirty="0" smtClean="0">
                  <a:latin typeface="Arial" pitchFamily="34" charset="0"/>
                  <a:cs typeface="Arial" pitchFamily="34" charset="0"/>
                </a:rPr>
                <a:t>1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1" name="Группа 48"/>
          <p:cNvGrpSpPr/>
          <p:nvPr/>
        </p:nvGrpSpPr>
        <p:grpSpPr>
          <a:xfrm>
            <a:off x="2214546" y="2714620"/>
            <a:ext cx="762000" cy="533400"/>
            <a:chOff x="2057400" y="2692400"/>
            <a:chExt cx="762000" cy="533400"/>
          </a:xfrm>
        </p:grpSpPr>
        <p:sp>
          <p:nvSpPr>
            <p:cNvPr id="14" name="AutoShape 8"/>
            <p:cNvSpPr>
              <a:spLocks noChangeArrowheads="1"/>
            </p:cNvSpPr>
            <p:nvPr/>
          </p:nvSpPr>
          <p:spPr bwMode="auto">
            <a:xfrm>
              <a:off x="2133600" y="2692400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15" name="Oval 44"/>
            <p:cNvSpPr>
              <a:spLocks noChangeArrowheads="1"/>
            </p:cNvSpPr>
            <p:nvPr/>
          </p:nvSpPr>
          <p:spPr bwMode="auto">
            <a:xfrm>
              <a:off x="2343152" y="2763838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057400" y="2768600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2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6" name="Группа 56"/>
          <p:cNvGrpSpPr/>
          <p:nvPr/>
        </p:nvGrpSpPr>
        <p:grpSpPr>
          <a:xfrm>
            <a:off x="2178827" y="3571876"/>
            <a:ext cx="762000" cy="533400"/>
            <a:chOff x="2057400" y="3526631"/>
            <a:chExt cx="762000" cy="533400"/>
          </a:xfrm>
        </p:grpSpPr>
        <p:sp>
          <p:nvSpPr>
            <p:cNvPr id="6" name="AutoShape 8"/>
            <p:cNvSpPr>
              <a:spLocks noChangeArrowheads="1"/>
            </p:cNvSpPr>
            <p:nvPr/>
          </p:nvSpPr>
          <p:spPr bwMode="auto">
            <a:xfrm>
              <a:off x="2133600" y="3526631"/>
              <a:ext cx="685800" cy="533400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993300">
                    <a:shade val="30000"/>
                    <a:satMod val="115000"/>
                  </a:srgbClr>
                </a:gs>
                <a:gs pos="50000">
                  <a:srgbClr val="993300">
                    <a:shade val="67500"/>
                    <a:satMod val="115000"/>
                  </a:srgbClr>
                </a:gs>
                <a:gs pos="100000">
                  <a:srgbClr val="99330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9525">
              <a:noFill/>
              <a:round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 anchor="ctr"/>
            <a:lstStyle/>
            <a:p>
              <a:pPr algn="ctr">
                <a:defRPr/>
              </a:pPr>
              <a:r>
                <a:rPr lang="ru-RU">
                  <a:solidFill>
                    <a:schemeClr val="bg1"/>
                  </a:solidFill>
                </a:rPr>
                <a:t> </a:t>
              </a:r>
            </a:p>
          </p:txBody>
        </p:sp>
        <p:sp>
          <p:nvSpPr>
            <p:cNvPr id="7" name="Oval 44"/>
            <p:cNvSpPr>
              <a:spLocks noChangeArrowheads="1"/>
            </p:cNvSpPr>
            <p:nvPr/>
          </p:nvSpPr>
          <p:spPr bwMode="auto">
            <a:xfrm>
              <a:off x="2362200" y="3602831"/>
              <a:ext cx="381000" cy="381000"/>
            </a:xfrm>
            <a:prstGeom prst="ellipse">
              <a:avLst/>
            </a:prstGeom>
            <a:solidFill>
              <a:srgbClr val="00B050"/>
            </a:soli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057400" y="3602831"/>
              <a:ext cx="432000" cy="432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00" dirty="0">
                  <a:latin typeface="Arial" pitchFamily="34" charset="0"/>
                  <a:cs typeface="Arial" pitchFamily="34" charset="0"/>
                </a:rPr>
                <a:t>3</a:t>
              </a:r>
              <a:endParaRPr lang="ru-RU" sz="3200" dirty="0"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315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315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975" fill="hold"/>
                                        <p:tgtEl>
                                          <p:spTgt spid="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79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31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315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audio>
              <p:cMediaNode showWhenStopped="0">
                <p:cTn id="4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  <p:audio>
              <p:cMediaNode showWhenStopped="0"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  <p:audio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" val="0"/>
  <p:tag name="P" val="0"/>
  <p:tag name="KO" val="4"/>
  <p:tag name="KP" val="0"/>
  <p:tag name="V" val="1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608</TotalTime>
  <Words>758</Words>
  <Application>Microsoft Office PowerPoint</Application>
  <PresentationFormat>Экран (4:3)</PresentationFormat>
  <Paragraphs>318</Paragraphs>
  <Slides>24</Slides>
  <Notes>0</Notes>
  <HiddenSlides>0</HiddenSlides>
  <MMClips>62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DG Win&amp;Soft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PC</cp:lastModifiedBy>
  <cp:revision>68</cp:revision>
  <dcterms:created xsi:type="dcterms:W3CDTF">2012-03-19T19:08:00Z</dcterms:created>
  <dcterms:modified xsi:type="dcterms:W3CDTF">2013-05-25T06:32:21Z</dcterms:modified>
</cp:coreProperties>
</file>