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7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8BA8"/>
    <a:srgbClr val="C41E4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B4CEA7C-A658-4FD6-BB60-55B4057F740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6688AA-6D11-4791-AE0B-7372957518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561F4-93CC-400C-B048-1BFD285CC1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E82F6-6516-475C-A6B1-B9097D91B2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FED42-948C-4DC0-B784-3CAF24DD51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3E1561-F4CE-4190-A07D-29316D675C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FC2F5-AC9C-48A5-87E5-D388D577F4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3BC2C-5815-47B4-A90D-8C605BA892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191ED-194B-4E0B-AE5F-3DF95CF455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D7115-5B58-48F4-A74A-3A18A42343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F22FE-A48A-4E0C-93AA-55334E8ACC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97AE6-3D41-4D37-BC15-0A414F02F1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fld id="{E1C1A286-FE73-4828-9A5A-29F65C05AE7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648BA8"/>
                </a:solidFill>
              </a:rPr>
              <a:t>«Строение, свойства костей типы их соединения»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81400" y="4267200"/>
            <a:ext cx="5029200" cy="17526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ru-RU" sz="2400"/>
              <a:t>Учитель биологии Апастовской средней общеобразовательной школы с углубленным изучением отдельных предметов Габидуллина Гульфия Камилевна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/>
              <a:t>Рост костей</a:t>
            </a:r>
            <a:br>
              <a:rPr lang="ru-RU" sz="4000" b="1" i="1"/>
            </a:br>
            <a:endParaRPr lang="ru-RU" sz="4000" b="1" i="1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48200"/>
          </a:xfrm>
        </p:spPr>
        <p:txBody>
          <a:bodyPr/>
          <a:lstStyle/>
          <a:p>
            <a:r>
              <a:rPr lang="ru-RU" b="1" i="1"/>
              <a:t>Рост кости в </a:t>
            </a:r>
            <a:r>
              <a:rPr lang="ru-RU" b="1" i="1" u="sng"/>
              <a:t>толщину</a:t>
            </a:r>
            <a:r>
              <a:rPr lang="ru-RU" b="1" i="1"/>
              <a:t> происходит за счет клеток надкостницы</a:t>
            </a:r>
          </a:p>
          <a:p>
            <a:endParaRPr lang="ru-RU" b="1" i="1"/>
          </a:p>
          <a:p>
            <a:r>
              <a:rPr lang="ru-RU" b="1" i="1"/>
              <a:t>Рост кости в </a:t>
            </a:r>
            <a:r>
              <a:rPr lang="ru-RU" b="1" i="1" u="sng"/>
              <a:t>длину</a:t>
            </a:r>
            <a:r>
              <a:rPr lang="ru-RU" b="1" i="1"/>
              <a:t> происходит за счет клеток хрящевой ткани, покрывающей концы костей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/>
              <a:t>Типы соединения костей</a:t>
            </a:r>
            <a:br>
              <a:rPr lang="ru-RU" sz="4000" b="1" i="1"/>
            </a:br>
            <a:endParaRPr lang="ru-RU" sz="4000" b="1" i="1"/>
          </a:p>
        </p:txBody>
      </p:sp>
      <p:pic>
        <p:nvPicPr>
          <p:cNvPr id="88067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295400"/>
            <a:ext cx="8229600" cy="50292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305800" cy="5943600"/>
          </a:xfrm>
        </p:spPr>
        <p:txBody>
          <a:bodyPr/>
          <a:lstStyle/>
          <a:p>
            <a:pPr marL="838200" indent="-838200" algn="l"/>
            <a:r>
              <a:rPr lang="ru-RU" sz="1600" b="1"/>
              <a:t>              </a:t>
            </a:r>
            <a:r>
              <a:rPr lang="ru-RU" sz="1800" b="1">
                <a:solidFill>
                  <a:srgbClr val="648BA8"/>
                </a:solidFill>
              </a:rPr>
              <a:t>1.Костная ткань - это особый тип: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а)мышечной ткани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б)соединительной ткани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в)эпителиальной ткани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/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2.Рост костей в толщину происходит за счет: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а)надкостницы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б)хрящей, между телом кости и ее концами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/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3.Шов - это: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а)неподвижное соединение костей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б)полуподвижное соединение костей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в)подвижное соединение костей</a:t>
            </a:r>
            <a:r>
              <a:rPr lang="ru-RU" sz="1800" b="1" i="1">
                <a:solidFill>
                  <a:srgbClr val="648BA8"/>
                </a:solidFill>
              </a:rPr>
              <a:t> </a:t>
            </a:r>
            <a:br>
              <a:rPr lang="ru-RU" sz="1800" b="1" i="1">
                <a:solidFill>
                  <a:srgbClr val="648BA8"/>
                </a:solidFill>
              </a:rPr>
            </a:br>
            <a:r>
              <a:rPr lang="ru-RU" sz="1800" b="1" i="1">
                <a:solidFill>
                  <a:srgbClr val="648BA8"/>
                </a:solidFill>
              </a:rPr>
              <a:t/>
            </a:r>
            <a:br>
              <a:rPr lang="ru-RU" sz="1800" b="1" i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4.Какие вещества придают кости твердость, прочность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а)минеральные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б)органические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/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5.Назовите железу, которая влияет на рост организма: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а)надпочечник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б)щитовидная железа</a:t>
            </a:r>
            <a:br>
              <a:rPr lang="ru-RU" sz="1800" b="1">
                <a:solidFill>
                  <a:srgbClr val="648BA8"/>
                </a:solidFill>
              </a:rPr>
            </a:br>
            <a:r>
              <a:rPr lang="ru-RU" sz="1800" b="1">
                <a:solidFill>
                  <a:srgbClr val="648BA8"/>
                </a:solidFill>
              </a:rPr>
              <a:t>в)гипофиз</a:t>
            </a:r>
            <a:br>
              <a:rPr lang="ru-RU" sz="1800" b="1">
                <a:solidFill>
                  <a:srgbClr val="648BA8"/>
                </a:solidFill>
              </a:rPr>
            </a:br>
            <a:endParaRPr lang="ru-RU" sz="1800" b="1">
              <a:solidFill>
                <a:srgbClr val="648BA8"/>
              </a:solidFill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 flipH="1" flipV="1">
            <a:off x="8686800" y="6400800"/>
            <a:ext cx="76200" cy="76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114800"/>
          </a:xfrm>
        </p:spPr>
        <p:txBody>
          <a:bodyPr/>
          <a:lstStyle/>
          <a:p>
            <a:r>
              <a:rPr lang="ru-RU" b="1" i="1"/>
              <a:t>Большая берцовая кость при небольшой массе (около 0,5 кг) может выдерживать нагрузку до 1500кг. Благодаря чему это возможно?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114800"/>
          </a:xfrm>
        </p:spPr>
        <p:txBody>
          <a:bodyPr/>
          <a:lstStyle/>
          <a:p>
            <a:r>
              <a:rPr lang="ru-RU" b="1" i="1"/>
              <a:t>Домашнее задание:</a:t>
            </a:r>
          </a:p>
          <a:p>
            <a:pPr>
              <a:buFont typeface="Wingdings" pitchFamily="2" charset="2"/>
              <a:buNone/>
            </a:pPr>
            <a:r>
              <a:rPr lang="ru-RU" b="1" i="1"/>
              <a:t>изучить текст на с 94-95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5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762000"/>
          </a:xfrm>
        </p:spPr>
        <p:txBody>
          <a:bodyPr/>
          <a:lstStyle/>
          <a:p>
            <a:r>
              <a:rPr lang="ru-RU" sz="4000" b="1" i="1"/>
              <a:t>Форма костей</a:t>
            </a:r>
            <a:br>
              <a:rPr lang="ru-RU" sz="4000" b="1" i="1"/>
            </a:br>
            <a:endParaRPr lang="ru-RU" sz="4000" b="1" i="1"/>
          </a:p>
        </p:txBody>
      </p:sp>
      <p:pic>
        <p:nvPicPr>
          <p:cNvPr id="75782" name="Picture 6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295400"/>
            <a:ext cx="8229600" cy="5105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8610600" y="6324600"/>
            <a:ext cx="228600" cy="304800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5257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5400" b="1" i="1">
                <a:solidFill>
                  <a:srgbClr val="C41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СТРОЕНИЕ ,</a:t>
            </a:r>
          </a:p>
          <a:p>
            <a:pPr algn="ctr">
              <a:buFont typeface="Wingdings" pitchFamily="2" charset="2"/>
              <a:buNone/>
            </a:pPr>
            <a:r>
              <a:rPr lang="ru-RU" sz="5400" b="1" i="1">
                <a:solidFill>
                  <a:srgbClr val="C41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ФУНКЦИИ КОСТЕЙ </a:t>
            </a:r>
          </a:p>
          <a:p>
            <a:pPr algn="ctr">
              <a:buFont typeface="Wingdings" pitchFamily="2" charset="2"/>
              <a:buNone/>
            </a:pPr>
            <a:r>
              <a:rPr lang="ru-RU" sz="5400" b="1" i="1">
                <a:solidFill>
                  <a:srgbClr val="C41E4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ТИПЫ ИХ СОЕДИНЕНИЯ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371600"/>
          </a:xfrm>
        </p:spPr>
        <p:txBody>
          <a:bodyPr/>
          <a:lstStyle/>
          <a:p>
            <a:r>
              <a:rPr lang="ru-RU" sz="3600" b="1" i="1"/>
              <a:t>Лабораторная работа</a:t>
            </a:r>
            <a:br>
              <a:rPr lang="ru-RU" sz="3600" b="1" i="1"/>
            </a:br>
            <a:r>
              <a:rPr lang="ru-RU" sz="3600" b="1" i="1"/>
              <a:t>Свойства декальцинированной и прокаленной костей</a:t>
            </a:r>
            <a:br>
              <a:rPr lang="ru-RU" sz="3600" b="1" i="1"/>
            </a:br>
            <a:endParaRPr lang="ru-RU" sz="3600" b="1" i="1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i="1" u="sng"/>
              <a:t>Декальцинированная кость</a:t>
            </a:r>
            <a:r>
              <a:rPr lang="ru-RU" sz="2800" b="1" i="1"/>
              <a:t> - кость, которую выдержали в 10% растворе  соляной кислоты, в результате чего  соли кальция растворились</a:t>
            </a:r>
          </a:p>
          <a:p>
            <a:r>
              <a:rPr lang="ru-RU" sz="2800" b="1" i="1" u="sng"/>
              <a:t>Прокаленная кость</a:t>
            </a:r>
            <a:r>
              <a:rPr lang="ru-RU" sz="2800" b="1" i="1"/>
              <a:t> - кость, которую долго держали на огне, в результате чего вода испарилась, а органические вещества сгорели</a:t>
            </a:r>
          </a:p>
          <a:p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 flipH="1" flipV="1">
            <a:off x="381000" y="1752600"/>
            <a:ext cx="76200" cy="76200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8600" y="609600"/>
            <a:ext cx="8458200" cy="5181600"/>
          </a:xfrm>
        </p:spPr>
        <p:txBody>
          <a:bodyPr/>
          <a:lstStyle/>
          <a:p>
            <a:r>
              <a:rPr lang="ru-RU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Неорганические вещества</a:t>
            </a:r>
            <a:r>
              <a:rPr lang="ru-RU" b="1" i="1"/>
              <a:t> - составляют 65-70% сухой массы кости, придают твердость</a:t>
            </a:r>
          </a:p>
          <a:p>
            <a:pPr>
              <a:buFont typeface="Wingdings" pitchFamily="2" charset="2"/>
              <a:buNone/>
            </a:pPr>
            <a:endParaRPr lang="ru-RU" b="1" i="1"/>
          </a:p>
          <a:p>
            <a:r>
              <a:rPr lang="ru-RU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Органические вещества</a:t>
            </a:r>
            <a:r>
              <a:rPr lang="ru-RU" b="1" i="1"/>
              <a:t> - составляют 30-35% сухой массы кости, придают костям        </a:t>
            </a:r>
          </a:p>
          <a:p>
            <a:pPr>
              <a:buFont typeface="Wingdings" pitchFamily="2" charset="2"/>
              <a:buNone/>
            </a:pPr>
            <a:r>
              <a:rPr lang="ru-RU" b="1" i="1"/>
              <a:t>  эластичность и упругость</a:t>
            </a:r>
          </a:p>
          <a:p>
            <a:pPr>
              <a:buFont typeface="Wingdings" pitchFamily="2" charset="2"/>
              <a:buNone/>
            </a:pPr>
            <a:endParaRPr lang="ru-RU" b="1" i="1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/>
              <a:t>Строение кости</a:t>
            </a:r>
            <a:br>
              <a:rPr lang="ru-RU" sz="3600" b="1" i="1"/>
            </a:br>
            <a:endParaRPr lang="ru-RU" sz="3600" b="1" i="1"/>
          </a:p>
        </p:txBody>
      </p:sp>
      <p:pic>
        <p:nvPicPr>
          <p:cNvPr id="7987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371600"/>
            <a:ext cx="6858000" cy="5029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305800" cy="1066800"/>
          </a:xfrm>
        </p:spPr>
        <p:txBody>
          <a:bodyPr/>
          <a:lstStyle/>
          <a:p>
            <a:r>
              <a:rPr lang="ru-RU" sz="3600" b="1" i="1"/>
              <a:t>Костная ткань </a:t>
            </a:r>
            <a:br>
              <a:rPr lang="ru-RU" sz="3600" b="1" i="1"/>
            </a:br>
            <a:r>
              <a:rPr lang="ru-RU" sz="3600" b="1" i="1"/>
              <a:t>(компактное вещество)</a:t>
            </a:r>
            <a:br>
              <a:rPr lang="ru-RU" sz="3600" b="1" i="1"/>
            </a:br>
            <a:endParaRPr lang="ru-RU" sz="3600" b="1" i="1"/>
          </a:p>
        </p:txBody>
      </p:sp>
      <p:pic>
        <p:nvPicPr>
          <p:cNvPr id="8090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295400"/>
            <a:ext cx="82296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/>
              <a:t>Губчатое вещество</a:t>
            </a:r>
            <a:br>
              <a:rPr lang="ru-RU" sz="4000" b="1" i="1"/>
            </a:br>
            <a:endParaRPr lang="ru-RU" sz="4000" b="1" i="1"/>
          </a:p>
        </p:txBody>
      </p:sp>
      <p:pic>
        <p:nvPicPr>
          <p:cNvPr id="8192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219200"/>
            <a:ext cx="8229600" cy="5410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/>
              <a:t>Строение кости</a:t>
            </a:r>
            <a:br>
              <a:rPr lang="ru-RU" sz="4000" b="1" i="1"/>
            </a:br>
            <a:endParaRPr lang="ru-RU" sz="4000" b="1" i="1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r>
              <a:rPr lang="ru-RU" b="1" i="1"/>
              <a:t>Полость трубчатых костей  заполнена соединительной тканью богатой </a:t>
            </a:r>
            <a:r>
              <a:rPr lang="ru-RU" b="1" i="1" u="sng"/>
              <a:t>желтым костным мозгом</a:t>
            </a:r>
          </a:p>
          <a:p>
            <a:endParaRPr lang="ru-RU" b="1" i="1"/>
          </a:p>
          <a:p>
            <a:r>
              <a:rPr lang="ru-RU" b="1" i="1"/>
              <a:t>Головка трубчатых костей образована губчатым веществом, промежутки которого заполнены </a:t>
            </a:r>
            <a:r>
              <a:rPr lang="ru-RU" b="1" i="1" u="sng"/>
              <a:t>красным костным мозгом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8">
      <a:dk1>
        <a:srgbClr val="000000"/>
      </a:dk1>
      <a:lt1>
        <a:srgbClr val="DCE8F4"/>
      </a:lt1>
      <a:dk2>
        <a:srgbClr val="7B9CB5"/>
      </a:dk2>
      <a:lt2>
        <a:srgbClr val="969696"/>
      </a:lt2>
      <a:accent1>
        <a:srgbClr val="FFFFFF"/>
      </a:accent1>
      <a:accent2>
        <a:srgbClr val="00BAB6"/>
      </a:accent2>
      <a:accent3>
        <a:srgbClr val="EBF2F8"/>
      </a:accent3>
      <a:accent4>
        <a:srgbClr val="000000"/>
      </a:accent4>
      <a:accent5>
        <a:srgbClr val="FFFFFF"/>
      </a:accent5>
      <a:accent6>
        <a:srgbClr val="00A8A5"/>
      </a:accent6>
      <a:hlink>
        <a:srgbClr val="8A8AD8"/>
      </a:hlink>
      <a:folHlink>
        <a:srgbClr val="242492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103</TotalTime>
  <Words>202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Tahoma</vt:lpstr>
      <vt:lpstr>Wingdings</vt:lpstr>
      <vt:lpstr>Текстура</vt:lpstr>
      <vt:lpstr>«Строение, свойства костей типы их соединения»</vt:lpstr>
      <vt:lpstr>Форма костей </vt:lpstr>
      <vt:lpstr>Слайд 3</vt:lpstr>
      <vt:lpstr>Лабораторная работа Свойства декальцинированной и прокаленной костей </vt:lpstr>
      <vt:lpstr>Слайд 5</vt:lpstr>
      <vt:lpstr>Строение кости </vt:lpstr>
      <vt:lpstr>Костная ткань  (компактное вещество) </vt:lpstr>
      <vt:lpstr>Губчатое вещество </vt:lpstr>
      <vt:lpstr>Строение кости </vt:lpstr>
      <vt:lpstr>Рост костей </vt:lpstr>
      <vt:lpstr>Типы соединения костей </vt:lpstr>
      <vt:lpstr>              1.Костная ткань - это особый тип: а)мышечной ткани б)соединительной ткани в)эпителиальной ткани  2.Рост костей в толщину происходит за счет: а)надкостницы б)хрящей, между телом кости и ее концами  3.Шов - это: а)неподвижное соединение костей б)полуподвижное соединение костей в)подвижное соединение костей   4.Какие вещества придают кости твердость, прочность а)минеральные б)органические  5.Назовите железу, которая влияет на рост организма: а)надпочечник б)щитовидная железа в)гипофиз 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8</cp:revision>
  <cp:lastPrinted>1601-01-01T00:00:00Z</cp:lastPrinted>
  <dcterms:created xsi:type="dcterms:W3CDTF">1601-01-01T00:00:00Z</dcterms:created>
  <dcterms:modified xsi:type="dcterms:W3CDTF">2012-02-26T17:45:52Z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