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3" r:id="rId3"/>
    <p:sldId id="264" r:id="rId4"/>
    <p:sldId id="257" r:id="rId5"/>
    <p:sldId id="259" r:id="rId6"/>
    <p:sldId id="260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7" r:id="rId18"/>
    <p:sldId id="278" r:id="rId19"/>
    <p:sldId id="279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21.12.2010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21.12.2010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21.12.2010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21.12.2010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21.12.2010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21.12.2010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B106E36-FD25-4E2D-B0AA-010F637433A0}" type="datetimeFigureOut">
              <a:rPr lang="ru-RU" smtClean="0"/>
              <a:pPr/>
              <a:t>21.12.2010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21.12.2010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I:\&#1053;&#1072;&#1095;.&#1082;&#1083;%208%20&#1042;&#1077;&#1083;&#1080;&#1095;&#1082;&#1086;\flowers.avi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I:\&#1053;&#1072;&#1095;.&#1082;&#1083;%208%20&#1042;&#1077;&#1083;&#1080;&#1095;&#1082;&#1086;\&#1053;&#1077;%20&#1088;&#1074;&#1080;&#1090;&#1077;%20&#1094;&#1074;&#1077;&#1090;&#1099;.wmv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13.jpeg"/><Relationship Id="rId9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3.jpeg"/><Relationship Id="rId7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4429132"/>
            <a:ext cx="7315200" cy="1143008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автор :Величко </a:t>
            </a:r>
            <a:r>
              <a:rPr lang="ru-RU" sz="2000" dirty="0" smtClean="0"/>
              <a:t>Н.И.</a:t>
            </a:r>
            <a:r>
              <a:rPr lang="ru-RU" sz="2000" dirty="0" smtClean="0"/>
              <a:t>     ХМАО город </a:t>
            </a:r>
            <a:r>
              <a:rPr lang="ru-RU" sz="2000" dirty="0" err="1" smtClean="0"/>
              <a:t>Когалым</a:t>
            </a:r>
            <a:r>
              <a:rPr lang="ru-RU" sz="2000" dirty="0" smtClean="0"/>
              <a:t>  </a:t>
            </a:r>
            <a:br>
              <a:rPr lang="ru-RU" sz="2000" dirty="0" smtClean="0"/>
            </a:br>
            <a:r>
              <a:rPr lang="ru-RU" sz="1800" dirty="0" smtClean="0"/>
              <a:t>учитель </a:t>
            </a:r>
            <a:r>
              <a:rPr lang="ru-RU" sz="1800" dirty="0" smtClean="0"/>
              <a:t>начальных классов МОУ «Средняя школа №8»</a:t>
            </a:r>
            <a:endParaRPr lang="ru-RU" sz="1800" dirty="0"/>
          </a:p>
        </p:txBody>
      </p:sp>
      <p:pic>
        <p:nvPicPr>
          <p:cNvPr id="5" name="Рисунок 4" descr="Рисунок3.pn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3919" b="3919"/>
          <a:stretch>
            <a:fillRect/>
          </a:stretch>
        </p:blipFill>
        <p:spPr/>
      </p:pic>
      <p:sp>
        <p:nvSpPr>
          <p:cNvPr id="6" name="Прямоугольник 5"/>
          <p:cNvSpPr/>
          <p:nvPr/>
        </p:nvSpPr>
        <p:spPr>
          <a:xfrm>
            <a:off x="1643042" y="5429264"/>
            <a:ext cx="38431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Зона степей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481" name="Picture 1" descr="C:\Documents and Settings\1\Рабочий стол\Мамино Анимация\35a6e6438f8b43ec1cd8feccc705401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429250"/>
            <a:ext cx="1419225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785794"/>
            <a:ext cx="249850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ботаники</a:t>
            </a:r>
            <a:endParaRPr lang="ru-RU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2500306"/>
            <a:ext cx="213552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зоологи</a:t>
            </a:r>
            <a:endParaRPr lang="ru-RU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4500570"/>
            <a:ext cx="210827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экологи</a:t>
            </a:r>
            <a:endParaRPr lang="ru-RU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57554" y="857232"/>
            <a:ext cx="507209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dirty="0" smtClean="0"/>
              <a:t>Как растения приспособились к степным условиям?</a:t>
            </a:r>
          </a:p>
          <a:p>
            <a:pPr marL="342900" indent="-342900">
              <a:buAutoNum type="arabicPeriod"/>
            </a:pPr>
            <a:r>
              <a:rPr lang="ru-RU" sz="2400" b="1" dirty="0" smtClean="0"/>
              <a:t>Почему они могут переносить засуху?</a:t>
            </a:r>
          </a:p>
          <a:p>
            <a:pPr marL="342900" indent="-342900">
              <a:buAutoNum type="arabicPeriod"/>
            </a:pPr>
            <a:r>
              <a:rPr lang="ru-RU" sz="2400" b="1" dirty="0" smtClean="0"/>
              <a:t>Назовите растения степи.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357554" y="2857496"/>
            <a:ext cx="51435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1.Как животные приспособились к условиям жизни в степи?</a:t>
            </a:r>
          </a:p>
          <a:p>
            <a:r>
              <a:rPr lang="ru-RU" sz="2400" b="1" dirty="0" smtClean="0"/>
              <a:t>2. Назовите животных степи.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286116" y="4549676"/>
            <a:ext cx="55721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dirty="0" smtClean="0"/>
              <a:t>Почему растения и животные оказались в опасности;</a:t>
            </a:r>
          </a:p>
          <a:p>
            <a:pPr marL="342900" indent="-342900">
              <a:buAutoNum type="arabicPeriod"/>
            </a:pPr>
            <a:r>
              <a:rPr lang="ru-RU" sz="2400" b="1" dirty="0" smtClean="0"/>
              <a:t>Что должны сделать люди, чтобы сберечь сохранившиеся  степи вместе с их растительным и животным миром?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214546" y="0"/>
            <a:ext cx="430194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Работа в группах</a:t>
            </a:r>
            <a:endParaRPr lang="ru-RU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Физкультминутка</a:t>
            </a:r>
            <a:endParaRPr lang="ru-RU" b="1" dirty="0"/>
          </a:p>
        </p:txBody>
      </p:sp>
      <p:pic>
        <p:nvPicPr>
          <p:cNvPr id="4" name="flowers.avi">
            <a:hlinkClick r:id="" action="ppaction://media"/>
          </p:cNvPr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1214422"/>
            <a:ext cx="9144000" cy="52864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6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Рисунок3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857456" y="1571612"/>
            <a:ext cx="6286544" cy="4419600"/>
          </a:xfrm>
        </p:spPr>
      </p:pic>
      <p:sp>
        <p:nvSpPr>
          <p:cNvPr id="5" name="Прямоугольник 4"/>
          <p:cNvSpPr/>
          <p:nvPr/>
        </p:nvSpPr>
        <p:spPr>
          <a:xfrm>
            <a:off x="2857488" y="285728"/>
            <a:ext cx="30911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Ботаники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285860"/>
            <a:ext cx="2786050" cy="1428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Как приспособились растения к жизни в степи?</a:t>
            </a:r>
            <a:endParaRPr lang="ru-RU" sz="2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42844" y="3143248"/>
            <a:ext cx="2000232" cy="85725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корни-луковицы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14282" y="5286388"/>
            <a:ext cx="1857388" cy="64294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корни- пучки</a:t>
            </a:r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4214818"/>
            <a:ext cx="2071702" cy="71438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длинные</a:t>
            </a:r>
          </a:p>
          <a:p>
            <a:pPr algn="ctr"/>
            <a:r>
              <a:rPr lang="ru-RU" sz="2400" dirty="0" smtClean="0"/>
              <a:t>корни</a:t>
            </a:r>
            <a:endParaRPr lang="ru-RU" sz="2400" dirty="0"/>
          </a:p>
        </p:txBody>
      </p:sp>
      <p:sp>
        <p:nvSpPr>
          <p:cNvPr id="14" name="Стрелка вниз 13"/>
          <p:cNvSpPr/>
          <p:nvPr/>
        </p:nvSpPr>
        <p:spPr>
          <a:xfrm>
            <a:off x="1214414" y="2786058"/>
            <a:ext cx="285752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2214546" y="2786058"/>
            <a:ext cx="188595" cy="14287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 flipH="1">
            <a:off x="2714612" y="2786058"/>
            <a:ext cx="45719" cy="30003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 rot="6012386">
            <a:off x="2312029" y="5296526"/>
            <a:ext cx="140615" cy="7030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1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6786578" y="1643050"/>
            <a:ext cx="2143140" cy="3000396"/>
          </a:xfrm>
        </p:spPr>
      </p:pic>
      <p:pic>
        <p:nvPicPr>
          <p:cNvPr id="5" name="Рисунок 4" descr="1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2" y="1643050"/>
            <a:ext cx="1801906" cy="3035808"/>
          </a:xfrm>
          <a:prstGeom prst="rect">
            <a:avLst/>
          </a:prstGeom>
        </p:spPr>
      </p:pic>
      <p:pic>
        <p:nvPicPr>
          <p:cNvPr id="7" name="Рисунок 6" descr="Рисунок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240" y="1643050"/>
            <a:ext cx="1621536" cy="300039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857488" y="285728"/>
            <a:ext cx="30911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Ботаники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1285860"/>
            <a:ext cx="2786050" cy="19288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Как приспособились растения к жизни в степи?</a:t>
            </a:r>
            <a:endParaRPr lang="ru-RU" sz="24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85786" y="3786190"/>
            <a:ext cx="1857388" cy="57150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листья</a:t>
            </a:r>
            <a:endParaRPr lang="ru-RU" sz="2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14282" y="4929198"/>
            <a:ext cx="1857388" cy="57150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узкие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214546" y="4929198"/>
            <a:ext cx="1857388" cy="57150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мясистые</a:t>
            </a:r>
            <a:endParaRPr lang="ru-RU" sz="2400" b="1" dirty="0"/>
          </a:p>
        </p:txBody>
      </p:sp>
      <p:sp>
        <p:nvSpPr>
          <p:cNvPr id="13" name="Стрелка вниз 12"/>
          <p:cNvSpPr/>
          <p:nvPr/>
        </p:nvSpPr>
        <p:spPr>
          <a:xfrm>
            <a:off x="1571604" y="3214686"/>
            <a:ext cx="357190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 стрелкой 15"/>
          <p:cNvCxnSpPr/>
          <p:nvPr/>
        </p:nvCxnSpPr>
        <p:spPr>
          <a:xfrm rot="10800000" flipV="1">
            <a:off x="1214414" y="4357694"/>
            <a:ext cx="571504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1857356" y="4357694"/>
            <a:ext cx="1071570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Рисунок4.pn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071802" y="1500174"/>
            <a:ext cx="6072197" cy="5357826"/>
          </a:xfrm>
        </p:spPr>
      </p:pic>
      <p:sp>
        <p:nvSpPr>
          <p:cNvPr id="5" name="Прямоугольник 4"/>
          <p:cNvSpPr/>
          <p:nvPr/>
        </p:nvSpPr>
        <p:spPr>
          <a:xfrm>
            <a:off x="2857488" y="0"/>
            <a:ext cx="342619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зоологи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285860"/>
            <a:ext cx="3071802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Как приспособились животные к жизни в степи?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85786" y="3143248"/>
            <a:ext cx="1571636" cy="85725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защитная окраска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857224" y="4429132"/>
            <a:ext cx="1571636" cy="78581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размер и форма</a:t>
            </a:r>
            <a:endParaRPr lang="ru-RU" sz="2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14282" y="5572140"/>
            <a:ext cx="2857520" cy="100013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наземный и подземный образ жизни</a:t>
            </a:r>
            <a:endParaRPr lang="ru-RU" sz="2400" b="1" dirty="0"/>
          </a:p>
        </p:txBody>
      </p:sp>
      <p:sp>
        <p:nvSpPr>
          <p:cNvPr id="12" name="Стрелка вниз 11"/>
          <p:cNvSpPr/>
          <p:nvPr/>
        </p:nvSpPr>
        <p:spPr>
          <a:xfrm>
            <a:off x="1500166" y="2643182"/>
            <a:ext cx="285752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1571604" y="4000504"/>
            <a:ext cx="214314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1571604" y="5214950"/>
            <a:ext cx="214314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Рисунок21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571868" y="2928934"/>
            <a:ext cx="1975104" cy="1999488"/>
          </a:xfrm>
        </p:spPr>
      </p:pic>
      <p:sp>
        <p:nvSpPr>
          <p:cNvPr id="5" name="Прямоугольник 4"/>
          <p:cNvSpPr/>
          <p:nvPr/>
        </p:nvSpPr>
        <p:spPr>
          <a:xfrm>
            <a:off x="2857488" y="0"/>
            <a:ext cx="337996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экологи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Рисунок 6" descr="Рисунок2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0826" y="2928934"/>
            <a:ext cx="2145792" cy="2164080"/>
          </a:xfrm>
          <a:prstGeom prst="rect">
            <a:avLst/>
          </a:prstGeom>
        </p:spPr>
      </p:pic>
      <p:pic>
        <p:nvPicPr>
          <p:cNvPr id="8" name="Рисунок 7" descr="Рисунок2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348" y="3000372"/>
            <a:ext cx="2017776" cy="201777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0" y="1214422"/>
            <a:ext cx="9144000" cy="10001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Экологические проблемы степной зоны, возникшие по вине человека.</a:t>
            </a:r>
            <a:endParaRPr lang="ru-RU" sz="3600" dirty="0"/>
          </a:p>
        </p:txBody>
      </p:sp>
      <p:sp>
        <p:nvSpPr>
          <p:cNvPr id="12" name="Стрелка вниз 11"/>
          <p:cNvSpPr/>
          <p:nvPr/>
        </p:nvSpPr>
        <p:spPr>
          <a:xfrm flipH="1">
            <a:off x="4429124" y="2214554"/>
            <a:ext cx="240033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7572396" y="2214554"/>
            <a:ext cx="28575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1500166" y="2143116"/>
            <a:ext cx="214314" cy="7858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3357554" y="5286388"/>
            <a:ext cx="2571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распашка земель</a:t>
            </a:r>
            <a:endParaRPr lang="ru-RU" sz="2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642910" y="5214950"/>
            <a:ext cx="20717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неумеренный выпас скота</a:t>
            </a:r>
            <a:endParaRPr lang="ru-RU" sz="2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6643702" y="5357826"/>
            <a:ext cx="2286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браконьерство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/>
      <p:bldP spid="16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Не рвите цветы.wmv">
            <a:hlinkClick r:id="" action="ppaction://media"/>
          </p:cNvPr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1219200"/>
            <a:ext cx="9220200" cy="56388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857488" y="0"/>
            <a:ext cx="337996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экологи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14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Составьте цепи питания</a:t>
            </a:r>
            <a:endParaRPr lang="ru-RU" b="1" dirty="0"/>
          </a:p>
        </p:txBody>
      </p:sp>
      <p:pic>
        <p:nvPicPr>
          <p:cNvPr id="4" name="Содержимое 3" descr="11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85720" y="1428736"/>
            <a:ext cx="1428760" cy="1998484"/>
          </a:xfrm>
        </p:spPr>
      </p:pic>
      <p:pic>
        <p:nvPicPr>
          <p:cNvPr id="5" name="Рисунок 4" descr="1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3571876"/>
            <a:ext cx="2141982" cy="1449624"/>
          </a:xfrm>
          <a:prstGeom prst="rect">
            <a:avLst/>
          </a:prstGeom>
        </p:spPr>
      </p:pic>
      <p:pic>
        <p:nvPicPr>
          <p:cNvPr id="6" name="Рисунок 5" descr="1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3702" y="1714488"/>
            <a:ext cx="1329580" cy="1946532"/>
          </a:xfrm>
          <a:prstGeom prst="rect">
            <a:avLst/>
          </a:prstGeom>
        </p:spPr>
      </p:pic>
      <p:pic>
        <p:nvPicPr>
          <p:cNvPr id="7" name="Рисунок 6" descr="1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72264" y="3857628"/>
            <a:ext cx="1316627" cy="1773789"/>
          </a:xfrm>
          <a:prstGeom prst="rect">
            <a:avLst/>
          </a:prstGeom>
        </p:spPr>
      </p:pic>
      <p:pic>
        <p:nvPicPr>
          <p:cNvPr id="8" name="Рисунок 7" descr="Рисунок5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86314" y="1714488"/>
            <a:ext cx="1101204" cy="1834136"/>
          </a:xfrm>
          <a:prstGeom prst="rect">
            <a:avLst/>
          </a:prstGeom>
        </p:spPr>
      </p:pic>
      <p:pic>
        <p:nvPicPr>
          <p:cNvPr id="9" name="Рисунок 8" descr="Рисунок9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14546" y="1500174"/>
            <a:ext cx="1309485" cy="1941651"/>
          </a:xfrm>
          <a:prstGeom prst="rect">
            <a:avLst/>
          </a:prstGeom>
        </p:spPr>
      </p:pic>
      <p:pic>
        <p:nvPicPr>
          <p:cNvPr id="10" name="Рисунок 9" descr="Рисунок13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00496" y="4000504"/>
            <a:ext cx="2197200" cy="1522770"/>
          </a:xfrm>
          <a:prstGeom prst="rect">
            <a:avLst/>
          </a:prstGeom>
        </p:spPr>
      </p:pic>
      <p:pic>
        <p:nvPicPr>
          <p:cNvPr id="11" name="Рисунок 10" descr="Рисунок14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0034" y="5286388"/>
            <a:ext cx="2681357" cy="11543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6" y="1785926"/>
            <a:ext cx="2141982" cy="1785950"/>
          </a:xfrm>
          <a:prstGeom prst="rect">
            <a:avLst/>
          </a:prstGeom>
        </p:spPr>
      </p:pic>
      <p:pic>
        <p:nvPicPr>
          <p:cNvPr id="6" name="Рисунок 5" descr="1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1714488"/>
            <a:ext cx="1329580" cy="1946532"/>
          </a:xfrm>
          <a:prstGeom prst="rect">
            <a:avLst/>
          </a:prstGeom>
        </p:spPr>
      </p:pic>
      <p:pic>
        <p:nvPicPr>
          <p:cNvPr id="7" name="Рисунок 6" descr="1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8860" y="1785926"/>
            <a:ext cx="1316627" cy="1773789"/>
          </a:xfrm>
          <a:prstGeom prst="rect">
            <a:avLst/>
          </a:prstGeom>
        </p:spPr>
      </p:pic>
      <p:pic>
        <p:nvPicPr>
          <p:cNvPr id="8" name="Рисунок 7" descr="Рисунок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596" y="4214818"/>
            <a:ext cx="1101204" cy="1834136"/>
          </a:xfrm>
          <a:prstGeom prst="rect">
            <a:avLst/>
          </a:prstGeom>
        </p:spPr>
      </p:pic>
      <p:pic>
        <p:nvPicPr>
          <p:cNvPr id="9" name="Рисунок 8" descr="Рисунок9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29520" y="1714488"/>
            <a:ext cx="1428760" cy="1785949"/>
          </a:xfrm>
          <a:prstGeom prst="rect">
            <a:avLst/>
          </a:prstGeom>
        </p:spPr>
      </p:pic>
      <p:pic>
        <p:nvPicPr>
          <p:cNvPr id="10" name="Рисунок 9" descr="Рисунок13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71670" y="4214818"/>
            <a:ext cx="2197200" cy="1808522"/>
          </a:xfrm>
          <a:prstGeom prst="rect">
            <a:avLst/>
          </a:prstGeom>
        </p:spPr>
      </p:pic>
      <p:pic>
        <p:nvPicPr>
          <p:cNvPr id="11" name="Рисунок 10" descr="Рисунок14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29190" y="4214818"/>
            <a:ext cx="2681357" cy="1725865"/>
          </a:xfrm>
          <a:prstGeom prst="rect">
            <a:avLst/>
          </a:prstGeom>
        </p:spPr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Проверь себя.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Стрелка вправо 13"/>
          <p:cNvSpPr/>
          <p:nvPr/>
        </p:nvSpPr>
        <p:spPr>
          <a:xfrm>
            <a:off x="1928794" y="2643182"/>
            <a:ext cx="428628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3786182" y="2643182"/>
            <a:ext cx="857256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>
            <a:off x="6786578" y="2714620"/>
            <a:ext cx="571504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>
            <a:off x="1571604" y="5072074"/>
            <a:ext cx="500066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>
            <a:off x="4286248" y="5072074"/>
            <a:ext cx="571504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углом вверх 23"/>
          <p:cNvSpPr/>
          <p:nvPr/>
        </p:nvSpPr>
        <p:spPr>
          <a:xfrm>
            <a:off x="4143372" y="3571876"/>
            <a:ext cx="4071966" cy="571504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2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Documents and Settings\1\Рабочий стол\Мамино Анимация\25.gif"/>
          <p:cNvPicPr>
            <a:picLocks noGrp="1" noChangeAspect="1" noChangeArrowheads="1" noCrop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214422"/>
            <a:ext cx="9144000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928934"/>
            <a:ext cx="3962400" cy="990600"/>
          </a:xfrm>
        </p:spPr>
        <p:txBody>
          <a:bodyPr/>
          <a:lstStyle/>
          <a:p>
            <a:r>
              <a:rPr lang="ru-RU" b="1" dirty="0" smtClean="0"/>
              <a:t>Значение леса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071934" y="1589567"/>
            <a:ext cx="4659167" cy="457200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место отдыха;</a:t>
            </a:r>
          </a:p>
          <a:p>
            <a:r>
              <a:rPr lang="ru-RU" sz="2800" b="1" dirty="0" smtClean="0"/>
              <a:t>аптека;</a:t>
            </a:r>
          </a:p>
          <a:p>
            <a:r>
              <a:rPr lang="ru-RU" sz="2800" b="1" dirty="0" smtClean="0"/>
              <a:t>источник чистой воды и пищи;</a:t>
            </a:r>
          </a:p>
          <a:p>
            <a:r>
              <a:rPr lang="ru-RU" sz="2800" b="1" dirty="0" smtClean="0"/>
              <a:t>источник древесины;</a:t>
            </a:r>
          </a:p>
          <a:p>
            <a:r>
              <a:rPr lang="ru-RU" sz="2800" b="1" dirty="0" smtClean="0"/>
              <a:t>источник топлива;</a:t>
            </a:r>
          </a:p>
          <a:p>
            <a:r>
              <a:rPr lang="ru-RU" sz="2800" b="1" dirty="0" smtClean="0"/>
              <a:t>дом для растений, животных, грибов;</a:t>
            </a:r>
          </a:p>
          <a:p>
            <a:r>
              <a:rPr lang="ru-RU" sz="2800" b="1" dirty="0" smtClean="0"/>
              <a:t>защитник воздуха, водоёма, почв;</a:t>
            </a:r>
            <a:endParaRPr lang="ru-RU" sz="2800" b="1" dirty="0"/>
          </a:p>
        </p:txBody>
      </p:sp>
      <p:pic>
        <p:nvPicPr>
          <p:cNvPr id="6" name="Рисунок 5" descr="M-U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4573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500306"/>
            <a:ext cx="4462466" cy="990600"/>
          </a:xfrm>
        </p:spPr>
        <p:txBody>
          <a:bodyPr/>
          <a:lstStyle/>
          <a:p>
            <a:r>
              <a:rPr lang="ru-RU" b="1" dirty="0" smtClean="0"/>
              <a:t>Проблемы леса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429124" y="1589567"/>
            <a:ext cx="4500594" cy="4268325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вырубка леса;</a:t>
            </a:r>
          </a:p>
          <a:p>
            <a:r>
              <a:rPr lang="ru-RU" sz="4000" b="1" dirty="0" smtClean="0"/>
              <a:t>незаконная охота;</a:t>
            </a:r>
          </a:p>
          <a:p>
            <a:r>
              <a:rPr lang="ru-RU" sz="4000" b="1" dirty="0" smtClean="0"/>
              <a:t>пожары;</a:t>
            </a:r>
            <a:endParaRPr lang="ru-RU" sz="4000" b="1" dirty="0"/>
          </a:p>
        </p:txBody>
      </p:sp>
      <p:pic>
        <p:nvPicPr>
          <p:cNvPr id="5" name="Рисунок 4" descr="M-U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5001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Тест «Природная зона лесов»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2"/>
          </p:nvPr>
        </p:nvSpPr>
        <p:spPr>
          <a:xfrm>
            <a:off x="142844" y="1785926"/>
            <a:ext cx="4314828" cy="507207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1 Природная зона лесов состоит из..</a:t>
            </a:r>
          </a:p>
          <a:p>
            <a:pPr>
              <a:buNone/>
            </a:pPr>
            <a:r>
              <a:rPr lang="ru-RU" sz="2400" b="1" dirty="0" smtClean="0"/>
              <a:t>а)пяти частей;</a:t>
            </a:r>
          </a:p>
          <a:p>
            <a:pPr>
              <a:buNone/>
            </a:pPr>
            <a:r>
              <a:rPr lang="ru-RU" sz="2400" b="1" dirty="0" smtClean="0"/>
              <a:t>б) двух частей;</a:t>
            </a:r>
          </a:p>
          <a:p>
            <a:pPr>
              <a:buNone/>
            </a:pPr>
            <a:r>
              <a:rPr lang="ru-RU" sz="2400" b="1" dirty="0" smtClean="0"/>
              <a:t>в) трёх частей;</a:t>
            </a:r>
          </a:p>
          <a:p>
            <a:pPr>
              <a:buNone/>
            </a:pPr>
            <a:r>
              <a:rPr lang="ru-RU" sz="2400" b="1" dirty="0" smtClean="0"/>
              <a:t>г) одной части;</a:t>
            </a:r>
          </a:p>
          <a:p>
            <a:pPr>
              <a:buNone/>
            </a:pPr>
            <a:r>
              <a:rPr lang="ru-RU" sz="2600" b="1" dirty="0" smtClean="0">
                <a:solidFill>
                  <a:schemeClr val="accent2">
                    <a:lumMod val="75000"/>
                  </a:schemeClr>
                </a:solidFill>
              </a:rPr>
              <a:t>2.Природные зоны России расположены так:</a:t>
            </a:r>
          </a:p>
          <a:p>
            <a:pPr>
              <a:buNone/>
            </a:pPr>
            <a:r>
              <a:rPr lang="ru-RU" sz="2600" b="1" dirty="0" smtClean="0"/>
              <a:t>а) тундра, арктическая зона, зона лесов;</a:t>
            </a:r>
          </a:p>
          <a:p>
            <a:pPr>
              <a:buNone/>
            </a:pPr>
            <a:r>
              <a:rPr lang="ru-RU" sz="2600" b="1" dirty="0" smtClean="0"/>
              <a:t>б) арктическая зона, зона лесов, тундра:</a:t>
            </a:r>
          </a:p>
          <a:p>
            <a:pPr>
              <a:buNone/>
            </a:pPr>
            <a:r>
              <a:rPr lang="ru-RU" sz="2600" b="1" dirty="0" smtClean="0"/>
              <a:t>в) арктическая зона, зона лесов, тундра;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4"/>
          </p:nvPr>
        </p:nvSpPr>
        <p:spPr>
          <a:xfrm>
            <a:off x="4714876" y="1785926"/>
            <a:ext cx="4214842" cy="5072074"/>
          </a:xfrm>
        </p:spPr>
        <p:txBody>
          <a:bodyPr>
            <a:normAutofit lnSpcReduction="10000"/>
          </a:bodyPr>
          <a:lstStyle/>
          <a:p>
            <a:pPr marL="514350" indent="-514350">
              <a:buNone/>
            </a:pPr>
            <a:r>
              <a:rPr lang="ru-RU" sz="2600" b="1" dirty="0" smtClean="0">
                <a:solidFill>
                  <a:schemeClr val="accent2">
                    <a:lumMod val="75000"/>
                  </a:schemeClr>
                </a:solidFill>
              </a:rPr>
              <a:t>1.Самую большую</a:t>
            </a:r>
          </a:p>
          <a:p>
            <a:pPr marL="514350" indent="-514350">
              <a:buNone/>
            </a:pPr>
            <a:r>
              <a:rPr lang="ru-RU" sz="2600" b="1" dirty="0" smtClean="0">
                <a:solidFill>
                  <a:schemeClr val="accent2">
                    <a:lumMod val="75000"/>
                  </a:schemeClr>
                </a:solidFill>
              </a:rPr>
              <a:t>территорию занимают..</a:t>
            </a:r>
          </a:p>
          <a:p>
            <a:pPr marL="514350" indent="-514350">
              <a:buNone/>
            </a:pPr>
            <a:r>
              <a:rPr lang="ru-RU" sz="2600" b="1" dirty="0" smtClean="0"/>
              <a:t>а)смешанные леса;</a:t>
            </a:r>
          </a:p>
          <a:p>
            <a:pPr marL="514350" indent="-514350">
              <a:buNone/>
            </a:pPr>
            <a:r>
              <a:rPr lang="ru-RU" sz="2600" b="1" dirty="0" smtClean="0"/>
              <a:t>б)хвойные леса;</a:t>
            </a:r>
          </a:p>
          <a:p>
            <a:pPr marL="514350" indent="-514350">
              <a:buNone/>
            </a:pPr>
            <a:r>
              <a:rPr lang="ru-RU" sz="2600" b="1" dirty="0" smtClean="0"/>
              <a:t>в)широколиственные леса;</a:t>
            </a:r>
          </a:p>
          <a:p>
            <a:pPr lvl="0">
              <a:buNone/>
            </a:pPr>
            <a:r>
              <a:rPr lang="ru-RU" sz="2600" b="1" dirty="0" smtClean="0">
                <a:solidFill>
                  <a:schemeClr val="accent2">
                    <a:lumMod val="75000"/>
                  </a:schemeClr>
                </a:solidFill>
              </a:rPr>
              <a:t>2.В тайге растут:</a:t>
            </a:r>
            <a:endParaRPr lang="ru-RU" sz="26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2600" b="1" dirty="0" smtClean="0"/>
              <a:t>а) пихты, ели, лиственницы;</a:t>
            </a:r>
          </a:p>
          <a:p>
            <a:pPr>
              <a:buNone/>
            </a:pPr>
            <a:r>
              <a:rPr lang="ru-RU" sz="2600" b="1" dirty="0" smtClean="0"/>
              <a:t>б) дубы, сосны, ели;</a:t>
            </a:r>
          </a:p>
          <a:p>
            <a:pPr>
              <a:buNone/>
            </a:pPr>
            <a:r>
              <a:rPr lang="ru-RU" sz="2600" b="1" dirty="0" smtClean="0"/>
              <a:t>в) березы, липы, лиственницы.</a:t>
            </a:r>
          </a:p>
          <a:p>
            <a:pPr marL="514350" indent="-514350">
              <a:buAutoNum type="arabicPeriod"/>
            </a:pP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"/>
          </p:nvPr>
        </p:nvSpPr>
        <p:spPr>
          <a:xfrm>
            <a:off x="571472" y="1142984"/>
            <a:ext cx="3886200" cy="64008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1 вариант</a:t>
            </a:r>
            <a:endParaRPr lang="ru-RU" sz="24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643438" y="1142984"/>
            <a:ext cx="3886200" cy="64008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2 вариант</a:t>
            </a:r>
            <a:endParaRPr lang="ru-RU" sz="2400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16200000" flipH="1">
            <a:off x="1820855" y="4037005"/>
            <a:ext cx="5572140" cy="698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2"/>
          </p:nvPr>
        </p:nvSpPr>
        <p:spPr>
          <a:xfrm>
            <a:off x="214282" y="1571612"/>
            <a:ext cx="4281518" cy="5286388"/>
          </a:xfrm>
        </p:spPr>
        <p:txBody>
          <a:bodyPr>
            <a:normAutofit fontScale="62500" lnSpcReduction="20000"/>
          </a:bodyPr>
          <a:lstStyle/>
          <a:p>
            <a:pPr lvl="0">
              <a:buNone/>
            </a:pPr>
            <a:r>
              <a:rPr lang="ru-RU" sz="3800" b="1" dirty="0" smtClean="0">
                <a:solidFill>
                  <a:schemeClr val="accent2">
                    <a:lumMod val="75000"/>
                  </a:schemeClr>
                </a:solidFill>
              </a:rPr>
              <a:t>3.Лесным исполином называют </a:t>
            </a:r>
            <a:r>
              <a:rPr lang="ru-RU" sz="3800" dirty="0" smtClean="0">
                <a:solidFill>
                  <a:schemeClr val="accent2">
                    <a:lumMod val="75000"/>
                  </a:schemeClr>
                </a:solidFill>
              </a:rPr>
              <a:t>...</a:t>
            </a:r>
          </a:p>
          <a:p>
            <a:pPr>
              <a:buNone/>
            </a:pPr>
            <a:r>
              <a:rPr lang="ru-RU" sz="3800" b="1" dirty="0" smtClean="0"/>
              <a:t>а) благородного оленя;</a:t>
            </a:r>
          </a:p>
          <a:p>
            <a:pPr>
              <a:buNone/>
            </a:pPr>
            <a:r>
              <a:rPr lang="ru-RU" sz="3800" b="1" dirty="0" smtClean="0"/>
              <a:t>б) лося;</a:t>
            </a:r>
          </a:p>
          <a:p>
            <a:pPr>
              <a:buNone/>
            </a:pPr>
            <a:r>
              <a:rPr lang="ru-RU" sz="3800" b="1" dirty="0" smtClean="0"/>
              <a:t>в) медведя.</a:t>
            </a:r>
          </a:p>
          <a:p>
            <a:pPr>
              <a:buNone/>
            </a:pPr>
            <a:r>
              <a:rPr lang="ru-RU" sz="3800" b="1" dirty="0" smtClean="0">
                <a:solidFill>
                  <a:schemeClr val="accent2">
                    <a:lumMod val="75000"/>
                  </a:schemeClr>
                </a:solidFill>
              </a:rPr>
              <a:t>4.В Красную книгу занесены следующие животные лесной полосы:</a:t>
            </a:r>
          </a:p>
          <a:p>
            <a:pPr>
              <a:buNone/>
            </a:pPr>
            <a:r>
              <a:rPr lang="ru-RU" sz="3800" b="1" dirty="0" smtClean="0"/>
              <a:t>а) овцебык, морж, </a:t>
            </a:r>
            <a:r>
              <a:rPr lang="ru-RU" sz="3800" b="1" dirty="0" err="1" smtClean="0"/>
              <a:t>розовая</a:t>
            </a:r>
            <a:r>
              <a:rPr lang="ru-RU" sz="3800" b="1" dirty="0" smtClean="0"/>
              <a:t> чайка;</a:t>
            </a:r>
          </a:p>
          <a:p>
            <a:pPr>
              <a:buNone/>
            </a:pPr>
            <a:r>
              <a:rPr lang="ru-RU" sz="3800" b="1" dirty="0" smtClean="0"/>
              <a:t>б) краснозобая казарка, кречет, стерх,</a:t>
            </a:r>
          </a:p>
          <a:p>
            <a:pPr>
              <a:buNone/>
            </a:pPr>
            <a:r>
              <a:rPr lang="ru-RU" sz="3800" b="1" dirty="0" smtClean="0"/>
              <a:t>в) зубр, амурский тигр, утка-мандаринка.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4"/>
          </p:nvPr>
        </p:nvSpPr>
        <p:spPr>
          <a:xfrm>
            <a:off x="4800600" y="1571612"/>
            <a:ext cx="4343400" cy="5286388"/>
          </a:xfrm>
        </p:spPr>
        <p:txBody>
          <a:bodyPr>
            <a:normAutofit fontScale="77500" lnSpcReduction="20000"/>
          </a:bodyPr>
          <a:lstStyle/>
          <a:p>
            <a:pPr lvl="0">
              <a:buNone/>
            </a:pPr>
            <a:r>
              <a:rPr lang="ru-RU" sz="3100" b="1" dirty="0" smtClean="0">
                <a:solidFill>
                  <a:schemeClr val="accent2">
                    <a:lumMod val="75000"/>
                  </a:schemeClr>
                </a:solidFill>
              </a:rPr>
              <a:t>3.Экологические проблемы лесной зоны связаны </a:t>
            </a:r>
            <a:r>
              <a:rPr lang="ru-RU" sz="3100" dirty="0" smtClean="0">
                <a:solidFill>
                  <a:schemeClr val="accent2">
                    <a:lumMod val="75000"/>
                  </a:schemeClr>
                </a:solidFill>
              </a:rPr>
              <a:t>...</a:t>
            </a:r>
          </a:p>
          <a:p>
            <a:pPr>
              <a:buNone/>
            </a:pPr>
            <a:r>
              <a:rPr lang="ru-RU" sz="3100" b="1" dirty="0" smtClean="0"/>
              <a:t>а) с неумеренной охотой и браконьерством, вырубкой;</a:t>
            </a:r>
          </a:p>
          <a:p>
            <a:pPr>
              <a:buNone/>
            </a:pPr>
            <a:r>
              <a:rPr lang="ru-RU" sz="3100" b="1" dirty="0" smtClean="0"/>
              <a:t>б) с неблагоприятными погодными условиями;</a:t>
            </a:r>
          </a:p>
          <a:p>
            <a:pPr>
              <a:buNone/>
            </a:pPr>
            <a:r>
              <a:rPr lang="ru-RU" sz="3100" b="1" dirty="0" smtClean="0"/>
              <a:t>в) с участившимися лесными пожарами.</a:t>
            </a:r>
          </a:p>
          <a:p>
            <a:pPr>
              <a:buNone/>
            </a:pPr>
            <a:r>
              <a:rPr lang="ru-RU" sz="3100" b="1" dirty="0" smtClean="0"/>
              <a:t> </a:t>
            </a:r>
            <a:r>
              <a:rPr lang="ru-RU" sz="3100" b="1" dirty="0" smtClean="0">
                <a:solidFill>
                  <a:schemeClr val="accent2">
                    <a:lumMod val="75000"/>
                  </a:schemeClr>
                </a:solidFill>
              </a:rPr>
              <a:t>4.На территории зоны лесов расположен заповедник:</a:t>
            </a:r>
            <a:endParaRPr lang="ru-RU" sz="31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3100" b="1" dirty="0" smtClean="0"/>
              <a:t>а) Таймырский;</a:t>
            </a:r>
          </a:p>
          <a:p>
            <a:pPr>
              <a:buNone/>
            </a:pPr>
            <a:r>
              <a:rPr lang="ru-RU" sz="3100" b="1" dirty="0" smtClean="0"/>
              <a:t>б) Кандалакшский;</a:t>
            </a:r>
          </a:p>
          <a:p>
            <a:pPr>
              <a:buNone/>
            </a:pPr>
            <a:r>
              <a:rPr lang="ru-RU" sz="3100" b="1" dirty="0" smtClean="0"/>
              <a:t>в) Приокско-Террасный;</a:t>
            </a:r>
          </a:p>
          <a:p>
            <a:pPr>
              <a:buNone/>
            </a:pPr>
            <a:r>
              <a:rPr lang="ru-RU" sz="3100" b="1" dirty="0" smtClean="0"/>
              <a:t>г) остров Врангеля.</a:t>
            </a:r>
          </a:p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857752" y="571480"/>
            <a:ext cx="3886200" cy="640080"/>
          </a:xfrm>
        </p:spPr>
        <p:txBody>
          <a:bodyPr>
            <a:normAutofit fontScale="47500" lnSpcReduction="20000"/>
          </a:bodyPr>
          <a:lstStyle/>
          <a:p>
            <a:pPr algn="ctr"/>
            <a:endParaRPr lang="ru-RU" sz="2400" dirty="0" smtClean="0"/>
          </a:p>
          <a:p>
            <a:pPr algn="ctr"/>
            <a:r>
              <a:rPr lang="ru-RU" sz="5100" dirty="0" smtClean="0"/>
              <a:t>2 вариант</a:t>
            </a:r>
          </a:p>
          <a:p>
            <a:pPr algn="ctr"/>
            <a:endParaRPr lang="ru-RU" sz="5100" dirty="0"/>
          </a:p>
        </p:txBody>
      </p:sp>
      <p:sp>
        <p:nvSpPr>
          <p:cNvPr id="7" name="Текст 4"/>
          <p:cNvSpPr>
            <a:spLocks noGrp="1"/>
          </p:cNvSpPr>
          <p:nvPr>
            <p:ph type="body" sz="quarter" idx="1"/>
          </p:nvPr>
        </p:nvSpPr>
        <p:spPr>
          <a:xfrm>
            <a:off x="571472" y="571480"/>
            <a:ext cx="3886200" cy="64008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1 вариант</a:t>
            </a:r>
            <a:endParaRPr lang="ru-RU" sz="2400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rot="5400000">
            <a:off x="1286670" y="3428206"/>
            <a:ext cx="6858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2"/>
          </p:nvPr>
        </p:nvSpPr>
        <p:spPr>
          <a:xfrm>
            <a:off x="285720" y="1500174"/>
            <a:ext cx="4210080" cy="5143536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5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. Фитонциды – это:</a:t>
            </a:r>
          </a:p>
          <a:p>
            <a:pPr>
              <a:buNone/>
            </a:pPr>
            <a:r>
              <a:rPr lang="ru-RU" b="1" dirty="0" smtClean="0">
                <a:latin typeface="+mj-lt"/>
              </a:rPr>
              <a:t>а) особые вещества, убивающие болезнетворные микробы;</a:t>
            </a:r>
          </a:p>
          <a:p>
            <a:pPr>
              <a:buNone/>
            </a:pPr>
            <a:r>
              <a:rPr lang="ru-RU" b="1" dirty="0" smtClean="0">
                <a:latin typeface="+mj-lt"/>
              </a:rPr>
              <a:t>б) особые вещества, способствующие развитию болезнетворных бактерий.</a:t>
            </a:r>
          </a:p>
          <a:p>
            <a:pPr>
              <a:buNone/>
            </a:pP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4"/>
          </p:nvPr>
        </p:nvSpPr>
        <p:spPr>
          <a:xfrm>
            <a:off x="4800600" y="1428736"/>
            <a:ext cx="3886200" cy="507209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6.Охрана лесов – это:</a:t>
            </a:r>
          </a:p>
          <a:p>
            <a:pPr>
              <a:buNone/>
            </a:pPr>
            <a:r>
              <a:rPr lang="ru-RU" sz="3200" b="1" dirty="0" smtClean="0"/>
              <a:t>а) обязанность государства;</a:t>
            </a:r>
          </a:p>
          <a:p>
            <a:pPr>
              <a:buNone/>
            </a:pPr>
            <a:r>
              <a:rPr lang="ru-RU" sz="3200" b="1" dirty="0" smtClean="0"/>
              <a:t>б) обязанность государства и долг каждого гражданина;</a:t>
            </a:r>
          </a:p>
          <a:p>
            <a:pPr>
              <a:buNone/>
            </a:pPr>
            <a:r>
              <a:rPr lang="ru-RU" sz="3200" b="1" dirty="0" smtClean="0"/>
              <a:t>в) забота самих обитателей леса.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"/>
          </p:nvPr>
        </p:nvSpPr>
        <p:spPr>
          <a:xfrm>
            <a:off x="571472" y="428604"/>
            <a:ext cx="3886200" cy="785818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1 вариант</a:t>
            </a:r>
          </a:p>
          <a:p>
            <a:pPr algn="ctr"/>
            <a:endParaRPr lang="ru-RU" sz="24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786314" y="571480"/>
            <a:ext cx="3886200" cy="640080"/>
          </a:xfrm>
        </p:spPr>
        <p:txBody>
          <a:bodyPr/>
          <a:lstStyle/>
          <a:p>
            <a:pPr algn="ctr"/>
            <a:r>
              <a:rPr lang="ru-RU" sz="2400" dirty="0" smtClean="0"/>
              <a:t>2 вариант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500042"/>
            <a:ext cx="50006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б</a:t>
            </a:r>
            <a:endParaRPr lang="ru-RU" sz="2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57224" y="1000108"/>
            <a:ext cx="50006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р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1500174"/>
            <a:ext cx="50006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2000240"/>
            <a:ext cx="50006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57224" y="2500306"/>
            <a:ext cx="50006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н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57224" y="3000372"/>
            <a:ext cx="50006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57224" y="3500438"/>
            <a:ext cx="50006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57224" y="4000504"/>
            <a:ext cx="50006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357290" y="500042"/>
            <a:ext cx="50006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л</a:t>
            </a:r>
            <a:endParaRPr lang="ru-RU" sz="20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357290" y="1000108"/>
            <a:ext cx="50006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и</a:t>
            </a:r>
            <a:endParaRPr lang="ru-RU" sz="20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357290" y="1500174"/>
            <a:ext cx="50006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</a:t>
            </a:r>
            <a:endParaRPr lang="ru-RU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357290" y="2000240"/>
            <a:ext cx="50006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т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357290" y="2500306"/>
            <a:ext cx="50006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</a:t>
            </a:r>
            <a:endParaRPr lang="ru-RU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357290" y="3000372"/>
            <a:ext cx="50006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е</a:t>
            </a:r>
            <a:endParaRPr lang="ru-RU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357290" y="3500438"/>
            <a:ext cx="50006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/>
              <a:t>н</a:t>
            </a:r>
            <a:endParaRPr lang="ru-RU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357290" y="4000504"/>
            <a:ext cx="50006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/>
              <a:t>н</a:t>
            </a:r>
            <a:endParaRPr lang="ru-RU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357290" y="4500570"/>
            <a:ext cx="50006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</a:t>
            </a:r>
            <a:endParaRPr lang="ru-RU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1357290" y="5000636"/>
            <a:ext cx="50006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/>
              <a:t>ц</a:t>
            </a:r>
            <a:endParaRPr lang="ru-RU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1357290" y="5500702"/>
            <a:ext cx="50006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а</a:t>
            </a:r>
            <a:endParaRPr lang="ru-RU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1857356" y="1500174"/>
            <a:ext cx="50006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м</a:t>
            </a:r>
            <a:endParaRPr lang="ru-RU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2357422" y="1500174"/>
            <a:ext cx="50006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</a:t>
            </a:r>
            <a:endParaRPr lang="ru-RU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857488" y="1500174"/>
            <a:ext cx="50006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л</a:t>
            </a:r>
            <a:endParaRPr lang="ru-RU" b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357422" y="1000108"/>
            <a:ext cx="50006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л</a:t>
            </a:r>
            <a:endParaRPr lang="ru-RU" b="1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2857488" y="1000108"/>
            <a:ext cx="50006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</a:t>
            </a:r>
            <a:endParaRPr lang="ru-RU" b="1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2857488" y="2000240"/>
            <a:ext cx="50006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ь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857488" y="2500306"/>
            <a:ext cx="50006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/>
              <a:t>х</a:t>
            </a:r>
            <a:endParaRPr lang="ru-RU" b="1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1857356" y="2000240"/>
            <a:ext cx="50006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е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857356" y="2500306"/>
            <a:ext cx="50006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/>
              <a:t>д</a:t>
            </a:r>
            <a:endParaRPr lang="ru-RU" b="1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1857356" y="4429132"/>
            <a:ext cx="50006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/>
              <a:t>ь</a:t>
            </a:r>
            <a:endParaRPr lang="ru-RU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1857356" y="4000504"/>
            <a:ext cx="50006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/>
              <a:t>д</a:t>
            </a:r>
            <a:endParaRPr lang="ru-RU" b="1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1857356" y="3500438"/>
            <a:ext cx="50006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е</a:t>
            </a:r>
            <a:endParaRPr lang="ru-RU" b="1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1857356" y="3000372"/>
            <a:ext cx="50006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</a:t>
            </a:r>
            <a:endParaRPr lang="ru-RU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3857620" y="214290"/>
            <a:ext cx="50006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1. Кустарничек с красными ягодами и округлыми листьями, которые не опадают на зиму; растет в тундре и лесной зоне.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29058" y="1714488"/>
            <a:ext cx="471487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2. Вроде сосны, вроде елок,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А зимою без иголок.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                    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786182" y="2500306"/>
            <a:ext cx="485778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3. Хозяин лесной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   Просыпается весной.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   А зимой под снежный вой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   Спит в избушке снеговой.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929058" y="3929066"/>
            <a:ext cx="500066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46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320675" algn="l"/>
              </a:tabLst>
            </a:pPr>
            <a:r>
              <a:rPr lang="ru-RU" sz="2000" b="1" dirty="0" smtClean="0">
                <a:latin typeface="Arial" pitchFamily="34" charset="0"/>
                <a:ea typeface="Times New Roman" pitchFamily="18" charset="0"/>
              </a:rPr>
              <a:t>4.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В народе это дерево часто называют «сладким». Во время цве­тения к нему летят пчелы, и мед потом будет самый душистый.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3929058" y="5286388"/>
            <a:ext cx="478631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46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320675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5. Лиственное дерево со стволом черного или серого цвета, его легко узнать по небольшим темным шишечкам на ветках.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2357422" y="2000240"/>
            <a:ext cx="50006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п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2357422" y="2500306"/>
            <a:ext cx="50006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а</a:t>
            </a:r>
            <a:endParaRPr lang="ru-RU" b="1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2857488" y="3000372"/>
            <a:ext cx="50006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а</a:t>
            </a:r>
            <a:endParaRPr lang="ru-RU" b="1" dirty="0"/>
          </a:p>
        </p:txBody>
      </p:sp>
      <p:pic>
        <p:nvPicPr>
          <p:cNvPr id="1029" name="Picture 5" descr="C:\Documents and Settings\1\Рабочий стол\Мамино Анимация\985a822b0c523a1a0b86fb9040dd9ed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5214950"/>
            <a:ext cx="1066800" cy="1171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0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0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2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2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1025" grpId="0"/>
      <p:bldP spid="1026" grpId="0"/>
      <p:bldP spid="1027" grpId="0"/>
      <p:bldP spid="10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Рисунок2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 descr="Рисунок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16" y="0"/>
            <a:ext cx="9099968" cy="6858000"/>
          </a:xfrm>
          <a:prstGeom prst="rect">
            <a:avLst/>
          </a:prstGeom>
        </p:spPr>
      </p:pic>
      <p:pic>
        <p:nvPicPr>
          <p:cNvPr id="6" name="Рисунок 5" descr="Рисунок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а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" y="0"/>
            <a:ext cx="914351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197</TotalTime>
  <Words>579</Words>
  <PresentationFormat>Экран (4:3)</PresentationFormat>
  <Paragraphs>144</Paragraphs>
  <Slides>19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Обычная</vt:lpstr>
      <vt:lpstr>автор :Величко Н.И.     ХМАО город Когалым   учитель начальных классов МОУ «Средняя школа №8»</vt:lpstr>
      <vt:lpstr>Значение леса</vt:lpstr>
      <vt:lpstr>Проблемы леса</vt:lpstr>
      <vt:lpstr>Тест «Природная зона лесов»</vt:lpstr>
      <vt:lpstr>Слайд 5</vt:lpstr>
      <vt:lpstr>Слайд 6</vt:lpstr>
      <vt:lpstr>Слайд 7</vt:lpstr>
      <vt:lpstr>Слайд 8</vt:lpstr>
      <vt:lpstr>Слайд 9</vt:lpstr>
      <vt:lpstr>Слайд 10</vt:lpstr>
      <vt:lpstr>Физкультминутка</vt:lpstr>
      <vt:lpstr>Слайд 12</vt:lpstr>
      <vt:lpstr>Слайд 13</vt:lpstr>
      <vt:lpstr>Слайд 14</vt:lpstr>
      <vt:lpstr>Слайд 15</vt:lpstr>
      <vt:lpstr>Слайд 16</vt:lpstr>
      <vt:lpstr>Составьте цепи питания</vt:lpstr>
      <vt:lpstr>Проверь себя.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z</cp:lastModifiedBy>
  <cp:revision>24</cp:revision>
  <dcterms:modified xsi:type="dcterms:W3CDTF">2010-12-21T16:10:45Z</dcterms:modified>
</cp:coreProperties>
</file>