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000099"/>
    <a:srgbClr val="CCFF99"/>
    <a:srgbClr val="33CC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4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8488C4"/>
            </a:gs>
            <a:gs pos="5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gif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gif"/><Relationship Id="rId2" Type="http://schemas.openxmlformats.org/officeDocument/2006/relationships/image" Target="../media/image1.jpeg"/><Relationship Id="rId16" Type="http://schemas.openxmlformats.org/officeDocument/2006/relationships/image" Target="../media/image15.gif"/><Relationship Id="rId20" Type="http://schemas.openxmlformats.org/officeDocument/2006/relationships/image" Target="../media/image19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19" Type="http://schemas.openxmlformats.org/officeDocument/2006/relationships/image" Target="../media/image18.png"/><Relationship Id="rId4" Type="http://schemas.openxmlformats.org/officeDocument/2006/relationships/image" Target="../media/image3.png"/><Relationship Id="rId9" Type="http://schemas.openxmlformats.org/officeDocument/2006/relationships/image" Target="../media/image8.jpeg"/><Relationship Id="rId1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igrology.ru/53753" TargetMode="External"/><Relationship Id="rId3" Type="http://schemas.openxmlformats.org/officeDocument/2006/relationships/hyperlink" Target="http://bookin.org.ru/books/921014287.html" TargetMode="External"/><Relationship Id="rId7" Type="http://schemas.openxmlformats.org/officeDocument/2006/relationships/hyperlink" Target="http://www.childpsy.ru/index.php/view/book/?item=817&amp;cat=4&amp;full=yes" TargetMode="External"/><Relationship Id="rId2" Type="http://schemas.openxmlformats.org/officeDocument/2006/relationships/hyperlink" Target="http://psyparents.ru/index.php?view=book&amp;item=1379&amp;cat=5&amp;sc=38&amp;full=yes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eduinfo.ru/book_18856.html" TargetMode="External"/><Relationship Id="rId11" Type="http://schemas.openxmlformats.org/officeDocument/2006/relationships/image" Target="../media/image27.jpeg"/><Relationship Id="rId5" Type="http://schemas.openxmlformats.org/officeDocument/2006/relationships/hyperlink" Target="http://www.colibri.ru/binfo.asp?ch=1&amp;cod=199558" TargetMode="External"/><Relationship Id="rId10" Type="http://schemas.openxmlformats.org/officeDocument/2006/relationships/slide" Target="slide2.xml"/><Relationship Id="rId4" Type="http://schemas.openxmlformats.org/officeDocument/2006/relationships/hyperlink" Target="http://www.knigi-medveda.info/knigi/56724.html" TargetMode="External"/><Relationship Id="rId9" Type="http://schemas.openxmlformats.org/officeDocument/2006/relationships/hyperlink" Target="http://malishi.ru/kom_estafet/" TargetMode="Externa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4.xml"/><Relationship Id="rId13" Type="http://schemas.openxmlformats.org/officeDocument/2006/relationships/image" Target="../media/image23.jpeg"/><Relationship Id="rId18" Type="http://schemas.openxmlformats.org/officeDocument/2006/relationships/slide" Target="slide7.xml"/><Relationship Id="rId3" Type="http://schemas.openxmlformats.org/officeDocument/2006/relationships/slide" Target="slide13.xml"/><Relationship Id="rId7" Type="http://schemas.openxmlformats.org/officeDocument/2006/relationships/image" Target="../media/image20.jpeg"/><Relationship Id="rId12" Type="http://schemas.openxmlformats.org/officeDocument/2006/relationships/slide" Target="slide6.xml"/><Relationship Id="rId17" Type="http://schemas.openxmlformats.org/officeDocument/2006/relationships/image" Target="../media/image25.jpeg"/><Relationship Id="rId2" Type="http://schemas.openxmlformats.org/officeDocument/2006/relationships/slide" Target="slide10.xml"/><Relationship Id="rId16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11" Type="http://schemas.openxmlformats.org/officeDocument/2006/relationships/image" Target="../media/image22.jpeg"/><Relationship Id="rId5" Type="http://schemas.openxmlformats.org/officeDocument/2006/relationships/slide" Target="slide19.xml"/><Relationship Id="rId15" Type="http://schemas.openxmlformats.org/officeDocument/2006/relationships/image" Target="../media/image24.jpeg"/><Relationship Id="rId10" Type="http://schemas.openxmlformats.org/officeDocument/2006/relationships/slide" Target="slide5.xml"/><Relationship Id="rId19" Type="http://schemas.openxmlformats.org/officeDocument/2006/relationships/image" Target="../media/image26.jpeg"/><Relationship Id="rId4" Type="http://schemas.openxmlformats.org/officeDocument/2006/relationships/slide" Target="slide16.xml"/><Relationship Id="rId9" Type="http://schemas.openxmlformats.org/officeDocument/2006/relationships/image" Target="../media/image21.jpeg"/><Relationship Id="rId14" Type="http://schemas.openxmlformats.org/officeDocument/2006/relationships/slide" Target="slide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25.jpeg"/><Relationship Id="rId4" Type="http://schemas.openxmlformats.org/officeDocument/2006/relationships/image" Target="../media/image3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5" descr="D:\рисунки111\Картинки (МУСОР)\28\T14 - копия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643042" y="2063955"/>
            <a:ext cx="928694" cy="978895"/>
          </a:xfrm>
          <a:prstGeom prst="rect">
            <a:avLst/>
          </a:prstGeom>
          <a:noFill/>
          <a:ln>
            <a:noFill/>
          </a:ln>
          <a:effectLst>
            <a:glow rad="101600">
              <a:srgbClr val="CCFF99">
                <a:alpha val="40000"/>
              </a:srgbClr>
            </a:glow>
          </a:effectLst>
        </p:spPr>
      </p:pic>
      <p:sp>
        <p:nvSpPr>
          <p:cNvPr id="4" name="Хорда 3"/>
          <p:cNvSpPr/>
          <p:nvPr/>
        </p:nvSpPr>
        <p:spPr>
          <a:xfrm rot="6126112">
            <a:off x="2281653" y="-118300"/>
            <a:ext cx="4871547" cy="10863387"/>
          </a:xfrm>
          <a:prstGeom prst="chord">
            <a:avLst>
              <a:gd name="adj1" fmla="val 21206507"/>
              <a:gd name="adj2" fmla="val 15902443"/>
            </a:avLst>
          </a:prstGeom>
          <a:solidFill>
            <a:srgbClr val="33CC33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2357430"/>
            <a:ext cx="782058" cy="825492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sp>
        <p:nvSpPr>
          <p:cNvPr id="9" name="Выноска-облако 8"/>
          <p:cNvSpPr/>
          <p:nvPr/>
        </p:nvSpPr>
        <p:spPr>
          <a:xfrm>
            <a:off x="285720" y="214290"/>
            <a:ext cx="2143140" cy="500066"/>
          </a:xfrm>
          <a:prstGeom prst="cloudCallout">
            <a:avLst>
              <a:gd name="adj1" fmla="val -20832"/>
              <a:gd name="adj2" fmla="val 31555"/>
            </a:avLst>
          </a:prstGeom>
          <a:gradFill>
            <a:gsLst>
              <a:gs pos="0">
                <a:schemeClr val="bg1"/>
              </a:gs>
              <a:gs pos="53000">
                <a:srgbClr val="D4DEFF"/>
              </a:gs>
              <a:gs pos="83000">
                <a:srgbClr val="D4DEFF"/>
              </a:gs>
              <a:gs pos="100000">
                <a:schemeClr val="bg1"/>
              </a:gs>
            </a:gsLst>
            <a:lin ang="5400000" scaled="0"/>
          </a:gra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Выноска-облако 10"/>
          <p:cNvSpPr/>
          <p:nvPr/>
        </p:nvSpPr>
        <p:spPr>
          <a:xfrm rot="10800000">
            <a:off x="5286380" y="500042"/>
            <a:ext cx="1401638" cy="555997"/>
          </a:xfrm>
          <a:prstGeom prst="cloudCallout">
            <a:avLst>
              <a:gd name="adj1" fmla="val -20832"/>
              <a:gd name="adj2" fmla="val 31555"/>
            </a:avLst>
          </a:prstGeom>
          <a:gradFill>
            <a:gsLst>
              <a:gs pos="0">
                <a:schemeClr val="bg1"/>
              </a:gs>
              <a:gs pos="53000">
                <a:srgbClr val="D4DEFF"/>
              </a:gs>
              <a:gs pos="83000">
                <a:srgbClr val="D4DEFF"/>
              </a:gs>
              <a:gs pos="100000">
                <a:schemeClr val="bg1"/>
              </a:gs>
            </a:gsLst>
            <a:lin ang="5400000" scaled="0"/>
          </a:gra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Выноска-облако 11"/>
          <p:cNvSpPr/>
          <p:nvPr/>
        </p:nvSpPr>
        <p:spPr>
          <a:xfrm>
            <a:off x="6786578" y="214290"/>
            <a:ext cx="2143140" cy="500066"/>
          </a:xfrm>
          <a:prstGeom prst="cloudCallout">
            <a:avLst>
              <a:gd name="adj1" fmla="val -20832"/>
              <a:gd name="adj2" fmla="val 31555"/>
            </a:avLst>
          </a:prstGeom>
          <a:gradFill>
            <a:gsLst>
              <a:gs pos="0">
                <a:schemeClr val="bg1"/>
              </a:gs>
              <a:gs pos="53000">
                <a:srgbClr val="D4DEFF"/>
              </a:gs>
              <a:gs pos="83000">
                <a:srgbClr val="D4DEFF"/>
              </a:gs>
              <a:gs pos="100000">
                <a:schemeClr val="bg1"/>
              </a:gs>
            </a:gsLst>
            <a:lin ang="5400000" scaled="0"/>
          </a:gra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D:\От Дорофеевой\Картины рисунки\ПРАЗДНИКИ\СОЛНЫШКИ\solna10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0"/>
            <a:ext cx="973917" cy="970670"/>
          </a:xfrm>
          <a:prstGeom prst="rect">
            <a:avLst/>
          </a:prstGeom>
          <a:noFill/>
        </p:spPr>
      </p:pic>
      <p:sp>
        <p:nvSpPr>
          <p:cNvPr id="10" name="Выноска-облако 9"/>
          <p:cNvSpPr/>
          <p:nvPr/>
        </p:nvSpPr>
        <p:spPr>
          <a:xfrm>
            <a:off x="2500298" y="357166"/>
            <a:ext cx="1285884" cy="500066"/>
          </a:xfrm>
          <a:prstGeom prst="cloudCallout">
            <a:avLst>
              <a:gd name="adj1" fmla="val -20832"/>
              <a:gd name="adj2" fmla="val 31555"/>
            </a:avLst>
          </a:prstGeom>
          <a:gradFill>
            <a:gsLst>
              <a:gs pos="0">
                <a:schemeClr val="bg1"/>
              </a:gs>
              <a:gs pos="53000">
                <a:srgbClr val="D4DEFF"/>
              </a:gs>
              <a:gs pos="83000">
                <a:srgbClr val="D4DEFF"/>
              </a:gs>
              <a:gs pos="100000">
                <a:schemeClr val="bg1"/>
              </a:gs>
            </a:gsLst>
            <a:lin ang="5400000" scaled="0"/>
          </a:gradFill>
          <a:ln>
            <a:solidFill>
              <a:schemeClr val="tx2">
                <a:lumMod val="75000"/>
              </a:schemeClr>
            </a:solidFill>
          </a:ln>
          <a:effectLst>
            <a:glow rad="101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428868"/>
            <a:ext cx="571504" cy="611178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pic>
        <p:nvPicPr>
          <p:cNvPr id="22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2000240"/>
            <a:ext cx="782058" cy="968368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sp>
        <p:nvSpPr>
          <p:cNvPr id="6" name="Хорда 5"/>
          <p:cNvSpPr/>
          <p:nvPr/>
        </p:nvSpPr>
        <p:spPr>
          <a:xfrm rot="5890026">
            <a:off x="1128369" y="2359892"/>
            <a:ext cx="3434427" cy="8120120"/>
          </a:xfrm>
          <a:prstGeom prst="chord">
            <a:avLst>
              <a:gd name="adj1" fmla="val 3484580"/>
              <a:gd name="adj2" fmla="val 15902443"/>
            </a:avLst>
          </a:prstGeom>
          <a:solidFill>
            <a:srgbClr val="33CC33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ерфолента 7"/>
          <p:cNvSpPr/>
          <p:nvPr/>
        </p:nvSpPr>
        <p:spPr>
          <a:xfrm rot="18474118">
            <a:off x="3121113" y="4906686"/>
            <a:ext cx="5678002" cy="1821602"/>
          </a:xfrm>
          <a:prstGeom prst="flowChartPunchedTape">
            <a:avLst/>
          </a:prstGeom>
          <a:scene3d>
            <a:camera prst="perspectiveRelaxed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Хорда 4"/>
          <p:cNvSpPr/>
          <p:nvPr/>
        </p:nvSpPr>
        <p:spPr>
          <a:xfrm rot="15703257">
            <a:off x="5948296" y="4666809"/>
            <a:ext cx="3855278" cy="5069913"/>
          </a:xfrm>
          <a:prstGeom prst="chord">
            <a:avLst>
              <a:gd name="adj1" fmla="val 16052366"/>
              <a:gd name="adj2" fmla="val 5899808"/>
            </a:avLst>
          </a:prstGeom>
          <a:solidFill>
            <a:srgbClr val="33CC33"/>
          </a:solidFill>
          <a:effectLst>
            <a:outerShdw blurRad="40000" dist="23000" dir="5400000" rotWithShape="0">
              <a:srgbClr val="000000">
                <a:alpha val="35000"/>
              </a:srgbClr>
            </a:outerShdw>
            <a:softEdge rad="31750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9" name="Picture 5" descr="D:\рисунки111\Картинки (МУСОР)\28\T14 - копия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4357694"/>
            <a:ext cx="1235072" cy="1302246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pic>
        <p:nvPicPr>
          <p:cNvPr id="34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43900" y="4857760"/>
            <a:ext cx="782058" cy="1182682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pic>
        <p:nvPicPr>
          <p:cNvPr id="35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1165672">
            <a:off x="7107719" y="5047472"/>
            <a:ext cx="782058" cy="611178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pic>
        <p:nvPicPr>
          <p:cNvPr id="1037" name="Picture 13" descr="D:\От Дорофеевой\Картины рисунки\ПРАЗДНИКИ\ЛЯГУШАТА\lagush04 - копия.jpg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5929330"/>
            <a:ext cx="364605" cy="400039"/>
          </a:xfrm>
          <a:prstGeom prst="rect">
            <a:avLst/>
          </a:prstGeom>
          <a:noFill/>
        </p:spPr>
      </p:pic>
      <p:pic>
        <p:nvPicPr>
          <p:cNvPr id="38" name="Picture 13" descr="D:\От Дорофеевой\Картины рисунки\ПРАЗДНИКИ\ЛЯГУШАТА\lagush04 - копия.jpg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812540">
            <a:off x="2902967" y="5491559"/>
            <a:ext cx="652392" cy="715795"/>
          </a:xfrm>
          <a:prstGeom prst="rect">
            <a:avLst/>
          </a:prstGeom>
          <a:noFill/>
        </p:spPr>
      </p:pic>
      <p:pic>
        <p:nvPicPr>
          <p:cNvPr id="39" name="Picture 13" descr="D:\От Дорофеевой\Картины рисунки\ПРАЗДНИКИ\ЛЯГУШАТА\lagush04 - копия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597433" flipH="1">
            <a:off x="2257215" y="5760124"/>
            <a:ext cx="682740" cy="583379"/>
          </a:xfrm>
          <a:prstGeom prst="rect">
            <a:avLst/>
          </a:prstGeom>
          <a:noFill/>
        </p:spPr>
      </p:pic>
      <p:pic>
        <p:nvPicPr>
          <p:cNvPr id="40" name="Picture 13" descr="D:\От Дорофеевой\Картины рисунки\ПРАЗДНИКИ\ЛЯГУШАТА\lagush04 - копия.jpg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597433" flipH="1">
            <a:off x="1900024" y="5443694"/>
            <a:ext cx="682740" cy="583379"/>
          </a:xfrm>
          <a:prstGeom prst="rect">
            <a:avLst/>
          </a:prstGeom>
          <a:noFill/>
        </p:spPr>
      </p:pic>
      <p:pic>
        <p:nvPicPr>
          <p:cNvPr id="44" name="Picture 15" descr="D:\рисунки111\грибы\подберёзовики.jpg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429264"/>
            <a:ext cx="528635" cy="214314"/>
          </a:xfrm>
          <a:prstGeom prst="rect">
            <a:avLst/>
          </a:prstGeom>
          <a:noFill/>
        </p:spPr>
      </p:pic>
      <p:pic>
        <p:nvPicPr>
          <p:cNvPr id="46" name="Picture 15" descr="D:\рисунки111\грибы\подберёзовики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5786454"/>
            <a:ext cx="714348" cy="267900"/>
          </a:xfrm>
          <a:prstGeom prst="rect">
            <a:avLst/>
          </a:prstGeom>
          <a:noFill/>
        </p:spPr>
      </p:pic>
      <p:pic>
        <p:nvPicPr>
          <p:cNvPr id="2" name="Picture 3" descr="D:\рисунки111\мячики\mach03.jpg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00166" y="4643446"/>
            <a:ext cx="714099" cy="642689"/>
          </a:xfrm>
          <a:prstGeom prst="rect">
            <a:avLst/>
          </a:prstGeom>
          <a:noFill/>
        </p:spPr>
      </p:pic>
      <p:pic>
        <p:nvPicPr>
          <p:cNvPr id="1030" name="Picture 6" descr="D:\рисунки111\ЛЯГУШАТА\lagush17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28662" y="5715016"/>
            <a:ext cx="954356" cy="404521"/>
          </a:xfrm>
          <a:prstGeom prst="rect">
            <a:avLst/>
          </a:prstGeom>
          <a:noFill/>
        </p:spPr>
      </p:pic>
      <p:pic>
        <p:nvPicPr>
          <p:cNvPr id="13" name="Picture 7" descr="D:\рисунки111\МАЛЬЧИКИ\malch06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57158" y="3479518"/>
            <a:ext cx="1292593" cy="1671140"/>
          </a:xfrm>
          <a:prstGeom prst="rect">
            <a:avLst/>
          </a:prstGeom>
          <a:noFill/>
        </p:spPr>
      </p:pic>
      <p:sp>
        <p:nvSpPr>
          <p:cNvPr id="43" name="Прямоугольник 42"/>
          <p:cNvSpPr/>
          <p:nvPr/>
        </p:nvSpPr>
        <p:spPr>
          <a:xfrm>
            <a:off x="357158" y="1500174"/>
            <a:ext cx="840332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ArchUp">
              <a:avLst>
                <a:gd name="adj" fmla="val 10684561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Мой весёлый звонкий мяч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8" name="Скругленный прямоугольник 47"/>
          <p:cNvSpPr/>
          <p:nvPr/>
        </p:nvSpPr>
        <p:spPr>
          <a:xfrm rot="10800000" flipV="1">
            <a:off x="3714744" y="2214554"/>
            <a:ext cx="5214942" cy="3143272"/>
          </a:xfrm>
          <a:prstGeom prst="roundRect">
            <a:avLst>
              <a:gd name="adj" fmla="val 6602"/>
            </a:avLst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ru-RU" sz="800" dirty="0" smtClean="0">
                <a:solidFill>
                  <a:schemeClr val="tx1"/>
                </a:solidFill>
              </a:rPr>
              <a:t>	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Выполнили</a:t>
            </a:r>
            <a:r>
              <a:rPr lang="ru-RU" dirty="0" smtClean="0">
                <a:solidFill>
                  <a:srgbClr val="CC0000"/>
                </a:solidFill>
              </a:rPr>
              <a:t>: </a:t>
            </a:r>
            <a:r>
              <a:rPr lang="ru-RU" b="1" i="1" dirty="0" err="1" smtClean="0">
                <a:solidFill>
                  <a:srgbClr val="CC0000"/>
                </a:solidFill>
              </a:rPr>
              <a:t>Алеменкова</a:t>
            </a:r>
            <a:r>
              <a:rPr lang="ru-RU" b="1" i="1" dirty="0" smtClean="0">
                <a:solidFill>
                  <a:srgbClr val="CC0000"/>
                </a:solidFill>
              </a:rPr>
              <a:t> Кристина,</a:t>
            </a:r>
            <a:endParaRPr lang="ru-RU" dirty="0" smtClean="0">
              <a:solidFill>
                <a:srgbClr val="CC0000"/>
              </a:solidFill>
            </a:endParaRPr>
          </a:p>
          <a:p>
            <a:pPr algn="r"/>
            <a:r>
              <a:rPr lang="ru-RU" b="1" i="1" dirty="0" smtClean="0">
                <a:solidFill>
                  <a:srgbClr val="CC0000"/>
                </a:solidFill>
              </a:rPr>
              <a:t> 		           </a:t>
            </a:r>
            <a:r>
              <a:rPr lang="ru-RU" b="1" i="1" dirty="0" err="1" smtClean="0">
                <a:solidFill>
                  <a:srgbClr val="CC0000"/>
                </a:solidFill>
              </a:rPr>
              <a:t>Пурунгуй</a:t>
            </a:r>
            <a:r>
              <a:rPr lang="ru-RU" b="1" i="1" dirty="0" smtClean="0">
                <a:solidFill>
                  <a:srgbClr val="CC0000"/>
                </a:solidFill>
              </a:rPr>
              <a:t> Светлана,</a:t>
            </a:r>
            <a:endParaRPr lang="ru-RU" dirty="0" smtClean="0">
              <a:solidFill>
                <a:srgbClr val="CC0000"/>
              </a:solidFill>
            </a:endParaRPr>
          </a:p>
          <a:p>
            <a:pPr algn="r"/>
            <a:r>
              <a:rPr lang="ru-RU" b="1" i="1" dirty="0" smtClean="0">
                <a:solidFill>
                  <a:srgbClr val="CC0000"/>
                </a:solidFill>
              </a:rPr>
              <a:t>		            </a:t>
            </a:r>
            <a:r>
              <a:rPr lang="ru-RU" b="1" i="1" dirty="0" err="1" smtClean="0">
                <a:solidFill>
                  <a:srgbClr val="CC0000"/>
                </a:solidFill>
              </a:rPr>
              <a:t>Мамлеева</a:t>
            </a:r>
            <a:r>
              <a:rPr lang="ru-RU" b="1" i="1" dirty="0" smtClean="0">
                <a:solidFill>
                  <a:srgbClr val="CC0000"/>
                </a:solidFill>
              </a:rPr>
              <a:t> Эльвира</a:t>
            </a:r>
            <a:r>
              <a:rPr lang="ru-RU" b="1" i="1" dirty="0" smtClean="0">
                <a:solidFill>
                  <a:schemeClr val="tx1"/>
                </a:solidFill>
              </a:rPr>
              <a:t>,</a:t>
            </a:r>
            <a:endParaRPr lang="ru-RU" dirty="0" smtClean="0">
              <a:solidFill>
                <a:schemeClr val="tx1"/>
              </a:solidFill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                   ученицы 3 Б класса, МОУ СОШ №2</a:t>
            </a:r>
          </a:p>
          <a:p>
            <a:endParaRPr lang="ru-RU" sz="800" dirty="0" smtClean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   Руководители: </a:t>
            </a:r>
            <a:r>
              <a:rPr lang="ru-RU" b="1" i="1" dirty="0" err="1" smtClean="0">
                <a:solidFill>
                  <a:schemeClr val="tx1"/>
                </a:solidFill>
              </a:rPr>
              <a:t>Рассохацая</a:t>
            </a:r>
            <a:r>
              <a:rPr lang="ru-RU" b="1" i="1" dirty="0" smtClean="0">
                <a:solidFill>
                  <a:schemeClr val="tx1"/>
                </a:solidFill>
              </a:rPr>
              <a:t> Любовь Николаевна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заведующий Детским садом №19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«Терем-теремок», </a:t>
            </a:r>
          </a:p>
          <a:p>
            <a:pPr algn="r"/>
            <a:r>
              <a:rPr lang="ru-RU" b="1" i="1" dirty="0" smtClean="0">
                <a:solidFill>
                  <a:schemeClr val="tx1"/>
                </a:solidFill>
              </a:rPr>
              <a:t>Крылова Ольга Николаевна</a:t>
            </a:r>
            <a:r>
              <a:rPr lang="ru-RU" dirty="0" smtClean="0">
                <a:solidFill>
                  <a:schemeClr val="tx1"/>
                </a:solidFill>
              </a:rPr>
              <a:t>,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 учитель начальных классов, 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МОУ СОШ №2 </a:t>
            </a:r>
          </a:p>
          <a:p>
            <a:pPr algn="ctr"/>
            <a:endParaRPr lang="ru-RU" sz="1400" dirty="0">
              <a:solidFill>
                <a:srgbClr val="FFFF00"/>
              </a:solidFill>
            </a:endParaRPr>
          </a:p>
        </p:txBody>
      </p:sp>
      <p:pic>
        <p:nvPicPr>
          <p:cNvPr id="49" name="Picture 4" descr="D:\рисунки111\Картинки (МУСОР)\28\T12 - копия.jpg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40988" y="5429264"/>
            <a:ext cx="1688532" cy="1428736"/>
          </a:xfrm>
          <a:prstGeom prst="rect">
            <a:avLst/>
          </a:prstGeom>
          <a:noFill/>
          <a:ln>
            <a:noFill/>
          </a:ln>
          <a:effectLst>
            <a:glow rad="139700">
              <a:srgbClr val="CCFF99">
                <a:alpha val="40000"/>
              </a:srgbClr>
            </a:glow>
          </a:effectLst>
        </p:spPr>
      </p:pic>
      <p:pic>
        <p:nvPicPr>
          <p:cNvPr id="1026" name="Picture 2" descr="D:\рисунки111\Разное1\божья коровка.gif"/>
          <p:cNvPicPr>
            <a:picLocks noChangeAspect="1" noChangeArrowheads="1" noCrop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 rot="1886708">
            <a:off x="3004791" y="5790880"/>
            <a:ext cx="404802" cy="404802"/>
          </a:xfrm>
          <a:prstGeom prst="rect">
            <a:avLst/>
          </a:prstGeom>
          <a:noFill/>
        </p:spPr>
      </p:pic>
      <p:pic>
        <p:nvPicPr>
          <p:cNvPr id="3" name="Picture 3" descr="D:\рисунки111\Разное1\божья коровка.gif"/>
          <p:cNvPicPr>
            <a:picLocks noChangeAspect="1" noChangeArrowheads="1" noCrop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 rot="20135720" flipV="1">
            <a:off x="2963956" y="5472202"/>
            <a:ext cx="289213" cy="289213"/>
          </a:xfrm>
          <a:prstGeom prst="rect">
            <a:avLst/>
          </a:prstGeom>
          <a:noFill/>
        </p:spPr>
      </p:pic>
      <p:pic>
        <p:nvPicPr>
          <p:cNvPr id="14" name="Picture 4" descr="D:\рисунки111\Разное1\божья коровка.gif"/>
          <p:cNvPicPr>
            <a:picLocks noChangeAspect="1" noChangeArrowheads="1" noCrop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 rot="18142388">
            <a:off x="2140552" y="5712461"/>
            <a:ext cx="362533" cy="362533"/>
          </a:xfrm>
          <a:prstGeom prst="rect">
            <a:avLst/>
          </a:prstGeom>
          <a:noFill/>
        </p:spPr>
      </p:pic>
      <p:grpSp>
        <p:nvGrpSpPr>
          <p:cNvPr id="45" name="Группа 44"/>
          <p:cNvGrpSpPr/>
          <p:nvPr/>
        </p:nvGrpSpPr>
        <p:grpSpPr>
          <a:xfrm>
            <a:off x="2714612" y="2786058"/>
            <a:ext cx="1214446" cy="1724541"/>
            <a:chOff x="3071802" y="2143116"/>
            <a:chExt cx="814926" cy="1081599"/>
          </a:xfrm>
        </p:grpSpPr>
        <p:pic>
          <p:nvPicPr>
            <p:cNvPr id="7" name="Picture 5" descr="D:\рисунки111\ДЕВОЧКИ\deva64.png"/>
            <p:cNvPicPr>
              <a:picLocks noChangeAspect="1" noChangeArrowheads="1"/>
            </p:cNvPicPr>
            <p:nvPr/>
          </p:nvPicPr>
          <p:blipFill>
            <a:blip r:embed="rId19" cstate="print"/>
            <a:srcRect/>
            <a:stretch>
              <a:fillRect/>
            </a:stretch>
          </p:blipFill>
          <p:spPr bwMode="auto">
            <a:xfrm>
              <a:off x="3071802" y="2143116"/>
              <a:ext cx="646056" cy="1081599"/>
            </a:xfrm>
            <a:prstGeom prst="rect">
              <a:avLst/>
            </a:prstGeom>
            <a:noFill/>
          </p:spPr>
        </p:pic>
        <p:pic>
          <p:nvPicPr>
            <p:cNvPr id="15" name="Picture 10" descr="D:\рисунки111\мячики\delf03.jpg"/>
            <p:cNvPicPr>
              <a:picLocks noChangeAspect="1" noChangeArrowheads="1"/>
            </p:cNvPicPr>
            <p:nvPr/>
          </p:nvPicPr>
          <p:blipFill>
            <a:blip r:embed="rId20">
              <a:clrChange>
                <a:clrFrom>
                  <a:srgbClr val="FDF9FA"/>
                </a:clrFrom>
                <a:clrTo>
                  <a:srgbClr val="FDF9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3828351">
              <a:off x="3440110" y="2140400"/>
              <a:ext cx="437116" cy="456121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Алеменковой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Кристины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035951" y="250009"/>
            <a:ext cx="5214974" cy="72866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Алеменковой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Кристины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2000231" y="142855"/>
            <a:ext cx="5357851" cy="76438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Алеменковой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Кристины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14546" y="1285860"/>
            <a:ext cx="4572032" cy="53578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Пурунгуй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Светланы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4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928806" y="285716"/>
            <a:ext cx="5357826" cy="735811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Пурунгуй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Светланы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6.jpg"/>
          <p:cNvPicPr/>
          <p:nvPr/>
        </p:nvPicPr>
        <p:blipFill>
          <a:blip r:embed="rId2"/>
          <a:srcRect r="9101"/>
          <a:stretch>
            <a:fillRect/>
          </a:stretch>
        </p:blipFill>
        <p:spPr bwMode="auto">
          <a:xfrm rot="5400000">
            <a:off x="1964513" y="-178619"/>
            <a:ext cx="5357850" cy="8286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Пурунгуй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Светланы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Рисунок 2" descr="D:\грамоты детей\й5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893073" y="1393018"/>
            <a:ext cx="5214975" cy="51435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5" name="TextBox 4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Мамлеевой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Эльвиры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1026" name="Picture 2" descr="H:\Documents and Settings\Admin\Мои документы\Мои рисунки\img07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776151" y="581248"/>
            <a:ext cx="5357851" cy="6767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Мамлеевой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Эльвиры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050" name="Picture 2" descr="H:\Documents and Settings\Admin\Мои документы\Мои рисунки\img07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5400000">
            <a:off x="1811692" y="617143"/>
            <a:ext cx="5377739" cy="67151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/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Рисунки </a:t>
            </a:r>
            <a:r>
              <a:rPr lang="ru-RU" b="1" i="1" dirty="0" err="1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Мамлеевой</a:t>
            </a:r>
            <a:r>
              <a:rPr lang="ru-RU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Эльвиры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3" name="Picture 2" descr="D:\рисунки111\мячики\delf0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4" name="TextBox 3">
            <a:hlinkClick r:id="rId2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  <p:pic>
        <p:nvPicPr>
          <p:cNvPr id="3076" name="Picture 4" descr="H:\Documents and Settings\Admin\Мои документы\Мои рисунки\Рисунок1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4414" y="1357298"/>
            <a:ext cx="5915241" cy="521497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Литература </a:t>
            </a:r>
            <a:endParaRPr lang="ru-RU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757758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25000" lnSpcReduction="20000"/>
          </a:bodyPr>
          <a:lstStyle/>
          <a:p>
            <a:pPr lvl="0">
              <a:buNone/>
            </a:pPr>
            <a:r>
              <a:rPr lang="ru-RU" dirty="0" smtClean="0">
                <a:solidFill>
                  <a:srgbClr val="000099"/>
                </a:solidFill>
              </a:rPr>
              <a:t>	</a:t>
            </a:r>
            <a:endParaRPr lang="ru-RU" sz="6900" dirty="0" smtClean="0">
              <a:solidFill>
                <a:srgbClr val="000099"/>
              </a:solidFill>
            </a:endParaRPr>
          </a:p>
          <a:p>
            <a:pPr lvl="0"/>
            <a:r>
              <a:rPr lang="ru-RU" sz="7200" dirty="0" smtClean="0">
                <a:hlinkClick r:id="rId2"/>
              </a:rPr>
              <a:t>Мяч и речь. </a:t>
            </a:r>
            <a:r>
              <a:rPr lang="ru-RU" sz="7200" dirty="0" smtClean="0"/>
              <a:t>Т. А. Воробьева, О И </a:t>
            </a:r>
            <a:r>
              <a:rPr lang="ru-RU" sz="7200" dirty="0" err="1" smtClean="0"/>
              <a:t>Крупенчук</a:t>
            </a:r>
            <a:r>
              <a:rPr lang="ru-RU" sz="7200" dirty="0" smtClean="0"/>
              <a:t>.</a:t>
            </a:r>
          </a:p>
          <a:p>
            <a:pPr lvl="0"/>
            <a:r>
              <a:rPr lang="ru-RU" sz="7200" dirty="0" smtClean="0">
                <a:hlinkClick r:id="rId2"/>
              </a:rPr>
              <a:t>Детские подвижные игры народов СССР</a:t>
            </a:r>
            <a:r>
              <a:rPr lang="ru-RU" sz="7200" dirty="0" smtClean="0"/>
              <a:t> - книга о наиболее распространенных на территории СССР (бывшего) детских играх. Сост. А. В. </a:t>
            </a:r>
            <a:r>
              <a:rPr lang="ru-RU" sz="7200" dirty="0" err="1" smtClean="0"/>
              <a:t>Кенеман</a:t>
            </a:r>
            <a:r>
              <a:rPr lang="ru-RU" sz="7200" dirty="0" smtClean="0"/>
              <a:t>; Под ред. Т. И. Осокиной. </a:t>
            </a:r>
          </a:p>
          <a:p>
            <a:pPr lvl="0"/>
            <a:r>
              <a:rPr lang="ru-RU" sz="7200" dirty="0" smtClean="0">
                <a:hlinkClick r:id="rId3"/>
              </a:rPr>
              <a:t>Подвижные игры с песнями в детском саду: Хороводы</a:t>
            </a:r>
            <a:r>
              <a:rPr lang="ru-RU" sz="7200" dirty="0" smtClean="0"/>
              <a:t> - сост. </a:t>
            </a:r>
            <a:r>
              <a:rPr lang="ru-RU" sz="7200" dirty="0" err="1" smtClean="0"/>
              <a:t>Доломанова</a:t>
            </a:r>
            <a:r>
              <a:rPr lang="ru-RU" sz="7200" dirty="0" smtClean="0"/>
              <a:t> Н.Н. </a:t>
            </a:r>
          </a:p>
          <a:p>
            <a:pPr lvl="0"/>
            <a:r>
              <a:rPr lang="ru-RU" sz="7200" dirty="0" smtClean="0">
                <a:hlinkClick r:id="rId4"/>
              </a:rPr>
              <a:t>Занимательные игры - занятия в детском саду</a:t>
            </a:r>
            <a:r>
              <a:rPr lang="ru-RU" sz="7200" dirty="0" smtClean="0"/>
              <a:t> - автор: </a:t>
            </a:r>
            <a:r>
              <a:rPr lang="ru-RU" sz="7200" dirty="0" err="1" smtClean="0"/>
              <a:t>Мирясова</a:t>
            </a:r>
            <a:r>
              <a:rPr lang="ru-RU" sz="7200" dirty="0" smtClean="0"/>
              <a:t>. </a:t>
            </a:r>
          </a:p>
          <a:p>
            <a:pPr lvl="0"/>
            <a:r>
              <a:rPr lang="ru-RU" sz="7200" dirty="0" smtClean="0">
                <a:hlinkClick r:id="rId5"/>
              </a:rPr>
              <a:t>Игры и развлечения на воде</a:t>
            </a:r>
            <a:r>
              <a:rPr lang="ru-RU" sz="7200" dirty="0" smtClean="0"/>
              <a:t> – учебное пособие. Авторы: Мартынова Л.В., Попкова Т.Н. </a:t>
            </a:r>
          </a:p>
          <a:p>
            <a:pPr lvl="0"/>
            <a:r>
              <a:rPr lang="ru-RU" sz="7200" dirty="0" smtClean="0">
                <a:hlinkClick r:id="rId6"/>
              </a:rPr>
              <a:t>300 подвижных игр для младших школьников</a:t>
            </a:r>
            <a:r>
              <a:rPr lang="ru-RU" sz="7200" dirty="0" smtClean="0"/>
              <a:t> - популярное пособие для родителей и педагогов. Сост.: Фатеева Л.П. </a:t>
            </a:r>
          </a:p>
          <a:p>
            <a:pPr lvl="0"/>
            <a:r>
              <a:rPr lang="ru-RU" sz="7200" dirty="0" smtClean="0">
                <a:hlinkClick r:id="rId7"/>
              </a:rPr>
              <a:t>Воспитание детей в игре</a:t>
            </a:r>
            <a:r>
              <a:rPr lang="ru-RU" sz="7200" dirty="0" smtClean="0"/>
              <a:t> - Основные проблемы, которым посвящена книга, связаны с нравственным воспитанием ребенка. Авторы: Бондаренко А.К., </a:t>
            </a:r>
            <a:r>
              <a:rPr lang="ru-RU" sz="7200" dirty="0" err="1" smtClean="0"/>
              <a:t>Матусик</a:t>
            </a:r>
            <a:r>
              <a:rPr lang="ru-RU" sz="7200" dirty="0" smtClean="0"/>
              <a:t> И.А. </a:t>
            </a:r>
          </a:p>
          <a:p>
            <a:pPr lvl="0"/>
            <a:r>
              <a:rPr lang="ru-RU" sz="7200" dirty="0" smtClean="0">
                <a:hlinkClick r:id="rId8"/>
              </a:rPr>
              <a:t>http://igrology.ru/53753</a:t>
            </a:r>
            <a:r>
              <a:rPr lang="ru-RU" sz="7200" u="sng" dirty="0" smtClean="0"/>
              <a:t> </a:t>
            </a:r>
            <a:endParaRPr lang="ru-RU" sz="7200" dirty="0" smtClean="0"/>
          </a:p>
          <a:p>
            <a:pPr lvl="0"/>
            <a:r>
              <a:rPr lang="ru-RU" sz="7200" dirty="0" smtClean="0">
                <a:hlinkClick r:id="rId9"/>
              </a:rPr>
              <a:t>http://malishi.ru/kom_estafet/</a:t>
            </a:r>
            <a:endParaRPr lang="ru-RU" sz="7200" dirty="0" smtClean="0"/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r>
              <a:rPr lang="ru-RU" sz="6900" dirty="0" smtClean="0">
                <a:solidFill>
                  <a:srgbClr val="000099"/>
                </a:solidFill>
              </a:rPr>
              <a:t> </a:t>
            </a: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800" dirty="0" smtClean="0">
              <a:solidFill>
                <a:srgbClr val="000099"/>
              </a:solidFill>
            </a:endParaRPr>
          </a:p>
        </p:txBody>
      </p:sp>
      <p:pic>
        <p:nvPicPr>
          <p:cNvPr id="10" name="Picture 2" descr="D:\рисунки111\мячики\delf03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11" name="TextBox 10">
            <a:hlinkClick r:id="rId10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b="1" i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ea typeface="+mn-ea"/>
                <a:cs typeface="+mn-cs"/>
              </a:rPr>
              <a:t>Содержание</a:t>
            </a:r>
            <a:endParaRPr lang="ru-RU" sz="5400" b="1" i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863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Какие бывают мячи?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Рисунки на тему «Игры в мяч»</a:t>
            </a:r>
          </a:p>
          <a:p>
            <a:pPr marL="627063" indent="96838"/>
            <a:r>
              <a:rPr lang="ru-RU" sz="2400" dirty="0" smtClean="0">
                <a:solidFill>
                  <a:srgbClr val="FF0000"/>
                </a:solidFill>
                <a:hlinkClick r:id="rId2" action="ppaction://hlinksldjump"/>
              </a:rPr>
              <a:t>Рисунки  </a:t>
            </a:r>
            <a:r>
              <a:rPr lang="ru-RU" sz="2400" dirty="0" err="1" smtClean="0">
                <a:solidFill>
                  <a:srgbClr val="FF0000"/>
                </a:solidFill>
                <a:hlinkClick r:id="rId2" action="ppaction://hlinksldjump"/>
              </a:rPr>
              <a:t>Алеменковой</a:t>
            </a:r>
            <a:r>
              <a:rPr lang="ru-RU" sz="2400" dirty="0" smtClean="0">
                <a:solidFill>
                  <a:srgbClr val="FF0000"/>
                </a:solidFill>
                <a:hlinkClick r:id="rId2" action="ppaction://hlinksldjump"/>
              </a:rPr>
              <a:t> Кристины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627063" indent="96838"/>
            <a:r>
              <a:rPr lang="ru-RU" sz="2400" dirty="0" smtClean="0">
                <a:solidFill>
                  <a:srgbClr val="FF0000"/>
                </a:solidFill>
                <a:hlinkClick r:id="rId3" action="ppaction://hlinksldjump"/>
              </a:rPr>
              <a:t>Рисунки </a:t>
            </a:r>
            <a:r>
              <a:rPr lang="ru-RU" sz="2400" dirty="0" err="1" smtClean="0">
                <a:solidFill>
                  <a:srgbClr val="FF0000"/>
                </a:solidFill>
                <a:hlinkClick r:id="rId3" action="ppaction://hlinksldjump"/>
              </a:rPr>
              <a:t>Пурунгуй</a:t>
            </a:r>
            <a:r>
              <a:rPr lang="ru-RU" sz="2400" dirty="0" smtClean="0">
                <a:solidFill>
                  <a:srgbClr val="FF0000"/>
                </a:solidFill>
                <a:hlinkClick r:id="rId3" action="ppaction://hlinksldjump"/>
              </a:rPr>
              <a:t> Светланы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627063" indent="96838"/>
            <a:r>
              <a:rPr lang="ru-RU" sz="2400" dirty="0" smtClean="0">
                <a:solidFill>
                  <a:srgbClr val="FF0000"/>
                </a:solidFill>
                <a:hlinkClick r:id="rId4" action="ppaction://hlinksldjump"/>
              </a:rPr>
              <a:t>Рисунки </a:t>
            </a:r>
            <a:r>
              <a:rPr lang="ru-RU" sz="2400" dirty="0" err="1" smtClean="0">
                <a:solidFill>
                  <a:srgbClr val="FF0000"/>
                </a:solidFill>
                <a:hlinkClick r:id="rId4" action="ppaction://hlinksldjump"/>
              </a:rPr>
              <a:t>Мамлеевой</a:t>
            </a:r>
            <a:r>
              <a:rPr lang="ru-RU" sz="2400" dirty="0" smtClean="0">
                <a:solidFill>
                  <a:srgbClr val="FF0000"/>
                </a:solidFill>
                <a:hlinkClick r:id="rId4" action="ppaction://hlinksldjump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hlinkClick r:id="rId4" action="ppaction://hlinksldjump"/>
              </a:rPr>
              <a:t>Эльвиры</a:t>
            </a:r>
            <a:endParaRPr lang="ru-RU" sz="2400" dirty="0" smtClean="0">
              <a:solidFill>
                <a:srgbClr val="FF0000"/>
              </a:solidFill>
            </a:endParaRPr>
          </a:p>
          <a:p>
            <a:pPr marL="0" indent="357188"/>
            <a:r>
              <a:rPr lang="ru-RU" dirty="0" smtClean="0">
                <a:solidFill>
                  <a:srgbClr val="FF0000"/>
                </a:solidFill>
                <a:hlinkClick r:id="rId5" action="ppaction://hlinksldjump"/>
              </a:rPr>
              <a:t>Литература</a:t>
            </a:r>
            <a:endParaRPr lang="ru-RU" dirty="0" smtClean="0">
              <a:solidFill>
                <a:srgbClr val="FF0000"/>
              </a:solidFill>
            </a:endParaRP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Каким бывает мяч">
            <a:hlinkClick r:id="rId6" action="ppaction://hlinksldjump"/>
          </p:cNvPr>
          <p:cNvPicPr/>
          <p:nvPr/>
        </p:nvPicPr>
        <p:blipFill>
          <a:blip r:embed="rId7">
            <a:clrChange>
              <a:clrFrom>
                <a:srgbClr val="FFFFFD"/>
              </a:clrFrom>
              <a:clrTo>
                <a:srgbClr val="FFFF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2357430"/>
            <a:ext cx="1000132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Каким бывает мяч">
            <a:hlinkClick r:id="rId8" action="ppaction://hlinksldjump"/>
          </p:cNvPr>
          <p:cNvPicPr/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2285992"/>
            <a:ext cx="1047750" cy="104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ким бывает мяч">
            <a:hlinkClick r:id="rId10" action="ppaction://hlinksldjump"/>
          </p:cNvPr>
          <p:cNvPicPr/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285992"/>
            <a:ext cx="1000132" cy="9286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игры с мячом\мяч гимнастический.jpg">
            <a:hlinkClick r:id="rId12" action="ppaction://hlinksldjump"/>
          </p:cNvPr>
          <p:cNvPicPr/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4455" t="-6435" r="-8911" b="-4950"/>
          <a:stretch>
            <a:fillRect/>
          </a:stretch>
        </p:blipFill>
        <p:spPr bwMode="auto">
          <a:xfrm>
            <a:off x="3714744" y="2214554"/>
            <a:ext cx="114300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D:\игры с мячом\59061_.jpg">
            <a:hlinkClick r:id="rId14" action="ppaction://hlinksldjump"/>
          </p:cNvPr>
          <p:cNvPicPr/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329" b="-13917"/>
          <a:stretch>
            <a:fillRect/>
          </a:stretch>
        </p:blipFill>
        <p:spPr bwMode="auto">
          <a:xfrm>
            <a:off x="4857752" y="2071678"/>
            <a:ext cx="178595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яч &quot;Дельфины&quot;&#10;">
            <a:hlinkClick r:id="rId16" action="ppaction://hlinksldjump"/>
          </p:cNvPr>
          <p:cNvPicPr/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2214554"/>
            <a:ext cx="1071570" cy="108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786314" y="1714488"/>
            <a:ext cx="25562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Щёлки мышкой по мячу</a:t>
            </a:r>
            <a:endParaRPr lang="ru-RU" dirty="0"/>
          </a:p>
        </p:txBody>
      </p:sp>
      <p:pic>
        <p:nvPicPr>
          <p:cNvPr id="11" name="Рисунок 10" descr="D:\игры с мячом\мяч массажный.jpg">
            <a:hlinkClick r:id="rId18" action="ppaction://hlinksldjump"/>
          </p:cNvPr>
          <p:cNvPicPr/>
          <p:nvPr/>
        </p:nvPicPr>
        <p:blipFill>
          <a:blip r:embed="rId1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9649"/>
          <a:stretch>
            <a:fillRect/>
          </a:stretch>
        </p:blipFill>
        <p:spPr bwMode="auto">
          <a:xfrm>
            <a:off x="6715140" y="2714620"/>
            <a:ext cx="928694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Футбольные мячи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43444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55000" lnSpcReduction="20000"/>
          </a:bodyPr>
          <a:lstStyle/>
          <a:p>
            <a:pPr marL="1881188" indent="-1881188" algn="just">
              <a:buNone/>
            </a:pPr>
            <a:r>
              <a:rPr lang="ru-RU" dirty="0" smtClean="0">
                <a:solidFill>
                  <a:srgbClr val="000099"/>
                </a:solidFill>
              </a:rPr>
              <a:t>		</a:t>
            </a:r>
            <a:r>
              <a:rPr lang="ru-RU" sz="3800" dirty="0" smtClean="0">
                <a:solidFill>
                  <a:srgbClr val="000099"/>
                </a:solidFill>
              </a:rPr>
              <a:t>Наверное, даже те, кто никогда не играл в футбол, знают, что внешний вид мяча - ячеистый: из 5- и 6-угольных панелей. Различают футбольные мячи британского образца, из 18 или 26 панелей, и континентальные - из 32 панелей. Последний тип наиболее распространен у нас. </a:t>
            </a:r>
          </a:p>
          <a:p>
            <a:pPr marL="0" indent="0" algn="just">
              <a:buNone/>
            </a:pPr>
            <a:r>
              <a:rPr lang="ru-RU" sz="3800" dirty="0" smtClean="0">
                <a:solidFill>
                  <a:srgbClr val="000099"/>
                </a:solidFill>
              </a:rPr>
              <a:t>	Для футбола выпускаются кожаные и синтетические модели. Футбольные мячи могут быть с водоотталкивающим покрытием: глянцевые - таким мячом, во избежание повреждений поверхности, играют только на траве, и матовые - они подходят для гравийных полей. </a:t>
            </a:r>
          </a:p>
          <a:p>
            <a:pPr marL="0" indent="0" algn="just">
              <a:buNone/>
            </a:pPr>
            <a:r>
              <a:rPr lang="ru-RU" sz="3800" dirty="0" smtClean="0">
                <a:solidFill>
                  <a:srgbClr val="000099"/>
                </a:solidFill>
              </a:rPr>
              <a:t>	Есть специальные мячи для игры в </a:t>
            </a:r>
            <a:r>
              <a:rPr lang="ru-RU" sz="3800" dirty="0" err="1" smtClean="0">
                <a:solidFill>
                  <a:srgbClr val="000099"/>
                </a:solidFill>
              </a:rPr>
              <a:t>футзал</a:t>
            </a:r>
            <a:r>
              <a:rPr lang="ru-RU" sz="3800" dirty="0" smtClean="0">
                <a:solidFill>
                  <a:srgbClr val="000099"/>
                </a:solidFill>
              </a:rPr>
              <a:t> (футбол в помещении). Они меньше по размерам и имеют низкий показатель отскока, то есть мяч практически не прыгает - это важно для зала.</a:t>
            </a:r>
          </a:p>
        </p:txBody>
      </p:sp>
      <p:pic>
        <p:nvPicPr>
          <p:cNvPr id="4" name="Рисунок 3" descr="Каким бывает мяч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786" y="1785926"/>
            <a:ext cx="1357322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Волейбольные мячи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400568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1881188" indent="-1881188">
              <a:buNone/>
            </a:pPr>
            <a:r>
              <a:rPr lang="ru-RU" dirty="0" smtClean="0">
                <a:solidFill>
                  <a:srgbClr val="000099"/>
                </a:solidFill>
              </a:rPr>
              <a:t>		</a:t>
            </a:r>
          </a:p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</a:rPr>
              <a:t>	</a:t>
            </a:r>
            <a:endParaRPr lang="ru-RU" dirty="0" smtClean="0"/>
          </a:p>
          <a:p>
            <a:pPr>
              <a:buNone/>
            </a:pPr>
            <a:r>
              <a:rPr lang="ru-RU" dirty="0" smtClean="0">
                <a:solidFill>
                  <a:srgbClr val="000099"/>
                </a:solidFill>
              </a:rPr>
              <a:t>	</a:t>
            </a:r>
          </a:p>
          <a:p>
            <a:pPr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0099"/>
                </a:solidFill>
              </a:rPr>
              <a:t>		</a:t>
            </a:r>
            <a:r>
              <a:rPr lang="ru-RU" sz="3400" dirty="0" smtClean="0">
                <a:solidFill>
                  <a:srgbClr val="000099"/>
                </a:solidFill>
              </a:rPr>
              <a:t>Волейбольные мячи бывают и синтетическими, и кожаными. Их делают клееными и шитыми. Кожаные мячи предназначены только для игры в зале. Клееными синтетическими можно играть почти везде: главное, чтобы мяч не попал в воду. Шитые синтетические мячи подходят для игры в любых условиях. </a:t>
            </a:r>
          </a:p>
        </p:txBody>
      </p:sp>
      <p:pic>
        <p:nvPicPr>
          <p:cNvPr id="5" name="Рисунок 4" descr="Каким бывает мяч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818484">
            <a:off x="1466394" y="2044640"/>
            <a:ext cx="1139112" cy="1098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0.04514 C 0.04184 0.00995 0.08368 -0.02454 0.12917 -0.03912 C 0.17465 -0.05347 0.22517 -0.04329 0.27309 -0.04213 C 0.32101 -0.04074 0.37153 -0.04514 0.41701 -0.03009 C 0.4625 -0.01505 0.52465 0.03472 0.54618 0.04815 C 0.54618 0.04838 5.55556E-7 0.04514 5.55556E-7 0.04537 Z " pathEditMode="relative" rAng="0" ptsTypes="aaaaaa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3" y="-4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Баскетбольные мячи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1881188" indent="-1881188">
              <a:buNone/>
            </a:pPr>
            <a:r>
              <a:rPr lang="ru-RU" dirty="0" smtClean="0">
                <a:solidFill>
                  <a:srgbClr val="000099"/>
                </a:solidFill>
              </a:rPr>
              <a:t>	</a:t>
            </a:r>
          </a:p>
          <a:p>
            <a:pPr marL="1881188" indent="-1881188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marL="1881188" indent="-1881188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marL="1881188" indent="-1881188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marL="1881188" indent="-1881188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marL="1881188" indent="-1881188">
              <a:buNone/>
            </a:pPr>
            <a:endParaRPr lang="ru-RU" dirty="0" smtClean="0">
              <a:solidFill>
                <a:srgbClr val="000099"/>
              </a:solidFill>
            </a:endParaRPr>
          </a:p>
          <a:p>
            <a:pPr algn="just">
              <a:buNone/>
            </a:pPr>
            <a:r>
              <a:rPr lang="ru-RU" sz="3100" dirty="0" smtClean="0">
                <a:solidFill>
                  <a:srgbClr val="000099"/>
                </a:solidFill>
              </a:rPr>
              <a:t>		Баскетбольные мячи, изготавливаются из резины, свариваются по швам. Есть так же синтетические мячи и кожаные. В баскетболе шитых мячей не бывает, все модели - только клееные. Кожаные мячи используются в основном для игры в помещении. Резиновыми и синтетическими мячами можно играть везде. </a:t>
            </a:r>
          </a:p>
        </p:txBody>
      </p:sp>
      <p:pic>
        <p:nvPicPr>
          <p:cNvPr id="5" name="Рисунок 4" descr="Каким бывает мяч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14480" y="2143116"/>
            <a:ext cx="1162050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C 0.00729 -0.00972 0.01962 -0.01273 0.02934 -0.01621 C 0.05243 -0.02431 0.07413 -0.03843 0.09757 -0.04537 C 0.11163 -0.05394 0.12743 -0.0632 0.14271 -0.06667 C 0.14393 -0.06783 0.14497 -0.07037 0.14636 -0.06991 C 0.1474 -0.06968 0.15156 -0.05764 0.15243 -0.05533 C 0.15781 -0.04283 0.16459 -0.03125 0.17066 -0.01945 C 0.17257 -0.01551 0.17483 -0.01181 0.17691 -0.0081 C 0.17813 -0.00602 0.18056 -0.00162 0.18056 -0.00139 C 0.1809 2.22222E-6 0.18108 0.00185 0.18177 0.00324 C 0.18281 0.00555 0.18455 0.00717 0.18542 0.00972 C 0.18629 0.01227 0.18594 0.01551 0.18663 0.01805 C 0.1882 0.02361 0.19375 0.0419 0.19636 0.04722 C 0.1967 0.0456 0.1967 0.04352 0.19757 0.04236 C 0.19844 0.0412 0.2 0.04143 0.20122 0.04074 C 0.20538 0.03842 0.21094 0.03449 0.21459 0.03102 C 0.22257 0.02338 0.21406 0.02801 0.22205 0.02453 C 0.23108 0.01551 0.24132 0.0081 0.25 -0.00162 C 0.25347 -0.00556 0.25643 -0.01019 0.25972 -0.01459 C 0.26215 -0.01783 0.26702 -0.02431 0.26702 -0.02408 C 0.26823 -0.02917 0.27969 -0.0456 0.28056 -0.04699 C 0.28334 -0.05093 0.28785 -0.06019 0.28785 -0.05996 C 0.2882 -0.06389 0.28785 -0.06806 0.28906 -0.07153 C 0.28959 -0.07315 0.28959 -0.06806 0.29028 -0.06667 C 0.29427 -0.0581 0.29965 -0.05093 0.30365 -0.04213 C 0.31146 -0.02454 0.31962 -0.01065 0.33177 0.00162 C 0.33733 0.00717 0.34202 0.01389 0.34879 0.0162 C 0.35313 0.02222 0.35677 0.02291 0.36215 0.02778 C 0.36667 0.03171 0.36945 0.03541 0.37448 0.0375 C 0.38108 0.03449 0.37639 0.03819 0.37934 0.02778 C 0.3809 0.02222 0.38281 0.02222 0.38663 0.01967 C 0.39306 0.01041 0.38316 0.02361 0.39514 0.01296 C 0.39705 0.01134 0.39809 0.00833 0.4 0.00648 C 0.40226 0.0044 0.40504 0.0037 0.40729 0.00162 C 0.41424 -0.00463 0.42084 -0.01204 0.42813 -0.01783 C 0.42934 -0.01991 0.43038 -0.02246 0.43177 -0.02431 C 0.43281 -0.0257 0.43438 -0.02616 0.43542 -0.02755 C 0.43715 -0.02986 0.44306 -0.04213 0.44393 -0.04375 C 0.44584 -0.04746 0.4474 -0.05139 0.44879 -0.05533 C 0.44983 -0.05834 0.45122 -0.06505 0.45122 -0.06482 C 0.45799 -0.05834 0.45886 -0.05301 0.46337 -0.04375 C 0.46788 -0.03472 0.47292 -0.02639 0.47813 -0.01783 C 0.48177 -0.00301 0.4757 -0.02616 0.48299 -0.00648 C 0.48368 -0.0044 0.48351 -0.00209 0.4842 2.22222E-6 C 0.48524 0.00347 0.48646 0.00648 0.48785 0.00972 C 0.49254 0.02083 0.48785 0.0081 0.49393 0.01967 C 0.49722 0.02592 0.4974 0.02986 0.50243 0.03426 C 0.50434 0.02129 0.51215 0.00092 0.52205 -0.00324 C 0.53143 -0.01158 0.54063 -0.02084 0.55 -0.02917 C 0.55504 -0.03357 0.55851 -0.04051 0.56337 -0.04537 C 0.56632 -0.05162 0.57049 -0.05509 0.57448 -0.06019 C 0.57552 -0.06158 0.57292 -0.05695 0.57205 -0.05533 C 0.57118 -0.05371 0.56945 -0.05047 0.56945 -0.05023 C 0.56754 -0.04283 0.56406 -0.03658 0.56215 -0.02917 C 0.56111 -0.00996 0.55972 0.00879 0.55729 0.02778 C 0.55695 0.02616 0.55643 0.02453 0.55608 0.02291 C 0.55556 0.01967 0.55556 0.0162 0.55486 0.01296 C 0.55313 0.00532 0.54879 -0.00232 0.54636 -0.00972 C 0.54479 -0.01435 0.54288 -0.02246 0.54028 -0.02593 C 0.53542 -0.03241 0.52257 -0.0375 0.5158 -0.03889 C 0.51181 -0.04236 0.50816 -0.04491 0.50365 -0.04699 C 0.49983 -0.05232 0.49601 -0.05926 0.49149 -0.06343 C 0.48611 -0.05278 0.48438 -0.04074 0.48056 -0.02917 C 0.47431 -0.01042 0.46667 0.00972 0.45729 0.02616 C 0.45556 0.0331 0.4559 0.03657 0.45122 0.04074 C 0.45035 0.04236 0.45018 0.04629 0.44879 0.0456 C 0.44722 0.04491 0.44827 0.0412 0.44757 0.03912 C 0.44584 0.03356 0.44271 0.02778 0.44028 0.02291 C 0.43733 0.00648 0.43021 -0.00301 0.41823 -0.0081 C 0.41406 -0.01227 0.41094 -0.01574 0.40608 -0.01783 C 0.39861 -0.02523 0.3908 -0.03102 0.38299 -0.03727 C 0.37709 -0.04213 0.3717 -0.04908 0.3658 -0.05371 C 0.3592 -0.0588 0.35122 -0.06343 0.34393 -0.06667 C 0.33472 -0.06366 0.33941 -0.05949 0.33542 -0.04861 C 0.32934 -0.03241 0.32691 -0.01482 0.31823 2.22222E-6 C 0.31667 0.01041 0.30938 0.02986 0.30243 0.03588 C 0.28594 0.02129 0.27014 0.00648 0.25365 -0.0081 C 0.25104 -0.01042 0.24792 -0.01088 0.24514 -0.01297 C 0.23872 -0.01759 0.23247 -0.02523 0.2257 -0.02917 C 0.2191 -0.0331 0.21077 -0.03542 0.20365 -0.03727 C 0.2 -0.04051 0.19636 -0.04213 0.19271 -0.04537 C 0.18941 -0.04491 0.18611 -0.04491 0.18299 -0.04375 C 0.17691 -0.04167 0.17917 -0.04005 0.17448 -0.03565 C 0.16962 -0.03102 0.16459 -0.02709 0.15972 -0.02269 C 0.1507 -0.01482 0.14288 -0.00509 0.1342 0.00324 C 0.12014 0.01666 0.13906 -0.00486 0.12448 0.01134 C 0.11997 0.01643 0.12118 0.01666 0.1158 0.02129 C 0.11111 0.02523 0.1059 0.02847 0.10122 0.03264 C 0.09722 0.03148 0.09306 0.03078 0.08906 0.0294 C 0.08195 0.02685 0.07674 0.02153 0.06945 0.01967 C 0.06181 0.01528 0.05434 0.00995 0.04636 0.00648 C 0.03177 -0.0081 0.01893 -0.00209 0.0099 0.01319 " pathEditMode="relative" rAng="0" ptsTypes="ffffffffffffffffffffffffffffffffffffffffffffffffffffffffffffffffffffffffffffffffffffffffffff">
                                      <p:cBhvr>
                                        <p:cTn id="6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-1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Гимнастические мячи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00634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marL="2333625" indent="-2155825" algn="just">
              <a:buNone/>
            </a:pPr>
            <a:r>
              <a:rPr lang="ru-RU" sz="3000" dirty="0" smtClean="0">
                <a:solidFill>
                  <a:srgbClr val="000099"/>
                </a:solidFill>
              </a:rPr>
              <a:t>	</a:t>
            </a:r>
            <a:r>
              <a:rPr lang="ru-RU" sz="3100" dirty="0" smtClean="0">
                <a:solidFill>
                  <a:srgbClr val="000099"/>
                </a:solidFill>
              </a:rPr>
              <a:t>Гимнастические мячи (или ортопедические мячи, </a:t>
            </a:r>
            <a:r>
              <a:rPr lang="ru-RU" sz="3100" dirty="0" err="1" smtClean="0">
                <a:solidFill>
                  <a:srgbClr val="000099"/>
                </a:solidFill>
              </a:rPr>
              <a:t>фитбол</a:t>
            </a:r>
            <a:r>
              <a:rPr lang="ru-RU" sz="3100" dirty="0" smtClean="0">
                <a:solidFill>
                  <a:srgbClr val="000099"/>
                </a:solidFill>
              </a:rPr>
              <a:t>) – универсальные тренажеры на все группы мышц.  Гимнастические мячи могут быть разного: 45 см, 55, см, 65 см, 75 см, 85 см. Такие мячи помогают развить гибкость, исправить осанку, снимают чувство «усталости» в спине. Они незаменимы на занятиях лечебной физкультурой, можно просто сидеть на мяче. </a:t>
            </a:r>
          </a:p>
          <a:p>
            <a:pPr marL="0" indent="0" algn="just">
              <a:buNone/>
            </a:pPr>
            <a:r>
              <a:rPr lang="ru-RU" sz="3100" dirty="0" smtClean="0">
                <a:solidFill>
                  <a:srgbClr val="000099"/>
                </a:solidFill>
              </a:rPr>
              <a:t>	Главная функция мяча - снять нагрузку с позвоночника и разгрузить суставы. </a:t>
            </a:r>
          </a:p>
          <a:p>
            <a:pPr marL="0" indent="0" algn="just">
              <a:buNone/>
            </a:pPr>
            <a:r>
              <a:rPr lang="ru-RU" sz="3100" dirty="0" smtClean="0">
                <a:solidFill>
                  <a:srgbClr val="000099"/>
                </a:solidFill>
              </a:rPr>
              <a:t>	Мячи изготовлены из высокопрочного материала – пластизоль могут выдержать нагрузку до 1000 кг. </a:t>
            </a:r>
          </a:p>
          <a:p>
            <a:pPr marL="0" indent="0" algn="just">
              <a:buNone/>
            </a:pPr>
            <a:r>
              <a:rPr lang="ru-RU" sz="3100" dirty="0" smtClean="0">
                <a:solidFill>
                  <a:srgbClr val="000099"/>
                </a:solidFill>
              </a:rPr>
              <a:t>	Гимнастические мячи можно даже использовать при массаже новорожденных.</a:t>
            </a:r>
          </a:p>
        </p:txBody>
      </p:sp>
      <p:pic>
        <p:nvPicPr>
          <p:cNvPr id="6" name="Рисунок 5" descr="D:\игры с мячом\мяч гимнастический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-4455" t="-6435" r="-8911" b="-4950"/>
          <a:stretch>
            <a:fillRect/>
          </a:stretch>
        </p:blipFill>
        <p:spPr bwMode="auto">
          <a:xfrm>
            <a:off x="571472" y="1400148"/>
            <a:ext cx="1143008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382 -0.00856 C 0.05121 0.08117 0.09462 0.17368 0.14236 0.26411 C 0.14323 0.27127 0.13281 0.27613 0.1309 0.27289 C 0.11232 0.24028 0.09496 0.20721 0.07691 0.17484 C 0.05087 0.14176 0.05607 0.14107 0.01788 0.06915 C 0.01927 0.04556 0.02569 0.07632 0.00139 0.02868 C 0.00017 0.02428 -0.00209 0.02012 -0.00191 0.01457 C -0.00226 0.01017 -0.00226 0.0067 -0.00313 0.00208 C -0.00365 0.00023 -0.0033 -0.0044 -0.00382 -0.00416 C -0.00295 -0.00532 -0.00278 -0.00601 -0.00191 -0.00694 C -0.00122 -0.00763 -0.00139 -0.00625 -0.00052 -0.00625 C 0.00191 -0.00671 0.00191 -0.00763 3.05556E-6 2.01665E-6 " pathEditMode="relative" rAng="3253666" ptsTypes="ffffffffffff">
                                      <p:cBhvr>
                                        <p:cTn id="6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14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Массажные мячи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614882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1706563" indent="-1706563" algn="just">
              <a:buNone/>
            </a:pPr>
            <a:r>
              <a:rPr lang="ru-RU" sz="3000" dirty="0" smtClean="0">
                <a:solidFill>
                  <a:srgbClr val="000099"/>
                </a:solidFill>
              </a:rPr>
              <a:t>	Мяч предназначен для массажа и рефлексотерапии, для детей любого возраста и взрослых.</a:t>
            </a:r>
          </a:p>
          <a:p>
            <a:pPr marL="1706563" indent="-1706563" algn="just">
              <a:buNone/>
            </a:pPr>
            <a:r>
              <a:rPr lang="ru-RU" sz="3000" dirty="0" smtClean="0">
                <a:solidFill>
                  <a:srgbClr val="000099"/>
                </a:solidFill>
              </a:rPr>
              <a:t>	Диаметр массажного мяча обычно 10 – 12 см. Цвет может быть самый разнообразный.</a:t>
            </a:r>
          </a:p>
          <a:p>
            <a:pPr marL="0" indent="0" algn="just">
              <a:buNone/>
            </a:pPr>
            <a:r>
              <a:rPr lang="ru-RU" sz="3000" dirty="0" smtClean="0">
                <a:solidFill>
                  <a:srgbClr val="000099"/>
                </a:solidFill>
              </a:rPr>
              <a:t>	Массажные мячи удобно использовать для весёлой игры. В игре с таким мячом у детей развивается мелкая моторика рук и происходит массаж пальцев за счет негладкой, пупырчатой поверхности мячей. При использовании мячей улучшается приток крови и поэтому стимулируется кровообращение. </a:t>
            </a:r>
          </a:p>
          <a:p>
            <a:pPr marL="0" indent="0" algn="just">
              <a:buNone/>
            </a:pPr>
            <a:r>
              <a:rPr lang="ru-RU" sz="3000" dirty="0" smtClean="0">
                <a:solidFill>
                  <a:srgbClr val="000099"/>
                </a:solidFill>
              </a:rPr>
              <a:t>	Упругость массажного мяча может быть индивидуально настроена за счет клапана, используя любой стандартный насос.</a:t>
            </a:r>
          </a:p>
        </p:txBody>
      </p:sp>
      <p:pic>
        <p:nvPicPr>
          <p:cNvPr id="5" name="Рисунок 4" descr="D:\игры с мячом\мяч массажный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-9649"/>
          <a:stretch>
            <a:fillRect/>
          </a:stretch>
        </p:blipFill>
        <p:spPr bwMode="auto">
          <a:xfrm>
            <a:off x="928662" y="2000240"/>
            <a:ext cx="100013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0" fill="hold"/>
                                        <p:tgtEl>
                                          <p:spTgt spid="5"/>
                                        </p:tgtEl>
                                      </p:cBhvr>
                                      <p:by x="140000" y="14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Мячи-кенгуру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85886"/>
            <a:ext cx="8229600" cy="4757758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32500" lnSpcReduction="20000"/>
          </a:bodyPr>
          <a:lstStyle/>
          <a:p>
            <a:pPr marL="2865438" indent="-2333625" algn="just">
              <a:buNone/>
            </a:pPr>
            <a:r>
              <a:rPr lang="ru-RU" dirty="0" smtClean="0">
                <a:solidFill>
                  <a:srgbClr val="000099"/>
                </a:solidFill>
              </a:rPr>
              <a:t>		</a:t>
            </a:r>
            <a:r>
              <a:rPr lang="ru-RU" sz="6800" dirty="0" smtClean="0">
                <a:solidFill>
                  <a:srgbClr val="000099"/>
                </a:solidFill>
              </a:rPr>
              <a:t>Мяч-кенгуру обычно достигает диаметра от 50 см до 60 см и надувается ручным или ножным насосом или автомобильным компрессором. Мяч-кенгуру можно использовать для спортивных занятий, зарядки, веселых игр или прыгать просто так в свое удовольствие. </a:t>
            </a:r>
          </a:p>
          <a:p>
            <a:pPr marL="0" indent="0" algn="just">
              <a:buNone/>
            </a:pPr>
            <a:r>
              <a:rPr lang="ru-RU" sz="6800" dirty="0" smtClean="0">
                <a:solidFill>
                  <a:srgbClr val="000099"/>
                </a:solidFill>
              </a:rPr>
              <a:t>		Когда садишься на такой мячик верхом, надо держаться руками за ручки-рожки и прыгать, отталкиваясь ногами от пола.</a:t>
            </a:r>
          </a:p>
          <a:p>
            <a:pPr marL="0" indent="0" algn="just">
              <a:buNone/>
            </a:pPr>
            <a:r>
              <a:rPr lang="ru-RU" sz="6800" dirty="0" smtClean="0">
                <a:solidFill>
                  <a:srgbClr val="000099"/>
                </a:solidFill>
              </a:rPr>
              <a:t>	Подвижные игры и занятия на мяче-кенгуру или, как его ещё называют, мяч-попрыгун с рожками способствуют общему физическому развитию и помогают в коррекции осанки у детей, развивают вестибулярный аппарат, координацию и чувство равновесия, укрепляют мышцы спины, таза и ног.</a:t>
            </a:r>
          </a:p>
        </p:txBody>
      </p:sp>
      <p:pic>
        <p:nvPicPr>
          <p:cNvPr id="6" name="Рисунок 5" descr="D:\игры с мячом\59061_.jpg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-6329" b="-13917"/>
          <a:stretch>
            <a:fillRect/>
          </a:stretch>
        </p:blipFill>
        <p:spPr bwMode="auto">
          <a:xfrm>
            <a:off x="571472" y="1857364"/>
            <a:ext cx="2286016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D:\рисунки111\мячики\delf03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3.9778E-7 C 0.00069 -0.01688 -0.00035 -0.05042 0.01042 -0.06568 C 0.01736 -0.09135 0.01024 -0.06753 0.01337 -0.00994 C 0.01354 -0.00786 0.01424 -0.01411 0.01493 -0.01596 C 0.01701 -0.02151 0.02066 -0.02567 0.02396 -0.02983 C 0.02656 -0.04117 0.02951 -0.05204 0.03142 -0.0636 C 0.03837 -0.03307 0.03559 -0.04787 0.03142 0.02197 C 0.03125 0.02382 0.02934 0.01919 0.0283 0.01804 C 0.02691 0.01665 0.02552 0.01503 0.02396 0.01388 C 0.01892 0.01041 0.00747 0.00809 0.00747 0.00809 C 0.00521 -0.00046 0.00747 0.00254 2.5E-6 -3.9778E-7 Z " pathEditMode="relative" ptsTypes="fffffffffff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86834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Детские мячи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757758"/>
          </a:xfrm>
          <a:prstGeom prst="round2SameRect">
            <a:avLst>
              <a:gd name="adj1" fmla="val 12893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 fontScale="40000" lnSpcReduction="20000"/>
          </a:bodyPr>
          <a:lstStyle/>
          <a:p>
            <a:pPr marL="0" indent="531813" algn="just">
              <a:buNone/>
            </a:pPr>
            <a:r>
              <a:rPr lang="ru-RU" dirty="0" smtClean="0">
                <a:solidFill>
                  <a:srgbClr val="000099"/>
                </a:solidFill>
              </a:rPr>
              <a:t>	</a:t>
            </a:r>
            <a:r>
              <a:rPr lang="ru-RU" sz="6900" dirty="0" smtClean="0">
                <a:solidFill>
                  <a:srgbClr val="000099"/>
                </a:solidFill>
              </a:rPr>
              <a:t>Существует огромное множество видов детских игральных мячей. Красочные мячи с изображением животных, фруктов, персонажей из мультфильмов. Размеры могут быть самые разнообразные  - «от маленького до большого» для детей любого возраста.</a:t>
            </a: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r>
              <a:rPr lang="ru-RU" sz="6900" dirty="0" smtClean="0">
                <a:solidFill>
                  <a:srgbClr val="000099"/>
                </a:solidFill>
              </a:rPr>
              <a:t> </a:t>
            </a: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900" dirty="0" smtClean="0">
              <a:solidFill>
                <a:srgbClr val="000099"/>
              </a:solidFill>
            </a:endParaRPr>
          </a:p>
          <a:p>
            <a:pPr marL="0" indent="531813" algn="just">
              <a:buNone/>
            </a:pPr>
            <a:endParaRPr lang="ru-RU" sz="6800" dirty="0" smtClean="0">
              <a:solidFill>
                <a:srgbClr val="000099"/>
              </a:solidFill>
            </a:endParaRPr>
          </a:p>
        </p:txBody>
      </p:sp>
      <p:pic>
        <p:nvPicPr>
          <p:cNvPr id="5" name="Рисунок 4" descr="Мяч &quot;Неон&quot;&#10;"/>
          <p:cNvPicPr/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3829040"/>
            <a:ext cx="1857388" cy="17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D:\игры с мячом\игровой.jpg"/>
          <p:cNvPicPr/>
          <p:nvPr/>
        </p:nvPicPr>
        <p:blipFill>
          <a:blip r:embed="rId3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14876" y="4257668"/>
            <a:ext cx="1693129" cy="1601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Мяч &quot;Смешные фрукты&quot;&#10;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3829040"/>
            <a:ext cx="1857388" cy="1757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Мяч &quot;Дельфины&quot;&#10;"/>
          <p:cNvPicPr/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4400544"/>
            <a:ext cx="1528870" cy="1446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2" descr="D:\рисунки111\мячики\delf03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3FFF1"/>
              </a:clrFrom>
              <a:clrTo>
                <a:srgbClr val="F3FFF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358214" y="6339322"/>
            <a:ext cx="428628" cy="447264"/>
          </a:xfrm>
          <a:prstGeom prst="rect">
            <a:avLst/>
          </a:prstGeom>
          <a:noFill/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7582039" y="6357958"/>
            <a:ext cx="776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Назад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83</Words>
  <PresentationFormat>Экран (4:3)</PresentationFormat>
  <Paragraphs>103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Содержание</vt:lpstr>
      <vt:lpstr>Футбольные мячи</vt:lpstr>
      <vt:lpstr>Волейбольные мячи</vt:lpstr>
      <vt:lpstr>Баскетбольные мячи</vt:lpstr>
      <vt:lpstr>Гимнастические мячи</vt:lpstr>
      <vt:lpstr>Массажные мячи</vt:lpstr>
      <vt:lpstr>Мячи-кенгуру</vt:lpstr>
      <vt:lpstr>Детские мячи</vt:lpstr>
      <vt:lpstr>Рисунки Алеменковой Кристины</vt:lpstr>
      <vt:lpstr>Рисунки Алеменковой Кристины</vt:lpstr>
      <vt:lpstr>Рисунки Алеменковой Кристины</vt:lpstr>
      <vt:lpstr>Рисунки Пурунгуй Светланы</vt:lpstr>
      <vt:lpstr>Рисунки Пурунгуй Светланы</vt:lpstr>
      <vt:lpstr>Рисунки Пурунгуй Светланы</vt:lpstr>
      <vt:lpstr>Рисунки Мамлеевой Эльвиры</vt:lpstr>
      <vt:lpstr>Рисунки Мамлеевой Эльвиры</vt:lpstr>
      <vt:lpstr>Рисунки Мамлеевой Эльвиры</vt:lpstr>
      <vt:lpstr>Литература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Name</cp:lastModifiedBy>
  <cp:revision>28</cp:revision>
  <dcterms:created xsi:type="dcterms:W3CDTF">2009-01-16T16:39:26Z</dcterms:created>
  <dcterms:modified xsi:type="dcterms:W3CDTF">2009-01-24T11:56:42Z</dcterms:modified>
</cp:coreProperties>
</file>