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9"/>
  </p:notesMasterIdLst>
  <p:sldIdLst>
    <p:sldId id="285" r:id="rId2"/>
    <p:sldId id="283" r:id="rId3"/>
    <p:sldId id="295" r:id="rId4"/>
    <p:sldId id="258" r:id="rId5"/>
    <p:sldId id="259" r:id="rId6"/>
    <p:sldId id="275" r:id="rId7"/>
    <p:sldId id="299" r:id="rId8"/>
    <p:sldId id="300" r:id="rId9"/>
    <p:sldId id="301" r:id="rId10"/>
    <p:sldId id="286" r:id="rId11"/>
    <p:sldId id="294" r:id="rId12"/>
    <p:sldId id="263" r:id="rId13"/>
    <p:sldId id="265" r:id="rId14"/>
    <p:sldId id="296" r:id="rId15"/>
    <p:sldId id="297" r:id="rId16"/>
    <p:sldId id="298" r:id="rId17"/>
    <p:sldId id="30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C"/>
    <a:srgbClr val="DDDDDD"/>
    <a:srgbClr val="B2B2B2"/>
    <a:srgbClr val="00FFFF"/>
    <a:srgbClr val="3399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94488" autoAdjust="0"/>
  </p:normalViewPr>
  <p:slideViewPr>
    <p:cSldViewPr snapToGrid="0">
      <p:cViewPr varScale="1">
        <p:scale>
          <a:sx n="102" d="100"/>
          <a:sy n="102" d="100"/>
        </p:scale>
        <p:origin x="-222" y="-96"/>
      </p:cViewPr>
      <p:guideLst>
        <p:guide orient="horz"/>
        <p:guide pos="29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5E907A-354A-4E58-A986-9F174C43426A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F81E3D-4DEE-42BC-B960-3A590D4C4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248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BD946D-CB5F-4382-A074-16182948F180}" type="slidenum">
              <a:rPr lang="ru-RU" smtClean="0"/>
              <a:pPr eaLnBrk="1" hangingPunct="1"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charset="0"/>
                </a:endParaRPr>
              </a:p>
            </p:txBody>
          </p:sp>
        </p:grpSp>
      </p:grpSp>
      <p:sp>
        <p:nvSpPr>
          <p:cNvPr id="28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3671C-AA35-4DFD-B520-9EC195166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272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54838-6759-4E23-B6DE-89D9BF8A5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76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5B664-37B7-4D7F-9DD3-1F658FFA5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81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0F0A-322B-4521-B801-90EB6A317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85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213A3-2AE3-4D35-83E1-3BEED8E6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1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C762C-6819-48FE-9A95-E29DAFE8F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19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9BB0B-9175-4706-AB0B-6C3BBF8C8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1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E70EF-7E4A-4E1E-BBA8-2E80CA2EF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3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68AD4-63CE-4B93-966A-A8CBDBD33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0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86DC2-73E3-4995-8C1D-D8ED71A4F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9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F8DD5-C822-4E01-98D3-D68A1034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5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389906F-D62F-4661-90E0-D02A07CBF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4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697163" y="1828800"/>
            <a:ext cx="6294437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Лекция 10. Резьба. </a:t>
            </a:r>
            <a:b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Крепёжные изделия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79388" y="549275"/>
            <a:ext cx="4017962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Сплошную тонкую линию при изображении резьбы наносят на расстоянии не менее 0,8 мм от основной линии и не более величины шага резьбы.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6389688" y="3249613"/>
            <a:ext cx="258762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Границу резьбы проводят до линии наружного диаметра резьбы и изображают сплошной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основной.</a:t>
            </a:r>
            <a:endParaRPr lang="ru-RU" sz="2400"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grpSp>
        <p:nvGrpSpPr>
          <p:cNvPr id="17412" name="Group 28"/>
          <p:cNvGrpSpPr>
            <a:grpSpLocks noChangeAspect="1"/>
          </p:cNvGrpSpPr>
          <p:nvPr/>
        </p:nvGrpSpPr>
        <p:grpSpPr bwMode="auto">
          <a:xfrm>
            <a:off x="4486275" y="398463"/>
            <a:ext cx="3917950" cy="2628900"/>
            <a:chOff x="2826" y="251"/>
            <a:chExt cx="2468" cy="1656"/>
          </a:xfrm>
        </p:grpSpPr>
        <p:sp>
          <p:nvSpPr>
            <p:cNvPr id="18537" name="AutoShape 27"/>
            <p:cNvSpPr>
              <a:spLocks noChangeAspect="1" noChangeArrowheads="1" noTextEdit="1"/>
            </p:cNvSpPr>
            <p:nvPr/>
          </p:nvSpPr>
          <p:spPr bwMode="auto">
            <a:xfrm>
              <a:off x="2835" y="251"/>
              <a:ext cx="2459" cy="1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38" name="Freeform 29"/>
            <p:cNvSpPr>
              <a:spLocks/>
            </p:cNvSpPr>
            <p:nvPr/>
          </p:nvSpPr>
          <p:spPr bwMode="auto">
            <a:xfrm>
              <a:off x="3467" y="894"/>
              <a:ext cx="792" cy="18"/>
            </a:xfrm>
            <a:custGeom>
              <a:avLst/>
              <a:gdLst>
                <a:gd name="T0" fmla="*/ 0 w 6333"/>
                <a:gd name="T1" fmla="*/ 0 h 150"/>
                <a:gd name="T2" fmla="*/ 0 w 6333"/>
                <a:gd name="T3" fmla="*/ 0 h 150"/>
                <a:gd name="T4" fmla="*/ 0 w 6333"/>
                <a:gd name="T5" fmla="*/ 0 h 150"/>
                <a:gd name="T6" fmla="*/ 12 w 6333"/>
                <a:gd name="T7" fmla="*/ 0 h 150"/>
                <a:gd name="T8" fmla="*/ 12 w 6333"/>
                <a:gd name="T9" fmla="*/ 0 h 150"/>
                <a:gd name="T10" fmla="*/ 12 w 6333"/>
                <a:gd name="T11" fmla="*/ 0 h 150"/>
                <a:gd name="T12" fmla="*/ 0 w 633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33"/>
                <a:gd name="T22" fmla="*/ 0 h 150"/>
                <a:gd name="T23" fmla="*/ 6333 w 6333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33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6333" y="150"/>
                  </a:lnTo>
                  <a:lnTo>
                    <a:pt x="6333" y="75"/>
                  </a:lnTo>
                  <a:lnTo>
                    <a:pt x="63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39" name="Freeform 30"/>
            <p:cNvSpPr>
              <a:spLocks/>
            </p:cNvSpPr>
            <p:nvPr/>
          </p:nvSpPr>
          <p:spPr bwMode="auto">
            <a:xfrm>
              <a:off x="3467" y="894"/>
              <a:ext cx="792" cy="18"/>
            </a:xfrm>
            <a:custGeom>
              <a:avLst/>
              <a:gdLst>
                <a:gd name="T0" fmla="*/ 0 w 6333"/>
                <a:gd name="T1" fmla="*/ 0 h 150"/>
                <a:gd name="T2" fmla="*/ 0 w 6333"/>
                <a:gd name="T3" fmla="*/ 0 h 150"/>
                <a:gd name="T4" fmla="*/ 0 w 6333"/>
                <a:gd name="T5" fmla="*/ 0 h 150"/>
                <a:gd name="T6" fmla="*/ 12 w 6333"/>
                <a:gd name="T7" fmla="*/ 0 h 150"/>
                <a:gd name="T8" fmla="*/ 12 w 6333"/>
                <a:gd name="T9" fmla="*/ 0 h 150"/>
                <a:gd name="T10" fmla="*/ 12 w 6333"/>
                <a:gd name="T11" fmla="*/ 0 h 150"/>
                <a:gd name="T12" fmla="*/ 0 w 633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33"/>
                <a:gd name="T22" fmla="*/ 0 h 150"/>
                <a:gd name="T23" fmla="*/ 6333 w 6333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33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6333" y="150"/>
                  </a:lnTo>
                  <a:lnTo>
                    <a:pt x="6333" y="75"/>
                  </a:lnTo>
                  <a:lnTo>
                    <a:pt x="633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0" name="Freeform 31"/>
            <p:cNvSpPr>
              <a:spLocks/>
            </p:cNvSpPr>
            <p:nvPr/>
          </p:nvSpPr>
          <p:spPr bwMode="auto">
            <a:xfrm>
              <a:off x="4259" y="894"/>
              <a:ext cx="9" cy="9"/>
            </a:xfrm>
            <a:custGeom>
              <a:avLst/>
              <a:gdLst>
                <a:gd name="T0" fmla="*/ 0 w 75"/>
                <a:gd name="T1" fmla="*/ 0 h 75"/>
                <a:gd name="T2" fmla="*/ 0 w 75"/>
                <a:gd name="T3" fmla="*/ 0 h 75"/>
                <a:gd name="T4" fmla="*/ 0 w 75"/>
                <a:gd name="T5" fmla="*/ 0 h 75"/>
                <a:gd name="T6" fmla="*/ 0 w 75"/>
                <a:gd name="T7" fmla="*/ 0 h 75"/>
                <a:gd name="T8" fmla="*/ 0 w 75"/>
                <a:gd name="T9" fmla="*/ 0 h 75"/>
                <a:gd name="T10" fmla="*/ 0 w 75"/>
                <a:gd name="T11" fmla="*/ 0 h 75"/>
                <a:gd name="T12" fmla="*/ 0 w 75"/>
                <a:gd name="T13" fmla="*/ 0 h 75"/>
                <a:gd name="T14" fmla="*/ 0 w 75"/>
                <a:gd name="T15" fmla="*/ 0 h 75"/>
                <a:gd name="T16" fmla="*/ 0 w 75"/>
                <a:gd name="T17" fmla="*/ 0 h 75"/>
                <a:gd name="T18" fmla="*/ 0 w 75"/>
                <a:gd name="T19" fmla="*/ 0 h 75"/>
                <a:gd name="T20" fmla="*/ 0 w 75"/>
                <a:gd name="T21" fmla="*/ 0 h 75"/>
                <a:gd name="T22" fmla="*/ 0 w 75"/>
                <a:gd name="T23" fmla="*/ 0 h 75"/>
                <a:gd name="T24" fmla="*/ 0 w 75"/>
                <a:gd name="T25" fmla="*/ 0 h 75"/>
                <a:gd name="T26" fmla="*/ 0 w 75"/>
                <a:gd name="T27" fmla="*/ 0 h 75"/>
                <a:gd name="T28" fmla="*/ 0 w 75"/>
                <a:gd name="T29" fmla="*/ 0 h 75"/>
                <a:gd name="T30" fmla="*/ 0 w 75"/>
                <a:gd name="T31" fmla="*/ 0 h 75"/>
                <a:gd name="T32" fmla="*/ 0 w 75"/>
                <a:gd name="T33" fmla="*/ 0 h 75"/>
                <a:gd name="T34" fmla="*/ 0 w 75"/>
                <a:gd name="T35" fmla="*/ 0 h 75"/>
                <a:gd name="T36" fmla="*/ 0 w 75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75"/>
                <a:gd name="T59" fmla="*/ 75 w 75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75">
                  <a:moveTo>
                    <a:pt x="0" y="75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1"/>
                  </a:lnTo>
                  <a:lnTo>
                    <a:pt x="21" y="4"/>
                  </a:lnTo>
                  <a:lnTo>
                    <a:pt x="29" y="6"/>
                  </a:lnTo>
                  <a:lnTo>
                    <a:pt x="36" y="9"/>
                  </a:lnTo>
                  <a:lnTo>
                    <a:pt x="41" y="13"/>
                  </a:lnTo>
                  <a:lnTo>
                    <a:pt x="48" y="17"/>
                  </a:lnTo>
                  <a:lnTo>
                    <a:pt x="52" y="23"/>
                  </a:lnTo>
                  <a:lnTo>
                    <a:pt x="58" y="27"/>
                  </a:lnTo>
                  <a:lnTo>
                    <a:pt x="62" y="34"/>
                  </a:lnTo>
                  <a:lnTo>
                    <a:pt x="66" y="39"/>
                  </a:lnTo>
                  <a:lnTo>
                    <a:pt x="69" y="46"/>
                  </a:lnTo>
                  <a:lnTo>
                    <a:pt x="71" y="54"/>
                  </a:lnTo>
                  <a:lnTo>
                    <a:pt x="74" y="61"/>
                  </a:lnTo>
                  <a:lnTo>
                    <a:pt x="75" y="67"/>
                  </a:lnTo>
                  <a:lnTo>
                    <a:pt x="75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1" name="Freeform 32"/>
            <p:cNvSpPr>
              <a:spLocks/>
            </p:cNvSpPr>
            <p:nvPr/>
          </p:nvSpPr>
          <p:spPr bwMode="auto">
            <a:xfrm>
              <a:off x="4259" y="894"/>
              <a:ext cx="9" cy="9"/>
            </a:xfrm>
            <a:custGeom>
              <a:avLst/>
              <a:gdLst>
                <a:gd name="T0" fmla="*/ 0 w 75"/>
                <a:gd name="T1" fmla="*/ 0 h 75"/>
                <a:gd name="T2" fmla="*/ 0 w 75"/>
                <a:gd name="T3" fmla="*/ 0 h 75"/>
                <a:gd name="T4" fmla="*/ 0 w 75"/>
                <a:gd name="T5" fmla="*/ 0 h 75"/>
                <a:gd name="T6" fmla="*/ 0 w 75"/>
                <a:gd name="T7" fmla="*/ 0 h 75"/>
                <a:gd name="T8" fmla="*/ 0 w 75"/>
                <a:gd name="T9" fmla="*/ 0 h 75"/>
                <a:gd name="T10" fmla="*/ 0 w 75"/>
                <a:gd name="T11" fmla="*/ 0 h 75"/>
                <a:gd name="T12" fmla="*/ 0 w 75"/>
                <a:gd name="T13" fmla="*/ 0 h 75"/>
                <a:gd name="T14" fmla="*/ 0 w 75"/>
                <a:gd name="T15" fmla="*/ 0 h 75"/>
                <a:gd name="T16" fmla="*/ 0 w 75"/>
                <a:gd name="T17" fmla="*/ 0 h 75"/>
                <a:gd name="T18" fmla="*/ 0 w 75"/>
                <a:gd name="T19" fmla="*/ 0 h 75"/>
                <a:gd name="T20" fmla="*/ 0 w 75"/>
                <a:gd name="T21" fmla="*/ 0 h 75"/>
                <a:gd name="T22" fmla="*/ 0 w 75"/>
                <a:gd name="T23" fmla="*/ 0 h 75"/>
                <a:gd name="T24" fmla="*/ 0 w 75"/>
                <a:gd name="T25" fmla="*/ 0 h 75"/>
                <a:gd name="T26" fmla="*/ 0 w 75"/>
                <a:gd name="T27" fmla="*/ 0 h 75"/>
                <a:gd name="T28" fmla="*/ 0 w 75"/>
                <a:gd name="T29" fmla="*/ 0 h 75"/>
                <a:gd name="T30" fmla="*/ 0 w 75"/>
                <a:gd name="T31" fmla="*/ 0 h 75"/>
                <a:gd name="T32" fmla="*/ 0 w 75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75"/>
                <a:gd name="T53" fmla="*/ 75 w 75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75">
                  <a:moveTo>
                    <a:pt x="0" y="0"/>
                  </a:moveTo>
                  <a:lnTo>
                    <a:pt x="8" y="0"/>
                  </a:lnTo>
                  <a:lnTo>
                    <a:pt x="14" y="1"/>
                  </a:lnTo>
                  <a:lnTo>
                    <a:pt x="21" y="4"/>
                  </a:lnTo>
                  <a:lnTo>
                    <a:pt x="29" y="6"/>
                  </a:lnTo>
                  <a:lnTo>
                    <a:pt x="36" y="9"/>
                  </a:lnTo>
                  <a:lnTo>
                    <a:pt x="41" y="13"/>
                  </a:lnTo>
                  <a:lnTo>
                    <a:pt x="48" y="17"/>
                  </a:lnTo>
                  <a:lnTo>
                    <a:pt x="52" y="23"/>
                  </a:lnTo>
                  <a:lnTo>
                    <a:pt x="58" y="27"/>
                  </a:lnTo>
                  <a:lnTo>
                    <a:pt x="62" y="34"/>
                  </a:lnTo>
                  <a:lnTo>
                    <a:pt x="66" y="39"/>
                  </a:lnTo>
                  <a:lnTo>
                    <a:pt x="69" y="46"/>
                  </a:lnTo>
                  <a:lnTo>
                    <a:pt x="71" y="54"/>
                  </a:lnTo>
                  <a:lnTo>
                    <a:pt x="74" y="61"/>
                  </a:lnTo>
                  <a:lnTo>
                    <a:pt x="75" y="67"/>
                  </a:lnTo>
                  <a:lnTo>
                    <a:pt x="75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2" name="Freeform 33"/>
            <p:cNvSpPr>
              <a:spLocks/>
            </p:cNvSpPr>
            <p:nvPr/>
          </p:nvSpPr>
          <p:spPr bwMode="auto">
            <a:xfrm>
              <a:off x="4250" y="903"/>
              <a:ext cx="18" cy="800"/>
            </a:xfrm>
            <a:custGeom>
              <a:avLst/>
              <a:gdLst>
                <a:gd name="T0" fmla="*/ 0 w 150"/>
                <a:gd name="T1" fmla="*/ 0 h 6397"/>
                <a:gd name="T2" fmla="*/ 0 w 150"/>
                <a:gd name="T3" fmla="*/ 0 h 6397"/>
                <a:gd name="T4" fmla="*/ 0 w 150"/>
                <a:gd name="T5" fmla="*/ 0 h 6397"/>
                <a:gd name="T6" fmla="*/ 0 w 150"/>
                <a:gd name="T7" fmla="*/ 13 h 6397"/>
                <a:gd name="T8" fmla="*/ 0 w 150"/>
                <a:gd name="T9" fmla="*/ 13 h 6397"/>
                <a:gd name="T10" fmla="*/ 0 w 150"/>
                <a:gd name="T11" fmla="*/ 13 h 6397"/>
                <a:gd name="T12" fmla="*/ 0 w 150"/>
                <a:gd name="T13" fmla="*/ 0 h 6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0"/>
                <a:gd name="T22" fmla="*/ 0 h 6397"/>
                <a:gd name="T23" fmla="*/ 150 w 150"/>
                <a:gd name="T24" fmla="*/ 6397 h 63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0" h="6397">
                  <a:moveTo>
                    <a:pt x="150" y="0"/>
                  </a:moveTo>
                  <a:lnTo>
                    <a:pt x="75" y="0"/>
                  </a:lnTo>
                  <a:lnTo>
                    <a:pt x="0" y="0"/>
                  </a:lnTo>
                  <a:lnTo>
                    <a:pt x="0" y="6397"/>
                  </a:lnTo>
                  <a:lnTo>
                    <a:pt x="75" y="6397"/>
                  </a:lnTo>
                  <a:lnTo>
                    <a:pt x="150" y="6397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3" name="Freeform 34"/>
            <p:cNvSpPr>
              <a:spLocks/>
            </p:cNvSpPr>
            <p:nvPr/>
          </p:nvSpPr>
          <p:spPr bwMode="auto">
            <a:xfrm>
              <a:off x="4250" y="903"/>
              <a:ext cx="18" cy="800"/>
            </a:xfrm>
            <a:custGeom>
              <a:avLst/>
              <a:gdLst>
                <a:gd name="T0" fmla="*/ 0 w 150"/>
                <a:gd name="T1" fmla="*/ 0 h 6397"/>
                <a:gd name="T2" fmla="*/ 0 w 150"/>
                <a:gd name="T3" fmla="*/ 0 h 6397"/>
                <a:gd name="T4" fmla="*/ 0 w 150"/>
                <a:gd name="T5" fmla="*/ 0 h 6397"/>
                <a:gd name="T6" fmla="*/ 0 w 150"/>
                <a:gd name="T7" fmla="*/ 13 h 6397"/>
                <a:gd name="T8" fmla="*/ 0 w 150"/>
                <a:gd name="T9" fmla="*/ 13 h 6397"/>
                <a:gd name="T10" fmla="*/ 0 w 150"/>
                <a:gd name="T11" fmla="*/ 13 h 6397"/>
                <a:gd name="T12" fmla="*/ 0 w 150"/>
                <a:gd name="T13" fmla="*/ 0 h 6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0"/>
                <a:gd name="T22" fmla="*/ 0 h 6397"/>
                <a:gd name="T23" fmla="*/ 150 w 150"/>
                <a:gd name="T24" fmla="*/ 6397 h 63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0" h="6397">
                  <a:moveTo>
                    <a:pt x="150" y="0"/>
                  </a:moveTo>
                  <a:lnTo>
                    <a:pt x="75" y="0"/>
                  </a:lnTo>
                  <a:lnTo>
                    <a:pt x="0" y="0"/>
                  </a:lnTo>
                  <a:lnTo>
                    <a:pt x="0" y="6397"/>
                  </a:lnTo>
                  <a:lnTo>
                    <a:pt x="75" y="6397"/>
                  </a:lnTo>
                  <a:lnTo>
                    <a:pt x="150" y="6397"/>
                  </a:lnTo>
                  <a:lnTo>
                    <a:pt x="15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4" name="Freeform 35"/>
            <p:cNvSpPr>
              <a:spLocks/>
            </p:cNvSpPr>
            <p:nvPr/>
          </p:nvSpPr>
          <p:spPr bwMode="auto">
            <a:xfrm>
              <a:off x="4259" y="1703"/>
              <a:ext cx="9" cy="9"/>
            </a:xfrm>
            <a:custGeom>
              <a:avLst/>
              <a:gdLst>
                <a:gd name="T0" fmla="*/ 0 w 75"/>
                <a:gd name="T1" fmla="*/ 0 h 75"/>
                <a:gd name="T2" fmla="*/ 0 w 75"/>
                <a:gd name="T3" fmla="*/ 0 h 75"/>
                <a:gd name="T4" fmla="*/ 0 w 75"/>
                <a:gd name="T5" fmla="*/ 0 h 75"/>
                <a:gd name="T6" fmla="*/ 0 w 75"/>
                <a:gd name="T7" fmla="*/ 0 h 75"/>
                <a:gd name="T8" fmla="*/ 0 w 75"/>
                <a:gd name="T9" fmla="*/ 0 h 75"/>
                <a:gd name="T10" fmla="*/ 0 w 75"/>
                <a:gd name="T11" fmla="*/ 0 h 75"/>
                <a:gd name="T12" fmla="*/ 0 w 75"/>
                <a:gd name="T13" fmla="*/ 0 h 75"/>
                <a:gd name="T14" fmla="*/ 0 w 75"/>
                <a:gd name="T15" fmla="*/ 0 h 75"/>
                <a:gd name="T16" fmla="*/ 0 w 75"/>
                <a:gd name="T17" fmla="*/ 0 h 75"/>
                <a:gd name="T18" fmla="*/ 0 w 75"/>
                <a:gd name="T19" fmla="*/ 0 h 75"/>
                <a:gd name="T20" fmla="*/ 0 w 75"/>
                <a:gd name="T21" fmla="*/ 0 h 75"/>
                <a:gd name="T22" fmla="*/ 0 w 75"/>
                <a:gd name="T23" fmla="*/ 0 h 75"/>
                <a:gd name="T24" fmla="*/ 0 w 75"/>
                <a:gd name="T25" fmla="*/ 0 h 75"/>
                <a:gd name="T26" fmla="*/ 0 w 75"/>
                <a:gd name="T27" fmla="*/ 0 h 75"/>
                <a:gd name="T28" fmla="*/ 0 w 75"/>
                <a:gd name="T29" fmla="*/ 0 h 75"/>
                <a:gd name="T30" fmla="*/ 0 w 75"/>
                <a:gd name="T31" fmla="*/ 0 h 75"/>
                <a:gd name="T32" fmla="*/ 0 w 75"/>
                <a:gd name="T33" fmla="*/ 0 h 75"/>
                <a:gd name="T34" fmla="*/ 0 w 75"/>
                <a:gd name="T35" fmla="*/ 0 h 75"/>
                <a:gd name="T36" fmla="*/ 0 w 75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75"/>
                <a:gd name="T59" fmla="*/ 75 w 75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75">
                  <a:moveTo>
                    <a:pt x="0" y="0"/>
                  </a:moveTo>
                  <a:lnTo>
                    <a:pt x="75" y="0"/>
                  </a:lnTo>
                  <a:lnTo>
                    <a:pt x="75" y="8"/>
                  </a:lnTo>
                  <a:lnTo>
                    <a:pt x="74" y="15"/>
                  </a:lnTo>
                  <a:lnTo>
                    <a:pt x="71" y="22"/>
                  </a:lnTo>
                  <a:lnTo>
                    <a:pt x="69" y="29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58" y="48"/>
                  </a:lnTo>
                  <a:lnTo>
                    <a:pt x="52" y="53"/>
                  </a:lnTo>
                  <a:lnTo>
                    <a:pt x="48" y="58"/>
                  </a:lnTo>
                  <a:lnTo>
                    <a:pt x="41" y="63"/>
                  </a:lnTo>
                  <a:lnTo>
                    <a:pt x="36" y="66"/>
                  </a:lnTo>
                  <a:lnTo>
                    <a:pt x="29" y="70"/>
                  </a:lnTo>
                  <a:lnTo>
                    <a:pt x="21" y="72"/>
                  </a:lnTo>
                  <a:lnTo>
                    <a:pt x="14" y="74"/>
                  </a:lnTo>
                  <a:lnTo>
                    <a:pt x="8" y="75"/>
                  </a:lnTo>
                  <a:lnTo>
                    <a:pt x="0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5" name="Freeform 36"/>
            <p:cNvSpPr>
              <a:spLocks/>
            </p:cNvSpPr>
            <p:nvPr/>
          </p:nvSpPr>
          <p:spPr bwMode="auto">
            <a:xfrm>
              <a:off x="4259" y="1703"/>
              <a:ext cx="9" cy="9"/>
            </a:xfrm>
            <a:custGeom>
              <a:avLst/>
              <a:gdLst>
                <a:gd name="T0" fmla="*/ 0 w 75"/>
                <a:gd name="T1" fmla="*/ 0 h 75"/>
                <a:gd name="T2" fmla="*/ 0 w 75"/>
                <a:gd name="T3" fmla="*/ 0 h 75"/>
                <a:gd name="T4" fmla="*/ 0 w 75"/>
                <a:gd name="T5" fmla="*/ 0 h 75"/>
                <a:gd name="T6" fmla="*/ 0 w 75"/>
                <a:gd name="T7" fmla="*/ 0 h 75"/>
                <a:gd name="T8" fmla="*/ 0 w 75"/>
                <a:gd name="T9" fmla="*/ 0 h 75"/>
                <a:gd name="T10" fmla="*/ 0 w 75"/>
                <a:gd name="T11" fmla="*/ 0 h 75"/>
                <a:gd name="T12" fmla="*/ 0 w 75"/>
                <a:gd name="T13" fmla="*/ 0 h 75"/>
                <a:gd name="T14" fmla="*/ 0 w 75"/>
                <a:gd name="T15" fmla="*/ 0 h 75"/>
                <a:gd name="T16" fmla="*/ 0 w 75"/>
                <a:gd name="T17" fmla="*/ 0 h 75"/>
                <a:gd name="T18" fmla="*/ 0 w 75"/>
                <a:gd name="T19" fmla="*/ 0 h 75"/>
                <a:gd name="T20" fmla="*/ 0 w 75"/>
                <a:gd name="T21" fmla="*/ 0 h 75"/>
                <a:gd name="T22" fmla="*/ 0 w 75"/>
                <a:gd name="T23" fmla="*/ 0 h 75"/>
                <a:gd name="T24" fmla="*/ 0 w 75"/>
                <a:gd name="T25" fmla="*/ 0 h 75"/>
                <a:gd name="T26" fmla="*/ 0 w 75"/>
                <a:gd name="T27" fmla="*/ 0 h 75"/>
                <a:gd name="T28" fmla="*/ 0 w 75"/>
                <a:gd name="T29" fmla="*/ 0 h 75"/>
                <a:gd name="T30" fmla="*/ 0 w 75"/>
                <a:gd name="T31" fmla="*/ 0 h 75"/>
                <a:gd name="T32" fmla="*/ 0 w 75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75"/>
                <a:gd name="T53" fmla="*/ 75 w 75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75">
                  <a:moveTo>
                    <a:pt x="75" y="0"/>
                  </a:moveTo>
                  <a:lnTo>
                    <a:pt x="75" y="8"/>
                  </a:lnTo>
                  <a:lnTo>
                    <a:pt x="74" y="15"/>
                  </a:lnTo>
                  <a:lnTo>
                    <a:pt x="71" y="22"/>
                  </a:lnTo>
                  <a:lnTo>
                    <a:pt x="69" y="29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58" y="48"/>
                  </a:lnTo>
                  <a:lnTo>
                    <a:pt x="52" y="53"/>
                  </a:lnTo>
                  <a:lnTo>
                    <a:pt x="48" y="58"/>
                  </a:lnTo>
                  <a:lnTo>
                    <a:pt x="41" y="63"/>
                  </a:lnTo>
                  <a:lnTo>
                    <a:pt x="36" y="66"/>
                  </a:lnTo>
                  <a:lnTo>
                    <a:pt x="29" y="70"/>
                  </a:lnTo>
                  <a:lnTo>
                    <a:pt x="21" y="72"/>
                  </a:lnTo>
                  <a:lnTo>
                    <a:pt x="14" y="74"/>
                  </a:lnTo>
                  <a:lnTo>
                    <a:pt x="8" y="75"/>
                  </a:lnTo>
                  <a:lnTo>
                    <a:pt x="0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6" name="Freeform 37"/>
            <p:cNvSpPr>
              <a:spLocks/>
            </p:cNvSpPr>
            <p:nvPr/>
          </p:nvSpPr>
          <p:spPr bwMode="auto">
            <a:xfrm>
              <a:off x="3467" y="1693"/>
              <a:ext cx="792" cy="19"/>
            </a:xfrm>
            <a:custGeom>
              <a:avLst/>
              <a:gdLst>
                <a:gd name="T0" fmla="*/ 12 w 6333"/>
                <a:gd name="T1" fmla="*/ 0 h 150"/>
                <a:gd name="T2" fmla="*/ 12 w 6333"/>
                <a:gd name="T3" fmla="*/ 0 h 150"/>
                <a:gd name="T4" fmla="*/ 12 w 6333"/>
                <a:gd name="T5" fmla="*/ 0 h 150"/>
                <a:gd name="T6" fmla="*/ 0 w 6333"/>
                <a:gd name="T7" fmla="*/ 0 h 150"/>
                <a:gd name="T8" fmla="*/ 0 w 6333"/>
                <a:gd name="T9" fmla="*/ 0 h 150"/>
                <a:gd name="T10" fmla="*/ 0 w 6333"/>
                <a:gd name="T11" fmla="*/ 0 h 150"/>
                <a:gd name="T12" fmla="*/ 12 w 633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33"/>
                <a:gd name="T22" fmla="*/ 0 h 150"/>
                <a:gd name="T23" fmla="*/ 6333 w 6333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33" h="150">
                  <a:moveTo>
                    <a:pt x="6333" y="150"/>
                  </a:moveTo>
                  <a:lnTo>
                    <a:pt x="6333" y="75"/>
                  </a:lnTo>
                  <a:lnTo>
                    <a:pt x="6333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0" y="150"/>
                  </a:lnTo>
                  <a:lnTo>
                    <a:pt x="6333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7" name="Freeform 38"/>
            <p:cNvSpPr>
              <a:spLocks/>
            </p:cNvSpPr>
            <p:nvPr/>
          </p:nvSpPr>
          <p:spPr bwMode="auto">
            <a:xfrm>
              <a:off x="3467" y="1693"/>
              <a:ext cx="792" cy="19"/>
            </a:xfrm>
            <a:custGeom>
              <a:avLst/>
              <a:gdLst>
                <a:gd name="T0" fmla="*/ 12 w 6333"/>
                <a:gd name="T1" fmla="*/ 0 h 150"/>
                <a:gd name="T2" fmla="*/ 12 w 6333"/>
                <a:gd name="T3" fmla="*/ 0 h 150"/>
                <a:gd name="T4" fmla="*/ 12 w 6333"/>
                <a:gd name="T5" fmla="*/ 0 h 150"/>
                <a:gd name="T6" fmla="*/ 0 w 6333"/>
                <a:gd name="T7" fmla="*/ 0 h 150"/>
                <a:gd name="T8" fmla="*/ 0 w 6333"/>
                <a:gd name="T9" fmla="*/ 0 h 150"/>
                <a:gd name="T10" fmla="*/ 0 w 6333"/>
                <a:gd name="T11" fmla="*/ 0 h 150"/>
                <a:gd name="T12" fmla="*/ 12 w 633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33"/>
                <a:gd name="T22" fmla="*/ 0 h 150"/>
                <a:gd name="T23" fmla="*/ 6333 w 6333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33" h="150">
                  <a:moveTo>
                    <a:pt x="6333" y="150"/>
                  </a:moveTo>
                  <a:lnTo>
                    <a:pt x="6333" y="75"/>
                  </a:lnTo>
                  <a:lnTo>
                    <a:pt x="6333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0" y="150"/>
                  </a:lnTo>
                  <a:lnTo>
                    <a:pt x="6333" y="15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8" name="Freeform 39"/>
            <p:cNvSpPr>
              <a:spLocks/>
            </p:cNvSpPr>
            <p:nvPr/>
          </p:nvSpPr>
          <p:spPr bwMode="auto">
            <a:xfrm>
              <a:off x="3458" y="1703"/>
              <a:ext cx="9" cy="9"/>
            </a:xfrm>
            <a:custGeom>
              <a:avLst/>
              <a:gdLst>
                <a:gd name="T0" fmla="*/ 0 w 74"/>
                <a:gd name="T1" fmla="*/ 0 h 75"/>
                <a:gd name="T2" fmla="*/ 0 w 74"/>
                <a:gd name="T3" fmla="*/ 0 h 75"/>
                <a:gd name="T4" fmla="*/ 0 w 74"/>
                <a:gd name="T5" fmla="*/ 0 h 75"/>
                <a:gd name="T6" fmla="*/ 0 w 74"/>
                <a:gd name="T7" fmla="*/ 0 h 75"/>
                <a:gd name="T8" fmla="*/ 0 w 74"/>
                <a:gd name="T9" fmla="*/ 0 h 75"/>
                <a:gd name="T10" fmla="*/ 0 w 74"/>
                <a:gd name="T11" fmla="*/ 0 h 75"/>
                <a:gd name="T12" fmla="*/ 0 w 74"/>
                <a:gd name="T13" fmla="*/ 0 h 75"/>
                <a:gd name="T14" fmla="*/ 0 w 74"/>
                <a:gd name="T15" fmla="*/ 0 h 75"/>
                <a:gd name="T16" fmla="*/ 0 w 74"/>
                <a:gd name="T17" fmla="*/ 0 h 75"/>
                <a:gd name="T18" fmla="*/ 0 w 74"/>
                <a:gd name="T19" fmla="*/ 0 h 75"/>
                <a:gd name="T20" fmla="*/ 0 w 74"/>
                <a:gd name="T21" fmla="*/ 0 h 75"/>
                <a:gd name="T22" fmla="*/ 0 w 74"/>
                <a:gd name="T23" fmla="*/ 0 h 75"/>
                <a:gd name="T24" fmla="*/ 0 w 74"/>
                <a:gd name="T25" fmla="*/ 0 h 75"/>
                <a:gd name="T26" fmla="*/ 0 w 74"/>
                <a:gd name="T27" fmla="*/ 0 h 75"/>
                <a:gd name="T28" fmla="*/ 0 w 74"/>
                <a:gd name="T29" fmla="*/ 0 h 75"/>
                <a:gd name="T30" fmla="*/ 0 w 74"/>
                <a:gd name="T31" fmla="*/ 0 h 75"/>
                <a:gd name="T32" fmla="*/ 0 w 74"/>
                <a:gd name="T33" fmla="*/ 0 h 75"/>
                <a:gd name="T34" fmla="*/ 0 w 74"/>
                <a:gd name="T35" fmla="*/ 0 h 75"/>
                <a:gd name="T36" fmla="*/ 0 w 74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75"/>
                <a:gd name="T59" fmla="*/ 74 w 74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75">
                  <a:moveTo>
                    <a:pt x="74" y="0"/>
                  </a:moveTo>
                  <a:lnTo>
                    <a:pt x="74" y="75"/>
                  </a:lnTo>
                  <a:lnTo>
                    <a:pt x="67" y="75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5" y="70"/>
                  </a:lnTo>
                  <a:lnTo>
                    <a:pt x="39" y="66"/>
                  </a:lnTo>
                  <a:lnTo>
                    <a:pt x="33" y="63"/>
                  </a:lnTo>
                  <a:lnTo>
                    <a:pt x="26" y="58"/>
                  </a:lnTo>
                  <a:lnTo>
                    <a:pt x="22" y="53"/>
                  </a:lnTo>
                  <a:lnTo>
                    <a:pt x="16" y="48"/>
                  </a:lnTo>
                  <a:lnTo>
                    <a:pt x="12" y="42"/>
                  </a:lnTo>
                  <a:lnTo>
                    <a:pt x="8" y="36"/>
                  </a:lnTo>
                  <a:lnTo>
                    <a:pt x="5" y="29"/>
                  </a:lnTo>
                  <a:lnTo>
                    <a:pt x="3" y="22"/>
                  </a:lnTo>
                  <a:lnTo>
                    <a:pt x="1" y="15"/>
                  </a:lnTo>
                  <a:lnTo>
                    <a:pt x="0" y="8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9" name="Freeform 40"/>
            <p:cNvSpPr>
              <a:spLocks/>
            </p:cNvSpPr>
            <p:nvPr/>
          </p:nvSpPr>
          <p:spPr bwMode="auto">
            <a:xfrm>
              <a:off x="3458" y="1703"/>
              <a:ext cx="9" cy="9"/>
            </a:xfrm>
            <a:custGeom>
              <a:avLst/>
              <a:gdLst>
                <a:gd name="T0" fmla="*/ 0 w 74"/>
                <a:gd name="T1" fmla="*/ 0 h 75"/>
                <a:gd name="T2" fmla="*/ 0 w 74"/>
                <a:gd name="T3" fmla="*/ 0 h 75"/>
                <a:gd name="T4" fmla="*/ 0 w 74"/>
                <a:gd name="T5" fmla="*/ 0 h 75"/>
                <a:gd name="T6" fmla="*/ 0 w 74"/>
                <a:gd name="T7" fmla="*/ 0 h 75"/>
                <a:gd name="T8" fmla="*/ 0 w 74"/>
                <a:gd name="T9" fmla="*/ 0 h 75"/>
                <a:gd name="T10" fmla="*/ 0 w 74"/>
                <a:gd name="T11" fmla="*/ 0 h 75"/>
                <a:gd name="T12" fmla="*/ 0 w 74"/>
                <a:gd name="T13" fmla="*/ 0 h 75"/>
                <a:gd name="T14" fmla="*/ 0 w 74"/>
                <a:gd name="T15" fmla="*/ 0 h 75"/>
                <a:gd name="T16" fmla="*/ 0 w 74"/>
                <a:gd name="T17" fmla="*/ 0 h 75"/>
                <a:gd name="T18" fmla="*/ 0 w 74"/>
                <a:gd name="T19" fmla="*/ 0 h 75"/>
                <a:gd name="T20" fmla="*/ 0 w 74"/>
                <a:gd name="T21" fmla="*/ 0 h 75"/>
                <a:gd name="T22" fmla="*/ 0 w 74"/>
                <a:gd name="T23" fmla="*/ 0 h 75"/>
                <a:gd name="T24" fmla="*/ 0 w 74"/>
                <a:gd name="T25" fmla="*/ 0 h 75"/>
                <a:gd name="T26" fmla="*/ 0 w 74"/>
                <a:gd name="T27" fmla="*/ 0 h 75"/>
                <a:gd name="T28" fmla="*/ 0 w 74"/>
                <a:gd name="T29" fmla="*/ 0 h 75"/>
                <a:gd name="T30" fmla="*/ 0 w 74"/>
                <a:gd name="T31" fmla="*/ 0 h 75"/>
                <a:gd name="T32" fmla="*/ 0 w 74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"/>
                <a:gd name="T52" fmla="*/ 0 h 75"/>
                <a:gd name="T53" fmla="*/ 74 w 74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" h="75">
                  <a:moveTo>
                    <a:pt x="74" y="75"/>
                  </a:moveTo>
                  <a:lnTo>
                    <a:pt x="67" y="75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5" y="70"/>
                  </a:lnTo>
                  <a:lnTo>
                    <a:pt x="39" y="66"/>
                  </a:lnTo>
                  <a:lnTo>
                    <a:pt x="33" y="63"/>
                  </a:lnTo>
                  <a:lnTo>
                    <a:pt x="26" y="58"/>
                  </a:lnTo>
                  <a:lnTo>
                    <a:pt x="22" y="53"/>
                  </a:lnTo>
                  <a:lnTo>
                    <a:pt x="16" y="48"/>
                  </a:lnTo>
                  <a:lnTo>
                    <a:pt x="12" y="42"/>
                  </a:lnTo>
                  <a:lnTo>
                    <a:pt x="8" y="36"/>
                  </a:lnTo>
                  <a:lnTo>
                    <a:pt x="5" y="29"/>
                  </a:lnTo>
                  <a:lnTo>
                    <a:pt x="3" y="22"/>
                  </a:lnTo>
                  <a:lnTo>
                    <a:pt x="1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0" name="Freeform 41"/>
            <p:cNvSpPr>
              <a:spLocks/>
            </p:cNvSpPr>
            <p:nvPr/>
          </p:nvSpPr>
          <p:spPr bwMode="auto">
            <a:xfrm>
              <a:off x="3458" y="903"/>
              <a:ext cx="19" cy="800"/>
            </a:xfrm>
            <a:custGeom>
              <a:avLst/>
              <a:gdLst>
                <a:gd name="T0" fmla="*/ 0 w 149"/>
                <a:gd name="T1" fmla="*/ 13 h 6397"/>
                <a:gd name="T2" fmla="*/ 0 w 149"/>
                <a:gd name="T3" fmla="*/ 13 h 6397"/>
                <a:gd name="T4" fmla="*/ 0 w 149"/>
                <a:gd name="T5" fmla="*/ 13 h 6397"/>
                <a:gd name="T6" fmla="*/ 0 w 149"/>
                <a:gd name="T7" fmla="*/ 0 h 6397"/>
                <a:gd name="T8" fmla="*/ 0 w 149"/>
                <a:gd name="T9" fmla="*/ 0 h 6397"/>
                <a:gd name="T10" fmla="*/ 0 w 149"/>
                <a:gd name="T11" fmla="*/ 0 h 6397"/>
                <a:gd name="T12" fmla="*/ 0 w 149"/>
                <a:gd name="T13" fmla="*/ 13 h 6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6397"/>
                <a:gd name="T23" fmla="*/ 149 w 149"/>
                <a:gd name="T24" fmla="*/ 6397 h 63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6397">
                  <a:moveTo>
                    <a:pt x="0" y="6397"/>
                  </a:moveTo>
                  <a:lnTo>
                    <a:pt x="74" y="6397"/>
                  </a:lnTo>
                  <a:lnTo>
                    <a:pt x="149" y="6397"/>
                  </a:lnTo>
                  <a:lnTo>
                    <a:pt x="149" y="0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63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1" name="Freeform 42"/>
            <p:cNvSpPr>
              <a:spLocks/>
            </p:cNvSpPr>
            <p:nvPr/>
          </p:nvSpPr>
          <p:spPr bwMode="auto">
            <a:xfrm>
              <a:off x="3458" y="903"/>
              <a:ext cx="19" cy="800"/>
            </a:xfrm>
            <a:custGeom>
              <a:avLst/>
              <a:gdLst>
                <a:gd name="T0" fmla="*/ 0 w 149"/>
                <a:gd name="T1" fmla="*/ 13 h 6397"/>
                <a:gd name="T2" fmla="*/ 0 w 149"/>
                <a:gd name="T3" fmla="*/ 13 h 6397"/>
                <a:gd name="T4" fmla="*/ 0 w 149"/>
                <a:gd name="T5" fmla="*/ 13 h 6397"/>
                <a:gd name="T6" fmla="*/ 0 w 149"/>
                <a:gd name="T7" fmla="*/ 0 h 6397"/>
                <a:gd name="T8" fmla="*/ 0 w 149"/>
                <a:gd name="T9" fmla="*/ 0 h 6397"/>
                <a:gd name="T10" fmla="*/ 0 w 149"/>
                <a:gd name="T11" fmla="*/ 0 h 6397"/>
                <a:gd name="T12" fmla="*/ 0 w 149"/>
                <a:gd name="T13" fmla="*/ 13 h 6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6397"/>
                <a:gd name="T23" fmla="*/ 149 w 149"/>
                <a:gd name="T24" fmla="*/ 6397 h 63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6397">
                  <a:moveTo>
                    <a:pt x="0" y="6397"/>
                  </a:moveTo>
                  <a:lnTo>
                    <a:pt x="74" y="6397"/>
                  </a:lnTo>
                  <a:lnTo>
                    <a:pt x="149" y="6397"/>
                  </a:lnTo>
                  <a:lnTo>
                    <a:pt x="149" y="0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639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2" name="Freeform 43"/>
            <p:cNvSpPr>
              <a:spLocks/>
            </p:cNvSpPr>
            <p:nvPr/>
          </p:nvSpPr>
          <p:spPr bwMode="auto">
            <a:xfrm>
              <a:off x="3458" y="894"/>
              <a:ext cx="9" cy="9"/>
            </a:xfrm>
            <a:custGeom>
              <a:avLst/>
              <a:gdLst>
                <a:gd name="T0" fmla="*/ 0 w 74"/>
                <a:gd name="T1" fmla="*/ 0 h 75"/>
                <a:gd name="T2" fmla="*/ 0 w 74"/>
                <a:gd name="T3" fmla="*/ 0 h 75"/>
                <a:gd name="T4" fmla="*/ 0 w 74"/>
                <a:gd name="T5" fmla="*/ 0 h 75"/>
                <a:gd name="T6" fmla="*/ 0 w 74"/>
                <a:gd name="T7" fmla="*/ 0 h 75"/>
                <a:gd name="T8" fmla="*/ 0 w 74"/>
                <a:gd name="T9" fmla="*/ 0 h 75"/>
                <a:gd name="T10" fmla="*/ 0 w 74"/>
                <a:gd name="T11" fmla="*/ 0 h 75"/>
                <a:gd name="T12" fmla="*/ 0 w 74"/>
                <a:gd name="T13" fmla="*/ 0 h 75"/>
                <a:gd name="T14" fmla="*/ 0 w 74"/>
                <a:gd name="T15" fmla="*/ 0 h 75"/>
                <a:gd name="T16" fmla="*/ 0 w 74"/>
                <a:gd name="T17" fmla="*/ 0 h 75"/>
                <a:gd name="T18" fmla="*/ 0 w 74"/>
                <a:gd name="T19" fmla="*/ 0 h 75"/>
                <a:gd name="T20" fmla="*/ 0 w 74"/>
                <a:gd name="T21" fmla="*/ 0 h 75"/>
                <a:gd name="T22" fmla="*/ 0 w 74"/>
                <a:gd name="T23" fmla="*/ 0 h 75"/>
                <a:gd name="T24" fmla="*/ 0 w 74"/>
                <a:gd name="T25" fmla="*/ 0 h 75"/>
                <a:gd name="T26" fmla="*/ 0 w 74"/>
                <a:gd name="T27" fmla="*/ 0 h 75"/>
                <a:gd name="T28" fmla="*/ 0 w 74"/>
                <a:gd name="T29" fmla="*/ 0 h 75"/>
                <a:gd name="T30" fmla="*/ 0 w 74"/>
                <a:gd name="T31" fmla="*/ 0 h 75"/>
                <a:gd name="T32" fmla="*/ 0 w 74"/>
                <a:gd name="T33" fmla="*/ 0 h 75"/>
                <a:gd name="T34" fmla="*/ 0 w 74"/>
                <a:gd name="T35" fmla="*/ 0 h 75"/>
                <a:gd name="T36" fmla="*/ 0 w 74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75"/>
                <a:gd name="T59" fmla="*/ 74 w 74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75">
                  <a:moveTo>
                    <a:pt x="74" y="75"/>
                  </a:moveTo>
                  <a:lnTo>
                    <a:pt x="0" y="75"/>
                  </a:lnTo>
                  <a:lnTo>
                    <a:pt x="0" y="67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6" y="27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33" y="13"/>
                  </a:lnTo>
                  <a:lnTo>
                    <a:pt x="39" y="9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3" name="Freeform 44"/>
            <p:cNvSpPr>
              <a:spLocks/>
            </p:cNvSpPr>
            <p:nvPr/>
          </p:nvSpPr>
          <p:spPr bwMode="auto">
            <a:xfrm>
              <a:off x="3458" y="894"/>
              <a:ext cx="9" cy="9"/>
            </a:xfrm>
            <a:custGeom>
              <a:avLst/>
              <a:gdLst>
                <a:gd name="T0" fmla="*/ 0 w 74"/>
                <a:gd name="T1" fmla="*/ 0 h 75"/>
                <a:gd name="T2" fmla="*/ 0 w 74"/>
                <a:gd name="T3" fmla="*/ 0 h 75"/>
                <a:gd name="T4" fmla="*/ 0 w 74"/>
                <a:gd name="T5" fmla="*/ 0 h 75"/>
                <a:gd name="T6" fmla="*/ 0 w 74"/>
                <a:gd name="T7" fmla="*/ 0 h 75"/>
                <a:gd name="T8" fmla="*/ 0 w 74"/>
                <a:gd name="T9" fmla="*/ 0 h 75"/>
                <a:gd name="T10" fmla="*/ 0 w 74"/>
                <a:gd name="T11" fmla="*/ 0 h 75"/>
                <a:gd name="T12" fmla="*/ 0 w 74"/>
                <a:gd name="T13" fmla="*/ 0 h 75"/>
                <a:gd name="T14" fmla="*/ 0 w 74"/>
                <a:gd name="T15" fmla="*/ 0 h 75"/>
                <a:gd name="T16" fmla="*/ 0 w 74"/>
                <a:gd name="T17" fmla="*/ 0 h 75"/>
                <a:gd name="T18" fmla="*/ 0 w 74"/>
                <a:gd name="T19" fmla="*/ 0 h 75"/>
                <a:gd name="T20" fmla="*/ 0 w 74"/>
                <a:gd name="T21" fmla="*/ 0 h 75"/>
                <a:gd name="T22" fmla="*/ 0 w 74"/>
                <a:gd name="T23" fmla="*/ 0 h 75"/>
                <a:gd name="T24" fmla="*/ 0 w 74"/>
                <a:gd name="T25" fmla="*/ 0 h 75"/>
                <a:gd name="T26" fmla="*/ 0 w 74"/>
                <a:gd name="T27" fmla="*/ 0 h 75"/>
                <a:gd name="T28" fmla="*/ 0 w 74"/>
                <a:gd name="T29" fmla="*/ 0 h 75"/>
                <a:gd name="T30" fmla="*/ 0 w 74"/>
                <a:gd name="T31" fmla="*/ 0 h 75"/>
                <a:gd name="T32" fmla="*/ 0 w 74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"/>
                <a:gd name="T52" fmla="*/ 0 h 75"/>
                <a:gd name="T53" fmla="*/ 74 w 74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" h="75">
                  <a:moveTo>
                    <a:pt x="0" y="75"/>
                  </a:moveTo>
                  <a:lnTo>
                    <a:pt x="0" y="67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6" y="27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33" y="13"/>
                  </a:lnTo>
                  <a:lnTo>
                    <a:pt x="39" y="9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4" name="Freeform 45"/>
            <p:cNvSpPr>
              <a:spLocks/>
            </p:cNvSpPr>
            <p:nvPr/>
          </p:nvSpPr>
          <p:spPr bwMode="auto">
            <a:xfrm>
              <a:off x="4250" y="894"/>
              <a:ext cx="9" cy="18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w 75"/>
                <a:gd name="T35" fmla="*/ 0 h 150"/>
                <a:gd name="T36" fmla="*/ 0 w 75"/>
                <a:gd name="T37" fmla="*/ 0 h 1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150"/>
                <a:gd name="T59" fmla="*/ 75 w 75"/>
                <a:gd name="T60" fmla="*/ 150 h 1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150">
                  <a:moveTo>
                    <a:pt x="75" y="75"/>
                  </a:moveTo>
                  <a:lnTo>
                    <a:pt x="75" y="150"/>
                  </a:lnTo>
                  <a:lnTo>
                    <a:pt x="60" y="149"/>
                  </a:lnTo>
                  <a:lnTo>
                    <a:pt x="46" y="145"/>
                  </a:lnTo>
                  <a:lnTo>
                    <a:pt x="34" y="138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6" y="6"/>
                  </a:lnTo>
                  <a:lnTo>
                    <a:pt x="60" y="1"/>
                  </a:lnTo>
                  <a:lnTo>
                    <a:pt x="75" y="0"/>
                  </a:lnTo>
                  <a:lnTo>
                    <a:pt x="75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5" name="Freeform 46"/>
            <p:cNvSpPr>
              <a:spLocks/>
            </p:cNvSpPr>
            <p:nvPr/>
          </p:nvSpPr>
          <p:spPr bwMode="auto">
            <a:xfrm>
              <a:off x="4250" y="894"/>
              <a:ext cx="9" cy="18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150"/>
                <a:gd name="T53" fmla="*/ 75 w 75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150">
                  <a:moveTo>
                    <a:pt x="75" y="150"/>
                  </a:moveTo>
                  <a:lnTo>
                    <a:pt x="60" y="149"/>
                  </a:lnTo>
                  <a:lnTo>
                    <a:pt x="46" y="145"/>
                  </a:lnTo>
                  <a:lnTo>
                    <a:pt x="34" y="138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6" y="6"/>
                  </a:lnTo>
                  <a:lnTo>
                    <a:pt x="60" y="1"/>
                  </a:lnTo>
                  <a:lnTo>
                    <a:pt x="7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6" name="Freeform 47"/>
            <p:cNvSpPr>
              <a:spLocks/>
            </p:cNvSpPr>
            <p:nvPr/>
          </p:nvSpPr>
          <p:spPr bwMode="auto">
            <a:xfrm>
              <a:off x="4259" y="894"/>
              <a:ext cx="660" cy="18"/>
            </a:xfrm>
            <a:custGeom>
              <a:avLst/>
              <a:gdLst>
                <a:gd name="T0" fmla="*/ 0 w 5278"/>
                <a:gd name="T1" fmla="*/ 0 h 150"/>
                <a:gd name="T2" fmla="*/ 0 w 5278"/>
                <a:gd name="T3" fmla="*/ 0 h 150"/>
                <a:gd name="T4" fmla="*/ 0 w 5278"/>
                <a:gd name="T5" fmla="*/ 0 h 150"/>
                <a:gd name="T6" fmla="*/ 10 w 5278"/>
                <a:gd name="T7" fmla="*/ 0 h 150"/>
                <a:gd name="T8" fmla="*/ 10 w 5278"/>
                <a:gd name="T9" fmla="*/ 0 h 150"/>
                <a:gd name="T10" fmla="*/ 10 w 5278"/>
                <a:gd name="T11" fmla="*/ 0 h 150"/>
                <a:gd name="T12" fmla="*/ 0 w 5278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78"/>
                <a:gd name="T22" fmla="*/ 0 h 150"/>
                <a:gd name="T23" fmla="*/ 5278 w 5278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78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5278" y="150"/>
                  </a:lnTo>
                  <a:lnTo>
                    <a:pt x="5278" y="75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7" name="Freeform 48"/>
            <p:cNvSpPr>
              <a:spLocks/>
            </p:cNvSpPr>
            <p:nvPr/>
          </p:nvSpPr>
          <p:spPr bwMode="auto">
            <a:xfrm>
              <a:off x="4259" y="894"/>
              <a:ext cx="660" cy="18"/>
            </a:xfrm>
            <a:custGeom>
              <a:avLst/>
              <a:gdLst>
                <a:gd name="T0" fmla="*/ 0 w 5278"/>
                <a:gd name="T1" fmla="*/ 0 h 150"/>
                <a:gd name="T2" fmla="*/ 0 w 5278"/>
                <a:gd name="T3" fmla="*/ 0 h 150"/>
                <a:gd name="T4" fmla="*/ 0 w 5278"/>
                <a:gd name="T5" fmla="*/ 0 h 150"/>
                <a:gd name="T6" fmla="*/ 10 w 5278"/>
                <a:gd name="T7" fmla="*/ 0 h 150"/>
                <a:gd name="T8" fmla="*/ 10 w 5278"/>
                <a:gd name="T9" fmla="*/ 0 h 150"/>
                <a:gd name="T10" fmla="*/ 10 w 5278"/>
                <a:gd name="T11" fmla="*/ 0 h 150"/>
                <a:gd name="T12" fmla="*/ 0 w 5278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78"/>
                <a:gd name="T22" fmla="*/ 0 h 150"/>
                <a:gd name="T23" fmla="*/ 5278 w 5278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78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5278" y="150"/>
                  </a:lnTo>
                  <a:lnTo>
                    <a:pt x="5278" y="75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8" name="Freeform 49"/>
            <p:cNvSpPr>
              <a:spLocks/>
            </p:cNvSpPr>
            <p:nvPr/>
          </p:nvSpPr>
          <p:spPr bwMode="auto">
            <a:xfrm>
              <a:off x="4919" y="894"/>
              <a:ext cx="9" cy="18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w 75"/>
                <a:gd name="T35" fmla="*/ 0 h 150"/>
                <a:gd name="T36" fmla="*/ 0 w 75"/>
                <a:gd name="T37" fmla="*/ 0 h 1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150"/>
                <a:gd name="T59" fmla="*/ 75 w 75"/>
                <a:gd name="T60" fmla="*/ 150 h 1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150">
                  <a:moveTo>
                    <a:pt x="0" y="75"/>
                  </a:moveTo>
                  <a:lnTo>
                    <a:pt x="0" y="0"/>
                  </a:lnTo>
                  <a:lnTo>
                    <a:pt x="15" y="1"/>
                  </a:lnTo>
                  <a:lnTo>
                    <a:pt x="29" y="6"/>
                  </a:lnTo>
                  <a:lnTo>
                    <a:pt x="42" y="13"/>
                  </a:lnTo>
                  <a:lnTo>
                    <a:pt x="53" y="23"/>
                  </a:lnTo>
                  <a:lnTo>
                    <a:pt x="63" y="34"/>
                  </a:lnTo>
                  <a:lnTo>
                    <a:pt x="70" y="46"/>
                  </a:lnTo>
                  <a:lnTo>
                    <a:pt x="74" y="61"/>
                  </a:lnTo>
                  <a:lnTo>
                    <a:pt x="75" y="75"/>
                  </a:lnTo>
                  <a:lnTo>
                    <a:pt x="74" y="90"/>
                  </a:lnTo>
                  <a:lnTo>
                    <a:pt x="70" y="104"/>
                  </a:lnTo>
                  <a:lnTo>
                    <a:pt x="63" y="117"/>
                  </a:lnTo>
                  <a:lnTo>
                    <a:pt x="53" y="128"/>
                  </a:lnTo>
                  <a:lnTo>
                    <a:pt x="42" y="138"/>
                  </a:lnTo>
                  <a:lnTo>
                    <a:pt x="29" y="145"/>
                  </a:lnTo>
                  <a:lnTo>
                    <a:pt x="15" y="149"/>
                  </a:lnTo>
                  <a:lnTo>
                    <a:pt x="0" y="15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59" name="Freeform 50"/>
            <p:cNvSpPr>
              <a:spLocks/>
            </p:cNvSpPr>
            <p:nvPr/>
          </p:nvSpPr>
          <p:spPr bwMode="auto">
            <a:xfrm>
              <a:off x="4919" y="894"/>
              <a:ext cx="9" cy="18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150"/>
                <a:gd name="T53" fmla="*/ 75 w 75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150">
                  <a:moveTo>
                    <a:pt x="0" y="0"/>
                  </a:moveTo>
                  <a:lnTo>
                    <a:pt x="15" y="1"/>
                  </a:lnTo>
                  <a:lnTo>
                    <a:pt x="29" y="6"/>
                  </a:lnTo>
                  <a:lnTo>
                    <a:pt x="42" y="13"/>
                  </a:lnTo>
                  <a:lnTo>
                    <a:pt x="53" y="23"/>
                  </a:lnTo>
                  <a:lnTo>
                    <a:pt x="63" y="34"/>
                  </a:lnTo>
                  <a:lnTo>
                    <a:pt x="70" y="46"/>
                  </a:lnTo>
                  <a:lnTo>
                    <a:pt x="74" y="61"/>
                  </a:lnTo>
                  <a:lnTo>
                    <a:pt x="75" y="75"/>
                  </a:lnTo>
                  <a:lnTo>
                    <a:pt x="74" y="90"/>
                  </a:lnTo>
                  <a:lnTo>
                    <a:pt x="70" y="104"/>
                  </a:lnTo>
                  <a:lnTo>
                    <a:pt x="63" y="117"/>
                  </a:lnTo>
                  <a:lnTo>
                    <a:pt x="53" y="128"/>
                  </a:lnTo>
                  <a:lnTo>
                    <a:pt x="42" y="138"/>
                  </a:lnTo>
                  <a:lnTo>
                    <a:pt x="29" y="145"/>
                  </a:lnTo>
                  <a:lnTo>
                    <a:pt x="15" y="149"/>
                  </a:lnTo>
                  <a:lnTo>
                    <a:pt x="0" y="1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0" name="Freeform 51"/>
            <p:cNvSpPr>
              <a:spLocks/>
            </p:cNvSpPr>
            <p:nvPr/>
          </p:nvSpPr>
          <p:spPr bwMode="auto">
            <a:xfrm>
              <a:off x="4250" y="1693"/>
              <a:ext cx="9" cy="19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w 75"/>
                <a:gd name="T35" fmla="*/ 0 h 150"/>
                <a:gd name="T36" fmla="*/ 0 w 75"/>
                <a:gd name="T37" fmla="*/ 0 h 1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150"/>
                <a:gd name="T59" fmla="*/ 75 w 75"/>
                <a:gd name="T60" fmla="*/ 150 h 1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150">
                  <a:moveTo>
                    <a:pt x="75" y="75"/>
                  </a:moveTo>
                  <a:lnTo>
                    <a:pt x="75" y="150"/>
                  </a:lnTo>
                  <a:lnTo>
                    <a:pt x="60" y="149"/>
                  </a:lnTo>
                  <a:lnTo>
                    <a:pt x="46" y="145"/>
                  </a:lnTo>
                  <a:lnTo>
                    <a:pt x="34" y="138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6" y="6"/>
                  </a:lnTo>
                  <a:lnTo>
                    <a:pt x="60" y="2"/>
                  </a:lnTo>
                  <a:lnTo>
                    <a:pt x="75" y="0"/>
                  </a:lnTo>
                  <a:lnTo>
                    <a:pt x="75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1" name="Freeform 52"/>
            <p:cNvSpPr>
              <a:spLocks/>
            </p:cNvSpPr>
            <p:nvPr/>
          </p:nvSpPr>
          <p:spPr bwMode="auto">
            <a:xfrm>
              <a:off x="4250" y="1693"/>
              <a:ext cx="9" cy="19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150"/>
                <a:gd name="T53" fmla="*/ 75 w 75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150">
                  <a:moveTo>
                    <a:pt x="75" y="150"/>
                  </a:moveTo>
                  <a:lnTo>
                    <a:pt x="60" y="149"/>
                  </a:lnTo>
                  <a:lnTo>
                    <a:pt x="46" y="145"/>
                  </a:lnTo>
                  <a:lnTo>
                    <a:pt x="34" y="138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6" y="6"/>
                  </a:lnTo>
                  <a:lnTo>
                    <a:pt x="60" y="2"/>
                  </a:lnTo>
                  <a:lnTo>
                    <a:pt x="7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2" name="Freeform 53"/>
            <p:cNvSpPr>
              <a:spLocks/>
            </p:cNvSpPr>
            <p:nvPr/>
          </p:nvSpPr>
          <p:spPr bwMode="auto">
            <a:xfrm>
              <a:off x="4259" y="1693"/>
              <a:ext cx="660" cy="19"/>
            </a:xfrm>
            <a:custGeom>
              <a:avLst/>
              <a:gdLst>
                <a:gd name="T0" fmla="*/ 0 w 5278"/>
                <a:gd name="T1" fmla="*/ 0 h 150"/>
                <a:gd name="T2" fmla="*/ 0 w 5278"/>
                <a:gd name="T3" fmla="*/ 0 h 150"/>
                <a:gd name="T4" fmla="*/ 0 w 5278"/>
                <a:gd name="T5" fmla="*/ 0 h 150"/>
                <a:gd name="T6" fmla="*/ 10 w 5278"/>
                <a:gd name="T7" fmla="*/ 0 h 150"/>
                <a:gd name="T8" fmla="*/ 10 w 5278"/>
                <a:gd name="T9" fmla="*/ 0 h 150"/>
                <a:gd name="T10" fmla="*/ 10 w 5278"/>
                <a:gd name="T11" fmla="*/ 0 h 150"/>
                <a:gd name="T12" fmla="*/ 0 w 5278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78"/>
                <a:gd name="T22" fmla="*/ 0 h 150"/>
                <a:gd name="T23" fmla="*/ 5278 w 5278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78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5278" y="150"/>
                  </a:lnTo>
                  <a:lnTo>
                    <a:pt x="5278" y="75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3" name="Freeform 54"/>
            <p:cNvSpPr>
              <a:spLocks/>
            </p:cNvSpPr>
            <p:nvPr/>
          </p:nvSpPr>
          <p:spPr bwMode="auto">
            <a:xfrm>
              <a:off x="4259" y="1693"/>
              <a:ext cx="660" cy="19"/>
            </a:xfrm>
            <a:custGeom>
              <a:avLst/>
              <a:gdLst>
                <a:gd name="T0" fmla="*/ 0 w 5278"/>
                <a:gd name="T1" fmla="*/ 0 h 150"/>
                <a:gd name="T2" fmla="*/ 0 w 5278"/>
                <a:gd name="T3" fmla="*/ 0 h 150"/>
                <a:gd name="T4" fmla="*/ 0 w 5278"/>
                <a:gd name="T5" fmla="*/ 0 h 150"/>
                <a:gd name="T6" fmla="*/ 10 w 5278"/>
                <a:gd name="T7" fmla="*/ 0 h 150"/>
                <a:gd name="T8" fmla="*/ 10 w 5278"/>
                <a:gd name="T9" fmla="*/ 0 h 150"/>
                <a:gd name="T10" fmla="*/ 10 w 5278"/>
                <a:gd name="T11" fmla="*/ 0 h 150"/>
                <a:gd name="T12" fmla="*/ 0 w 5278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78"/>
                <a:gd name="T22" fmla="*/ 0 h 150"/>
                <a:gd name="T23" fmla="*/ 5278 w 5278"/>
                <a:gd name="T24" fmla="*/ 150 h 1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78" h="150">
                  <a:moveTo>
                    <a:pt x="0" y="0"/>
                  </a:moveTo>
                  <a:lnTo>
                    <a:pt x="0" y="75"/>
                  </a:lnTo>
                  <a:lnTo>
                    <a:pt x="0" y="150"/>
                  </a:lnTo>
                  <a:lnTo>
                    <a:pt x="5278" y="150"/>
                  </a:lnTo>
                  <a:lnTo>
                    <a:pt x="5278" y="75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4" name="Freeform 55"/>
            <p:cNvSpPr>
              <a:spLocks/>
            </p:cNvSpPr>
            <p:nvPr/>
          </p:nvSpPr>
          <p:spPr bwMode="auto">
            <a:xfrm>
              <a:off x="4919" y="1693"/>
              <a:ext cx="9" cy="19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w 75"/>
                <a:gd name="T35" fmla="*/ 0 h 150"/>
                <a:gd name="T36" fmla="*/ 0 w 75"/>
                <a:gd name="T37" fmla="*/ 0 h 1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5"/>
                <a:gd name="T58" fmla="*/ 0 h 150"/>
                <a:gd name="T59" fmla="*/ 75 w 75"/>
                <a:gd name="T60" fmla="*/ 150 h 1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5" h="150">
                  <a:moveTo>
                    <a:pt x="0" y="75"/>
                  </a:moveTo>
                  <a:lnTo>
                    <a:pt x="0" y="0"/>
                  </a:lnTo>
                  <a:lnTo>
                    <a:pt x="15" y="2"/>
                  </a:lnTo>
                  <a:lnTo>
                    <a:pt x="29" y="6"/>
                  </a:lnTo>
                  <a:lnTo>
                    <a:pt x="42" y="13"/>
                  </a:lnTo>
                  <a:lnTo>
                    <a:pt x="53" y="23"/>
                  </a:lnTo>
                  <a:lnTo>
                    <a:pt x="63" y="34"/>
                  </a:lnTo>
                  <a:lnTo>
                    <a:pt x="70" y="46"/>
                  </a:lnTo>
                  <a:lnTo>
                    <a:pt x="74" y="61"/>
                  </a:lnTo>
                  <a:lnTo>
                    <a:pt x="75" y="75"/>
                  </a:lnTo>
                  <a:lnTo>
                    <a:pt x="74" y="90"/>
                  </a:lnTo>
                  <a:lnTo>
                    <a:pt x="70" y="104"/>
                  </a:lnTo>
                  <a:lnTo>
                    <a:pt x="63" y="117"/>
                  </a:lnTo>
                  <a:lnTo>
                    <a:pt x="53" y="128"/>
                  </a:lnTo>
                  <a:lnTo>
                    <a:pt x="42" y="138"/>
                  </a:lnTo>
                  <a:lnTo>
                    <a:pt x="29" y="145"/>
                  </a:lnTo>
                  <a:lnTo>
                    <a:pt x="15" y="149"/>
                  </a:lnTo>
                  <a:lnTo>
                    <a:pt x="0" y="15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5" name="Freeform 56"/>
            <p:cNvSpPr>
              <a:spLocks/>
            </p:cNvSpPr>
            <p:nvPr/>
          </p:nvSpPr>
          <p:spPr bwMode="auto">
            <a:xfrm>
              <a:off x="4919" y="1693"/>
              <a:ext cx="9" cy="19"/>
            </a:xfrm>
            <a:custGeom>
              <a:avLst/>
              <a:gdLst>
                <a:gd name="T0" fmla="*/ 0 w 75"/>
                <a:gd name="T1" fmla="*/ 0 h 150"/>
                <a:gd name="T2" fmla="*/ 0 w 75"/>
                <a:gd name="T3" fmla="*/ 0 h 150"/>
                <a:gd name="T4" fmla="*/ 0 w 75"/>
                <a:gd name="T5" fmla="*/ 0 h 150"/>
                <a:gd name="T6" fmla="*/ 0 w 75"/>
                <a:gd name="T7" fmla="*/ 0 h 150"/>
                <a:gd name="T8" fmla="*/ 0 w 75"/>
                <a:gd name="T9" fmla="*/ 0 h 150"/>
                <a:gd name="T10" fmla="*/ 0 w 75"/>
                <a:gd name="T11" fmla="*/ 0 h 150"/>
                <a:gd name="T12" fmla="*/ 0 w 75"/>
                <a:gd name="T13" fmla="*/ 0 h 150"/>
                <a:gd name="T14" fmla="*/ 0 w 75"/>
                <a:gd name="T15" fmla="*/ 0 h 150"/>
                <a:gd name="T16" fmla="*/ 0 w 75"/>
                <a:gd name="T17" fmla="*/ 0 h 150"/>
                <a:gd name="T18" fmla="*/ 0 w 75"/>
                <a:gd name="T19" fmla="*/ 0 h 150"/>
                <a:gd name="T20" fmla="*/ 0 w 75"/>
                <a:gd name="T21" fmla="*/ 0 h 150"/>
                <a:gd name="T22" fmla="*/ 0 w 75"/>
                <a:gd name="T23" fmla="*/ 0 h 150"/>
                <a:gd name="T24" fmla="*/ 0 w 75"/>
                <a:gd name="T25" fmla="*/ 0 h 150"/>
                <a:gd name="T26" fmla="*/ 0 w 75"/>
                <a:gd name="T27" fmla="*/ 0 h 150"/>
                <a:gd name="T28" fmla="*/ 0 w 75"/>
                <a:gd name="T29" fmla="*/ 0 h 150"/>
                <a:gd name="T30" fmla="*/ 0 w 75"/>
                <a:gd name="T31" fmla="*/ 0 h 150"/>
                <a:gd name="T32" fmla="*/ 0 w 75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"/>
                <a:gd name="T52" fmla="*/ 0 h 150"/>
                <a:gd name="T53" fmla="*/ 75 w 75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" h="150">
                  <a:moveTo>
                    <a:pt x="0" y="0"/>
                  </a:moveTo>
                  <a:lnTo>
                    <a:pt x="15" y="2"/>
                  </a:lnTo>
                  <a:lnTo>
                    <a:pt x="29" y="6"/>
                  </a:lnTo>
                  <a:lnTo>
                    <a:pt x="42" y="13"/>
                  </a:lnTo>
                  <a:lnTo>
                    <a:pt x="53" y="23"/>
                  </a:lnTo>
                  <a:lnTo>
                    <a:pt x="63" y="34"/>
                  </a:lnTo>
                  <a:lnTo>
                    <a:pt x="70" y="46"/>
                  </a:lnTo>
                  <a:lnTo>
                    <a:pt x="74" y="61"/>
                  </a:lnTo>
                  <a:lnTo>
                    <a:pt x="75" y="75"/>
                  </a:lnTo>
                  <a:lnTo>
                    <a:pt x="74" y="90"/>
                  </a:lnTo>
                  <a:lnTo>
                    <a:pt x="70" y="104"/>
                  </a:lnTo>
                  <a:lnTo>
                    <a:pt x="63" y="117"/>
                  </a:lnTo>
                  <a:lnTo>
                    <a:pt x="53" y="128"/>
                  </a:lnTo>
                  <a:lnTo>
                    <a:pt x="42" y="138"/>
                  </a:lnTo>
                  <a:lnTo>
                    <a:pt x="29" y="145"/>
                  </a:lnTo>
                  <a:lnTo>
                    <a:pt x="15" y="149"/>
                  </a:lnTo>
                  <a:lnTo>
                    <a:pt x="0" y="1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6" name="Freeform 57"/>
            <p:cNvSpPr>
              <a:spLocks/>
            </p:cNvSpPr>
            <p:nvPr/>
          </p:nvSpPr>
          <p:spPr bwMode="auto">
            <a:xfrm>
              <a:off x="3462" y="1297"/>
              <a:ext cx="5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w 44"/>
                <a:gd name="T29" fmla="*/ 0 h 90"/>
                <a:gd name="T30" fmla="*/ 0 w 44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"/>
                <a:gd name="T49" fmla="*/ 0 h 90"/>
                <a:gd name="T50" fmla="*/ 44 w 44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" h="90">
                  <a:moveTo>
                    <a:pt x="44" y="45"/>
                  </a:moveTo>
                  <a:lnTo>
                    <a:pt x="44" y="90"/>
                  </a:ln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7" name="Freeform 58"/>
            <p:cNvSpPr>
              <a:spLocks/>
            </p:cNvSpPr>
            <p:nvPr/>
          </p:nvSpPr>
          <p:spPr bwMode="auto">
            <a:xfrm>
              <a:off x="3462" y="1297"/>
              <a:ext cx="5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90"/>
                <a:gd name="T44" fmla="*/ 44 w 44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90">
                  <a:moveTo>
                    <a:pt x="44" y="90"/>
                  </a:move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8" name="Freeform 59"/>
            <p:cNvSpPr>
              <a:spLocks/>
            </p:cNvSpPr>
            <p:nvPr/>
          </p:nvSpPr>
          <p:spPr bwMode="auto">
            <a:xfrm>
              <a:off x="3467" y="1297"/>
              <a:ext cx="575" cy="11"/>
            </a:xfrm>
            <a:custGeom>
              <a:avLst/>
              <a:gdLst>
                <a:gd name="T0" fmla="*/ 0 w 4597"/>
                <a:gd name="T1" fmla="*/ 0 h 90"/>
                <a:gd name="T2" fmla="*/ 0 w 4597"/>
                <a:gd name="T3" fmla="*/ 0 h 90"/>
                <a:gd name="T4" fmla="*/ 0 w 4597"/>
                <a:gd name="T5" fmla="*/ 0 h 90"/>
                <a:gd name="T6" fmla="*/ 9 w 4597"/>
                <a:gd name="T7" fmla="*/ 0 h 90"/>
                <a:gd name="T8" fmla="*/ 9 w 4597"/>
                <a:gd name="T9" fmla="*/ 0 h 90"/>
                <a:gd name="T10" fmla="*/ 9 w 4597"/>
                <a:gd name="T11" fmla="*/ 0 h 90"/>
                <a:gd name="T12" fmla="*/ 0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69" name="Freeform 60"/>
            <p:cNvSpPr>
              <a:spLocks/>
            </p:cNvSpPr>
            <p:nvPr/>
          </p:nvSpPr>
          <p:spPr bwMode="auto">
            <a:xfrm>
              <a:off x="3467" y="1297"/>
              <a:ext cx="575" cy="11"/>
            </a:xfrm>
            <a:custGeom>
              <a:avLst/>
              <a:gdLst>
                <a:gd name="T0" fmla="*/ 0 w 4597"/>
                <a:gd name="T1" fmla="*/ 0 h 90"/>
                <a:gd name="T2" fmla="*/ 0 w 4597"/>
                <a:gd name="T3" fmla="*/ 0 h 90"/>
                <a:gd name="T4" fmla="*/ 0 w 4597"/>
                <a:gd name="T5" fmla="*/ 0 h 90"/>
                <a:gd name="T6" fmla="*/ 9 w 4597"/>
                <a:gd name="T7" fmla="*/ 0 h 90"/>
                <a:gd name="T8" fmla="*/ 9 w 4597"/>
                <a:gd name="T9" fmla="*/ 0 h 90"/>
                <a:gd name="T10" fmla="*/ 9 w 4597"/>
                <a:gd name="T11" fmla="*/ 0 h 90"/>
                <a:gd name="T12" fmla="*/ 0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0" name="Freeform 61"/>
            <p:cNvSpPr>
              <a:spLocks/>
            </p:cNvSpPr>
            <p:nvPr/>
          </p:nvSpPr>
          <p:spPr bwMode="auto">
            <a:xfrm>
              <a:off x="4042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1" name="Freeform 62"/>
            <p:cNvSpPr>
              <a:spLocks/>
            </p:cNvSpPr>
            <p:nvPr/>
          </p:nvSpPr>
          <p:spPr bwMode="auto">
            <a:xfrm>
              <a:off x="4042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2" name="Freeform 63"/>
            <p:cNvSpPr>
              <a:spLocks/>
            </p:cNvSpPr>
            <p:nvPr/>
          </p:nvSpPr>
          <p:spPr bwMode="auto">
            <a:xfrm>
              <a:off x="4173" y="1297"/>
              <a:ext cx="6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w 44"/>
                <a:gd name="T29" fmla="*/ 0 h 90"/>
                <a:gd name="T30" fmla="*/ 0 w 44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"/>
                <a:gd name="T49" fmla="*/ 0 h 90"/>
                <a:gd name="T50" fmla="*/ 44 w 44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" h="90">
                  <a:moveTo>
                    <a:pt x="44" y="45"/>
                  </a:moveTo>
                  <a:lnTo>
                    <a:pt x="44" y="90"/>
                  </a:ln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7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7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3" name="Freeform 64"/>
            <p:cNvSpPr>
              <a:spLocks/>
            </p:cNvSpPr>
            <p:nvPr/>
          </p:nvSpPr>
          <p:spPr bwMode="auto">
            <a:xfrm>
              <a:off x="4173" y="1297"/>
              <a:ext cx="6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90"/>
                <a:gd name="T44" fmla="*/ 44 w 44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90">
                  <a:moveTo>
                    <a:pt x="44" y="90"/>
                  </a:move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7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7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4" name="Freeform 65"/>
            <p:cNvSpPr>
              <a:spLocks/>
            </p:cNvSpPr>
            <p:nvPr/>
          </p:nvSpPr>
          <p:spPr bwMode="auto">
            <a:xfrm>
              <a:off x="4179" y="1297"/>
              <a:ext cx="136" cy="11"/>
            </a:xfrm>
            <a:custGeom>
              <a:avLst/>
              <a:gdLst>
                <a:gd name="T0" fmla="*/ 0 w 1092"/>
                <a:gd name="T1" fmla="*/ 0 h 90"/>
                <a:gd name="T2" fmla="*/ 0 w 1092"/>
                <a:gd name="T3" fmla="*/ 0 h 90"/>
                <a:gd name="T4" fmla="*/ 0 w 1092"/>
                <a:gd name="T5" fmla="*/ 0 h 90"/>
                <a:gd name="T6" fmla="*/ 2 w 1092"/>
                <a:gd name="T7" fmla="*/ 0 h 90"/>
                <a:gd name="T8" fmla="*/ 2 w 1092"/>
                <a:gd name="T9" fmla="*/ 0 h 90"/>
                <a:gd name="T10" fmla="*/ 2 w 1092"/>
                <a:gd name="T11" fmla="*/ 0 h 90"/>
                <a:gd name="T12" fmla="*/ 0 w 1092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2"/>
                <a:gd name="T22" fmla="*/ 0 h 90"/>
                <a:gd name="T23" fmla="*/ 1092 w 109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2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1092" y="90"/>
                  </a:lnTo>
                  <a:lnTo>
                    <a:pt x="1092" y="45"/>
                  </a:lnTo>
                  <a:lnTo>
                    <a:pt x="10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5" name="Freeform 66"/>
            <p:cNvSpPr>
              <a:spLocks/>
            </p:cNvSpPr>
            <p:nvPr/>
          </p:nvSpPr>
          <p:spPr bwMode="auto">
            <a:xfrm>
              <a:off x="4179" y="1297"/>
              <a:ext cx="136" cy="11"/>
            </a:xfrm>
            <a:custGeom>
              <a:avLst/>
              <a:gdLst>
                <a:gd name="T0" fmla="*/ 0 w 1092"/>
                <a:gd name="T1" fmla="*/ 0 h 90"/>
                <a:gd name="T2" fmla="*/ 0 w 1092"/>
                <a:gd name="T3" fmla="*/ 0 h 90"/>
                <a:gd name="T4" fmla="*/ 0 w 1092"/>
                <a:gd name="T5" fmla="*/ 0 h 90"/>
                <a:gd name="T6" fmla="*/ 2 w 1092"/>
                <a:gd name="T7" fmla="*/ 0 h 90"/>
                <a:gd name="T8" fmla="*/ 2 w 1092"/>
                <a:gd name="T9" fmla="*/ 0 h 90"/>
                <a:gd name="T10" fmla="*/ 2 w 1092"/>
                <a:gd name="T11" fmla="*/ 0 h 90"/>
                <a:gd name="T12" fmla="*/ 0 w 1092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2"/>
                <a:gd name="T22" fmla="*/ 0 h 90"/>
                <a:gd name="T23" fmla="*/ 1092 w 109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2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1092" y="90"/>
                  </a:lnTo>
                  <a:lnTo>
                    <a:pt x="1092" y="45"/>
                  </a:lnTo>
                  <a:lnTo>
                    <a:pt x="109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6" name="Freeform 67"/>
            <p:cNvSpPr>
              <a:spLocks/>
            </p:cNvSpPr>
            <p:nvPr/>
          </p:nvSpPr>
          <p:spPr bwMode="auto">
            <a:xfrm>
              <a:off x="4315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7" name="Freeform 68"/>
            <p:cNvSpPr>
              <a:spLocks/>
            </p:cNvSpPr>
            <p:nvPr/>
          </p:nvSpPr>
          <p:spPr bwMode="auto">
            <a:xfrm>
              <a:off x="4315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8" name="Freeform 69"/>
            <p:cNvSpPr>
              <a:spLocks/>
            </p:cNvSpPr>
            <p:nvPr/>
          </p:nvSpPr>
          <p:spPr bwMode="auto">
            <a:xfrm>
              <a:off x="444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45" y="45"/>
                  </a:moveTo>
                  <a:lnTo>
                    <a:pt x="45" y="90"/>
                  </a:ln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4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  <a:lnTo>
                    <a:pt x="45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79" name="Freeform 70"/>
            <p:cNvSpPr>
              <a:spLocks/>
            </p:cNvSpPr>
            <p:nvPr/>
          </p:nvSpPr>
          <p:spPr bwMode="auto">
            <a:xfrm>
              <a:off x="444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45" y="90"/>
                  </a:move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4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0" name="Freeform 71"/>
            <p:cNvSpPr>
              <a:spLocks/>
            </p:cNvSpPr>
            <p:nvPr/>
          </p:nvSpPr>
          <p:spPr bwMode="auto">
            <a:xfrm>
              <a:off x="4452" y="1297"/>
              <a:ext cx="574" cy="11"/>
            </a:xfrm>
            <a:custGeom>
              <a:avLst/>
              <a:gdLst>
                <a:gd name="T0" fmla="*/ 0 w 4597"/>
                <a:gd name="T1" fmla="*/ 0 h 90"/>
                <a:gd name="T2" fmla="*/ 0 w 4597"/>
                <a:gd name="T3" fmla="*/ 0 h 90"/>
                <a:gd name="T4" fmla="*/ 0 w 4597"/>
                <a:gd name="T5" fmla="*/ 0 h 90"/>
                <a:gd name="T6" fmla="*/ 9 w 4597"/>
                <a:gd name="T7" fmla="*/ 0 h 90"/>
                <a:gd name="T8" fmla="*/ 9 w 4597"/>
                <a:gd name="T9" fmla="*/ 0 h 90"/>
                <a:gd name="T10" fmla="*/ 9 w 4597"/>
                <a:gd name="T11" fmla="*/ 0 h 90"/>
                <a:gd name="T12" fmla="*/ 0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1" name="Freeform 72"/>
            <p:cNvSpPr>
              <a:spLocks/>
            </p:cNvSpPr>
            <p:nvPr/>
          </p:nvSpPr>
          <p:spPr bwMode="auto">
            <a:xfrm>
              <a:off x="4452" y="1297"/>
              <a:ext cx="574" cy="11"/>
            </a:xfrm>
            <a:custGeom>
              <a:avLst/>
              <a:gdLst>
                <a:gd name="T0" fmla="*/ 0 w 4597"/>
                <a:gd name="T1" fmla="*/ 0 h 90"/>
                <a:gd name="T2" fmla="*/ 0 w 4597"/>
                <a:gd name="T3" fmla="*/ 0 h 90"/>
                <a:gd name="T4" fmla="*/ 0 w 4597"/>
                <a:gd name="T5" fmla="*/ 0 h 90"/>
                <a:gd name="T6" fmla="*/ 9 w 4597"/>
                <a:gd name="T7" fmla="*/ 0 h 90"/>
                <a:gd name="T8" fmla="*/ 9 w 4597"/>
                <a:gd name="T9" fmla="*/ 0 h 90"/>
                <a:gd name="T10" fmla="*/ 9 w 4597"/>
                <a:gd name="T11" fmla="*/ 0 h 90"/>
                <a:gd name="T12" fmla="*/ 0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0" y="0"/>
                  </a:move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2" name="Freeform 73"/>
            <p:cNvSpPr>
              <a:spLocks/>
            </p:cNvSpPr>
            <p:nvPr/>
          </p:nvSpPr>
          <p:spPr bwMode="auto">
            <a:xfrm>
              <a:off x="502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3" name="Freeform 74"/>
            <p:cNvSpPr>
              <a:spLocks/>
            </p:cNvSpPr>
            <p:nvPr/>
          </p:nvSpPr>
          <p:spPr bwMode="auto">
            <a:xfrm>
              <a:off x="502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4" name="Freeform 75"/>
            <p:cNvSpPr>
              <a:spLocks/>
            </p:cNvSpPr>
            <p:nvPr/>
          </p:nvSpPr>
          <p:spPr bwMode="auto">
            <a:xfrm>
              <a:off x="502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5" name="Freeform 76"/>
            <p:cNvSpPr>
              <a:spLocks/>
            </p:cNvSpPr>
            <p:nvPr/>
          </p:nvSpPr>
          <p:spPr bwMode="auto">
            <a:xfrm>
              <a:off x="502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6" name="Freeform 77"/>
            <p:cNvSpPr>
              <a:spLocks/>
            </p:cNvSpPr>
            <p:nvPr/>
          </p:nvSpPr>
          <p:spPr bwMode="auto">
            <a:xfrm>
              <a:off x="4452" y="1297"/>
              <a:ext cx="574" cy="11"/>
            </a:xfrm>
            <a:custGeom>
              <a:avLst/>
              <a:gdLst>
                <a:gd name="T0" fmla="*/ 9 w 4597"/>
                <a:gd name="T1" fmla="*/ 0 h 90"/>
                <a:gd name="T2" fmla="*/ 9 w 4597"/>
                <a:gd name="T3" fmla="*/ 0 h 90"/>
                <a:gd name="T4" fmla="*/ 9 w 4597"/>
                <a:gd name="T5" fmla="*/ 0 h 90"/>
                <a:gd name="T6" fmla="*/ 0 w 4597"/>
                <a:gd name="T7" fmla="*/ 0 h 90"/>
                <a:gd name="T8" fmla="*/ 0 w 4597"/>
                <a:gd name="T9" fmla="*/ 0 h 90"/>
                <a:gd name="T10" fmla="*/ 0 w 4597"/>
                <a:gd name="T11" fmla="*/ 0 h 90"/>
                <a:gd name="T12" fmla="*/ 9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4597" y="90"/>
                  </a:move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7" name="Freeform 78"/>
            <p:cNvSpPr>
              <a:spLocks/>
            </p:cNvSpPr>
            <p:nvPr/>
          </p:nvSpPr>
          <p:spPr bwMode="auto">
            <a:xfrm>
              <a:off x="4452" y="1297"/>
              <a:ext cx="574" cy="11"/>
            </a:xfrm>
            <a:custGeom>
              <a:avLst/>
              <a:gdLst>
                <a:gd name="T0" fmla="*/ 9 w 4597"/>
                <a:gd name="T1" fmla="*/ 0 h 90"/>
                <a:gd name="T2" fmla="*/ 9 w 4597"/>
                <a:gd name="T3" fmla="*/ 0 h 90"/>
                <a:gd name="T4" fmla="*/ 9 w 4597"/>
                <a:gd name="T5" fmla="*/ 0 h 90"/>
                <a:gd name="T6" fmla="*/ 0 w 4597"/>
                <a:gd name="T7" fmla="*/ 0 h 90"/>
                <a:gd name="T8" fmla="*/ 0 w 4597"/>
                <a:gd name="T9" fmla="*/ 0 h 90"/>
                <a:gd name="T10" fmla="*/ 0 w 4597"/>
                <a:gd name="T11" fmla="*/ 0 h 90"/>
                <a:gd name="T12" fmla="*/ 9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4597" y="90"/>
                  </a:move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8" name="Freeform 79"/>
            <p:cNvSpPr>
              <a:spLocks/>
            </p:cNvSpPr>
            <p:nvPr/>
          </p:nvSpPr>
          <p:spPr bwMode="auto">
            <a:xfrm>
              <a:off x="444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45" y="45"/>
                  </a:moveTo>
                  <a:lnTo>
                    <a:pt x="45" y="90"/>
                  </a:ln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4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  <a:lnTo>
                    <a:pt x="45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89" name="Freeform 80"/>
            <p:cNvSpPr>
              <a:spLocks/>
            </p:cNvSpPr>
            <p:nvPr/>
          </p:nvSpPr>
          <p:spPr bwMode="auto">
            <a:xfrm>
              <a:off x="4446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45" y="90"/>
                  </a:move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4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0" name="Freeform 81"/>
            <p:cNvSpPr>
              <a:spLocks/>
            </p:cNvSpPr>
            <p:nvPr/>
          </p:nvSpPr>
          <p:spPr bwMode="auto">
            <a:xfrm>
              <a:off x="4315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1" name="Freeform 82"/>
            <p:cNvSpPr>
              <a:spLocks/>
            </p:cNvSpPr>
            <p:nvPr/>
          </p:nvSpPr>
          <p:spPr bwMode="auto">
            <a:xfrm>
              <a:off x="4315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1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1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2" name="Freeform 83"/>
            <p:cNvSpPr>
              <a:spLocks/>
            </p:cNvSpPr>
            <p:nvPr/>
          </p:nvSpPr>
          <p:spPr bwMode="auto">
            <a:xfrm>
              <a:off x="4179" y="1297"/>
              <a:ext cx="136" cy="11"/>
            </a:xfrm>
            <a:custGeom>
              <a:avLst/>
              <a:gdLst>
                <a:gd name="T0" fmla="*/ 2 w 1092"/>
                <a:gd name="T1" fmla="*/ 0 h 90"/>
                <a:gd name="T2" fmla="*/ 2 w 1092"/>
                <a:gd name="T3" fmla="*/ 0 h 90"/>
                <a:gd name="T4" fmla="*/ 2 w 1092"/>
                <a:gd name="T5" fmla="*/ 0 h 90"/>
                <a:gd name="T6" fmla="*/ 0 w 1092"/>
                <a:gd name="T7" fmla="*/ 0 h 90"/>
                <a:gd name="T8" fmla="*/ 0 w 1092"/>
                <a:gd name="T9" fmla="*/ 0 h 90"/>
                <a:gd name="T10" fmla="*/ 0 w 1092"/>
                <a:gd name="T11" fmla="*/ 0 h 90"/>
                <a:gd name="T12" fmla="*/ 2 w 1092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2"/>
                <a:gd name="T22" fmla="*/ 0 h 90"/>
                <a:gd name="T23" fmla="*/ 1092 w 109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2" h="90">
                  <a:moveTo>
                    <a:pt x="1092" y="90"/>
                  </a:moveTo>
                  <a:lnTo>
                    <a:pt x="1092" y="45"/>
                  </a:lnTo>
                  <a:lnTo>
                    <a:pt x="1092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1092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3" name="Freeform 84"/>
            <p:cNvSpPr>
              <a:spLocks/>
            </p:cNvSpPr>
            <p:nvPr/>
          </p:nvSpPr>
          <p:spPr bwMode="auto">
            <a:xfrm>
              <a:off x="4179" y="1297"/>
              <a:ext cx="136" cy="11"/>
            </a:xfrm>
            <a:custGeom>
              <a:avLst/>
              <a:gdLst>
                <a:gd name="T0" fmla="*/ 2 w 1092"/>
                <a:gd name="T1" fmla="*/ 0 h 90"/>
                <a:gd name="T2" fmla="*/ 2 w 1092"/>
                <a:gd name="T3" fmla="*/ 0 h 90"/>
                <a:gd name="T4" fmla="*/ 2 w 1092"/>
                <a:gd name="T5" fmla="*/ 0 h 90"/>
                <a:gd name="T6" fmla="*/ 0 w 1092"/>
                <a:gd name="T7" fmla="*/ 0 h 90"/>
                <a:gd name="T8" fmla="*/ 0 w 1092"/>
                <a:gd name="T9" fmla="*/ 0 h 90"/>
                <a:gd name="T10" fmla="*/ 0 w 1092"/>
                <a:gd name="T11" fmla="*/ 0 h 90"/>
                <a:gd name="T12" fmla="*/ 2 w 1092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2"/>
                <a:gd name="T22" fmla="*/ 0 h 90"/>
                <a:gd name="T23" fmla="*/ 1092 w 109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2" h="90">
                  <a:moveTo>
                    <a:pt x="1092" y="90"/>
                  </a:moveTo>
                  <a:lnTo>
                    <a:pt x="1092" y="45"/>
                  </a:lnTo>
                  <a:lnTo>
                    <a:pt x="1092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1092" y="9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4" name="Freeform 85"/>
            <p:cNvSpPr>
              <a:spLocks/>
            </p:cNvSpPr>
            <p:nvPr/>
          </p:nvSpPr>
          <p:spPr bwMode="auto">
            <a:xfrm>
              <a:off x="4173" y="1297"/>
              <a:ext cx="6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w 44"/>
                <a:gd name="T29" fmla="*/ 0 h 90"/>
                <a:gd name="T30" fmla="*/ 0 w 44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"/>
                <a:gd name="T49" fmla="*/ 0 h 90"/>
                <a:gd name="T50" fmla="*/ 44 w 44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" h="90">
                  <a:moveTo>
                    <a:pt x="44" y="45"/>
                  </a:moveTo>
                  <a:lnTo>
                    <a:pt x="44" y="90"/>
                  </a:ln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7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7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5" name="Freeform 86"/>
            <p:cNvSpPr>
              <a:spLocks/>
            </p:cNvSpPr>
            <p:nvPr/>
          </p:nvSpPr>
          <p:spPr bwMode="auto">
            <a:xfrm>
              <a:off x="4173" y="1297"/>
              <a:ext cx="6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90"/>
                <a:gd name="T44" fmla="*/ 44 w 44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90">
                  <a:moveTo>
                    <a:pt x="44" y="90"/>
                  </a:move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7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7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6" name="Freeform 87"/>
            <p:cNvSpPr>
              <a:spLocks/>
            </p:cNvSpPr>
            <p:nvPr/>
          </p:nvSpPr>
          <p:spPr bwMode="auto">
            <a:xfrm>
              <a:off x="4042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7" name="Freeform 88"/>
            <p:cNvSpPr>
              <a:spLocks/>
            </p:cNvSpPr>
            <p:nvPr/>
          </p:nvSpPr>
          <p:spPr bwMode="auto">
            <a:xfrm>
              <a:off x="4042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1" y="1"/>
                  </a:lnTo>
                  <a:lnTo>
                    <a:pt x="21" y="6"/>
                  </a:lnTo>
                  <a:lnTo>
                    <a:pt x="30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0" y="78"/>
                  </a:lnTo>
                  <a:lnTo>
                    <a:pt x="21" y="84"/>
                  </a:lnTo>
                  <a:lnTo>
                    <a:pt x="11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8" name="Freeform 89"/>
            <p:cNvSpPr>
              <a:spLocks/>
            </p:cNvSpPr>
            <p:nvPr/>
          </p:nvSpPr>
          <p:spPr bwMode="auto">
            <a:xfrm>
              <a:off x="3467" y="1297"/>
              <a:ext cx="575" cy="11"/>
            </a:xfrm>
            <a:custGeom>
              <a:avLst/>
              <a:gdLst>
                <a:gd name="T0" fmla="*/ 9 w 4597"/>
                <a:gd name="T1" fmla="*/ 0 h 90"/>
                <a:gd name="T2" fmla="*/ 9 w 4597"/>
                <a:gd name="T3" fmla="*/ 0 h 90"/>
                <a:gd name="T4" fmla="*/ 9 w 4597"/>
                <a:gd name="T5" fmla="*/ 0 h 90"/>
                <a:gd name="T6" fmla="*/ 0 w 4597"/>
                <a:gd name="T7" fmla="*/ 0 h 90"/>
                <a:gd name="T8" fmla="*/ 0 w 4597"/>
                <a:gd name="T9" fmla="*/ 0 h 90"/>
                <a:gd name="T10" fmla="*/ 0 w 4597"/>
                <a:gd name="T11" fmla="*/ 0 h 90"/>
                <a:gd name="T12" fmla="*/ 9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4597" y="90"/>
                  </a:move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99" name="Freeform 90"/>
            <p:cNvSpPr>
              <a:spLocks/>
            </p:cNvSpPr>
            <p:nvPr/>
          </p:nvSpPr>
          <p:spPr bwMode="auto">
            <a:xfrm>
              <a:off x="3467" y="1297"/>
              <a:ext cx="575" cy="11"/>
            </a:xfrm>
            <a:custGeom>
              <a:avLst/>
              <a:gdLst>
                <a:gd name="T0" fmla="*/ 9 w 4597"/>
                <a:gd name="T1" fmla="*/ 0 h 90"/>
                <a:gd name="T2" fmla="*/ 9 w 4597"/>
                <a:gd name="T3" fmla="*/ 0 h 90"/>
                <a:gd name="T4" fmla="*/ 9 w 4597"/>
                <a:gd name="T5" fmla="*/ 0 h 90"/>
                <a:gd name="T6" fmla="*/ 0 w 4597"/>
                <a:gd name="T7" fmla="*/ 0 h 90"/>
                <a:gd name="T8" fmla="*/ 0 w 4597"/>
                <a:gd name="T9" fmla="*/ 0 h 90"/>
                <a:gd name="T10" fmla="*/ 0 w 4597"/>
                <a:gd name="T11" fmla="*/ 0 h 90"/>
                <a:gd name="T12" fmla="*/ 9 w 4597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97"/>
                <a:gd name="T22" fmla="*/ 0 h 90"/>
                <a:gd name="T23" fmla="*/ 4597 w 4597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97" h="90">
                  <a:moveTo>
                    <a:pt x="4597" y="90"/>
                  </a:moveTo>
                  <a:lnTo>
                    <a:pt x="4597" y="45"/>
                  </a:lnTo>
                  <a:lnTo>
                    <a:pt x="459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4597" y="9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0" name="Freeform 91"/>
            <p:cNvSpPr>
              <a:spLocks/>
            </p:cNvSpPr>
            <p:nvPr/>
          </p:nvSpPr>
          <p:spPr bwMode="auto">
            <a:xfrm>
              <a:off x="3462" y="1297"/>
              <a:ext cx="5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w 44"/>
                <a:gd name="T29" fmla="*/ 0 h 90"/>
                <a:gd name="T30" fmla="*/ 0 w 44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"/>
                <a:gd name="T49" fmla="*/ 0 h 90"/>
                <a:gd name="T50" fmla="*/ 44 w 44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" h="90">
                  <a:moveTo>
                    <a:pt x="44" y="45"/>
                  </a:moveTo>
                  <a:lnTo>
                    <a:pt x="44" y="90"/>
                  </a:ln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1" name="Freeform 92"/>
            <p:cNvSpPr>
              <a:spLocks/>
            </p:cNvSpPr>
            <p:nvPr/>
          </p:nvSpPr>
          <p:spPr bwMode="auto">
            <a:xfrm>
              <a:off x="3462" y="1297"/>
              <a:ext cx="5" cy="11"/>
            </a:xfrm>
            <a:custGeom>
              <a:avLst/>
              <a:gdLst>
                <a:gd name="T0" fmla="*/ 0 w 44"/>
                <a:gd name="T1" fmla="*/ 0 h 90"/>
                <a:gd name="T2" fmla="*/ 0 w 44"/>
                <a:gd name="T3" fmla="*/ 0 h 90"/>
                <a:gd name="T4" fmla="*/ 0 w 44"/>
                <a:gd name="T5" fmla="*/ 0 h 90"/>
                <a:gd name="T6" fmla="*/ 0 w 44"/>
                <a:gd name="T7" fmla="*/ 0 h 90"/>
                <a:gd name="T8" fmla="*/ 0 w 44"/>
                <a:gd name="T9" fmla="*/ 0 h 90"/>
                <a:gd name="T10" fmla="*/ 0 w 44"/>
                <a:gd name="T11" fmla="*/ 0 h 90"/>
                <a:gd name="T12" fmla="*/ 0 w 44"/>
                <a:gd name="T13" fmla="*/ 0 h 90"/>
                <a:gd name="T14" fmla="*/ 0 w 44"/>
                <a:gd name="T15" fmla="*/ 0 h 90"/>
                <a:gd name="T16" fmla="*/ 0 w 44"/>
                <a:gd name="T17" fmla="*/ 0 h 90"/>
                <a:gd name="T18" fmla="*/ 0 w 44"/>
                <a:gd name="T19" fmla="*/ 0 h 90"/>
                <a:gd name="T20" fmla="*/ 0 w 44"/>
                <a:gd name="T21" fmla="*/ 0 h 90"/>
                <a:gd name="T22" fmla="*/ 0 w 44"/>
                <a:gd name="T23" fmla="*/ 0 h 90"/>
                <a:gd name="T24" fmla="*/ 0 w 44"/>
                <a:gd name="T25" fmla="*/ 0 h 90"/>
                <a:gd name="T26" fmla="*/ 0 w 44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90"/>
                <a:gd name="T44" fmla="*/ 44 w 44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90">
                  <a:moveTo>
                    <a:pt x="44" y="90"/>
                  </a:moveTo>
                  <a:lnTo>
                    <a:pt x="33" y="88"/>
                  </a:lnTo>
                  <a:lnTo>
                    <a:pt x="23" y="84"/>
                  </a:lnTo>
                  <a:lnTo>
                    <a:pt x="14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4" y="11"/>
                  </a:lnTo>
                  <a:lnTo>
                    <a:pt x="23" y="6"/>
                  </a:lnTo>
                  <a:lnTo>
                    <a:pt x="33" y="1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2" name="Freeform 93"/>
            <p:cNvSpPr>
              <a:spLocks/>
            </p:cNvSpPr>
            <p:nvPr/>
          </p:nvSpPr>
          <p:spPr bwMode="auto">
            <a:xfrm>
              <a:off x="3467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0" y="45"/>
                  </a:moveTo>
                  <a:lnTo>
                    <a:pt x="0" y="0"/>
                  </a:lnTo>
                  <a:lnTo>
                    <a:pt x="12" y="1"/>
                  </a:lnTo>
                  <a:lnTo>
                    <a:pt x="22" y="6"/>
                  </a:lnTo>
                  <a:lnTo>
                    <a:pt x="31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1" y="78"/>
                  </a:lnTo>
                  <a:lnTo>
                    <a:pt x="22" y="84"/>
                  </a:lnTo>
                  <a:lnTo>
                    <a:pt x="12" y="88"/>
                  </a:lnTo>
                  <a:lnTo>
                    <a:pt x="0" y="9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3" name="Freeform 94"/>
            <p:cNvSpPr>
              <a:spLocks/>
            </p:cNvSpPr>
            <p:nvPr/>
          </p:nvSpPr>
          <p:spPr bwMode="auto">
            <a:xfrm>
              <a:off x="3467" y="1297"/>
              <a:ext cx="6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0" y="0"/>
                  </a:moveTo>
                  <a:lnTo>
                    <a:pt x="12" y="1"/>
                  </a:lnTo>
                  <a:lnTo>
                    <a:pt x="22" y="6"/>
                  </a:lnTo>
                  <a:lnTo>
                    <a:pt x="31" y="11"/>
                  </a:lnTo>
                  <a:lnTo>
                    <a:pt x="37" y="19"/>
                  </a:lnTo>
                  <a:lnTo>
                    <a:pt x="42" y="29"/>
                  </a:lnTo>
                  <a:lnTo>
                    <a:pt x="45" y="39"/>
                  </a:lnTo>
                  <a:lnTo>
                    <a:pt x="45" y="50"/>
                  </a:lnTo>
                  <a:lnTo>
                    <a:pt x="42" y="60"/>
                  </a:lnTo>
                  <a:lnTo>
                    <a:pt x="37" y="71"/>
                  </a:lnTo>
                  <a:lnTo>
                    <a:pt x="31" y="78"/>
                  </a:lnTo>
                  <a:lnTo>
                    <a:pt x="22" y="84"/>
                  </a:lnTo>
                  <a:lnTo>
                    <a:pt x="12" y="88"/>
                  </a:lnTo>
                  <a:lnTo>
                    <a:pt x="0" y="9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4" name="Freeform 95"/>
            <p:cNvSpPr>
              <a:spLocks/>
            </p:cNvSpPr>
            <p:nvPr/>
          </p:nvSpPr>
          <p:spPr bwMode="auto">
            <a:xfrm>
              <a:off x="3313" y="1297"/>
              <a:ext cx="154" cy="11"/>
            </a:xfrm>
            <a:custGeom>
              <a:avLst/>
              <a:gdLst>
                <a:gd name="T0" fmla="*/ 2 w 1231"/>
                <a:gd name="T1" fmla="*/ 0 h 90"/>
                <a:gd name="T2" fmla="*/ 2 w 1231"/>
                <a:gd name="T3" fmla="*/ 0 h 90"/>
                <a:gd name="T4" fmla="*/ 2 w 1231"/>
                <a:gd name="T5" fmla="*/ 0 h 90"/>
                <a:gd name="T6" fmla="*/ 0 w 1231"/>
                <a:gd name="T7" fmla="*/ 0 h 90"/>
                <a:gd name="T8" fmla="*/ 0 w 1231"/>
                <a:gd name="T9" fmla="*/ 0 h 90"/>
                <a:gd name="T10" fmla="*/ 0 w 1231"/>
                <a:gd name="T11" fmla="*/ 0 h 90"/>
                <a:gd name="T12" fmla="*/ 2 w 1231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1"/>
                <a:gd name="T22" fmla="*/ 0 h 90"/>
                <a:gd name="T23" fmla="*/ 1231 w 1231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1" h="90">
                  <a:moveTo>
                    <a:pt x="1231" y="90"/>
                  </a:moveTo>
                  <a:lnTo>
                    <a:pt x="1231" y="45"/>
                  </a:lnTo>
                  <a:lnTo>
                    <a:pt x="1231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1231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5" name="Freeform 96"/>
            <p:cNvSpPr>
              <a:spLocks/>
            </p:cNvSpPr>
            <p:nvPr/>
          </p:nvSpPr>
          <p:spPr bwMode="auto">
            <a:xfrm>
              <a:off x="3313" y="1297"/>
              <a:ext cx="154" cy="11"/>
            </a:xfrm>
            <a:custGeom>
              <a:avLst/>
              <a:gdLst>
                <a:gd name="T0" fmla="*/ 2 w 1231"/>
                <a:gd name="T1" fmla="*/ 0 h 90"/>
                <a:gd name="T2" fmla="*/ 2 w 1231"/>
                <a:gd name="T3" fmla="*/ 0 h 90"/>
                <a:gd name="T4" fmla="*/ 2 w 1231"/>
                <a:gd name="T5" fmla="*/ 0 h 90"/>
                <a:gd name="T6" fmla="*/ 0 w 1231"/>
                <a:gd name="T7" fmla="*/ 0 h 90"/>
                <a:gd name="T8" fmla="*/ 0 w 1231"/>
                <a:gd name="T9" fmla="*/ 0 h 90"/>
                <a:gd name="T10" fmla="*/ 0 w 1231"/>
                <a:gd name="T11" fmla="*/ 0 h 90"/>
                <a:gd name="T12" fmla="*/ 2 w 1231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1"/>
                <a:gd name="T22" fmla="*/ 0 h 90"/>
                <a:gd name="T23" fmla="*/ 1231 w 1231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1" h="90">
                  <a:moveTo>
                    <a:pt x="1231" y="90"/>
                  </a:moveTo>
                  <a:lnTo>
                    <a:pt x="1231" y="45"/>
                  </a:lnTo>
                  <a:lnTo>
                    <a:pt x="1231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0" y="90"/>
                  </a:lnTo>
                  <a:lnTo>
                    <a:pt x="1231" y="9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6" name="Freeform 97"/>
            <p:cNvSpPr>
              <a:spLocks/>
            </p:cNvSpPr>
            <p:nvPr/>
          </p:nvSpPr>
          <p:spPr bwMode="auto">
            <a:xfrm>
              <a:off x="3308" y="1297"/>
              <a:ext cx="5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w 45"/>
                <a:gd name="T29" fmla="*/ 0 h 90"/>
                <a:gd name="T30" fmla="*/ 0 w 45"/>
                <a:gd name="T31" fmla="*/ 0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"/>
                <a:gd name="T49" fmla="*/ 0 h 90"/>
                <a:gd name="T50" fmla="*/ 45 w 45"/>
                <a:gd name="T51" fmla="*/ 90 h 9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" h="90">
                  <a:moveTo>
                    <a:pt x="45" y="45"/>
                  </a:moveTo>
                  <a:lnTo>
                    <a:pt x="45" y="90"/>
                  </a:ln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  <a:lnTo>
                    <a:pt x="45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7" name="Freeform 98"/>
            <p:cNvSpPr>
              <a:spLocks/>
            </p:cNvSpPr>
            <p:nvPr/>
          </p:nvSpPr>
          <p:spPr bwMode="auto">
            <a:xfrm>
              <a:off x="3308" y="1297"/>
              <a:ext cx="5" cy="11"/>
            </a:xfrm>
            <a:custGeom>
              <a:avLst/>
              <a:gdLst>
                <a:gd name="T0" fmla="*/ 0 w 45"/>
                <a:gd name="T1" fmla="*/ 0 h 90"/>
                <a:gd name="T2" fmla="*/ 0 w 45"/>
                <a:gd name="T3" fmla="*/ 0 h 90"/>
                <a:gd name="T4" fmla="*/ 0 w 45"/>
                <a:gd name="T5" fmla="*/ 0 h 90"/>
                <a:gd name="T6" fmla="*/ 0 w 45"/>
                <a:gd name="T7" fmla="*/ 0 h 90"/>
                <a:gd name="T8" fmla="*/ 0 w 45"/>
                <a:gd name="T9" fmla="*/ 0 h 90"/>
                <a:gd name="T10" fmla="*/ 0 w 45"/>
                <a:gd name="T11" fmla="*/ 0 h 90"/>
                <a:gd name="T12" fmla="*/ 0 w 45"/>
                <a:gd name="T13" fmla="*/ 0 h 90"/>
                <a:gd name="T14" fmla="*/ 0 w 45"/>
                <a:gd name="T15" fmla="*/ 0 h 90"/>
                <a:gd name="T16" fmla="*/ 0 w 45"/>
                <a:gd name="T17" fmla="*/ 0 h 90"/>
                <a:gd name="T18" fmla="*/ 0 w 45"/>
                <a:gd name="T19" fmla="*/ 0 h 90"/>
                <a:gd name="T20" fmla="*/ 0 w 45"/>
                <a:gd name="T21" fmla="*/ 0 h 90"/>
                <a:gd name="T22" fmla="*/ 0 w 45"/>
                <a:gd name="T23" fmla="*/ 0 h 90"/>
                <a:gd name="T24" fmla="*/ 0 w 45"/>
                <a:gd name="T25" fmla="*/ 0 h 90"/>
                <a:gd name="T26" fmla="*/ 0 w 45"/>
                <a:gd name="T27" fmla="*/ 0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"/>
                <a:gd name="T43" fmla="*/ 0 h 90"/>
                <a:gd name="T44" fmla="*/ 45 w 4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" h="90">
                  <a:moveTo>
                    <a:pt x="45" y="90"/>
                  </a:moveTo>
                  <a:lnTo>
                    <a:pt x="34" y="88"/>
                  </a:lnTo>
                  <a:lnTo>
                    <a:pt x="24" y="84"/>
                  </a:lnTo>
                  <a:lnTo>
                    <a:pt x="15" y="78"/>
                  </a:lnTo>
                  <a:lnTo>
                    <a:pt x="8" y="71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8" y="19"/>
                  </a:lnTo>
                  <a:lnTo>
                    <a:pt x="15" y="11"/>
                  </a:lnTo>
                  <a:lnTo>
                    <a:pt x="24" y="6"/>
                  </a:lnTo>
                  <a:lnTo>
                    <a:pt x="34" y="1"/>
                  </a:lnTo>
                  <a:lnTo>
                    <a:pt x="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8" name="Freeform 99"/>
            <p:cNvSpPr>
              <a:spLocks/>
            </p:cNvSpPr>
            <p:nvPr/>
          </p:nvSpPr>
          <p:spPr bwMode="auto">
            <a:xfrm>
              <a:off x="3461" y="894"/>
              <a:ext cx="16" cy="16"/>
            </a:xfrm>
            <a:custGeom>
              <a:avLst/>
              <a:gdLst>
                <a:gd name="T0" fmla="*/ 0 w 127"/>
                <a:gd name="T1" fmla="*/ 0 h 128"/>
                <a:gd name="T2" fmla="*/ 0 w 127"/>
                <a:gd name="T3" fmla="*/ 0 h 128"/>
                <a:gd name="T4" fmla="*/ 0 w 127"/>
                <a:gd name="T5" fmla="*/ 0 h 128"/>
                <a:gd name="T6" fmla="*/ 0 w 127"/>
                <a:gd name="T7" fmla="*/ 0 h 128"/>
                <a:gd name="T8" fmla="*/ 0 w 127"/>
                <a:gd name="T9" fmla="*/ 0 h 128"/>
                <a:gd name="T10" fmla="*/ 0 w 127"/>
                <a:gd name="T11" fmla="*/ 0 h 128"/>
                <a:gd name="T12" fmla="*/ 0 w 127"/>
                <a:gd name="T13" fmla="*/ 0 h 128"/>
                <a:gd name="T14" fmla="*/ 0 w 127"/>
                <a:gd name="T15" fmla="*/ 0 h 128"/>
                <a:gd name="T16" fmla="*/ 0 w 127"/>
                <a:gd name="T17" fmla="*/ 0 h 128"/>
                <a:gd name="T18" fmla="*/ 0 w 127"/>
                <a:gd name="T19" fmla="*/ 0 h 128"/>
                <a:gd name="T20" fmla="*/ 0 w 127"/>
                <a:gd name="T21" fmla="*/ 0 h 128"/>
                <a:gd name="T22" fmla="*/ 0 w 127"/>
                <a:gd name="T23" fmla="*/ 0 h 128"/>
                <a:gd name="T24" fmla="*/ 0 w 127"/>
                <a:gd name="T25" fmla="*/ 0 h 128"/>
                <a:gd name="T26" fmla="*/ 0 w 127"/>
                <a:gd name="T27" fmla="*/ 0 h 128"/>
                <a:gd name="T28" fmla="*/ 0 w 127"/>
                <a:gd name="T29" fmla="*/ 0 h 128"/>
                <a:gd name="T30" fmla="*/ 0 w 127"/>
                <a:gd name="T31" fmla="*/ 0 h 128"/>
                <a:gd name="T32" fmla="*/ 0 w 127"/>
                <a:gd name="T33" fmla="*/ 0 h 128"/>
                <a:gd name="T34" fmla="*/ 0 w 127"/>
                <a:gd name="T35" fmla="*/ 0 h 128"/>
                <a:gd name="T36" fmla="*/ 0 w 127"/>
                <a:gd name="T37" fmla="*/ 0 h 1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28"/>
                <a:gd name="T59" fmla="*/ 127 w 127"/>
                <a:gd name="T60" fmla="*/ 128 h 1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28">
                  <a:moveTo>
                    <a:pt x="52" y="75"/>
                  </a:moveTo>
                  <a:lnTo>
                    <a:pt x="0" y="23"/>
                  </a:lnTo>
                  <a:lnTo>
                    <a:pt x="11" y="13"/>
                  </a:lnTo>
                  <a:lnTo>
                    <a:pt x="23" y="6"/>
                  </a:lnTo>
                  <a:lnTo>
                    <a:pt x="38" y="1"/>
                  </a:lnTo>
                  <a:lnTo>
                    <a:pt x="52" y="0"/>
                  </a:lnTo>
                  <a:lnTo>
                    <a:pt x="67" y="1"/>
                  </a:lnTo>
                  <a:lnTo>
                    <a:pt x="81" y="6"/>
                  </a:lnTo>
                  <a:lnTo>
                    <a:pt x="94" y="13"/>
                  </a:lnTo>
                  <a:lnTo>
                    <a:pt x="105" y="23"/>
                  </a:lnTo>
                  <a:lnTo>
                    <a:pt x="115" y="34"/>
                  </a:lnTo>
                  <a:lnTo>
                    <a:pt x="122" y="46"/>
                  </a:lnTo>
                  <a:lnTo>
                    <a:pt x="126" y="61"/>
                  </a:lnTo>
                  <a:lnTo>
                    <a:pt x="127" y="75"/>
                  </a:lnTo>
                  <a:lnTo>
                    <a:pt x="126" y="90"/>
                  </a:lnTo>
                  <a:lnTo>
                    <a:pt x="122" y="104"/>
                  </a:lnTo>
                  <a:lnTo>
                    <a:pt x="115" y="117"/>
                  </a:lnTo>
                  <a:lnTo>
                    <a:pt x="105" y="128"/>
                  </a:lnTo>
                  <a:lnTo>
                    <a:pt x="52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09" name="Freeform 100"/>
            <p:cNvSpPr>
              <a:spLocks/>
            </p:cNvSpPr>
            <p:nvPr/>
          </p:nvSpPr>
          <p:spPr bwMode="auto">
            <a:xfrm>
              <a:off x="3461" y="894"/>
              <a:ext cx="16" cy="16"/>
            </a:xfrm>
            <a:custGeom>
              <a:avLst/>
              <a:gdLst>
                <a:gd name="T0" fmla="*/ 0 w 127"/>
                <a:gd name="T1" fmla="*/ 0 h 128"/>
                <a:gd name="T2" fmla="*/ 0 w 127"/>
                <a:gd name="T3" fmla="*/ 0 h 128"/>
                <a:gd name="T4" fmla="*/ 0 w 127"/>
                <a:gd name="T5" fmla="*/ 0 h 128"/>
                <a:gd name="T6" fmla="*/ 0 w 127"/>
                <a:gd name="T7" fmla="*/ 0 h 128"/>
                <a:gd name="T8" fmla="*/ 0 w 127"/>
                <a:gd name="T9" fmla="*/ 0 h 128"/>
                <a:gd name="T10" fmla="*/ 0 w 127"/>
                <a:gd name="T11" fmla="*/ 0 h 128"/>
                <a:gd name="T12" fmla="*/ 0 w 127"/>
                <a:gd name="T13" fmla="*/ 0 h 128"/>
                <a:gd name="T14" fmla="*/ 0 w 127"/>
                <a:gd name="T15" fmla="*/ 0 h 128"/>
                <a:gd name="T16" fmla="*/ 0 w 127"/>
                <a:gd name="T17" fmla="*/ 0 h 128"/>
                <a:gd name="T18" fmla="*/ 0 w 127"/>
                <a:gd name="T19" fmla="*/ 0 h 128"/>
                <a:gd name="T20" fmla="*/ 0 w 127"/>
                <a:gd name="T21" fmla="*/ 0 h 128"/>
                <a:gd name="T22" fmla="*/ 0 w 127"/>
                <a:gd name="T23" fmla="*/ 0 h 128"/>
                <a:gd name="T24" fmla="*/ 0 w 127"/>
                <a:gd name="T25" fmla="*/ 0 h 128"/>
                <a:gd name="T26" fmla="*/ 0 w 127"/>
                <a:gd name="T27" fmla="*/ 0 h 128"/>
                <a:gd name="T28" fmla="*/ 0 w 127"/>
                <a:gd name="T29" fmla="*/ 0 h 128"/>
                <a:gd name="T30" fmla="*/ 0 w 127"/>
                <a:gd name="T31" fmla="*/ 0 h 128"/>
                <a:gd name="T32" fmla="*/ 0 w 127"/>
                <a:gd name="T33" fmla="*/ 0 h 1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7"/>
                <a:gd name="T52" fmla="*/ 0 h 128"/>
                <a:gd name="T53" fmla="*/ 127 w 127"/>
                <a:gd name="T54" fmla="*/ 128 h 1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7" h="128">
                  <a:moveTo>
                    <a:pt x="0" y="23"/>
                  </a:moveTo>
                  <a:lnTo>
                    <a:pt x="11" y="13"/>
                  </a:lnTo>
                  <a:lnTo>
                    <a:pt x="23" y="6"/>
                  </a:lnTo>
                  <a:lnTo>
                    <a:pt x="38" y="1"/>
                  </a:lnTo>
                  <a:lnTo>
                    <a:pt x="52" y="0"/>
                  </a:lnTo>
                  <a:lnTo>
                    <a:pt x="67" y="1"/>
                  </a:lnTo>
                  <a:lnTo>
                    <a:pt x="81" y="6"/>
                  </a:lnTo>
                  <a:lnTo>
                    <a:pt x="94" y="13"/>
                  </a:lnTo>
                  <a:lnTo>
                    <a:pt x="105" y="23"/>
                  </a:lnTo>
                  <a:lnTo>
                    <a:pt x="115" y="34"/>
                  </a:lnTo>
                  <a:lnTo>
                    <a:pt x="122" y="46"/>
                  </a:lnTo>
                  <a:lnTo>
                    <a:pt x="126" y="61"/>
                  </a:lnTo>
                  <a:lnTo>
                    <a:pt x="127" y="75"/>
                  </a:lnTo>
                  <a:lnTo>
                    <a:pt x="126" y="90"/>
                  </a:lnTo>
                  <a:lnTo>
                    <a:pt x="122" y="104"/>
                  </a:lnTo>
                  <a:lnTo>
                    <a:pt x="115" y="117"/>
                  </a:lnTo>
                  <a:lnTo>
                    <a:pt x="105" y="128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0" name="Freeform 101"/>
            <p:cNvSpPr>
              <a:spLocks/>
            </p:cNvSpPr>
            <p:nvPr/>
          </p:nvSpPr>
          <p:spPr bwMode="auto">
            <a:xfrm>
              <a:off x="3377" y="896"/>
              <a:ext cx="97" cy="98"/>
            </a:xfrm>
            <a:custGeom>
              <a:avLst/>
              <a:gdLst>
                <a:gd name="T0" fmla="*/ 1 w 779"/>
                <a:gd name="T1" fmla="*/ 0 h 779"/>
                <a:gd name="T2" fmla="*/ 1 w 779"/>
                <a:gd name="T3" fmla="*/ 0 h 779"/>
                <a:gd name="T4" fmla="*/ 1 w 779"/>
                <a:gd name="T5" fmla="*/ 0 h 779"/>
                <a:gd name="T6" fmla="*/ 0 w 779"/>
                <a:gd name="T7" fmla="*/ 1 h 779"/>
                <a:gd name="T8" fmla="*/ 0 w 779"/>
                <a:gd name="T9" fmla="*/ 1 h 779"/>
                <a:gd name="T10" fmla="*/ 0 w 779"/>
                <a:gd name="T11" fmla="*/ 2 h 779"/>
                <a:gd name="T12" fmla="*/ 1 w 779"/>
                <a:gd name="T13" fmla="*/ 0 h 7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9"/>
                <a:gd name="T22" fmla="*/ 0 h 779"/>
                <a:gd name="T23" fmla="*/ 779 w 779"/>
                <a:gd name="T24" fmla="*/ 779 h 7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9" h="779">
                  <a:moveTo>
                    <a:pt x="779" y="105"/>
                  </a:moveTo>
                  <a:lnTo>
                    <a:pt x="726" y="52"/>
                  </a:lnTo>
                  <a:lnTo>
                    <a:pt x="674" y="0"/>
                  </a:lnTo>
                  <a:lnTo>
                    <a:pt x="0" y="674"/>
                  </a:lnTo>
                  <a:lnTo>
                    <a:pt x="52" y="726"/>
                  </a:lnTo>
                  <a:lnTo>
                    <a:pt x="105" y="779"/>
                  </a:lnTo>
                  <a:lnTo>
                    <a:pt x="779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1" name="Freeform 102"/>
            <p:cNvSpPr>
              <a:spLocks/>
            </p:cNvSpPr>
            <p:nvPr/>
          </p:nvSpPr>
          <p:spPr bwMode="auto">
            <a:xfrm>
              <a:off x="3377" y="896"/>
              <a:ext cx="97" cy="98"/>
            </a:xfrm>
            <a:custGeom>
              <a:avLst/>
              <a:gdLst>
                <a:gd name="T0" fmla="*/ 1 w 779"/>
                <a:gd name="T1" fmla="*/ 0 h 779"/>
                <a:gd name="T2" fmla="*/ 1 w 779"/>
                <a:gd name="T3" fmla="*/ 0 h 779"/>
                <a:gd name="T4" fmla="*/ 1 w 779"/>
                <a:gd name="T5" fmla="*/ 0 h 779"/>
                <a:gd name="T6" fmla="*/ 0 w 779"/>
                <a:gd name="T7" fmla="*/ 1 h 779"/>
                <a:gd name="T8" fmla="*/ 0 w 779"/>
                <a:gd name="T9" fmla="*/ 1 h 779"/>
                <a:gd name="T10" fmla="*/ 0 w 779"/>
                <a:gd name="T11" fmla="*/ 2 h 779"/>
                <a:gd name="T12" fmla="*/ 1 w 779"/>
                <a:gd name="T13" fmla="*/ 0 h 7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9"/>
                <a:gd name="T22" fmla="*/ 0 h 779"/>
                <a:gd name="T23" fmla="*/ 779 w 779"/>
                <a:gd name="T24" fmla="*/ 779 h 7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9" h="779">
                  <a:moveTo>
                    <a:pt x="779" y="105"/>
                  </a:moveTo>
                  <a:lnTo>
                    <a:pt x="726" y="52"/>
                  </a:lnTo>
                  <a:lnTo>
                    <a:pt x="674" y="0"/>
                  </a:lnTo>
                  <a:lnTo>
                    <a:pt x="0" y="674"/>
                  </a:lnTo>
                  <a:lnTo>
                    <a:pt x="52" y="726"/>
                  </a:lnTo>
                  <a:lnTo>
                    <a:pt x="105" y="779"/>
                  </a:lnTo>
                  <a:lnTo>
                    <a:pt x="779" y="10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2" name="Freeform 103"/>
            <p:cNvSpPr>
              <a:spLocks/>
            </p:cNvSpPr>
            <p:nvPr/>
          </p:nvSpPr>
          <p:spPr bwMode="auto">
            <a:xfrm>
              <a:off x="3374" y="981"/>
              <a:ext cx="16" cy="16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0 h 127"/>
                <a:gd name="T4" fmla="*/ 0 w 127"/>
                <a:gd name="T5" fmla="*/ 0 h 127"/>
                <a:gd name="T6" fmla="*/ 0 w 127"/>
                <a:gd name="T7" fmla="*/ 0 h 127"/>
                <a:gd name="T8" fmla="*/ 0 w 127"/>
                <a:gd name="T9" fmla="*/ 0 h 127"/>
                <a:gd name="T10" fmla="*/ 0 w 127"/>
                <a:gd name="T11" fmla="*/ 0 h 127"/>
                <a:gd name="T12" fmla="*/ 0 w 127"/>
                <a:gd name="T13" fmla="*/ 0 h 127"/>
                <a:gd name="T14" fmla="*/ 0 w 127"/>
                <a:gd name="T15" fmla="*/ 0 h 127"/>
                <a:gd name="T16" fmla="*/ 0 w 127"/>
                <a:gd name="T17" fmla="*/ 0 h 127"/>
                <a:gd name="T18" fmla="*/ 0 w 127"/>
                <a:gd name="T19" fmla="*/ 0 h 127"/>
                <a:gd name="T20" fmla="*/ 0 w 127"/>
                <a:gd name="T21" fmla="*/ 0 h 127"/>
                <a:gd name="T22" fmla="*/ 0 w 127"/>
                <a:gd name="T23" fmla="*/ 0 h 127"/>
                <a:gd name="T24" fmla="*/ 0 w 127"/>
                <a:gd name="T25" fmla="*/ 0 h 127"/>
                <a:gd name="T26" fmla="*/ 0 w 127"/>
                <a:gd name="T27" fmla="*/ 0 h 127"/>
                <a:gd name="T28" fmla="*/ 0 w 127"/>
                <a:gd name="T29" fmla="*/ 0 h 127"/>
                <a:gd name="T30" fmla="*/ 0 w 127"/>
                <a:gd name="T31" fmla="*/ 0 h 127"/>
                <a:gd name="T32" fmla="*/ 0 w 127"/>
                <a:gd name="T33" fmla="*/ 0 h 127"/>
                <a:gd name="T34" fmla="*/ 0 w 127"/>
                <a:gd name="T35" fmla="*/ 0 h 127"/>
                <a:gd name="T36" fmla="*/ 0 w 127"/>
                <a:gd name="T37" fmla="*/ 0 h 1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27"/>
                <a:gd name="T59" fmla="*/ 127 w 127"/>
                <a:gd name="T60" fmla="*/ 127 h 1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27">
                  <a:moveTo>
                    <a:pt x="74" y="52"/>
                  </a:moveTo>
                  <a:lnTo>
                    <a:pt x="127" y="105"/>
                  </a:lnTo>
                  <a:lnTo>
                    <a:pt x="116" y="115"/>
                  </a:lnTo>
                  <a:lnTo>
                    <a:pt x="104" y="122"/>
                  </a:lnTo>
                  <a:lnTo>
                    <a:pt x="89" y="126"/>
                  </a:lnTo>
                  <a:lnTo>
                    <a:pt x="74" y="127"/>
                  </a:lnTo>
                  <a:lnTo>
                    <a:pt x="60" y="126"/>
                  </a:lnTo>
                  <a:lnTo>
                    <a:pt x="45" y="122"/>
                  </a:lnTo>
                  <a:lnTo>
                    <a:pt x="33" y="115"/>
                  </a:lnTo>
                  <a:lnTo>
                    <a:pt x="22" y="105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1" y="67"/>
                  </a:lnTo>
                  <a:lnTo>
                    <a:pt x="0" y="52"/>
                  </a:lnTo>
                  <a:lnTo>
                    <a:pt x="1" y="38"/>
                  </a:lnTo>
                  <a:lnTo>
                    <a:pt x="5" y="23"/>
                  </a:lnTo>
                  <a:lnTo>
                    <a:pt x="12" y="11"/>
                  </a:lnTo>
                  <a:lnTo>
                    <a:pt x="22" y="0"/>
                  </a:lnTo>
                  <a:lnTo>
                    <a:pt x="74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3" name="Freeform 104"/>
            <p:cNvSpPr>
              <a:spLocks/>
            </p:cNvSpPr>
            <p:nvPr/>
          </p:nvSpPr>
          <p:spPr bwMode="auto">
            <a:xfrm>
              <a:off x="3374" y="981"/>
              <a:ext cx="16" cy="16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0 h 127"/>
                <a:gd name="T4" fmla="*/ 0 w 127"/>
                <a:gd name="T5" fmla="*/ 0 h 127"/>
                <a:gd name="T6" fmla="*/ 0 w 127"/>
                <a:gd name="T7" fmla="*/ 0 h 127"/>
                <a:gd name="T8" fmla="*/ 0 w 127"/>
                <a:gd name="T9" fmla="*/ 0 h 127"/>
                <a:gd name="T10" fmla="*/ 0 w 127"/>
                <a:gd name="T11" fmla="*/ 0 h 127"/>
                <a:gd name="T12" fmla="*/ 0 w 127"/>
                <a:gd name="T13" fmla="*/ 0 h 127"/>
                <a:gd name="T14" fmla="*/ 0 w 127"/>
                <a:gd name="T15" fmla="*/ 0 h 127"/>
                <a:gd name="T16" fmla="*/ 0 w 127"/>
                <a:gd name="T17" fmla="*/ 0 h 127"/>
                <a:gd name="T18" fmla="*/ 0 w 127"/>
                <a:gd name="T19" fmla="*/ 0 h 127"/>
                <a:gd name="T20" fmla="*/ 0 w 127"/>
                <a:gd name="T21" fmla="*/ 0 h 127"/>
                <a:gd name="T22" fmla="*/ 0 w 127"/>
                <a:gd name="T23" fmla="*/ 0 h 127"/>
                <a:gd name="T24" fmla="*/ 0 w 127"/>
                <a:gd name="T25" fmla="*/ 0 h 127"/>
                <a:gd name="T26" fmla="*/ 0 w 127"/>
                <a:gd name="T27" fmla="*/ 0 h 127"/>
                <a:gd name="T28" fmla="*/ 0 w 127"/>
                <a:gd name="T29" fmla="*/ 0 h 127"/>
                <a:gd name="T30" fmla="*/ 0 w 127"/>
                <a:gd name="T31" fmla="*/ 0 h 127"/>
                <a:gd name="T32" fmla="*/ 0 w 127"/>
                <a:gd name="T33" fmla="*/ 0 h 1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7"/>
                <a:gd name="T52" fmla="*/ 0 h 127"/>
                <a:gd name="T53" fmla="*/ 127 w 127"/>
                <a:gd name="T54" fmla="*/ 127 h 1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7" h="127">
                  <a:moveTo>
                    <a:pt x="127" y="105"/>
                  </a:moveTo>
                  <a:lnTo>
                    <a:pt x="116" y="115"/>
                  </a:lnTo>
                  <a:lnTo>
                    <a:pt x="104" y="122"/>
                  </a:lnTo>
                  <a:lnTo>
                    <a:pt x="89" y="126"/>
                  </a:lnTo>
                  <a:lnTo>
                    <a:pt x="74" y="127"/>
                  </a:lnTo>
                  <a:lnTo>
                    <a:pt x="60" y="126"/>
                  </a:lnTo>
                  <a:lnTo>
                    <a:pt x="45" y="122"/>
                  </a:lnTo>
                  <a:lnTo>
                    <a:pt x="33" y="115"/>
                  </a:lnTo>
                  <a:lnTo>
                    <a:pt x="22" y="105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1" y="67"/>
                  </a:lnTo>
                  <a:lnTo>
                    <a:pt x="0" y="52"/>
                  </a:lnTo>
                  <a:lnTo>
                    <a:pt x="1" y="38"/>
                  </a:lnTo>
                  <a:lnTo>
                    <a:pt x="5" y="23"/>
                  </a:lnTo>
                  <a:lnTo>
                    <a:pt x="12" y="11"/>
                  </a:lnTo>
                  <a:lnTo>
                    <a:pt x="2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4" name="Freeform 105"/>
            <p:cNvSpPr>
              <a:spLocks/>
            </p:cNvSpPr>
            <p:nvPr/>
          </p:nvSpPr>
          <p:spPr bwMode="auto">
            <a:xfrm>
              <a:off x="3374" y="978"/>
              <a:ext cx="19" cy="9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w 149"/>
                <a:gd name="T35" fmla="*/ 0 h 75"/>
                <a:gd name="T36" fmla="*/ 0 w 149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75"/>
                <a:gd name="T59" fmla="*/ 149 w 149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75">
                  <a:moveTo>
                    <a:pt x="74" y="75"/>
                  </a:moveTo>
                  <a:lnTo>
                    <a:pt x="0" y="75"/>
                  </a:lnTo>
                  <a:lnTo>
                    <a:pt x="1" y="61"/>
                  </a:lnTo>
                  <a:lnTo>
                    <a:pt x="5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3" y="13"/>
                  </a:lnTo>
                  <a:lnTo>
                    <a:pt x="45" y="6"/>
                  </a:lnTo>
                  <a:lnTo>
                    <a:pt x="60" y="2"/>
                  </a:lnTo>
                  <a:lnTo>
                    <a:pt x="74" y="0"/>
                  </a:lnTo>
                  <a:lnTo>
                    <a:pt x="89" y="2"/>
                  </a:lnTo>
                  <a:lnTo>
                    <a:pt x="104" y="6"/>
                  </a:lnTo>
                  <a:lnTo>
                    <a:pt x="116" y="13"/>
                  </a:lnTo>
                  <a:lnTo>
                    <a:pt x="127" y="23"/>
                  </a:lnTo>
                  <a:lnTo>
                    <a:pt x="137" y="34"/>
                  </a:lnTo>
                  <a:lnTo>
                    <a:pt x="144" y="46"/>
                  </a:lnTo>
                  <a:lnTo>
                    <a:pt x="148" y="61"/>
                  </a:lnTo>
                  <a:lnTo>
                    <a:pt x="149" y="75"/>
                  </a:lnTo>
                  <a:lnTo>
                    <a:pt x="74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5" name="Freeform 106"/>
            <p:cNvSpPr>
              <a:spLocks/>
            </p:cNvSpPr>
            <p:nvPr/>
          </p:nvSpPr>
          <p:spPr bwMode="auto">
            <a:xfrm>
              <a:off x="3374" y="978"/>
              <a:ext cx="19" cy="9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9"/>
                <a:gd name="T52" fmla="*/ 0 h 75"/>
                <a:gd name="T53" fmla="*/ 149 w 149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9" h="75">
                  <a:moveTo>
                    <a:pt x="0" y="75"/>
                  </a:moveTo>
                  <a:lnTo>
                    <a:pt x="1" y="61"/>
                  </a:lnTo>
                  <a:lnTo>
                    <a:pt x="5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3" y="13"/>
                  </a:lnTo>
                  <a:lnTo>
                    <a:pt x="45" y="6"/>
                  </a:lnTo>
                  <a:lnTo>
                    <a:pt x="60" y="2"/>
                  </a:lnTo>
                  <a:lnTo>
                    <a:pt x="74" y="0"/>
                  </a:lnTo>
                  <a:lnTo>
                    <a:pt x="89" y="2"/>
                  </a:lnTo>
                  <a:lnTo>
                    <a:pt x="104" y="6"/>
                  </a:lnTo>
                  <a:lnTo>
                    <a:pt x="116" y="13"/>
                  </a:lnTo>
                  <a:lnTo>
                    <a:pt x="127" y="23"/>
                  </a:lnTo>
                  <a:lnTo>
                    <a:pt x="137" y="34"/>
                  </a:lnTo>
                  <a:lnTo>
                    <a:pt x="144" y="46"/>
                  </a:lnTo>
                  <a:lnTo>
                    <a:pt x="148" y="61"/>
                  </a:lnTo>
                  <a:lnTo>
                    <a:pt x="149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6" name="Freeform 107"/>
            <p:cNvSpPr>
              <a:spLocks/>
            </p:cNvSpPr>
            <p:nvPr/>
          </p:nvSpPr>
          <p:spPr bwMode="auto">
            <a:xfrm>
              <a:off x="3374" y="987"/>
              <a:ext cx="19" cy="316"/>
            </a:xfrm>
            <a:custGeom>
              <a:avLst/>
              <a:gdLst>
                <a:gd name="T0" fmla="*/ 0 w 149"/>
                <a:gd name="T1" fmla="*/ 0 h 2525"/>
                <a:gd name="T2" fmla="*/ 0 w 149"/>
                <a:gd name="T3" fmla="*/ 0 h 2525"/>
                <a:gd name="T4" fmla="*/ 0 w 149"/>
                <a:gd name="T5" fmla="*/ 0 h 2525"/>
                <a:gd name="T6" fmla="*/ 0 w 149"/>
                <a:gd name="T7" fmla="*/ 5 h 2525"/>
                <a:gd name="T8" fmla="*/ 0 w 149"/>
                <a:gd name="T9" fmla="*/ 5 h 2525"/>
                <a:gd name="T10" fmla="*/ 0 w 149"/>
                <a:gd name="T11" fmla="*/ 5 h 2525"/>
                <a:gd name="T12" fmla="*/ 0 w 149"/>
                <a:gd name="T13" fmla="*/ 0 h 25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2525"/>
                <a:gd name="T23" fmla="*/ 149 w 149"/>
                <a:gd name="T24" fmla="*/ 2525 h 25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2525">
                  <a:moveTo>
                    <a:pt x="149" y="0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0" y="2525"/>
                  </a:lnTo>
                  <a:lnTo>
                    <a:pt x="74" y="2525"/>
                  </a:lnTo>
                  <a:lnTo>
                    <a:pt x="149" y="252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7" name="Freeform 108"/>
            <p:cNvSpPr>
              <a:spLocks/>
            </p:cNvSpPr>
            <p:nvPr/>
          </p:nvSpPr>
          <p:spPr bwMode="auto">
            <a:xfrm>
              <a:off x="3374" y="987"/>
              <a:ext cx="19" cy="316"/>
            </a:xfrm>
            <a:custGeom>
              <a:avLst/>
              <a:gdLst>
                <a:gd name="T0" fmla="*/ 0 w 149"/>
                <a:gd name="T1" fmla="*/ 0 h 2525"/>
                <a:gd name="T2" fmla="*/ 0 w 149"/>
                <a:gd name="T3" fmla="*/ 0 h 2525"/>
                <a:gd name="T4" fmla="*/ 0 w 149"/>
                <a:gd name="T5" fmla="*/ 0 h 2525"/>
                <a:gd name="T6" fmla="*/ 0 w 149"/>
                <a:gd name="T7" fmla="*/ 5 h 2525"/>
                <a:gd name="T8" fmla="*/ 0 w 149"/>
                <a:gd name="T9" fmla="*/ 5 h 2525"/>
                <a:gd name="T10" fmla="*/ 0 w 149"/>
                <a:gd name="T11" fmla="*/ 5 h 2525"/>
                <a:gd name="T12" fmla="*/ 0 w 149"/>
                <a:gd name="T13" fmla="*/ 0 h 25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2525"/>
                <a:gd name="T23" fmla="*/ 149 w 149"/>
                <a:gd name="T24" fmla="*/ 2525 h 25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2525">
                  <a:moveTo>
                    <a:pt x="149" y="0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0" y="2525"/>
                  </a:lnTo>
                  <a:lnTo>
                    <a:pt x="74" y="2525"/>
                  </a:lnTo>
                  <a:lnTo>
                    <a:pt x="149" y="2525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8" name="Freeform 109"/>
            <p:cNvSpPr>
              <a:spLocks/>
            </p:cNvSpPr>
            <p:nvPr/>
          </p:nvSpPr>
          <p:spPr bwMode="auto">
            <a:xfrm>
              <a:off x="3374" y="1303"/>
              <a:ext cx="19" cy="9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w 149"/>
                <a:gd name="T35" fmla="*/ 0 h 75"/>
                <a:gd name="T36" fmla="*/ 0 w 149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75"/>
                <a:gd name="T59" fmla="*/ 149 w 149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75">
                  <a:moveTo>
                    <a:pt x="74" y="0"/>
                  </a:moveTo>
                  <a:lnTo>
                    <a:pt x="149" y="0"/>
                  </a:lnTo>
                  <a:lnTo>
                    <a:pt x="148" y="14"/>
                  </a:lnTo>
                  <a:lnTo>
                    <a:pt x="144" y="29"/>
                  </a:lnTo>
                  <a:lnTo>
                    <a:pt x="137" y="41"/>
                  </a:lnTo>
                  <a:lnTo>
                    <a:pt x="127" y="52"/>
                  </a:lnTo>
                  <a:lnTo>
                    <a:pt x="116" y="62"/>
                  </a:lnTo>
                  <a:lnTo>
                    <a:pt x="104" y="69"/>
                  </a:lnTo>
                  <a:lnTo>
                    <a:pt x="89" y="74"/>
                  </a:lnTo>
                  <a:lnTo>
                    <a:pt x="74" y="75"/>
                  </a:lnTo>
                  <a:lnTo>
                    <a:pt x="60" y="74"/>
                  </a:lnTo>
                  <a:lnTo>
                    <a:pt x="45" y="69"/>
                  </a:lnTo>
                  <a:lnTo>
                    <a:pt x="33" y="62"/>
                  </a:lnTo>
                  <a:lnTo>
                    <a:pt x="22" y="52"/>
                  </a:lnTo>
                  <a:lnTo>
                    <a:pt x="12" y="41"/>
                  </a:lnTo>
                  <a:lnTo>
                    <a:pt x="5" y="29"/>
                  </a:lnTo>
                  <a:lnTo>
                    <a:pt x="1" y="14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19" name="Freeform 110"/>
            <p:cNvSpPr>
              <a:spLocks/>
            </p:cNvSpPr>
            <p:nvPr/>
          </p:nvSpPr>
          <p:spPr bwMode="auto">
            <a:xfrm>
              <a:off x="3374" y="1303"/>
              <a:ext cx="19" cy="9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9"/>
                <a:gd name="T52" fmla="*/ 0 h 75"/>
                <a:gd name="T53" fmla="*/ 149 w 149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9" h="75">
                  <a:moveTo>
                    <a:pt x="149" y="0"/>
                  </a:moveTo>
                  <a:lnTo>
                    <a:pt x="148" y="14"/>
                  </a:lnTo>
                  <a:lnTo>
                    <a:pt x="144" y="29"/>
                  </a:lnTo>
                  <a:lnTo>
                    <a:pt x="137" y="41"/>
                  </a:lnTo>
                  <a:lnTo>
                    <a:pt x="127" y="52"/>
                  </a:lnTo>
                  <a:lnTo>
                    <a:pt x="116" y="62"/>
                  </a:lnTo>
                  <a:lnTo>
                    <a:pt x="104" y="69"/>
                  </a:lnTo>
                  <a:lnTo>
                    <a:pt x="89" y="74"/>
                  </a:lnTo>
                  <a:lnTo>
                    <a:pt x="74" y="75"/>
                  </a:lnTo>
                  <a:lnTo>
                    <a:pt x="60" y="74"/>
                  </a:lnTo>
                  <a:lnTo>
                    <a:pt x="45" y="69"/>
                  </a:lnTo>
                  <a:lnTo>
                    <a:pt x="33" y="62"/>
                  </a:lnTo>
                  <a:lnTo>
                    <a:pt x="22" y="52"/>
                  </a:lnTo>
                  <a:lnTo>
                    <a:pt x="12" y="41"/>
                  </a:lnTo>
                  <a:lnTo>
                    <a:pt x="5" y="29"/>
                  </a:lnTo>
                  <a:lnTo>
                    <a:pt x="1" y="1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0" name="Freeform 111"/>
            <p:cNvSpPr>
              <a:spLocks/>
            </p:cNvSpPr>
            <p:nvPr/>
          </p:nvSpPr>
          <p:spPr bwMode="auto">
            <a:xfrm>
              <a:off x="3461" y="1696"/>
              <a:ext cx="16" cy="16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0 h 127"/>
                <a:gd name="T4" fmla="*/ 0 w 127"/>
                <a:gd name="T5" fmla="*/ 0 h 127"/>
                <a:gd name="T6" fmla="*/ 0 w 127"/>
                <a:gd name="T7" fmla="*/ 0 h 127"/>
                <a:gd name="T8" fmla="*/ 0 w 127"/>
                <a:gd name="T9" fmla="*/ 0 h 127"/>
                <a:gd name="T10" fmla="*/ 0 w 127"/>
                <a:gd name="T11" fmla="*/ 0 h 127"/>
                <a:gd name="T12" fmla="*/ 0 w 127"/>
                <a:gd name="T13" fmla="*/ 0 h 127"/>
                <a:gd name="T14" fmla="*/ 0 w 127"/>
                <a:gd name="T15" fmla="*/ 0 h 127"/>
                <a:gd name="T16" fmla="*/ 0 w 127"/>
                <a:gd name="T17" fmla="*/ 0 h 127"/>
                <a:gd name="T18" fmla="*/ 0 w 127"/>
                <a:gd name="T19" fmla="*/ 0 h 127"/>
                <a:gd name="T20" fmla="*/ 0 w 127"/>
                <a:gd name="T21" fmla="*/ 0 h 127"/>
                <a:gd name="T22" fmla="*/ 0 w 127"/>
                <a:gd name="T23" fmla="*/ 0 h 127"/>
                <a:gd name="T24" fmla="*/ 0 w 127"/>
                <a:gd name="T25" fmla="*/ 0 h 127"/>
                <a:gd name="T26" fmla="*/ 0 w 127"/>
                <a:gd name="T27" fmla="*/ 0 h 127"/>
                <a:gd name="T28" fmla="*/ 0 w 127"/>
                <a:gd name="T29" fmla="*/ 0 h 127"/>
                <a:gd name="T30" fmla="*/ 0 w 127"/>
                <a:gd name="T31" fmla="*/ 0 h 127"/>
                <a:gd name="T32" fmla="*/ 0 w 127"/>
                <a:gd name="T33" fmla="*/ 0 h 127"/>
                <a:gd name="T34" fmla="*/ 0 w 127"/>
                <a:gd name="T35" fmla="*/ 0 h 127"/>
                <a:gd name="T36" fmla="*/ 0 w 127"/>
                <a:gd name="T37" fmla="*/ 0 h 1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27"/>
                <a:gd name="T59" fmla="*/ 127 w 127"/>
                <a:gd name="T60" fmla="*/ 127 h 1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27">
                  <a:moveTo>
                    <a:pt x="52" y="52"/>
                  </a:moveTo>
                  <a:lnTo>
                    <a:pt x="105" y="0"/>
                  </a:lnTo>
                  <a:lnTo>
                    <a:pt x="115" y="11"/>
                  </a:lnTo>
                  <a:lnTo>
                    <a:pt x="122" y="23"/>
                  </a:lnTo>
                  <a:lnTo>
                    <a:pt x="126" y="38"/>
                  </a:lnTo>
                  <a:lnTo>
                    <a:pt x="127" y="52"/>
                  </a:lnTo>
                  <a:lnTo>
                    <a:pt x="126" y="67"/>
                  </a:lnTo>
                  <a:lnTo>
                    <a:pt x="122" y="81"/>
                  </a:lnTo>
                  <a:lnTo>
                    <a:pt x="115" y="94"/>
                  </a:lnTo>
                  <a:lnTo>
                    <a:pt x="105" y="105"/>
                  </a:lnTo>
                  <a:lnTo>
                    <a:pt x="94" y="115"/>
                  </a:lnTo>
                  <a:lnTo>
                    <a:pt x="81" y="122"/>
                  </a:lnTo>
                  <a:lnTo>
                    <a:pt x="67" y="126"/>
                  </a:lnTo>
                  <a:lnTo>
                    <a:pt x="52" y="127"/>
                  </a:lnTo>
                  <a:lnTo>
                    <a:pt x="38" y="126"/>
                  </a:lnTo>
                  <a:lnTo>
                    <a:pt x="23" y="122"/>
                  </a:lnTo>
                  <a:lnTo>
                    <a:pt x="11" y="115"/>
                  </a:lnTo>
                  <a:lnTo>
                    <a:pt x="0" y="105"/>
                  </a:lnTo>
                  <a:lnTo>
                    <a:pt x="52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1" name="Freeform 112"/>
            <p:cNvSpPr>
              <a:spLocks/>
            </p:cNvSpPr>
            <p:nvPr/>
          </p:nvSpPr>
          <p:spPr bwMode="auto">
            <a:xfrm>
              <a:off x="3461" y="1696"/>
              <a:ext cx="16" cy="16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0 h 127"/>
                <a:gd name="T4" fmla="*/ 0 w 127"/>
                <a:gd name="T5" fmla="*/ 0 h 127"/>
                <a:gd name="T6" fmla="*/ 0 w 127"/>
                <a:gd name="T7" fmla="*/ 0 h 127"/>
                <a:gd name="T8" fmla="*/ 0 w 127"/>
                <a:gd name="T9" fmla="*/ 0 h 127"/>
                <a:gd name="T10" fmla="*/ 0 w 127"/>
                <a:gd name="T11" fmla="*/ 0 h 127"/>
                <a:gd name="T12" fmla="*/ 0 w 127"/>
                <a:gd name="T13" fmla="*/ 0 h 127"/>
                <a:gd name="T14" fmla="*/ 0 w 127"/>
                <a:gd name="T15" fmla="*/ 0 h 127"/>
                <a:gd name="T16" fmla="*/ 0 w 127"/>
                <a:gd name="T17" fmla="*/ 0 h 127"/>
                <a:gd name="T18" fmla="*/ 0 w 127"/>
                <a:gd name="T19" fmla="*/ 0 h 127"/>
                <a:gd name="T20" fmla="*/ 0 w 127"/>
                <a:gd name="T21" fmla="*/ 0 h 127"/>
                <a:gd name="T22" fmla="*/ 0 w 127"/>
                <a:gd name="T23" fmla="*/ 0 h 127"/>
                <a:gd name="T24" fmla="*/ 0 w 127"/>
                <a:gd name="T25" fmla="*/ 0 h 127"/>
                <a:gd name="T26" fmla="*/ 0 w 127"/>
                <a:gd name="T27" fmla="*/ 0 h 127"/>
                <a:gd name="T28" fmla="*/ 0 w 127"/>
                <a:gd name="T29" fmla="*/ 0 h 127"/>
                <a:gd name="T30" fmla="*/ 0 w 127"/>
                <a:gd name="T31" fmla="*/ 0 h 127"/>
                <a:gd name="T32" fmla="*/ 0 w 127"/>
                <a:gd name="T33" fmla="*/ 0 h 1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7"/>
                <a:gd name="T52" fmla="*/ 0 h 127"/>
                <a:gd name="T53" fmla="*/ 127 w 127"/>
                <a:gd name="T54" fmla="*/ 127 h 1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7" h="127">
                  <a:moveTo>
                    <a:pt x="105" y="0"/>
                  </a:moveTo>
                  <a:lnTo>
                    <a:pt x="115" y="11"/>
                  </a:lnTo>
                  <a:lnTo>
                    <a:pt x="122" y="23"/>
                  </a:lnTo>
                  <a:lnTo>
                    <a:pt x="126" y="38"/>
                  </a:lnTo>
                  <a:lnTo>
                    <a:pt x="127" y="52"/>
                  </a:lnTo>
                  <a:lnTo>
                    <a:pt x="126" y="67"/>
                  </a:lnTo>
                  <a:lnTo>
                    <a:pt x="122" y="81"/>
                  </a:lnTo>
                  <a:lnTo>
                    <a:pt x="115" y="94"/>
                  </a:lnTo>
                  <a:lnTo>
                    <a:pt x="105" y="105"/>
                  </a:lnTo>
                  <a:lnTo>
                    <a:pt x="94" y="115"/>
                  </a:lnTo>
                  <a:lnTo>
                    <a:pt x="81" y="122"/>
                  </a:lnTo>
                  <a:lnTo>
                    <a:pt x="67" y="126"/>
                  </a:lnTo>
                  <a:lnTo>
                    <a:pt x="52" y="127"/>
                  </a:lnTo>
                  <a:lnTo>
                    <a:pt x="38" y="126"/>
                  </a:lnTo>
                  <a:lnTo>
                    <a:pt x="23" y="122"/>
                  </a:lnTo>
                  <a:lnTo>
                    <a:pt x="11" y="115"/>
                  </a:lnTo>
                  <a:lnTo>
                    <a:pt x="0" y="10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2" name="Freeform 113"/>
            <p:cNvSpPr>
              <a:spLocks/>
            </p:cNvSpPr>
            <p:nvPr/>
          </p:nvSpPr>
          <p:spPr bwMode="auto">
            <a:xfrm>
              <a:off x="3377" y="1612"/>
              <a:ext cx="97" cy="97"/>
            </a:xfrm>
            <a:custGeom>
              <a:avLst/>
              <a:gdLst>
                <a:gd name="T0" fmla="*/ 1 w 779"/>
                <a:gd name="T1" fmla="*/ 1 h 779"/>
                <a:gd name="T2" fmla="*/ 1 w 779"/>
                <a:gd name="T3" fmla="*/ 1 h 779"/>
                <a:gd name="T4" fmla="*/ 1 w 779"/>
                <a:gd name="T5" fmla="*/ 1 h 779"/>
                <a:gd name="T6" fmla="*/ 0 w 779"/>
                <a:gd name="T7" fmla="*/ 0 h 779"/>
                <a:gd name="T8" fmla="*/ 0 w 779"/>
                <a:gd name="T9" fmla="*/ 0 h 779"/>
                <a:gd name="T10" fmla="*/ 0 w 779"/>
                <a:gd name="T11" fmla="*/ 0 h 779"/>
                <a:gd name="T12" fmla="*/ 1 w 779"/>
                <a:gd name="T13" fmla="*/ 1 h 7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9"/>
                <a:gd name="T22" fmla="*/ 0 h 779"/>
                <a:gd name="T23" fmla="*/ 779 w 779"/>
                <a:gd name="T24" fmla="*/ 779 h 7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9" h="779">
                  <a:moveTo>
                    <a:pt x="674" y="779"/>
                  </a:moveTo>
                  <a:lnTo>
                    <a:pt x="726" y="726"/>
                  </a:lnTo>
                  <a:lnTo>
                    <a:pt x="779" y="674"/>
                  </a:lnTo>
                  <a:lnTo>
                    <a:pt x="105" y="0"/>
                  </a:lnTo>
                  <a:lnTo>
                    <a:pt x="52" y="52"/>
                  </a:lnTo>
                  <a:lnTo>
                    <a:pt x="0" y="105"/>
                  </a:lnTo>
                  <a:lnTo>
                    <a:pt x="674" y="7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3" name="Freeform 114"/>
            <p:cNvSpPr>
              <a:spLocks/>
            </p:cNvSpPr>
            <p:nvPr/>
          </p:nvSpPr>
          <p:spPr bwMode="auto">
            <a:xfrm>
              <a:off x="3377" y="1612"/>
              <a:ext cx="97" cy="97"/>
            </a:xfrm>
            <a:custGeom>
              <a:avLst/>
              <a:gdLst>
                <a:gd name="T0" fmla="*/ 1 w 779"/>
                <a:gd name="T1" fmla="*/ 1 h 779"/>
                <a:gd name="T2" fmla="*/ 1 w 779"/>
                <a:gd name="T3" fmla="*/ 1 h 779"/>
                <a:gd name="T4" fmla="*/ 1 w 779"/>
                <a:gd name="T5" fmla="*/ 1 h 779"/>
                <a:gd name="T6" fmla="*/ 0 w 779"/>
                <a:gd name="T7" fmla="*/ 0 h 779"/>
                <a:gd name="T8" fmla="*/ 0 w 779"/>
                <a:gd name="T9" fmla="*/ 0 h 779"/>
                <a:gd name="T10" fmla="*/ 0 w 779"/>
                <a:gd name="T11" fmla="*/ 0 h 779"/>
                <a:gd name="T12" fmla="*/ 1 w 779"/>
                <a:gd name="T13" fmla="*/ 1 h 7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9"/>
                <a:gd name="T22" fmla="*/ 0 h 779"/>
                <a:gd name="T23" fmla="*/ 779 w 779"/>
                <a:gd name="T24" fmla="*/ 779 h 7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9" h="779">
                  <a:moveTo>
                    <a:pt x="674" y="779"/>
                  </a:moveTo>
                  <a:lnTo>
                    <a:pt x="726" y="726"/>
                  </a:lnTo>
                  <a:lnTo>
                    <a:pt x="779" y="674"/>
                  </a:lnTo>
                  <a:lnTo>
                    <a:pt x="105" y="0"/>
                  </a:lnTo>
                  <a:lnTo>
                    <a:pt x="52" y="52"/>
                  </a:lnTo>
                  <a:lnTo>
                    <a:pt x="0" y="105"/>
                  </a:lnTo>
                  <a:lnTo>
                    <a:pt x="674" y="77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4" name="Freeform 115"/>
            <p:cNvSpPr>
              <a:spLocks/>
            </p:cNvSpPr>
            <p:nvPr/>
          </p:nvSpPr>
          <p:spPr bwMode="auto">
            <a:xfrm>
              <a:off x="3374" y="1609"/>
              <a:ext cx="16" cy="16"/>
            </a:xfrm>
            <a:custGeom>
              <a:avLst/>
              <a:gdLst>
                <a:gd name="T0" fmla="*/ 0 w 127"/>
                <a:gd name="T1" fmla="*/ 0 h 128"/>
                <a:gd name="T2" fmla="*/ 0 w 127"/>
                <a:gd name="T3" fmla="*/ 0 h 128"/>
                <a:gd name="T4" fmla="*/ 0 w 127"/>
                <a:gd name="T5" fmla="*/ 0 h 128"/>
                <a:gd name="T6" fmla="*/ 0 w 127"/>
                <a:gd name="T7" fmla="*/ 0 h 128"/>
                <a:gd name="T8" fmla="*/ 0 w 127"/>
                <a:gd name="T9" fmla="*/ 0 h 128"/>
                <a:gd name="T10" fmla="*/ 0 w 127"/>
                <a:gd name="T11" fmla="*/ 0 h 128"/>
                <a:gd name="T12" fmla="*/ 0 w 127"/>
                <a:gd name="T13" fmla="*/ 0 h 128"/>
                <a:gd name="T14" fmla="*/ 0 w 127"/>
                <a:gd name="T15" fmla="*/ 0 h 128"/>
                <a:gd name="T16" fmla="*/ 0 w 127"/>
                <a:gd name="T17" fmla="*/ 0 h 128"/>
                <a:gd name="T18" fmla="*/ 0 w 127"/>
                <a:gd name="T19" fmla="*/ 0 h 128"/>
                <a:gd name="T20" fmla="*/ 0 w 127"/>
                <a:gd name="T21" fmla="*/ 0 h 128"/>
                <a:gd name="T22" fmla="*/ 0 w 127"/>
                <a:gd name="T23" fmla="*/ 0 h 128"/>
                <a:gd name="T24" fmla="*/ 0 w 127"/>
                <a:gd name="T25" fmla="*/ 0 h 128"/>
                <a:gd name="T26" fmla="*/ 0 w 127"/>
                <a:gd name="T27" fmla="*/ 0 h 128"/>
                <a:gd name="T28" fmla="*/ 0 w 127"/>
                <a:gd name="T29" fmla="*/ 0 h 128"/>
                <a:gd name="T30" fmla="*/ 0 w 127"/>
                <a:gd name="T31" fmla="*/ 0 h 128"/>
                <a:gd name="T32" fmla="*/ 0 w 127"/>
                <a:gd name="T33" fmla="*/ 0 h 128"/>
                <a:gd name="T34" fmla="*/ 0 w 127"/>
                <a:gd name="T35" fmla="*/ 0 h 128"/>
                <a:gd name="T36" fmla="*/ 0 w 127"/>
                <a:gd name="T37" fmla="*/ 0 h 1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28"/>
                <a:gd name="T59" fmla="*/ 127 w 127"/>
                <a:gd name="T60" fmla="*/ 128 h 1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28">
                  <a:moveTo>
                    <a:pt x="74" y="75"/>
                  </a:moveTo>
                  <a:lnTo>
                    <a:pt x="22" y="128"/>
                  </a:lnTo>
                  <a:lnTo>
                    <a:pt x="12" y="117"/>
                  </a:lnTo>
                  <a:lnTo>
                    <a:pt x="5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5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3" y="13"/>
                  </a:lnTo>
                  <a:lnTo>
                    <a:pt x="45" y="6"/>
                  </a:lnTo>
                  <a:lnTo>
                    <a:pt x="60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4" y="6"/>
                  </a:lnTo>
                  <a:lnTo>
                    <a:pt x="116" y="13"/>
                  </a:lnTo>
                  <a:lnTo>
                    <a:pt x="127" y="23"/>
                  </a:lnTo>
                  <a:lnTo>
                    <a:pt x="74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5" name="Freeform 116"/>
            <p:cNvSpPr>
              <a:spLocks/>
            </p:cNvSpPr>
            <p:nvPr/>
          </p:nvSpPr>
          <p:spPr bwMode="auto">
            <a:xfrm>
              <a:off x="3374" y="1609"/>
              <a:ext cx="16" cy="16"/>
            </a:xfrm>
            <a:custGeom>
              <a:avLst/>
              <a:gdLst>
                <a:gd name="T0" fmla="*/ 0 w 127"/>
                <a:gd name="T1" fmla="*/ 0 h 128"/>
                <a:gd name="T2" fmla="*/ 0 w 127"/>
                <a:gd name="T3" fmla="*/ 0 h 128"/>
                <a:gd name="T4" fmla="*/ 0 w 127"/>
                <a:gd name="T5" fmla="*/ 0 h 128"/>
                <a:gd name="T6" fmla="*/ 0 w 127"/>
                <a:gd name="T7" fmla="*/ 0 h 128"/>
                <a:gd name="T8" fmla="*/ 0 w 127"/>
                <a:gd name="T9" fmla="*/ 0 h 128"/>
                <a:gd name="T10" fmla="*/ 0 w 127"/>
                <a:gd name="T11" fmla="*/ 0 h 128"/>
                <a:gd name="T12" fmla="*/ 0 w 127"/>
                <a:gd name="T13" fmla="*/ 0 h 128"/>
                <a:gd name="T14" fmla="*/ 0 w 127"/>
                <a:gd name="T15" fmla="*/ 0 h 128"/>
                <a:gd name="T16" fmla="*/ 0 w 127"/>
                <a:gd name="T17" fmla="*/ 0 h 128"/>
                <a:gd name="T18" fmla="*/ 0 w 127"/>
                <a:gd name="T19" fmla="*/ 0 h 128"/>
                <a:gd name="T20" fmla="*/ 0 w 127"/>
                <a:gd name="T21" fmla="*/ 0 h 128"/>
                <a:gd name="T22" fmla="*/ 0 w 127"/>
                <a:gd name="T23" fmla="*/ 0 h 128"/>
                <a:gd name="T24" fmla="*/ 0 w 127"/>
                <a:gd name="T25" fmla="*/ 0 h 128"/>
                <a:gd name="T26" fmla="*/ 0 w 127"/>
                <a:gd name="T27" fmla="*/ 0 h 128"/>
                <a:gd name="T28" fmla="*/ 0 w 127"/>
                <a:gd name="T29" fmla="*/ 0 h 128"/>
                <a:gd name="T30" fmla="*/ 0 w 127"/>
                <a:gd name="T31" fmla="*/ 0 h 128"/>
                <a:gd name="T32" fmla="*/ 0 w 127"/>
                <a:gd name="T33" fmla="*/ 0 h 1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7"/>
                <a:gd name="T52" fmla="*/ 0 h 128"/>
                <a:gd name="T53" fmla="*/ 127 w 127"/>
                <a:gd name="T54" fmla="*/ 128 h 1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7" h="128">
                  <a:moveTo>
                    <a:pt x="22" y="128"/>
                  </a:moveTo>
                  <a:lnTo>
                    <a:pt x="12" y="117"/>
                  </a:lnTo>
                  <a:lnTo>
                    <a:pt x="5" y="104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1" y="61"/>
                  </a:lnTo>
                  <a:lnTo>
                    <a:pt x="5" y="46"/>
                  </a:lnTo>
                  <a:lnTo>
                    <a:pt x="12" y="34"/>
                  </a:lnTo>
                  <a:lnTo>
                    <a:pt x="22" y="23"/>
                  </a:lnTo>
                  <a:lnTo>
                    <a:pt x="33" y="13"/>
                  </a:lnTo>
                  <a:lnTo>
                    <a:pt x="45" y="6"/>
                  </a:lnTo>
                  <a:lnTo>
                    <a:pt x="60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4" y="6"/>
                  </a:lnTo>
                  <a:lnTo>
                    <a:pt x="116" y="13"/>
                  </a:lnTo>
                  <a:lnTo>
                    <a:pt x="127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6" name="Freeform 117"/>
            <p:cNvSpPr>
              <a:spLocks/>
            </p:cNvSpPr>
            <p:nvPr/>
          </p:nvSpPr>
          <p:spPr bwMode="auto">
            <a:xfrm>
              <a:off x="3374" y="1618"/>
              <a:ext cx="19" cy="10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w 149"/>
                <a:gd name="T35" fmla="*/ 0 h 75"/>
                <a:gd name="T36" fmla="*/ 0 w 149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75"/>
                <a:gd name="T59" fmla="*/ 149 w 149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75">
                  <a:moveTo>
                    <a:pt x="74" y="0"/>
                  </a:moveTo>
                  <a:lnTo>
                    <a:pt x="149" y="0"/>
                  </a:lnTo>
                  <a:lnTo>
                    <a:pt x="148" y="15"/>
                  </a:lnTo>
                  <a:lnTo>
                    <a:pt x="144" y="29"/>
                  </a:lnTo>
                  <a:lnTo>
                    <a:pt x="137" y="42"/>
                  </a:lnTo>
                  <a:lnTo>
                    <a:pt x="127" y="53"/>
                  </a:lnTo>
                  <a:lnTo>
                    <a:pt x="116" y="63"/>
                  </a:lnTo>
                  <a:lnTo>
                    <a:pt x="104" y="70"/>
                  </a:lnTo>
                  <a:lnTo>
                    <a:pt x="89" y="74"/>
                  </a:lnTo>
                  <a:lnTo>
                    <a:pt x="74" y="75"/>
                  </a:lnTo>
                  <a:lnTo>
                    <a:pt x="60" y="74"/>
                  </a:lnTo>
                  <a:lnTo>
                    <a:pt x="45" y="70"/>
                  </a:lnTo>
                  <a:lnTo>
                    <a:pt x="33" y="63"/>
                  </a:lnTo>
                  <a:lnTo>
                    <a:pt x="22" y="53"/>
                  </a:lnTo>
                  <a:lnTo>
                    <a:pt x="12" y="42"/>
                  </a:lnTo>
                  <a:lnTo>
                    <a:pt x="5" y="29"/>
                  </a:lnTo>
                  <a:lnTo>
                    <a:pt x="1" y="15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7" name="Freeform 118"/>
            <p:cNvSpPr>
              <a:spLocks/>
            </p:cNvSpPr>
            <p:nvPr/>
          </p:nvSpPr>
          <p:spPr bwMode="auto">
            <a:xfrm>
              <a:off x="3374" y="1618"/>
              <a:ext cx="19" cy="10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9"/>
                <a:gd name="T52" fmla="*/ 0 h 75"/>
                <a:gd name="T53" fmla="*/ 149 w 149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9" h="75">
                  <a:moveTo>
                    <a:pt x="149" y="0"/>
                  </a:moveTo>
                  <a:lnTo>
                    <a:pt x="148" y="15"/>
                  </a:lnTo>
                  <a:lnTo>
                    <a:pt x="144" y="29"/>
                  </a:lnTo>
                  <a:lnTo>
                    <a:pt x="137" y="42"/>
                  </a:lnTo>
                  <a:lnTo>
                    <a:pt x="127" y="53"/>
                  </a:lnTo>
                  <a:lnTo>
                    <a:pt x="116" y="63"/>
                  </a:lnTo>
                  <a:lnTo>
                    <a:pt x="104" y="70"/>
                  </a:lnTo>
                  <a:lnTo>
                    <a:pt x="89" y="74"/>
                  </a:lnTo>
                  <a:lnTo>
                    <a:pt x="74" y="75"/>
                  </a:lnTo>
                  <a:lnTo>
                    <a:pt x="60" y="74"/>
                  </a:lnTo>
                  <a:lnTo>
                    <a:pt x="45" y="70"/>
                  </a:lnTo>
                  <a:lnTo>
                    <a:pt x="33" y="63"/>
                  </a:lnTo>
                  <a:lnTo>
                    <a:pt x="22" y="53"/>
                  </a:lnTo>
                  <a:lnTo>
                    <a:pt x="12" y="42"/>
                  </a:lnTo>
                  <a:lnTo>
                    <a:pt x="5" y="29"/>
                  </a:lnTo>
                  <a:lnTo>
                    <a:pt x="1" y="1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8" name="Freeform 119"/>
            <p:cNvSpPr>
              <a:spLocks/>
            </p:cNvSpPr>
            <p:nvPr/>
          </p:nvSpPr>
          <p:spPr bwMode="auto">
            <a:xfrm>
              <a:off x="3374" y="1303"/>
              <a:ext cx="19" cy="315"/>
            </a:xfrm>
            <a:custGeom>
              <a:avLst/>
              <a:gdLst>
                <a:gd name="T0" fmla="*/ 0 w 149"/>
                <a:gd name="T1" fmla="*/ 5 h 2524"/>
                <a:gd name="T2" fmla="*/ 0 w 149"/>
                <a:gd name="T3" fmla="*/ 5 h 2524"/>
                <a:gd name="T4" fmla="*/ 0 w 149"/>
                <a:gd name="T5" fmla="*/ 5 h 2524"/>
                <a:gd name="T6" fmla="*/ 0 w 149"/>
                <a:gd name="T7" fmla="*/ 0 h 2524"/>
                <a:gd name="T8" fmla="*/ 0 w 149"/>
                <a:gd name="T9" fmla="*/ 0 h 2524"/>
                <a:gd name="T10" fmla="*/ 0 w 149"/>
                <a:gd name="T11" fmla="*/ 0 h 2524"/>
                <a:gd name="T12" fmla="*/ 0 w 149"/>
                <a:gd name="T13" fmla="*/ 5 h 2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2524"/>
                <a:gd name="T23" fmla="*/ 149 w 149"/>
                <a:gd name="T24" fmla="*/ 2524 h 25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2524">
                  <a:moveTo>
                    <a:pt x="0" y="2524"/>
                  </a:moveTo>
                  <a:lnTo>
                    <a:pt x="74" y="2524"/>
                  </a:lnTo>
                  <a:lnTo>
                    <a:pt x="149" y="2524"/>
                  </a:lnTo>
                  <a:lnTo>
                    <a:pt x="149" y="0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25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29" name="Freeform 120"/>
            <p:cNvSpPr>
              <a:spLocks/>
            </p:cNvSpPr>
            <p:nvPr/>
          </p:nvSpPr>
          <p:spPr bwMode="auto">
            <a:xfrm>
              <a:off x="3374" y="1303"/>
              <a:ext cx="19" cy="315"/>
            </a:xfrm>
            <a:custGeom>
              <a:avLst/>
              <a:gdLst>
                <a:gd name="T0" fmla="*/ 0 w 149"/>
                <a:gd name="T1" fmla="*/ 5 h 2524"/>
                <a:gd name="T2" fmla="*/ 0 w 149"/>
                <a:gd name="T3" fmla="*/ 5 h 2524"/>
                <a:gd name="T4" fmla="*/ 0 w 149"/>
                <a:gd name="T5" fmla="*/ 5 h 2524"/>
                <a:gd name="T6" fmla="*/ 0 w 149"/>
                <a:gd name="T7" fmla="*/ 0 h 2524"/>
                <a:gd name="T8" fmla="*/ 0 w 149"/>
                <a:gd name="T9" fmla="*/ 0 h 2524"/>
                <a:gd name="T10" fmla="*/ 0 w 149"/>
                <a:gd name="T11" fmla="*/ 0 h 2524"/>
                <a:gd name="T12" fmla="*/ 0 w 149"/>
                <a:gd name="T13" fmla="*/ 5 h 2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2524"/>
                <a:gd name="T23" fmla="*/ 149 w 149"/>
                <a:gd name="T24" fmla="*/ 2524 h 25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2524">
                  <a:moveTo>
                    <a:pt x="0" y="2524"/>
                  </a:moveTo>
                  <a:lnTo>
                    <a:pt x="74" y="2524"/>
                  </a:lnTo>
                  <a:lnTo>
                    <a:pt x="149" y="2524"/>
                  </a:lnTo>
                  <a:lnTo>
                    <a:pt x="149" y="0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2524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0" name="Freeform 121"/>
            <p:cNvSpPr>
              <a:spLocks/>
            </p:cNvSpPr>
            <p:nvPr/>
          </p:nvSpPr>
          <p:spPr bwMode="auto">
            <a:xfrm>
              <a:off x="3374" y="1293"/>
              <a:ext cx="19" cy="10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w 149"/>
                <a:gd name="T35" fmla="*/ 0 h 75"/>
                <a:gd name="T36" fmla="*/ 0 w 149"/>
                <a:gd name="T37" fmla="*/ 0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75"/>
                <a:gd name="T59" fmla="*/ 149 w 149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75">
                  <a:moveTo>
                    <a:pt x="74" y="75"/>
                  </a:moveTo>
                  <a:lnTo>
                    <a:pt x="0" y="75"/>
                  </a:lnTo>
                  <a:lnTo>
                    <a:pt x="1" y="60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60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4" y="5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4" y="46"/>
                  </a:lnTo>
                  <a:lnTo>
                    <a:pt x="148" y="60"/>
                  </a:lnTo>
                  <a:lnTo>
                    <a:pt x="149" y="75"/>
                  </a:lnTo>
                  <a:lnTo>
                    <a:pt x="74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1" name="Freeform 122"/>
            <p:cNvSpPr>
              <a:spLocks/>
            </p:cNvSpPr>
            <p:nvPr/>
          </p:nvSpPr>
          <p:spPr bwMode="auto">
            <a:xfrm>
              <a:off x="3374" y="1293"/>
              <a:ext cx="19" cy="10"/>
            </a:xfrm>
            <a:custGeom>
              <a:avLst/>
              <a:gdLst>
                <a:gd name="T0" fmla="*/ 0 w 149"/>
                <a:gd name="T1" fmla="*/ 0 h 75"/>
                <a:gd name="T2" fmla="*/ 0 w 149"/>
                <a:gd name="T3" fmla="*/ 0 h 75"/>
                <a:gd name="T4" fmla="*/ 0 w 149"/>
                <a:gd name="T5" fmla="*/ 0 h 75"/>
                <a:gd name="T6" fmla="*/ 0 w 149"/>
                <a:gd name="T7" fmla="*/ 0 h 75"/>
                <a:gd name="T8" fmla="*/ 0 w 149"/>
                <a:gd name="T9" fmla="*/ 0 h 75"/>
                <a:gd name="T10" fmla="*/ 0 w 149"/>
                <a:gd name="T11" fmla="*/ 0 h 75"/>
                <a:gd name="T12" fmla="*/ 0 w 149"/>
                <a:gd name="T13" fmla="*/ 0 h 75"/>
                <a:gd name="T14" fmla="*/ 0 w 149"/>
                <a:gd name="T15" fmla="*/ 0 h 75"/>
                <a:gd name="T16" fmla="*/ 0 w 149"/>
                <a:gd name="T17" fmla="*/ 0 h 75"/>
                <a:gd name="T18" fmla="*/ 0 w 149"/>
                <a:gd name="T19" fmla="*/ 0 h 75"/>
                <a:gd name="T20" fmla="*/ 0 w 149"/>
                <a:gd name="T21" fmla="*/ 0 h 75"/>
                <a:gd name="T22" fmla="*/ 0 w 149"/>
                <a:gd name="T23" fmla="*/ 0 h 75"/>
                <a:gd name="T24" fmla="*/ 0 w 149"/>
                <a:gd name="T25" fmla="*/ 0 h 75"/>
                <a:gd name="T26" fmla="*/ 0 w 149"/>
                <a:gd name="T27" fmla="*/ 0 h 75"/>
                <a:gd name="T28" fmla="*/ 0 w 149"/>
                <a:gd name="T29" fmla="*/ 0 h 75"/>
                <a:gd name="T30" fmla="*/ 0 w 149"/>
                <a:gd name="T31" fmla="*/ 0 h 75"/>
                <a:gd name="T32" fmla="*/ 0 w 149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9"/>
                <a:gd name="T52" fmla="*/ 0 h 75"/>
                <a:gd name="T53" fmla="*/ 149 w 149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9" h="75">
                  <a:moveTo>
                    <a:pt x="0" y="75"/>
                  </a:moveTo>
                  <a:lnTo>
                    <a:pt x="1" y="60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60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4" y="5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4" y="46"/>
                  </a:lnTo>
                  <a:lnTo>
                    <a:pt x="148" y="60"/>
                  </a:lnTo>
                  <a:lnTo>
                    <a:pt x="149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2" name="Freeform 123"/>
            <p:cNvSpPr>
              <a:spLocks/>
            </p:cNvSpPr>
            <p:nvPr/>
          </p:nvSpPr>
          <p:spPr bwMode="auto">
            <a:xfrm>
              <a:off x="4915" y="903"/>
              <a:ext cx="56" cy="477"/>
            </a:xfrm>
            <a:custGeom>
              <a:avLst/>
              <a:gdLst>
                <a:gd name="T0" fmla="*/ 0 w 451"/>
                <a:gd name="T1" fmla="*/ 7 h 3818"/>
                <a:gd name="T2" fmla="*/ 0 w 451"/>
                <a:gd name="T3" fmla="*/ 7 h 3818"/>
                <a:gd name="T4" fmla="*/ 0 w 451"/>
                <a:gd name="T5" fmla="*/ 7 h 3818"/>
                <a:gd name="T6" fmla="*/ 0 w 451"/>
                <a:gd name="T7" fmla="*/ 6 h 3818"/>
                <a:gd name="T8" fmla="*/ 1 w 451"/>
                <a:gd name="T9" fmla="*/ 6 h 3818"/>
                <a:gd name="T10" fmla="*/ 1 w 451"/>
                <a:gd name="T11" fmla="*/ 5 h 3818"/>
                <a:gd name="T12" fmla="*/ 1 w 451"/>
                <a:gd name="T13" fmla="*/ 5 h 3818"/>
                <a:gd name="T14" fmla="*/ 1 w 451"/>
                <a:gd name="T15" fmla="*/ 4 h 3818"/>
                <a:gd name="T16" fmla="*/ 1 w 451"/>
                <a:gd name="T17" fmla="*/ 4 h 3818"/>
                <a:gd name="T18" fmla="*/ 1 w 451"/>
                <a:gd name="T19" fmla="*/ 3 h 3818"/>
                <a:gd name="T20" fmla="*/ 1 w 451"/>
                <a:gd name="T21" fmla="*/ 3 h 3818"/>
                <a:gd name="T22" fmla="*/ 1 w 451"/>
                <a:gd name="T23" fmla="*/ 3 h 3818"/>
                <a:gd name="T24" fmla="*/ 1 w 451"/>
                <a:gd name="T25" fmla="*/ 2 h 3818"/>
                <a:gd name="T26" fmla="*/ 1 w 451"/>
                <a:gd name="T27" fmla="*/ 2 h 3818"/>
                <a:gd name="T28" fmla="*/ 0 w 451"/>
                <a:gd name="T29" fmla="*/ 1 h 3818"/>
                <a:gd name="T30" fmla="*/ 0 w 451"/>
                <a:gd name="T31" fmla="*/ 1 h 3818"/>
                <a:gd name="T32" fmla="*/ 0 w 451"/>
                <a:gd name="T33" fmla="*/ 0 h 3818"/>
                <a:gd name="T34" fmla="*/ 0 w 451"/>
                <a:gd name="T35" fmla="*/ 0 h 38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1"/>
                <a:gd name="T55" fmla="*/ 0 h 3818"/>
                <a:gd name="T56" fmla="*/ 451 w 451"/>
                <a:gd name="T57" fmla="*/ 3818 h 38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1" h="3818">
                  <a:moveTo>
                    <a:pt x="0" y="3818"/>
                  </a:moveTo>
                  <a:lnTo>
                    <a:pt x="98" y="3607"/>
                  </a:lnTo>
                  <a:lnTo>
                    <a:pt x="184" y="3391"/>
                  </a:lnTo>
                  <a:lnTo>
                    <a:pt x="257" y="3171"/>
                  </a:lnTo>
                  <a:lnTo>
                    <a:pt x="320" y="2947"/>
                  </a:lnTo>
                  <a:lnTo>
                    <a:pt x="370" y="2720"/>
                  </a:lnTo>
                  <a:lnTo>
                    <a:pt x="408" y="2491"/>
                  </a:lnTo>
                  <a:lnTo>
                    <a:pt x="434" y="2261"/>
                  </a:lnTo>
                  <a:lnTo>
                    <a:pt x="449" y="2028"/>
                  </a:lnTo>
                  <a:lnTo>
                    <a:pt x="451" y="1797"/>
                  </a:lnTo>
                  <a:lnTo>
                    <a:pt x="440" y="1564"/>
                  </a:lnTo>
                  <a:lnTo>
                    <a:pt x="417" y="1333"/>
                  </a:lnTo>
                  <a:lnTo>
                    <a:pt x="383" y="1104"/>
                  </a:lnTo>
                  <a:lnTo>
                    <a:pt x="336" y="876"/>
                  </a:lnTo>
                  <a:lnTo>
                    <a:pt x="276" y="651"/>
                  </a:lnTo>
                  <a:lnTo>
                    <a:pt x="206" y="431"/>
                  </a:lnTo>
                  <a:lnTo>
                    <a:pt x="123" y="213"/>
                  </a:lnTo>
                  <a:lnTo>
                    <a:pt x="2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3" name="Freeform 124"/>
            <p:cNvSpPr>
              <a:spLocks/>
            </p:cNvSpPr>
            <p:nvPr/>
          </p:nvSpPr>
          <p:spPr bwMode="auto">
            <a:xfrm>
              <a:off x="4879" y="1380"/>
              <a:ext cx="40" cy="323"/>
            </a:xfrm>
            <a:custGeom>
              <a:avLst/>
              <a:gdLst>
                <a:gd name="T0" fmla="*/ 1 w 319"/>
                <a:gd name="T1" fmla="*/ 0 h 2579"/>
                <a:gd name="T2" fmla="*/ 0 w 319"/>
                <a:gd name="T3" fmla="*/ 0 h 2579"/>
                <a:gd name="T4" fmla="*/ 0 w 319"/>
                <a:gd name="T5" fmla="*/ 1 h 2579"/>
                <a:gd name="T6" fmla="*/ 0 w 319"/>
                <a:gd name="T7" fmla="*/ 1 h 2579"/>
                <a:gd name="T8" fmla="*/ 0 w 319"/>
                <a:gd name="T9" fmla="*/ 1 h 2579"/>
                <a:gd name="T10" fmla="*/ 0 w 319"/>
                <a:gd name="T11" fmla="*/ 2 h 2579"/>
                <a:gd name="T12" fmla="*/ 0 w 319"/>
                <a:gd name="T13" fmla="*/ 2 h 2579"/>
                <a:gd name="T14" fmla="*/ 0 w 319"/>
                <a:gd name="T15" fmla="*/ 3 h 2579"/>
                <a:gd name="T16" fmla="*/ 0 w 319"/>
                <a:gd name="T17" fmla="*/ 3 h 2579"/>
                <a:gd name="T18" fmla="*/ 0 w 319"/>
                <a:gd name="T19" fmla="*/ 3 h 2579"/>
                <a:gd name="T20" fmla="*/ 0 w 319"/>
                <a:gd name="T21" fmla="*/ 4 h 2579"/>
                <a:gd name="T22" fmla="*/ 0 w 319"/>
                <a:gd name="T23" fmla="*/ 4 h 2579"/>
                <a:gd name="T24" fmla="*/ 0 w 319"/>
                <a:gd name="T25" fmla="*/ 4 h 2579"/>
                <a:gd name="T26" fmla="*/ 1 w 319"/>
                <a:gd name="T27" fmla="*/ 5 h 2579"/>
                <a:gd name="T28" fmla="*/ 1 w 319"/>
                <a:gd name="T29" fmla="*/ 5 h 25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9"/>
                <a:gd name="T46" fmla="*/ 0 h 2579"/>
                <a:gd name="T47" fmla="*/ 319 w 319"/>
                <a:gd name="T48" fmla="*/ 2579 h 25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9" h="2579">
                  <a:moveTo>
                    <a:pt x="290" y="0"/>
                  </a:moveTo>
                  <a:lnTo>
                    <a:pt x="213" y="175"/>
                  </a:lnTo>
                  <a:lnTo>
                    <a:pt x="146" y="353"/>
                  </a:lnTo>
                  <a:lnTo>
                    <a:pt x="93" y="537"/>
                  </a:lnTo>
                  <a:lnTo>
                    <a:pt x="50" y="722"/>
                  </a:lnTo>
                  <a:lnTo>
                    <a:pt x="21" y="911"/>
                  </a:lnTo>
                  <a:lnTo>
                    <a:pt x="4" y="1101"/>
                  </a:lnTo>
                  <a:lnTo>
                    <a:pt x="0" y="1293"/>
                  </a:lnTo>
                  <a:lnTo>
                    <a:pt x="8" y="1484"/>
                  </a:lnTo>
                  <a:lnTo>
                    <a:pt x="29" y="1674"/>
                  </a:lnTo>
                  <a:lnTo>
                    <a:pt x="62" y="1862"/>
                  </a:lnTo>
                  <a:lnTo>
                    <a:pt x="109" y="2047"/>
                  </a:lnTo>
                  <a:lnTo>
                    <a:pt x="167" y="2228"/>
                  </a:lnTo>
                  <a:lnTo>
                    <a:pt x="238" y="2406"/>
                  </a:lnTo>
                  <a:lnTo>
                    <a:pt x="319" y="257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4" name="Line 125"/>
            <p:cNvSpPr>
              <a:spLocks noChangeShapeType="1"/>
            </p:cNvSpPr>
            <p:nvPr/>
          </p:nvSpPr>
          <p:spPr bwMode="auto">
            <a:xfrm flipH="1">
              <a:off x="2877" y="903"/>
              <a:ext cx="59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5" name="Line 126"/>
            <p:cNvSpPr>
              <a:spLocks noChangeShapeType="1"/>
            </p:cNvSpPr>
            <p:nvPr/>
          </p:nvSpPr>
          <p:spPr bwMode="auto">
            <a:xfrm flipH="1">
              <a:off x="2877" y="1703"/>
              <a:ext cx="59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6" name="Line 127"/>
            <p:cNvSpPr>
              <a:spLocks noChangeShapeType="1"/>
            </p:cNvSpPr>
            <p:nvPr/>
          </p:nvSpPr>
          <p:spPr bwMode="auto">
            <a:xfrm flipH="1">
              <a:off x="2954" y="903"/>
              <a:ext cx="1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7" name="Line 128"/>
            <p:cNvSpPr>
              <a:spLocks noChangeShapeType="1"/>
            </p:cNvSpPr>
            <p:nvPr/>
          </p:nvSpPr>
          <p:spPr bwMode="auto">
            <a:xfrm flipH="1">
              <a:off x="2954" y="1703"/>
              <a:ext cx="1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8" name="Line 129"/>
            <p:cNvSpPr>
              <a:spLocks noChangeShapeType="1"/>
            </p:cNvSpPr>
            <p:nvPr/>
          </p:nvSpPr>
          <p:spPr bwMode="auto">
            <a:xfrm>
              <a:off x="2981" y="1011"/>
              <a:ext cx="1" cy="58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39" name="Freeform 130"/>
            <p:cNvSpPr>
              <a:spLocks/>
            </p:cNvSpPr>
            <p:nvPr/>
          </p:nvSpPr>
          <p:spPr bwMode="auto">
            <a:xfrm>
              <a:off x="2963" y="903"/>
              <a:ext cx="36" cy="108"/>
            </a:xfrm>
            <a:custGeom>
              <a:avLst/>
              <a:gdLst>
                <a:gd name="T0" fmla="*/ 0 w 288"/>
                <a:gd name="T1" fmla="*/ 2 h 862"/>
                <a:gd name="T2" fmla="*/ 1 w 288"/>
                <a:gd name="T3" fmla="*/ 2 h 862"/>
                <a:gd name="T4" fmla="*/ 0 w 288"/>
                <a:gd name="T5" fmla="*/ 0 h 862"/>
                <a:gd name="T6" fmla="*/ 0 w 288"/>
                <a:gd name="T7" fmla="*/ 2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862"/>
                <a:gd name="T14" fmla="*/ 288 w 288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862">
                  <a:moveTo>
                    <a:pt x="0" y="862"/>
                  </a:moveTo>
                  <a:lnTo>
                    <a:pt x="288" y="862"/>
                  </a:lnTo>
                  <a:lnTo>
                    <a:pt x="145" y="0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0" name="Freeform 131"/>
            <p:cNvSpPr>
              <a:spLocks/>
            </p:cNvSpPr>
            <p:nvPr/>
          </p:nvSpPr>
          <p:spPr bwMode="auto">
            <a:xfrm>
              <a:off x="2963" y="903"/>
              <a:ext cx="36" cy="108"/>
            </a:xfrm>
            <a:custGeom>
              <a:avLst/>
              <a:gdLst>
                <a:gd name="T0" fmla="*/ 0 w 288"/>
                <a:gd name="T1" fmla="*/ 2 h 862"/>
                <a:gd name="T2" fmla="*/ 1 w 288"/>
                <a:gd name="T3" fmla="*/ 2 h 862"/>
                <a:gd name="T4" fmla="*/ 0 w 288"/>
                <a:gd name="T5" fmla="*/ 0 h 862"/>
                <a:gd name="T6" fmla="*/ 0 w 288"/>
                <a:gd name="T7" fmla="*/ 2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862"/>
                <a:gd name="T14" fmla="*/ 288 w 288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862">
                  <a:moveTo>
                    <a:pt x="0" y="862"/>
                  </a:moveTo>
                  <a:lnTo>
                    <a:pt x="288" y="862"/>
                  </a:lnTo>
                  <a:lnTo>
                    <a:pt x="145" y="0"/>
                  </a:lnTo>
                  <a:lnTo>
                    <a:pt x="0" y="86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1" name="Freeform 132"/>
            <p:cNvSpPr>
              <a:spLocks/>
            </p:cNvSpPr>
            <p:nvPr/>
          </p:nvSpPr>
          <p:spPr bwMode="auto">
            <a:xfrm>
              <a:off x="2963" y="1595"/>
              <a:ext cx="36" cy="108"/>
            </a:xfrm>
            <a:custGeom>
              <a:avLst/>
              <a:gdLst>
                <a:gd name="T0" fmla="*/ 0 w 288"/>
                <a:gd name="T1" fmla="*/ 0 h 862"/>
                <a:gd name="T2" fmla="*/ 1 w 288"/>
                <a:gd name="T3" fmla="*/ 0 h 862"/>
                <a:gd name="T4" fmla="*/ 0 w 288"/>
                <a:gd name="T5" fmla="*/ 2 h 862"/>
                <a:gd name="T6" fmla="*/ 0 w 288"/>
                <a:gd name="T7" fmla="*/ 0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862"/>
                <a:gd name="T14" fmla="*/ 288 w 288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862">
                  <a:moveTo>
                    <a:pt x="0" y="0"/>
                  </a:moveTo>
                  <a:lnTo>
                    <a:pt x="288" y="0"/>
                  </a:lnTo>
                  <a:lnTo>
                    <a:pt x="145" y="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2" name="Rectangle 133"/>
            <p:cNvSpPr>
              <a:spLocks noChangeArrowheads="1"/>
            </p:cNvSpPr>
            <p:nvPr/>
          </p:nvSpPr>
          <p:spPr bwMode="auto">
            <a:xfrm rot="-5400000">
              <a:off x="2859" y="1163"/>
              <a:ext cx="141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2000">
                  <a:solidFill>
                    <a:srgbClr val="000000"/>
                  </a:solidFill>
                  <a:latin typeface="GOST type B" pitchFamily="34" charset="0"/>
                </a:rPr>
                <a:t>*</a:t>
              </a:r>
              <a:endParaRPr lang="ru-RU"/>
            </a:p>
          </p:txBody>
        </p:sp>
        <p:sp>
          <p:nvSpPr>
            <p:cNvPr id="18643" name="Freeform 134"/>
            <p:cNvSpPr>
              <a:spLocks/>
            </p:cNvSpPr>
            <p:nvPr/>
          </p:nvSpPr>
          <p:spPr bwMode="auto">
            <a:xfrm>
              <a:off x="2963" y="1595"/>
              <a:ext cx="36" cy="108"/>
            </a:xfrm>
            <a:custGeom>
              <a:avLst/>
              <a:gdLst>
                <a:gd name="T0" fmla="*/ 0 w 288"/>
                <a:gd name="T1" fmla="*/ 0 h 862"/>
                <a:gd name="T2" fmla="*/ 1 w 288"/>
                <a:gd name="T3" fmla="*/ 0 h 862"/>
                <a:gd name="T4" fmla="*/ 0 w 288"/>
                <a:gd name="T5" fmla="*/ 2 h 862"/>
                <a:gd name="T6" fmla="*/ 0 w 288"/>
                <a:gd name="T7" fmla="*/ 0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862"/>
                <a:gd name="T14" fmla="*/ 288 w 288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862">
                  <a:moveTo>
                    <a:pt x="0" y="0"/>
                  </a:moveTo>
                  <a:lnTo>
                    <a:pt x="288" y="0"/>
                  </a:lnTo>
                  <a:lnTo>
                    <a:pt x="145" y="86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4" name="Line 135"/>
            <p:cNvSpPr>
              <a:spLocks noChangeShapeType="1"/>
            </p:cNvSpPr>
            <p:nvPr/>
          </p:nvSpPr>
          <p:spPr bwMode="auto">
            <a:xfrm>
              <a:off x="2981" y="90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5" name="Line 136"/>
            <p:cNvSpPr>
              <a:spLocks noChangeShapeType="1"/>
            </p:cNvSpPr>
            <p:nvPr/>
          </p:nvSpPr>
          <p:spPr bwMode="auto">
            <a:xfrm>
              <a:off x="2981" y="170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6" name="Line 137"/>
            <p:cNvSpPr>
              <a:spLocks noChangeShapeType="1"/>
            </p:cNvSpPr>
            <p:nvPr/>
          </p:nvSpPr>
          <p:spPr bwMode="auto">
            <a:xfrm>
              <a:off x="2981" y="170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7" name="Line 138"/>
            <p:cNvSpPr>
              <a:spLocks noChangeShapeType="1"/>
            </p:cNvSpPr>
            <p:nvPr/>
          </p:nvSpPr>
          <p:spPr bwMode="auto">
            <a:xfrm>
              <a:off x="3415" y="963"/>
              <a:ext cx="84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8" name="Line 139"/>
            <p:cNvSpPr>
              <a:spLocks noChangeShapeType="1"/>
            </p:cNvSpPr>
            <p:nvPr/>
          </p:nvSpPr>
          <p:spPr bwMode="auto">
            <a:xfrm>
              <a:off x="3415" y="1647"/>
              <a:ext cx="84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49" name="Line 140"/>
            <p:cNvSpPr>
              <a:spLocks noChangeShapeType="1"/>
            </p:cNvSpPr>
            <p:nvPr/>
          </p:nvSpPr>
          <p:spPr bwMode="auto">
            <a:xfrm>
              <a:off x="3826" y="963"/>
              <a:ext cx="8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0" name="Line 141"/>
            <p:cNvSpPr>
              <a:spLocks noChangeShapeType="1"/>
            </p:cNvSpPr>
            <p:nvPr/>
          </p:nvSpPr>
          <p:spPr bwMode="auto">
            <a:xfrm>
              <a:off x="3826" y="897"/>
              <a:ext cx="8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1" name="Line 142"/>
            <p:cNvSpPr>
              <a:spLocks noChangeShapeType="1"/>
            </p:cNvSpPr>
            <p:nvPr/>
          </p:nvSpPr>
          <p:spPr bwMode="auto">
            <a:xfrm>
              <a:off x="3887" y="1071"/>
              <a:ext cx="1" cy="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2" name="Line 143"/>
            <p:cNvSpPr>
              <a:spLocks noChangeShapeType="1"/>
            </p:cNvSpPr>
            <p:nvPr/>
          </p:nvSpPr>
          <p:spPr bwMode="auto">
            <a:xfrm flipV="1">
              <a:off x="3887" y="287"/>
              <a:ext cx="1" cy="5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3" name="Line 144"/>
            <p:cNvSpPr>
              <a:spLocks noChangeShapeType="1"/>
            </p:cNvSpPr>
            <p:nvPr/>
          </p:nvSpPr>
          <p:spPr bwMode="auto">
            <a:xfrm flipV="1">
              <a:off x="3887" y="897"/>
              <a:ext cx="1" cy="6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4" name="Freeform 145"/>
            <p:cNvSpPr>
              <a:spLocks/>
            </p:cNvSpPr>
            <p:nvPr/>
          </p:nvSpPr>
          <p:spPr bwMode="auto">
            <a:xfrm>
              <a:off x="3869" y="963"/>
              <a:ext cx="36" cy="108"/>
            </a:xfrm>
            <a:custGeom>
              <a:avLst/>
              <a:gdLst>
                <a:gd name="T0" fmla="*/ 0 w 287"/>
                <a:gd name="T1" fmla="*/ 2 h 861"/>
                <a:gd name="T2" fmla="*/ 1 w 287"/>
                <a:gd name="T3" fmla="*/ 2 h 861"/>
                <a:gd name="T4" fmla="*/ 0 w 287"/>
                <a:gd name="T5" fmla="*/ 0 h 861"/>
                <a:gd name="T6" fmla="*/ 0 w 287"/>
                <a:gd name="T7" fmla="*/ 2 h 8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861"/>
                <a:gd name="T14" fmla="*/ 287 w 287"/>
                <a:gd name="T15" fmla="*/ 861 h 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861">
                  <a:moveTo>
                    <a:pt x="0" y="861"/>
                  </a:moveTo>
                  <a:lnTo>
                    <a:pt x="287" y="861"/>
                  </a:lnTo>
                  <a:lnTo>
                    <a:pt x="143" y="0"/>
                  </a:lnTo>
                  <a:lnTo>
                    <a:pt x="0" y="8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5" name="Freeform 146"/>
            <p:cNvSpPr>
              <a:spLocks/>
            </p:cNvSpPr>
            <p:nvPr/>
          </p:nvSpPr>
          <p:spPr bwMode="auto">
            <a:xfrm>
              <a:off x="3869" y="963"/>
              <a:ext cx="36" cy="108"/>
            </a:xfrm>
            <a:custGeom>
              <a:avLst/>
              <a:gdLst>
                <a:gd name="T0" fmla="*/ 0 w 287"/>
                <a:gd name="T1" fmla="*/ 2 h 861"/>
                <a:gd name="T2" fmla="*/ 1 w 287"/>
                <a:gd name="T3" fmla="*/ 2 h 861"/>
                <a:gd name="T4" fmla="*/ 0 w 287"/>
                <a:gd name="T5" fmla="*/ 0 h 861"/>
                <a:gd name="T6" fmla="*/ 0 w 287"/>
                <a:gd name="T7" fmla="*/ 2 h 8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861"/>
                <a:gd name="T14" fmla="*/ 287 w 287"/>
                <a:gd name="T15" fmla="*/ 861 h 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861">
                  <a:moveTo>
                    <a:pt x="0" y="861"/>
                  </a:moveTo>
                  <a:lnTo>
                    <a:pt x="287" y="861"/>
                  </a:lnTo>
                  <a:lnTo>
                    <a:pt x="143" y="0"/>
                  </a:lnTo>
                  <a:lnTo>
                    <a:pt x="0" y="86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6" name="Freeform 147"/>
            <p:cNvSpPr>
              <a:spLocks/>
            </p:cNvSpPr>
            <p:nvPr/>
          </p:nvSpPr>
          <p:spPr bwMode="auto">
            <a:xfrm>
              <a:off x="3869" y="790"/>
              <a:ext cx="36" cy="107"/>
            </a:xfrm>
            <a:custGeom>
              <a:avLst/>
              <a:gdLst>
                <a:gd name="T0" fmla="*/ 0 w 287"/>
                <a:gd name="T1" fmla="*/ 0 h 861"/>
                <a:gd name="T2" fmla="*/ 1 w 287"/>
                <a:gd name="T3" fmla="*/ 0 h 861"/>
                <a:gd name="T4" fmla="*/ 0 w 287"/>
                <a:gd name="T5" fmla="*/ 2 h 861"/>
                <a:gd name="T6" fmla="*/ 0 w 287"/>
                <a:gd name="T7" fmla="*/ 0 h 8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861"/>
                <a:gd name="T14" fmla="*/ 287 w 287"/>
                <a:gd name="T15" fmla="*/ 861 h 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861">
                  <a:moveTo>
                    <a:pt x="0" y="0"/>
                  </a:moveTo>
                  <a:lnTo>
                    <a:pt x="287" y="0"/>
                  </a:lnTo>
                  <a:lnTo>
                    <a:pt x="143" y="8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7" name="Rectangle 148"/>
            <p:cNvSpPr>
              <a:spLocks noChangeArrowheads="1"/>
            </p:cNvSpPr>
            <p:nvPr/>
          </p:nvSpPr>
          <p:spPr bwMode="auto">
            <a:xfrm rot="-5400000">
              <a:off x="3606" y="381"/>
              <a:ext cx="38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2000">
                  <a:solidFill>
                    <a:srgbClr val="000000"/>
                  </a:solidFill>
                  <a:latin typeface="GOST type B" pitchFamily="34" charset="0"/>
                </a:rPr>
                <a:t>0,8...Р</a:t>
              </a:r>
              <a:endParaRPr lang="ru-RU"/>
            </a:p>
          </p:txBody>
        </p:sp>
        <p:sp>
          <p:nvSpPr>
            <p:cNvPr id="18658" name="Freeform 149"/>
            <p:cNvSpPr>
              <a:spLocks/>
            </p:cNvSpPr>
            <p:nvPr/>
          </p:nvSpPr>
          <p:spPr bwMode="auto">
            <a:xfrm>
              <a:off x="3869" y="790"/>
              <a:ext cx="36" cy="107"/>
            </a:xfrm>
            <a:custGeom>
              <a:avLst/>
              <a:gdLst>
                <a:gd name="T0" fmla="*/ 0 w 287"/>
                <a:gd name="T1" fmla="*/ 0 h 861"/>
                <a:gd name="T2" fmla="*/ 1 w 287"/>
                <a:gd name="T3" fmla="*/ 0 h 861"/>
                <a:gd name="T4" fmla="*/ 0 w 287"/>
                <a:gd name="T5" fmla="*/ 2 h 861"/>
                <a:gd name="T6" fmla="*/ 0 w 287"/>
                <a:gd name="T7" fmla="*/ 0 h 8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861"/>
                <a:gd name="T14" fmla="*/ 287 w 287"/>
                <a:gd name="T15" fmla="*/ 861 h 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861">
                  <a:moveTo>
                    <a:pt x="0" y="0"/>
                  </a:moveTo>
                  <a:lnTo>
                    <a:pt x="287" y="0"/>
                  </a:lnTo>
                  <a:lnTo>
                    <a:pt x="143" y="86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59" name="Line 150"/>
            <p:cNvSpPr>
              <a:spLocks noChangeShapeType="1"/>
            </p:cNvSpPr>
            <p:nvPr/>
          </p:nvSpPr>
          <p:spPr bwMode="auto">
            <a:xfrm>
              <a:off x="3812" y="96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60" name="Line 151"/>
            <p:cNvSpPr>
              <a:spLocks noChangeShapeType="1"/>
            </p:cNvSpPr>
            <p:nvPr/>
          </p:nvSpPr>
          <p:spPr bwMode="auto">
            <a:xfrm>
              <a:off x="3812" y="897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661" name="Line 152"/>
            <p:cNvSpPr>
              <a:spLocks noChangeShapeType="1"/>
            </p:cNvSpPr>
            <p:nvPr/>
          </p:nvSpPr>
          <p:spPr bwMode="auto">
            <a:xfrm>
              <a:off x="3887" y="897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6" name="AutoShape 26"/>
          <p:cNvSpPr>
            <a:spLocks noChangeArrowheads="1"/>
          </p:cNvSpPr>
          <p:nvPr/>
        </p:nvSpPr>
        <p:spPr bwMode="auto">
          <a:xfrm rot="-3950907">
            <a:off x="5740401" y="2965450"/>
            <a:ext cx="1479550" cy="346075"/>
          </a:xfrm>
          <a:prstGeom prst="notchedRightArrow">
            <a:avLst>
              <a:gd name="adj1" fmla="val 50000"/>
              <a:gd name="adj2" fmla="val 106881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02" name="AutoShape 22"/>
          <p:cNvSpPr>
            <a:spLocks noChangeArrowheads="1"/>
          </p:cNvSpPr>
          <p:nvPr/>
        </p:nvSpPr>
        <p:spPr bwMode="auto">
          <a:xfrm rot="1023771">
            <a:off x="4143375" y="1022350"/>
            <a:ext cx="2074863" cy="333375"/>
          </a:xfrm>
          <a:prstGeom prst="notchedRightArrow">
            <a:avLst>
              <a:gd name="adj1" fmla="val 50000"/>
              <a:gd name="adj2" fmla="val 15559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Freeform 425"/>
          <p:cNvSpPr>
            <a:spLocks/>
          </p:cNvSpPr>
          <p:nvPr/>
        </p:nvSpPr>
        <p:spPr bwMode="auto">
          <a:xfrm>
            <a:off x="1652588" y="3535363"/>
            <a:ext cx="50800" cy="25400"/>
          </a:xfrm>
          <a:custGeom>
            <a:avLst/>
            <a:gdLst>
              <a:gd name="T0" fmla="*/ 1778110031 w 192"/>
              <a:gd name="T1" fmla="*/ 1778110031 h 96"/>
              <a:gd name="T2" fmla="*/ 0 w 192"/>
              <a:gd name="T3" fmla="*/ 1778110031 h 96"/>
              <a:gd name="T4" fmla="*/ 18551263 w 192"/>
              <a:gd name="T5" fmla="*/ 1481782083 h 96"/>
              <a:gd name="T6" fmla="*/ 92615812 w 192"/>
              <a:gd name="T7" fmla="*/ 1185383227 h 96"/>
              <a:gd name="T8" fmla="*/ 203712764 w 192"/>
              <a:gd name="T9" fmla="*/ 926087145 h 96"/>
              <a:gd name="T10" fmla="*/ 370462983 w 192"/>
              <a:gd name="T11" fmla="*/ 685342318 h 96"/>
              <a:gd name="T12" fmla="*/ 555624559 w 192"/>
              <a:gd name="T13" fmla="*/ 463078762 h 96"/>
              <a:gd name="T14" fmla="*/ 796439236 w 192"/>
              <a:gd name="T15" fmla="*/ 277847204 h 96"/>
              <a:gd name="T16" fmla="*/ 1055735054 w 192"/>
              <a:gd name="T17" fmla="*/ 148199229 h 96"/>
              <a:gd name="T18" fmla="*/ 1333582655 w 192"/>
              <a:gd name="T19" fmla="*/ 55583401 h 96"/>
              <a:gd name="T20" fmla="*/ 1611429992 w 192"/>
              <a:gd name="T21" fmla="*/ 0 h 96"/>
              <a:gd name="T22" fmla="*/ 1926308400 w 192"/>
              <a:gd name="T23" fmla="*/ 0 h 96"/>
              <a:gd name="T24" fmla="*/ 2147483647 w 192"/>
              <a:gd name="T25" fmla="*/ 55583401 h 96"/>
              <a:gd name="T26" fmla="*/ 2147483647 w 192"/>
              <a:gd name="T27" fmla="*/ 148199229 h 96"/>
              <a:gd name="T28" fmla="*/ 2147483647 w 192"/>
              <a:gd name="T29" fmla="*/ 277847204 h 96"/>
              <a:gd name="T30" fmla="*/ 2147483647 w 192"/>
              <a:gd name="T31" fmla="*/ 463078762 h 96"/>
              <a:gd name="T32" fmla="*/ 2147483647 w 192"/>
              <a:gd name="T33" fmla="*/ 685342318 h 96"/>
              <a:gd name="T34" fmla="*/ 2147483647 w 192"/>
              <a:gd name="T35" fmla="*/ 926087145 h 96"/>
              <a:gd name="T36" fmla="*/ 2147483647 w 192"/>
              <a:gd name="T37" fmla="*/ 1185383227 h 96"/>
              <a:gd name="T38" fmla="*/ 2147483647 w 192"/>
              <a:gd name="T39" fmla="*/ 1481782083 h 96"/>
              <a:gd name="T40" fmla="*/ 2147483647 w 192"/>
              <a:gd name="T41" fmla="*/ 1778110031 h 96"/>
              <a:gd name="T42" fmla="*/ 1778110031 w 192"/>
              <a:gd name="T43" fmla="*/ 1778110031 h 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2"/>
              <a:gd name="T67" fmla="*/ 0 h 96"/>
              <a:gd name="T68" fmla="*/ 192 w 192"/>
              <a:gd name="T69" fmla="*/ 96 h 9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2" h="96">
                <a:moveTo>
                  <a:pt x="96" y="96"/>
                </a:moveTo>
                <a:lnTo>
                  <a:pt x="0" y="96"/>
                </a:lnTo>
                <a:lnTo>
                  <a:pt x="1" y="80"/>
                </a:lnTo>
                <a:lnTo>
                  <a:pt x="5" y="64"/>
                </a:lnTo>
                <a:lnTo>
                  <a:pt x="11" y="50"/>
                </a:lnTo>
                <a:lnTo>
                  <a:pt x="20" y="37"/>
                </a:lnTo>
                <a:lnTo>
                  <a:pt x="30" y="25"/>
                </a:lnTo>
                <a:lnTo>
                  <a:pt x="43" y="15"/>
                </a:lnTo>
                <a:lnTo>
                  <a:pt x="57" y="8"/>
                </a:lnTo>
                <a:lnTo>
                  <a:pt x="72" y="3"/>
                </a:lnTo>
                <a:lnTo>
                  <a:pt x="87" y="0"/>
                </a:lnTo>
                <a:lnTo>
                  <a:pt x="104" y="0"/>
                </a:lnTo>
                <a:lnTo>
                  <a:pt x="119" y="3"/>
                </a:lnTo>
                <a:lnTo>
                  <a:pt x="135" y="8"/>
                </a:lnTo>
                <a:lnTo>
                  <a:pt x="148" y="15"/>
                </a:lnTo>
                <a:lnTo>
                  <a:pt x="161" y="25"/>
                </a:lnTo>
                <a:lnTo>
                  <a:pt x="171" y="37"/>
                </a:lnTo>
                <a:lnTo>
                  <a:pt x="181" y="50"/>
                </a:lnTo>
                <a:lnTo>
                  <a:pt x="187" y="64"/>
                </a:lnTo>
                <a:lnTo>
                  <a:pt x="191" y="80"/>
                </a:lnTo>
                <a:lnTo>
                  <a:pt x="192" y="96"/>
                </a:lnTo>
                <a:lnTo>
                  <a:pt x="96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6" name="Freeform 426"/>
          <p:cNvSpPr>
            <a:spLocks/>
          </p:cNvSpPr>
          <p:nvPr/>
        </p:nvSpPr>
        <p:spPr bwMode="auto">
          <a:xfrm>
            <a:off x="1652588" y="3535363"/>
            <a:ext cx="50800" cy="25400"/>
          </a:xfrm>
          <a:custGeom>
            <a:avLst/>
            <a:gdLst>
              <a:gd name="T0" fmla="*/ 0 w 192"/>
              <a:gd name="T1" fmla="*/ 1778110031 h 96"/>
              <a:gd name="T2" fmla="*/ 18551263 w 192"/>
              <a:gd name="T3" fmla="*/ 1481782083 h 96"/>
              <a:gd name="T4" fmla="*/ 92615812 w 192"/>
              <a:gd name="T5" fmla="*/ 1185383227 h 96"/>
              <a:gd name="T6" fmla="*/ 203712764 w 192"/>
              <a:gd name="T7" fmla="*/ 926087145 h 96"/>
              <a:gd name="T8" fmla="*/ 370462983 w 192"/>
              <a:gd name="T9" fmla="*/ 685342318 h 96"/>
              <a:gd name="T10" fmla="*/ 555624559 w 192"/>
              <a:gd name="T11" fmla="*/ 463078762 h 96"/>
              <a:gd name="T12" fmla="*/ 796439236 w 192"/>
              <a:gd name="T13" fmla="*/ 277847204 h 96"/>
              <a:gd name="T14" fmla="*/ 1055735054 w 192"/>
              <a:gd name="T15" fmla="*/ 148199229 h 96"/>
              <a:gd name="T16" fmla="*/ 1333582655 w 192"/>
              <a:gd name="T17" fmla="*/ 55583401 h 96"/>
              <a:gd name="T18" fmla="*/ 1611429992 w 192"/>
              <a:gd name="T19" fmla="*/ 0 h 96"/>
              <a:gd name="T20" fmla="*/ 1926308400 w 192"/>
              <a:gd name="T21" fmla="*/ 0 h 96"/>
              <a:gd name="T22" fmla="*/ 2147483647 w 192"/>
              <a:gd name="T23" fmla="*/ 55583401 h 96"/>
              <a:gd name="T24" fmla="*/ 2147483647 w 192"/>
              <a:gd name="T25" fmla="*/ 148199229 h 96"/>
              <a:gd name="T26" fmla="*/ 2147483647 w 192"/>
              <a:gd name="T27" fmla="*/ 277847204 h 96"/>
              <a:gd name="T28" fmla="*/ 2147483647 w 192"/>
              <a:gd name="T29" fmla="*/ 463078762 h 96"/>
              <a:gd name="T30" fmla="*/ 2147483647 w 192"/>
              <a:gd name="T31" fmla="*/ 685342318 h 96"/>
              <a:gd name="T32" fmla="*/ 2147483647 w 192"/>
              <a:gd name="T33" fmla="*/ 926087145 h 96"/>
              <a:gd name="T34" fmla="*/ 2147483647 w 192"/>
              <a:gd name="T35" fmla="*/ 1185383227 h 96"/>
              <a:gd name="T36" fmla="*/ 2147483647 w 192"/>
              <a:gd name="T37" fmla="*/ 1481782083 h 96"/>
              <a:gd name="T38" fmla="*/ 2147483647 w 192"/>
              <a:gd name="T39" fmla="*/ 1778110031 h 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2"/>
              <a:gd name="T61" fmla="*/ 0 h 96"/>
              <a:gd name="T62" fmla="*/ 192 w 192"/>
              <a:gd name="T63" fmla="*/ 96 h 9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2" h="96">
                <a:moveTo>
                  <a:pt x="0" y="96"/>
                </a:moveTo>
                <a:lnTo>
                  <a:pt x="1" y="80"/>
                </a:lnTo>
                <a:lnTo>
                  <a:pt x="5" y="64"/>
                </a:lnTo>
                <a:lnTo>
                  <a:pt x="11" y="50"/>
                </a:lnTo>
                <a:lnTo>
                  <a:pt x="20" y="37"/>
                </a:lnTo>
                <a:lnTo>
                  <a:pt x="30" y="25"/>
                </a:lnTo>
                <a:lnTo>
                  <a:pt x="43" y="15"/>
                </a:lnTo>
                <a:lnTo>
                  <a:pt x="57" y="8"/>
                </a:lnTo>
                <a:lnTo>
                  <a:pt x="72" y="3"/>
                </a:lnTo>
                <a:lnTo>
                  <a:pt x="87" y="0"/>
                </a:lnTo>
                <a:lnTo>
                  <a:pt x="104" y="0"/>
                </a:lnTo>
                <a:lnTo>
                  <a:pt x="119" y="3"/>
                </a:lnTo>
                <a:lnTo>
                  <a:pt x="135" y="8"/>
                </a:lnTo>
                <a:lnTo>
                  <a:pt x="148" y="15"/>
                </a:lnTo>
                <a:lnTo>
                  <a:pt x="161" y="25"/>
                </a:lnTo>
                <a:lnTo>
                  <a:pt x="171" y="37"/>
                </a:lnTo>
                <a:lnTo>
                  <a:pt x="181" y="50"/>
                </a:lnTo>
                <a:lnTo>
                  <a:pt x="187" y="64"/>
                </a:lnTo>
                <a:lnTo>
                  <a:pt x="191" y="80"/>
                </a:lnTo>
                <a:lnTo>
                  <a:pt x="192" y="96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7" name="Freeform 427"/>
          <p:cNvSpPr>
            <a:spLocks/>
          </p:cNvSpPr>
          <p:nvPr/>
        </p:nvSpPr>
        <p:spPr bwMode="auto">
          <a:xfrm>
            <a:off x="1652588" y="3560763"/>
            <a:ext cx="50800" cy="279400"/>
          </a:xfrm>
          <a:custGeom>
            <a:avLst/>
            <a:gdLst>
              <a:gd name="T0" fmla="*/ 2147483647 w 192"/>
              <a:gd name="T1" fmla="*/ 0 h 1057"/>
              <a:gd name="T2" fmla="*/ 1778110031 w 192"/>
              <a:gd name="T3" fmla="*/ 0 h 1057"/>
              <a:gd name="T4" fmla="*/ 0 w 192"/>
              <a:gd name="T5" fmla="*/ 0 h 1057"/>
              <a:gd name="T6" fmla="*/ 0 w 192"/>
              <a:gd name="T7" fmla="*/ 2147483647 h 1057"/>
              <a:gd name="T8" fmla="*/ 1778110031 w 192"/>
              <a:gd name="T9" fmla="*/ 2147483647 h 1057"/>
              <a:gd name="T10" fmla="*/ 2147483647 w 192"/>
              <a:gd name="T11" fmla="*/ 2147483647 h 1057"/>
              <a:gd name="T12" fmla="*/ 2147483647 w 192"/>
              <a:gd name="T13" fmla="*/ 0 h 10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"/>
              <a:gd name="T22" fmla="*/ 0 h 1057"/>
              <a:gd name="T23" fmla="*/ 192 w 192"/>
              <a:gd name="T24" fmla="*/ 1057 h 105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" h="1057">
                <a:moveTo>
                  <a:pt x="192" y="0"/>
                </a:moveTo>
                <a:lnTo>
                  <a:pt x="96" y="0"/>
                </a:lnTo>
                <a:lnTo>
                  <a:pt x="0" y="0"/>
                </a:lnTo>
                <a:lnTo>
                  <a:pt x="0" y="1057"/>
                </a:lnTo>
                <a:lnTo>
                  <a:pt x="96" y="1057"/>
                </a:lnTo>
                <a:lnTo>
                  <a:pt x="192" y="1057"/>
                </a:lnTo>
                <a:lnTo>
                  <a:pt x="1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Freeform 428"/>
          <p:cNvSpPr>
            <a:spLocks/>
          </p:cNvSpPr>
          <p:nvPr/>
        </p:nvSpPr>
        <p:spPr bwMode="auto">
          <a:xfrm>
            <a:off x="1652588" y="3560763"/>
            <a:ext cx="50800" cy="279400"/>
          </a:xfrm>
          <a:custGeom>
            <a:avLst/>
            <a:gdLst>
              <a:gd name="T0" fmla="*/ 2147483647 w 192"/>
              <a:gd name="T1" fmla="*/ 0 h 1057"/>
              <a:gd name="T2" fmla="*/ 1778110031 w 192"/>
              <a:gd name="T3" fmla="*/ 0 h 1057"/>
              <a:gd name="T4" fmla="*/ 0 w 192"/>
              <a:gd name="T5" fmla="*/ 0 h 1057"/>
              <a:gd name="T6" fmla="*/ 0 w 192"/>
              <a:gd name="T7" fmla="*/ 2147483647 h 1057"/>
              <a:gd name="T8" fmla="*/ 1778110031 w 192"/>
              <a:gd name="T9" fmla="*/ 2147483647 h 1057"/>
              <a:gd name="T10" fmla="*/ 2147483647 w 192"/>
              <a:gd name="T11" fmla="*/ 2147483647 h 1057"/>
              <a:gd name="T12" fmla="*/ 2147483647 w 192"/>
              <a:gd name="T13" fmla="*/ 0 h 10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"/>
              <a:gd name="T22" fmla="*/ 0 h 1057"/>
              <a:gd name="T23" fmla="*/ 192 w 192"/>
              <a:gd name="T24" fmla="*/ 1057 h 105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" h="1057">
                <a:moveTo>
                  <a:pt x="192" y="0"/>
                </a:moveTo>
                <a:lnTo>
                  <a:pt x="96" y="0"/>
                </a:lnTo>
                <a:lnTo>
                  <a:pt x="0" y="0"/>
                </a:lnTo>
                <a:lnTo>
                  <a:pt x="0" y="1057"/>
                </a:lnTo>
                <a:lnTo>
                  <a:pt x="96" y="1057"/>
                </a:lnTo>
                <a:lnTo>
                  <a:pt x="192" y="1057"/>
                </a:lnTo>
                <a:lnTo>
                  <a:pt x="192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9" name="Freeform 429"/>
          <p:cNvSpPr>
            <a:spLocks/>
          </p:cNvSpPr>
          <p:nvPr/>
        </p:nvSpPr>
        <p:spPr bwMode="auto">
          <a:xfrm>
            <a:off x="1652588" y="3840163"/>
            <a:ext cx="50800" cy="25400"/>
          </a:xfrm>
          <a:custGeom>
            <a:avLst/>
            <a:gdLst>
              <a:gd name="T0" fmla="*/ 1778110031 w 192"/>
              <a:gd name="T1" fmla="*/ 0 h 96"/>
              <a:gd name="T2" fmla="*/ 2147483647 w 192"/>
              <a:gd name="T3" fmla="*/ 0 h 96"/>
              <a:gd name="T4" fmla="*/ 2147483647 w 192"/>
              <a:gd name="T5" fmla="*/ 296328344 h 96"/>
              <a:gd name="T6" fmla="*/ 2147483647 w 192"/>
              <a:gd name="T7" fmla="*/ 592726539 h 96"/>
              <a:gd name="T8" fmla="*/ 2147483647 w 192"/>
              <a:gd name="T9" fmla="*/ 852022885 h 96"/>
              <a:gd name="T10" fmla="*/ 2147483647 w 192"/>
              <a:gd name="T11" fmla="*/ 1111318968 h 96"/>
              <a:gd name="T12" fmla="*/ 2147483647 w 192"/>
              <a:gd name="T13" fmla="*/ 1315031136 h 96"/>
              <a:gd name="T14" fmla="*/ 2147483647 w 192"/>
              <a:gd name="T15" fmla="*/ 1500262694 h 96"/>
              <a:gd name="T16" fmla="*/ 2147483647 w 192"/>
              <a:gd name="T17" fmla="*/ 1629910603 h 96"/>
              <a:gd name="T18" fmla="*/ 2147483647 w 192"/>
              <a:gd name="T19" fmla="*/ 1722526382 h 96"/>
              <a:gd name="T20" fmla="*/ 1926308400 w 192"/>
              <a:gd name="T21" fmla="*/ 1778110031 h 96"/>
              <a:gd name="T22" fmla="*/ 1611429992 w 192"/>
              <a:gd name="T23" fmla="*/ 1778110031 h 96"/>
              <a:gd name="T24" fmla="*/ 1333582655 w 192"/>
              <a:gd name="T25" fmla="*/ 1722526382 h 96"/>
              <a:gd name="T26" fmla="*/ 1055735054 w 192"/>
              <a:gd name="T27" fmla="*/ 1629910603 h 96"/>
              <a:gd name="T28" fmla="*/ 796439236 w 192"/>
              <a:gd name="T29" fmla="*/ 1500262694 h 96"/>
              <a:gd name="T30" fmla="*/ 555624559 w 192"/>
              <a:gd name="T31" fmla="*/ 1315031136 h 96"/>
              <a:gd name="T32" fmla="*/ 370462983 w 192"/>
              <a:gd name="T33" fmla="*/ 1111318968 h 96"/>
              <a:gd name="T34" fmla="*/ 203712764 w 192"/>
              <a:gd name="T35" fmla="*/ 852022885 h 96"/>
              <a:gd name="T36" fmla="*/ 92615812 w 192"/>
              <a:gd name="T37" fmla="*/ 592726539 h 96"/>
              <a:gd name="T38" fmla="*/ 18551263 w 192"/>
              <a:gd name="T39" fmla="*/ 296328344 h 96"/>
              <a:gd name="T40" fmla="*/ 0 w 192"/>
              <a:gd name="T41" fmla="*/ 0 h 96"/>
              <a:gd name="T42" fmla="*/ 1778110031 w 192"/>
              <a:gd name="T43" fmla="*/ 0 h 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2"/>
              <a:gd name="T67" fmla="*/ 0 h 96"/>
              <a:gd name="T68" fmla="*/ 192 w 192"/>
              <a:gd name="T69" fmla="*/ 96 h 9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2" h="96">
                <a:moveTo>
                  <a:pt x="96" y="0"/>
                </a:moveTo>
                <a:lnTo>
                  <a:pt x="192" y="0"/>
                </a:lnTo>
                <a:lnTo>
                  <a:pt x="191" y="16"/>
                </a:lnTo>
                <a:lnTo>
                  <a:pt x="187" y="32"/>
                </a:lnTo>
                <a:lnTo>
                  <a:pt x="181" y="46"/>
                </a:lnTo>
                <a:lnTo>
                  <a:pt x="171" y="60"/>
                </a:lnTo>
                <a:lnTo>
                  <a:pt x="161" y="71"/>
                </a:lnTo>
                <a:lnTo>
                  <a:pt x="148" y="81"/>
                </a:lnTo>
                <a:lnTo>
                  <a:pt x="135" y="88"/>
                </a:lnTo>
                <a:lnTo>
                  <a:pt x="119" y="93"/>
                </a:lnTo>
                <a:lnTo>
                  <a:pt x="104" y="96"/>
                </a:lnTo>
                <a:lnTo>
                  <a:pt x="87" y="96"/>
                </a:lnTo>
                <a:lnTo>
                  <a:pt x="72" y="93"/>
                </a:lnTo>
                <a:lnTo>
                  <a:pt x="57" y="88"/>
                </a:lnTo>
                <a:lnTo>
                  <a:pt x="43" y="81"/>
                </a:lnTo>
                <a:lnTo>
                  <a:pt x="30" y="71"/>
                </a:lnTo>
                <a:lnTo>
                  <a:pt x="20" y="60"/>
                </a:lnTo>
                <a:lnTo>
                  <a:pt x="11" y="46"/>
                </a:lnTo>
                <a:lnTo>
                  <a:pt x="5" y="32"/>
                </a:lnTo>
                <a:lnTo>
                  <a:pt x="1" y="16"/>
                </a:lnTo>
                <a:lnTo>
                  <a:pt x="0" y="0"/>
                </a:ln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Freeform 430"/>
          <p:cNvSpPr>
            <a:spLocks/>
          </p:cNvSpPr>
          <p:nvPr/>
        </p:nvSpPr>
        <p:spPr bwMode="auto">
          <a:xfrm>
            <a:off x="1652588" y="3840163"/>
            <a:ext cx="50800" cy="25400"/>
          </a:xfrm>
          <a:custGeom>
            <a:avLst/>
            <a:gdLst>
              <a:gd name="T0" fmla="*/ 2147483647 w 192"/>
              <a:gd name="T1" fmla="*/ 0 h 96"/>
              <a:gd name="T2" fmla="*/ 2147483647 w 192"/>
              <a:gd name="T3" fmla="*/ 296328344 h 96"/>
              <a:gd name="T4" fmla="*/ 2147483647 w 192"/>
              <a:gd name="T5" fmla="*/ 592726539 h 96"/>
              <a:gd name="T6" fmla="*/ 2147483647 w 192"/>
              <a:gd name="T7" fmla="*/ 852022885 h 96"/>
              <a:gd name="T8" fmla="*/ 2147483647 w 192"/>
              <a:gd name="T9" fmla="*/ 1111318968 h 96"/>
              <a:gd name="T10" fmla="*/ 2147483647 w 192"/>
              <a:gd name="T11" fmla="*/ 1315031136 h 96"/>
              <a:gd name="T12" fmla="*/ 2147483647 w 192"/>
              <a:gd name="T13" fmla="*/ 1500262694 h 96"/>
              <a:gd name="T14" fmla="*/ 2147483647 w 192"/>
              <a:gd name="T15" fmla="*/ 1629910603 h 96"/>
              <a:gd name="T16" fmla="*/ 2147483647 w 192"/>
              <a:gd name="T17" fmla="*/ 1722526382 h 96"/>
              <a:gd name="T18" fmla="*/ 1926308400 w 192"/>
              <a:gd name="T19" fmla="*/ 1778110031 h 96"/>
              <a:gd name="T20" fmla="*/ 1611429992 w 192"/>
              <a:gd name="T21" fmla="*/ 1778110031 h 96"/>
              <a:gd name="T22" fmla="*/ 1333582655 w 192"/>
              <a:gd name="T23" fmla="*/ 1722526382 h 96"/>
              <a:gd name="T24" fmla="*/ 1055735054 w 192"/>
              <a:gd name="T25" fmla="*/ 1629910603 h 96"/>
              <a:gd name="T26" fmla="*/ 796439236 w 192"/>
              <a:gd name="T27" fmla="*/ 1500262694 h 96"/>
              <a:gd name="T28" fmla="*/ 555624559 w 192"/>
              <a:gd name="T29" fmla="*/ 1315031136 h 96"/>
              <a:gd name="T30" fmla="*/ 370462983 w 192"/>
              <a:gd name="T31" fmla="*/ 1111318968 h 96"/>
              <a:gd name="T32" fmla="*/ 203712764 w 192"/>
              <a:gd name="T33" fmla="*/ 852022885 h 96"/>
              <a:gd name="T34" fmla="*/ 92615812 w 192"/>
              <a:gd name="T35" fmla="*/ 592726539 h 96"/>
              <a:gd name="T36" fmla="*/ 18551263 w 192"/>
              <a:gd name="T37" fmla="*/ 296328344 h 96"/>
              <a:gd name="T38" fmla="*/ 0 w 192"/>
              <a:gd name="T39" fmla="*/ 0 h 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2"/>
              <a:gd name="T61" fmla="*/ 0 h 96"/>
              <a:gd name="T62" fmla="*/ 192 w 192"/>
              <a:gd name="T63" fmla="*/ 96 h 9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2" h="96">
                <a:moveTo>
                  <a:pt x="192" y="0"/>
                </a:moveTo>
                <a:lnTo>
                  <a:pt x="191" y="16"/>
                </a:lnTo>
                <a:lnTo>
                  <a:pt x="187" y="32"/>
                </a:lnTo>
                <a:lnTo>
                  <a:pt x="181" y="46"/>
                </a:lnTo>
                <a:lnTo>
                  <a:pt x="171" y="60"/>
                </a:lnTo>
                <a:lnTo>
                  <a:pt x="161" y="71"/>
                </a:lnTo>
                <a:lnTo>
                  <a:pt x="148" y="81"/>
                </a:lnTo>
                <a:lnTo>
                  <a:pt x="135" y="88"/>
                </a:lnTo>
                <a:lnTo>
                  <a:pt x="119" y="93"/>
                </a:lnTo>
                <a:lnTo>
                  <a:pt x="104" y="96"/>
                </a:lnTo>
                <a:lnTo>
                  <a:pt x="87" y="96"/>
                </a:lnTo>
                <a:lnTo>
                  <a:pt x="72" y="93"/>
                </a:lnTo>
                <a:lnTo>
                  <a:pt x="57" y="88"/>
                </a:lnTo>
                <a:lnTo>
                  <a:pt x="43" y="81"/>
                </a:lnTo>
                <a:lnTo>
                  <a:pt x="30" y="71"/>
                </a:lnTo>
                <a:lnTo>
                  <a:pt x="20" y="60"/>
                </a:lnTo>
                <a:lnTo>
                  <a:pt x="11" y="46"/>
                </a:lnTo>
                <a:lnTo>
                  <a:pt x="5" y="32"/>
                </a:lnTo>
                <a:lnTo>
                  <a:pt x="1" y="16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1" name="Freeform 431"/>
          <p:cNvSpPr>
            <a:spLocks/>
          </p:cNvSpPr>
          <p:nvPr/>
        </p:nvSpPr>
        <p:spPr bwMode="auto">
          <a:xfrm>
            <a:off x="1441450" y="3573463"/>
            <a:ext cx="225425" cy="76200"/>
          </a:xfrm>
          <a:custGeom>
            <a:avLst/>
            <a:gdLst>
              <a:gd name="T0" fmla="*/ 0 w 849"/>
              <a:gd name="T1" fmla="*/ 0 h 283"/>
              <a:gd name="T2" fmla="*/ 2147483647 w 849"/>
              <a:gd name="T3" fmla="*/ 2147483647 h 283"/>
              <a:gd name="T4" fmla="*/ 0 w 849"/>
              <a:gd name="T5" fmla="*/ 2147483647 h 283"/>
              <a:gd name="T6" fmla="*/ 0 w 849"/>
              <a:gd name="T7" fmla="*/ 0 h 283"/>
              <a:gd name="T8" fmla="*/ 0 60000 65536"/>
              <a:gd name="T9" fmla="*/ 0 60000 65536"/>
              <a:gd name="T10" fmla="*/ 0 60000 65536"/>
              <a:gd name="T11" fmla="*/ 0 60000 65536"/>
              <a:gd name="T12" fmla="*/ 0 w 849"/>
              <a:gd name="T13" fmla="*/ 0 h 283"/>
              <a:gd name="T14" fmla="*/ 849 w 849"/>
              <a:gd name="T15" fmla="*/ 283 h 2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49" h="283">
                <a:moveTo>
                  <a:pt x="0" y="0"/>
                </a:moveTo>
                <a:lnTo>
                  <a:pt x="849" y="142"/>
                </a:lnTo>
                <a:lnTo>
                  <a:pt x="0" y="2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2" name="Freeform 432"/>
          <p:cNvSpPr>
            <a:spLocks/>
          </p:cNvSpPr>
          <p:nvPr/>
        </p:nvSpPr>
        <p:spPr bwMode="auto">
          <a:xfrm>
            <a:off x="1441450" y="3573463"/>
            <a:ext cx="225425" cy="76200"/>
          </a:xfrm>
          <a:custGeom>
            <a:avLst/>
            <a:gdLst>
              <a:gd name="T0" fmla="*/ 0 w 849"/>
              <a:gd name="T1" fmla="*/ 0 h 283"/>
              <a:gd name="T2" fmla="*/ 2147483647 w 849"/>
              <a:gd name="T3" fmla="*/ 2147483647 h 283"/>
              <a:gd name="T4" fmla="*/ 0 w 849"/>
              <a:gd name="T5" fmla="*/ 2147483647 h 283"/>
              <a:gd name="T6" fmla="*/ 0 w 849"/>
              <a:gd name="T7" fmla="*/ 0 h 283"/>
              <a:gd name="T8" fmla="*/ 0 60000 65536"/>
              <a:gd name="T9" fmla="*/ 0 60000 65536"/>
              <a:gd name="T10" fmla="*/ 0 60000 65536"/>
              <a:gd name="T11" fmla="*/ 0 60000 65536"/>
              <a:gd name="T12" fmla="*/ 0 w 849"/>
              <a:gd name="T13" fmla="*/ 0 h 283"/>
              <a:gd name="T14" fmla="*/ 849 w 849"/>
              <a:gd name="T15" fmla="*/ 283 h 2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49" h="283">
                <a:moveTo>
                  <a:pt x="0" y="0"/>
                </a:moveTo>
                <a:lnTo>
                  <a:pt x="849" y="142"/>
                </a:lnTo>
                <a:lnTo>
                  <a:pt x="0" y="283"/>
                </a:lnTo>
                <a:lnTo>
                  <a:pt x="0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3" name="Freeform 433"/>
          <p:cNvSpPr>
            <a:spLocks/>
          </p:cNvSpPr>
          <p:nvPr/>
        </p:nvSpPr>
        <p:spPr bwMode="auto">
          <a:xfrm>
            <a:off x="1441450" y="3600450"/>
            <a:ext cx="11113" cy="22225"/>
          </a:xfrm>
          <a:custGeom>
            <a:avLst/>
            <a:gdLst>
              <a:gd name="T0" fmla="*/ 0 w 41"/>
              <a:gd name="T1" fmla="*/ 816370293 h 82"/>
              <a:gd name="T2" fmla="*/ 0 w 41"/>
              <a:gd name="T3" fmla="*/ 0 h 82"/>
              <a:gd name="T4" fmla="*/ 199096707 w 41"/>
              <a:gd name="T5" fmla="*/ 19907909 h 82"/>
              <a:gd name="T6" fmla="*/ 378357258 w 41"/>
              <a:gd name="T7" fmla="*/ 99539538 h 82"/>
              <a:gd name="T8" fmla="*/ 537634678 w 41"/>
              <a:gd name="T9" fmla="*/ 199078805 h 82"/>
              <a:gd name="T10" fmla="*/ 677076078 w 41"/>
              <a:gd name="T11" fmla="*/ 358415530 h 82"/>
              <a:gd name="T12" fmla="*/ 756714517 w 41"/>
              <a:gd name="T13" fmla="*/ 537586367 h 82"/>
              <a:gd name="T14" fmla="*/ 816443346 w 41"/>
              <a:gd name="T15" fmla="*/ 716757338 h 82"/>
              <a:gd name="T16" fmla="*/ 816443346 w 41"/>
              <a:gd name="T17" fmla="*/ 915909527 h 82"/>
              <a:gd name="T18" fmla="*/ 756714517 w 41"/>
              <a:gd name="T19" fmla="*/ 1095080363 h 82"/>
              <a:gd name="T20" fmla="*/ 677076078 w 41"/>
              <a:gd name="T21" fmla="*/ 1294159642 h 82"/>
              <a:gd name="T22" fmla="*/ 537634678 w 41"/>
              <a:gd name="T23" fmla="*/ 1433587315 h 82"/>
              <a:gd name="T24" fmla="*/ 378357258 w 41"/>
              <a:gd name="T25" fmla="*/ 1533127090 h 82"/>
              <a:gd name="T26" fmla="*/ 199096707 w 41"/>
              <a:gd name="T27" fmla="*/ 1612758693 h 82"/>
              <a:gd name="T28" fmla="*/ 0 w 41"/>
              <a:gd name="T29" fmla="*/ 1632666865 h 82"/>
              <a:gd name="T30" fmla="*/ 0 w 41"/>
              <a:gd name="T31" fmla="*/ 816370293 h 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1"/>
              <a:gd name="T49" fmla="*/ 0 h 82"/>
              <a:gd name="T50" fmla="*/ 41 w 41"/>
              <a:gd name="T51" fmla="*/ 82 h 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1" h="82">
                <a:moveTo>
                  <a:pt x="0" y="41"/>
                </a:moveTo>
                <a:lnTo>
                  <a:pt x="0" y="0"/>
                </a:lnTo>
                <a:lnTo>
                  <a:pt x="10" y="1"/>
                </a:lnTo>
                <a:lnTo>
                  <a:pt x="19" y="5"/>
                </a:lnTo>
                <a:lnTo>
                  <a:pt x="27" y="10"/>
                </a:lnTo>
                <a:lnTo>
                  <a:pt x="34" y="18"/>
                </a:lnTo>
                <a:lnTo>
                  <a:pt x="38" y="27"/>
                </a:lnTo>
                <a:lnTo>
                  <a:pt x="41" y="36"/>
                </a:lnTo>
                <a:lnTo>
                  <a:pt x="41" y="46"/>
                </a:lnTo>
                <a:lnTo>
                  <a:pt x="38" y="55"/>
                </a:lnTo>
                <a:lnTo>
                  <a:pt x="34" y="65"/>
                </a:lnTo>
                <a:lnTo>
                  <a:pt x="27" y="72"/>
                </a:lnTo>
                <a:lnTo>
                  <a:pt x="19" y="77"/>
                </a:lnTo>
                <a:lnTo>
                  <a:pt x="10" y="81"/>
                </a:lnTo>
                <a:lnTo>
                  <a:pt x="0" y="82"/>
                </a:lnTo>
                <a:lnTo>
                  <a:pt x="0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4" name="Freeform 434"/>
          <p:cNvSpPr>
            <a:spLocks/>
          </p:cNvSpPr>
          <p:nvPr/>
        </p:nvSpPr>
        <p:spPr bwMode="auto">
          <a:xfrm>
            <a:off x="1441450" y="3600450"/>
            <a:ext cx="11113" cy="22225"/>
          </a:xfrm>
          <a:custGeom>
            <a:avLst/>
            <a:gdLst>
              <a:gd name="T0" fmla="*/ 0 w 41"/>
              <a:gd name="T1" fmla="*/ 0 h 82"/>
              <a:gd name="T2" fmla="*/ 199096707 w 41"/>
              <a:gd name="T3" fmla="*/ 19907909 h 82"/>
              <a:gd name="T4" fmla="*/ 378357258 w 41"/>
              <a:gd name="T5" fmla="*/ 99539538 h 82"/>
              <a:gd name="T6" fmla="*/ 537634678 w 41"/>
              <a:gd name="T7" fmla="*/ 199078805 h 82"/>
              <a:gd name="T8" fmla="*/ 677076078 w 41"/>
              <a:gd name="T9" fmla="*/ 358415530 h 82"/>
              <a:gd name="T10" fmla="*/ 756714517 w 41"/>
              <a:gd name="T11" fmla="*/ 537586367 h 82"/>
              <a:gd name="T12" fmla="*/ 816443346 w 41"/>
              <a:gd name="T13" fmla="*/ 716757338 h 82"/>
              <a:gd name="T14" fmla="*/ 816443346 w 41"/>
              <a:gd name="T15" fmla="*/ 915909527 h 82"/>
              <a:gd name="T16" fmla="*/ 756714517 w 41"/>
              <a:gd name="T17" fmla="*/ 1095080363 h 82"/>
              <a:gd name="T18" fmla="*/ 677076078 w 41"/>
              <a:gd name="T19" fmla="*/ 1294159642 h 82"/>
              <a:gd name="T20" fmla="*/ 537634678 w 41"/>
              <a:gd name="T21" fmla="*/ 1433587315 h 82"/>
              <a:gd name="T22" fmla="*/ 378357258 w 41"/>
              <a:gd name="T23" fmla="*/ 1533127090 h 82"/>
              <a:gd name="T24" fmla="*/ 199096707 w 41"/>
              <a:gd name="T25" fmla="*/ 1612758693 h 82"/>
              <a:gd name="T26" fmla="*/ 0 w 41"/>
              <a:gd name="T27" fmla="*/ 1632666865 h 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1"/>
              <a:gd name="T43" fmla="*/ 0 h 82"/>
              <a:gd name="T44" fmla="*/ 41 w 41"/>
              <a:gd name="T45" fmla="*/ 82 h 8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1" h="82">
                <a:moveTo>
                  <a:pt x="0" y="0"/>
                </a:moveTo>
                <a:lnTo>
                  <a:pt x="10" y="1"/>
                </a:lnTo>
                <a:lnTo>
                  <a:pt x="19" y="5"/>
                </a:lnTo>
                <a:lnTo>
                  <a:pt x="27" y="10"/>
                </a:lnTo>
                <a:lnTo>
                  <a:pt x="34" y="18"/>
                </a:lnTo>
                <a:lnTo>
                  <a:pt x="38" y="27"/>
                </a:lnTo>
                <a:lnTo>
                  <a:pt x="41" y="36"/>
                </a:lnTo>
                <a:lnTo>
                  <a:pt x="41" y="46"/>
                </a:lnTo>
                <a:lnTo>
                  <a:pt x="38" y="55"/>
                </a:lnTo>
                <a:lnTo>
                  <a:pt x="34" y="65"/>
                </a:lnTo>
                <a:lnTo>
                  <a:pt x="27" y="72"/>
                </a:lnTo>
                <a:lnTo>
                  <a:pt x="19" y="77"/>
                </a:lnTo>
                <a:lnTo>
                  <a:pt x="10" y="81"/>
                </a:lnTo>
                <a:lnTo>
                  <a:pt x="0" y="82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5" name="Freeform 435"/>
          <p:cNvSpPr>
            <a:spLocks/>
          </p:cNvSpPr>
          <p:nvPr/>
        </p:nvSpPr>
        <p:spPr bwMode="auto">
          <a:xfrm>
            <a:off x="1176338" y="3600450"/>
            <a:ext cx="265112" cy="22225"/>
          </a:xfrm>
          <a:custGeom>
            <a:avLst/>
            <a:gdLst>
              <a:gd name="T0" fmla="*/ 2147483647 w 1003"/>
              <a:gd name="T1" fmla="*/ 1632666865 h 82"/>
              <a:gd name="T2" fmla="*/ 2147483647 w 1003"/>
              <a:gd name="T3" fmla="*/ 816370293 h 82"/>
              <a:gd name="T4" fmla="*/ 2147483647 w 1003"/>
              <a:gd name="T5" fmla="*/ 0 h 82"/>
              <a:gd name="T6" fmla="*/ 0 w 1003"/>
              <a:gd name="T7" fmla="*/ 0 h 82"/>
              <a:gd name="T8" fmla="*/ 0 w 1003"/>
              <a:gd name="T9" fmla="*/ 816370293 h 82"/>
              <a:gd name="T10" fmla="*/ 0 w 1003"/>
              <a:gd name="T11" fmla="*/ 1632666865 h 82"/>
              <a:gd name="T12" fmla="*/ 2147483647 w 1003"/>
              <a:gd name="T13" fmla="*/ 1632666865 h 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03"/>
              <a:gd name="T22" fmla="*/ 0 h 82"/>
              <a:gd name="T23" fmla="*/ 1003 w 1003"/>
              <a:gd name="T24" fmla="*/ 82 h 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03" h="82">
                <a:moveTo>
                  <a:pt x="1003" y="82"/>
                </a:moveTo>
                <a:lnTo>
                  <a:pt x="1003" y="41"/>
                </a:lnTo>
                <a:lnTo>
                  <a:pt x="1003" y="0"/>
                </a:lnTo>
                <a:lnTo>
                  <a:pt x="0" y="0"/>
                </a:lnTo>
                <a:lnTo>
                  <a:pt x="0" y="41"/>
                </a:lnTo>
                <a:lnTo>
                  <a:pt x="0" y="82"/>
                </a:lnTo>
                <a:lnTo>
                  <a:pt x="1003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6" name="Freeform 436"/>
          <p:cNvSpPr>
            <a:spLocks/>
          </p:cNvSpPr>
          <p:nvPr/>
        </p:nvSpPr>
        <p:spPr bwMode="auto">
          <a:xfrm>
            <a:off x="1176338" y="3600450"/>
            <a:ext cx="265112" cy="22225"/>
          </a:xfrm>
          <a:custGeom>
            <a:avLst/>
            <a:gdLst>
              <a:gd name="T0" fmla="*/ 2147483647 w 1003"/>
              <a:gd name="T1" fmla="*/ 1632666865 h 82"/>
              <a:gd name="T2" fmla="*/ 2147483647 w 1003"/>
              <a:gd name="T3" fmla="*/ 816370293 h 82"/>
              <a:gd name="T4" fmla="*/ 2147483647 w 1003"/>
              <a:gd name="T5" fmla="*/ 0 h 82"/>
              <a:gd name="T6" fmla="*/ 0 w 1003"/>
              <a:gd name="T7" fmla="*/ 0 h 82"/>
              <a:gd name="T8" fmla="*/ 0 w 1003"/>
              <a:gd name="T9" fmla="*/ 816370293 h 82"/>
              <a:gd name="T10" fmla="*/ 0 w 1003"/>
              <a:gd name="T11" fmla="*/ 1632666865 h 82"/>
              <a:gd name="T12" fmla="*/ 2147483647 w 1003"/>
              <a:gd name="T13" fmla="*/ 1632666865 h 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03"/>
              <a:gd name="T22" fmla="*/ 0 h 82"/>
              <a:gd name="T23" fmla="*/ 1003 w 1003"/>
              <a:gd name="T24" fmla="*/ 82 h 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03" h="82">
                <a:moveTo>
                  <a:pt x="1003" y="82"/>
                </a:moveTo>
                <a:lnTo>
                  <a:pt x="1003" y="41"/>
                </a:lnTo>
                <a:lnTo>
                  <a:pt x="1003" y="0"/>
                </a:lnTo>
                <a:lnTo>
                  <a:pt x="0" y="0"/>
                </a:lnTo>
                <a:lnTo>
                  <a:pt x="0" y="41"/>
                </a:lnTo>
                <a:lnTo>
                  <a:pt x="0" y="82"/>
                </a:lnTo>
                <a:lnTo>
                  <a:pt x="1003" y="82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7" name="Freeform 437"/>
          <p:cNvSpPr>
            <a:spLocks/>
          </p:cNvSpPr>
          <p:nvPr/>
        </p:nvSpPr>
        <p:spPr bwMode="auto">
          <a:xfrm>
            <a:off x="1165225" y="3600450"/>
            <a:ext cx="11113" cy="22225"/>
          </a:xfrm>
          <a:custGeom>
            <a:avLst/>
            <a:gdLst>
              <a:gd name="T0" fmla="*/ 816443346 w 41"/>
              <a:gd name="T1" fmla="*/ 816370293 h 82"/>
              <a:gd name="T2" fmla="*/ 816443346 w 41"/>
              <a:gd name="T3" fmla="*/ 1632666865 h 82"/>
              <a:gd name="T4" fmla="*/ 597363372 w 41"/>
              <a:gd name="T5" fmla="*/ 1612758693 h 82"/>
              <a:gd name="T6" fmla="*/ 418176749 w 41"/>
              <a:gd name="T7" fmla="*/ 1533127090 h 82"/>
              <a:gd name="T8" fmla="*/ 258899261 w 41"/>
              <a:gd name="T9" fmla="*/ 1433587315 h 82"/>
              <a:gd name="T10" fmla="*/ 139367573 w 41"/>
              <a:gd name="T11" fmla="*/ 1294159642 h 82"/>
              <a:gd name="T12" fmla="*/ 59729117 w 41"/>
              <a:gd name="T13" fmla="*/ 1095080363 h 82"/>
              <a:gd name="T14" fmla="*/ 0 w 41"/>
              <a:gd name="T15" fmla="*/ 915909527 h 82"/>
              <a:gd name="T16" fmla="*/ 0 w 41"/>
              <a:gd name="T17" fmla="*/ 716757338 h 82"/>
              <a:gd name="T18" fmla="*/ 59729117 w 41"/>
              <a:gd name="T19" fmla="*/ 537586367 h 82"/>
              <a:gd name="T20" fmla="*/ 139367573 w 41"/>
              <a:gd name="T21" fmla="*/ 358415530 h 82"/>
              <a:gd name="T22" fmla="*/ 258899261 w 41"/>
              <a:gd name="T23" fmla="*/ 199078805 h 82"/>
              <a:gd name="T24" fmla="*/ 418176749 w 41"/>
              <a:gd name="T25" fmla="*/ 99539538 h 82"/>
              <a:gd name="T26" fmla="*/ 597363372 w 41"/>
              <a:gd name="T27" fmla="*/ 19907909 h 82"/>
              <a:gd name="T28" fmla="*/ 816443346 w 41"/>
              <a:gd name="T29" fmla="*/ 0 h 82"/>
              <a:gd name="T30" fmla="*/ 816443346 w 41"/>
              <a:gd name="T31" fmla="*/ 816370293 h 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1"/>
              <a:gd name="T49" fmla="*/ 0 h 82"/>
              <a:gd name="T50" fmla="*/ 41 w 41"/>
              <a:gd name="T51" fmla="*/ 82 h 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1" h="82">
                <a:moveTo>
                  <a:pt x="41" y="41"/>
                </a:moveTo>
                <a:lnTo>
                  <a:pt x="41" y="82"/>
                </a:lnTo>
                <a:lnTo>
                  <a:pt x="30" y="81"/>
                </a:lnTo>
                <a:lnTo>
                  <a:pt x="21" y="77"/>
                </a:lnTo>
                <a:lnTo>
                  <a:pt x="13" y="72"/>
                </a:lnTo>
                <a:lnTo>
                  <a:pt x="7" y="65"/>
                </a:lnTo>
                <a:lnTo>
                  <a:pt x="3" y="55"/>
                </a:lnTo>
                <a:lnTo>
                  <a:pt x="0" y="46"/>
                </a:lnTo>
                <a:lnTo>
                  <a:pt x="0" y="36"/>
                </a:lnTo>
                <a:lnTo>
                  <a:pt x="3" y="27"/>
                </a:lnTo>
                <a:lnTo>
                  <a:pt x="7" y="18"/>
                </a:lnTo>
                <a:lnTo>
                  <a:pt x="13" y="10"/>
                </a:lnTo>
                <a:lnTo>
                  <a:pt x="21" y="5"/>
                </a:lnTo>
                <a:lnTo>
                  <a:pt x="30" y="1"/>
                </a:lnTo>
                <a:lnTo>
                  <a:pt x="41" y="0"/>
                </a:lnTo>
                <a:lnTo>
                  <a:pt x="41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8" name="Freeform 438"/>
          <p:cNvSpPr>
            <a:spLocks/>
          </p:cNvSpPr>
          <p:nvPr/>
        </p:nvSpPr>
        <p:spPr bwMode="auto">
          <a:xfrm>
            <a:off x="1165225" y="3600450"/>
            <a:ext cx="11113" cy="22225"/>
          </a:xfrm>
          <a:custGeom>
            <a:avLst/>
            <a:gdLst>
              <a:gd name="T0" fmla="*/ 816443346 w 41"/>
              <a:gd name="T1" fmla="*/ 1632666865 h 82"/>
              <a:gd name="T2" fmla="*/ 597363372 w 41"/>
              <a:gd name="T3" fmla="*/ 1612758693 h 82"/>
              <a:gd name="T4" fmla="*/ 418176749 w 41"/>
              <a:gd name="T5" fmla="*/ 1533127090 h 82"/>
              <a:gd name="T6" fmla="*/ 258899261 w 41"/>
              <a:gd name="T7" fmla="*/ 1433587315 h 82"/>
              <a:gd name="T8" fmla="*/ 139367573 w 41"/>
              <a:gd name="T9" fmla="*/ 1294159642 h 82"/>
              <a:gd name="T10" fmla="*/ 59729117 w 41"/>
              <a:gd name="T11" fmla="*/ 1095080363 h 82"/>
              <a:gd name="T12" fmla="*/ 0 w 41"/>
              <a:gd name="T13" fmla="*/ 915909527 h 82"/>
              <a:gd name="T14" fmla="*/ 0 w 41"/>
              <a:gd name="T15" fmla="*/ 716757338 h 82"/>
              <a:gd name="T16" fmla="*/ 59729117 w 41"/>
              <a:gd name="T17" fmla="*/ 537586367 h 82"/>
              <a:gd name="T18" fmla="*/ 139367573 w 41"/>
              <a:gd name="T19" fmla="*/ 358415530 h 82"/>
              <a:gd name="T20" fmla="*/ 258899261 w 41"/>
              <a:gd name="T21" fmla="*/ 199078805 h 82"/>
              <a:gd name="T22" fmla="*/ 418176749 w 41"/>
              <a:gd name="T23" fmla="*/ 99539538 h 82"/>
              <a:gd name="T24" fmla="*/ 597363372 w 41"/>
              <a:gd name="T25" fmla="*/ 19907909 h 82"/>
              <a:gd name="T26" fmla="*/ 816443346 w 41"/>
              <a:gd name="T27" fmla="*/ 0 h 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1"/>
              <a:gd name="T43" fmla="*/ 0 h 82"/>
              <a:gd name="T44" fmla="*/ 41 w 41"/>
              <a:gd name="T45" fmla="*/ 82 h 8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1" h="82">
                <a:moveTo>
                  <a:pt x="41" y="82"/>
                </a:moveTo>
                <a:lnTo>
                  <a:pt x="30" y="81"/>
                </a:lnTo>
                <a:lnTo>
                  <a:pt x="21" y="77"/>
                </a:lnTo>
                <a:lnTo>
                  <a:pt x="13" y="72"/>
                </a:lnTo>
                <a:lnTo>
                  <a:pt x="7" y="65"/>
                </a:lnTo>
                <a:lnTo>
                  <a:pt x="3" y="55"/>
                </a:lnTo>
                <a:lnTo>
                  <a:pt x="0" y="46"/>
                </a:lnTo>
                <a:lnTo>
                  <a:pt x="0" y="36"/>
                </a:lnTo>
                <a:lnTo>
                  <a:pt x="3" y="27"/>
                </a:lnTo>
                <a:lnTo>
                  <a:pt x="7" y="18"/>
                </a:lnTo>
                <a:lnTo>
                  <a:pt x="13" y="10"/>
                </a:lnTo>
                <a:lnTo>
                  <a:pt x="21" y="5"/>
                </a:lnTo>
                <a:lnTo>
                  <a:pt x="30" y="1"/>
                </a:lnTo>
                <a:lnTo>
                  <a:pt x="41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9" name="Freeform 439"/>
          <p:cNvSpPr>
            <a:spLocks/>
          </p:cNvSpPr>
          <p:nvPr/>
        </p:nvSpPr>
        <p:spPr bwMode="auto">
          <a:xfrm>
            <a:off x="1652588" y="6130925"/>
            <a:ext cx="50800" cy="25400"/>
          </a:xfrm>
          <a:custGeom>
            <a:avLst/>
            <a:gdLst>
              <a:gd name="T0" fmla="*/ 1778110031 w 192"/>
              <a:gd name="T1" fmla="*/ 0 h 96"/>
              <a:gd name="T2" fmla="*/ 2147483647 w 192"/>
              <a:gd name="T3" fmla="*/ 0 h 96"/>
              <a:gd name="T4" fmla="*/ 2147483647 w 192"/>
              <a:gd name="T5" fmla="*/ 277847204 h 96"/>
              <a:gd name="T6" fmla="*/ 2147483647 w 192"/>
              <a:gd name="T7" fmla="*/ 592726539 h 96"/>
              <a:gd name="T8" fmla="*/ 2147483647 w 192"/>
              <a:gd name="T9" fmla="*/ 852022885 h 96"/>
              <a:gd name="T10" fmla="*/ 2147483647 w 192"/>
              <a:gd name="T11" fmla="*/ 1092767713 h 96"/>
              <a:gd name="T12" fmla="*/ 2147483647 w 192"/>
              <a:gd name="T13" fmla="*/ 1296550525 h 96"/>
              <a:gd name="T14" fmla="*/ 2147483647 w 192"/>
              <a:gd name="T15" fmla="*/ 1500262694 h 96"/>
              <a:gd name="T16" fmla="*/ 2147483647 w 192"/>
              <a:gd name="T17" fmla="*/ 1629910603 h 96"/>
              <a:gd name="T18" fmla="*/ 2147483647 w 192"/>
              <a:gd name="T19" fmla="*/ 1722526382 h 96"/>
              <a:gd name="T20" fmla="*/ 1926308400 w 192"/>
              <a:gd name="T21" fmla="*/ 1778110031 h 96"/>
              <a:gd name="T22" fmla="*/ 1611429992 w 192"/>
              <a:gd name="T23" fmla="*/ 1778110031 h 96"/>
              <a:gd name="T24" fmla="*/ 1333582655 w 192"/>
              <a:gd name="T25" fmla="*/ 1722526382 h 96"/>
              <a:gd name="T26" fmla="*/ 1055735054 w 192"/>
              <a:gd name="T27" fmla="*/ 1629910603 h 96"/>
              <a:gd name="T28" fmla="*/ 796439236 w 192"/>
              <a:gd name="T29" fmla="*/ 1500262694 h 96"/>
              <a:gd name="T30" fmla="*/ 555624559 w 192"/>
              <a:gd name="T31" fmla="*/ 1296550525 h 96"/>
              <a:gd name="T32" fmla="*/ 370462983 w 192"/>
              <a:gd name="T33" fmla="*/ 1092767713 h 96"/>
              <a:gd name="T34" fmla="*/ 203712764 w 192"/>
              <a:gd name="T35" fmla="*/ 852022885 h 96"/>
              <a:gd name="T36" fmla="*/ 92615812 w 192"/>
              <a:gd name="T37" fmla="*/ 592726539 h 96"/>
              <a:gd name="T38" fmla="*/ 18551263 w 192"/>
              <a:gd name="T39" fmla="*/ 277847204 h 96"/>
              <a:gd name="T40" fmla="*/ 0 w 192"/>
              <a:gd name="T41" fmla="*/ 0 h 96"/>
              <a:gd name="T42" fmla="*/ 1778110031 w 192"/>
              <a:gd name="T43" fmla="*/ 0 h 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2"/>
              <a:gd name="T67" fmla="*/ 0 h 96"/>
              <a:gd name="T68" fmla="*/ 192 w 192"/>
              <a:gd name="T69" fmla="*/ 96 h 9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2" h="96">
                <a:moveTo>
                  <a:pt x="96" y="0"/>
                </a:moveTo>
                <a:lnTo>
                  <a:pt x="192" y="0"/>
                </a:lnTo>
                <a:lnTo>
                  <a:pt x="191" y="15"/>
                </a:lnTo>
                <a:lnTo>
                  <a:pt x="187" y="32"/>
                </a:lnTo>
                <a:lnTo>
                  <a:pt x="181" y="46"/>
                </a:lnTo>
                <a:lnTo>
                  <a:pt x="171" y="59"/>
                </a:lnTo>
                <a:lnTo>
                  <a:pt x="161" y="70"/>
                </a:lnTo>
                <a:lnTo>
                  <a:pt x="148" y="81"/>
                </a:lnTo>
                <a:lnTo>
                  <a:pt x="135" y="88"/>
                </a:lnTo>
                <a:lnTo>
                  <a:pt x="119" y="93"/>
                </a:lnTo>
                <a:lnTo>
                  <a:pt x="104" y="96"/>
                </a:lnTo>
                <a:lnTo>
                  <a:pt x="87" y="96"/>
                </a:lnTo>
                <a:lnTo>
                  <a:pt x="72" y="93"/>
                </a:lnTo>
                <a:lnTo>
                  <a:pt x="57" y="88"/>
                </a:lnTo>
                <a:lnTo>
                  <a:pt x="43" y="81"/>
                </a:lnTo>
                <a:lnTo>
                  <a:pt x="30" y="70"/>
                </a:lnTo>
                <a:lnTo>
                  <a:pt x="20" y="59"/>
                </a:lnTo>
                <a:lnTo>
                  <a:pt x="11" y="46"/>
                </a:lnTo>
                <a:lnTo>
                  <a:pt x="5" y="32"/>
                </a:lnTo>
                <a:lnTo>
                  <a:pt x="1" y="15"/>
                </a:lnTo>
                <a:lnTo>
                  <a:pt x="0" y="0"/>
                </a:lnTo>
                <a:lnTo>
                  <a:pt x="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0" name="Freeform 440"/>
          <p:cNvSpPr>
            <a:spLocks/>
          </p:cNvSpPr>
          <p:nvPr/>
        </p:nvSpPr>
        <p:spPr bwMode="auto">
          <a:xfrm>
            <a:off x="1652588" y="6130925"/>
            <a:ext cx="50800" cy="25400"/>
          </a:xfrm>
          <a:custGeom>
            <a:avLst/>
            <a:gdLst>
              <a:gd name="T0" fmla="*/ 2147483647 w 192"/>
              <a:gd name="T1" fmla="*/ 0 h 96"/>
              <a:gd name="T2" fmla="*/ 2147483647 w 192"/>
              <a:gd name="T3" fmla="*/ 277847204 h 96"/>
              <a:gd name="T4" fmla="*/ 2147483647 w 192"/>
              <a:gd name="T5" fmla="*/ 592726539 h 96"/>
              <a:gd name="T6" fmla="*/ 2147483647 w 192"/>
              <a:gd name="T7" fmla="*/ 852022885 h 96"/>
              <a:gd name="T8" fmla="*/ 2147483647 w 192"/>
              <a:gd name="T9" fmla="*/ 1092767713 h 96"/>
              <a:gd name="T10" fmla="*/ 2147483647 w 192"/>
              <a:gd name="T11" fmla="*/ 1296550525 h 96"/>
              <a:gd name="T12" fmla="*/ 2147483647 w 192"/>
              <a:gd name="T13" fmla="*/ 1500262694 h 96"/>
              <a:gd name="T14" fmla="*/ 2147483647 w 192"/>
              <a:gd name="T15" fmla="*/ 1629910603 h 96"/>
              <a:gd name="T16" fmla="*/ 2147483647 w 192"/>
              <a:gd name="T17" fmla="*/ 1722526382 h 96"/>
              <a:gd name="T18" fmla="*/ 1926308400 w 192"/>
              <a:gd name="T19" fmla="*/ 1778110031 h 96"/>
              <a:gd name="T20" fmla="*/ 1611429992 w 192"/>
              <a:gd name="T21" fmla="*/ 1778110031 h 96"/>
              <a:gd name="T22" fmla="*/ 1333582655 w 192"/>
              <a:gd name="T23" fmla="*/ 1722526382 h 96"/>
              <a:gd name="T24" fmla="*/ 1055735054 w 192"/>
              <a:gd name="T25" fmla="*/ 1629910603 h 96"/>
              <a:gd name="T26" fmla="*/ 796439236 w 192"/>
              <a:gd name="T27" fmla="*/ 1500262694 h 96"/>
              <a:gd name="T28" fmla="*/ 555624559 w 192"/>
              <a:gd name="T29" fmla="*/ 1296550525 h 96"/>
              <a:gd name="T30" fmla="*/ 370462983 w 192"/>
              <a:gd name="T31" fmla="*/ 1092767713 h 96"/>
              <a:gd name="T32" fmla="*/ 203712764 w 192"/>
              <a:gd name="T33" fmla="*/ 852022885 h 96"/>
              <a:gd name="T34" fmla="*/ 92615812 w 192"/>
              <a:gd name="T35" fmla="*/ 592726539 h 96"/>
              <a:gd name="T36" fmla="*/ 18551263 w 192"/>
              <a:gd name="T37" fmla="*/ 277847204 h 96"/>
              <a:gd name="T38" fmla="*/ 0 w 192"/>
              <a:gd name="T39" fmla="*/ 0 h 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2"/>
              <a:gd name="T61" fmla="*/ 0 h 96"/>
              <a:gd name="T62" fmla="*/ 192 w 192"/>
              <a:gd name="T63" fmla="*/ 96 h 9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2" h="96">
                <a:moveTo>
                  <a:pt x="192" y="0"/>
                </a:moveTo>
                <a:lnTo>
                  <a:pt x="191" y="15"/>
                </a:lnTo>
                <a:lnTo>
                  <a:pt x="187" y="32"/>
                </a:lnTo>
                <a:lnTo>
                  <a:pt x="181" y="46"/>
                </a:lnTo>
                <a:lnTo>
                  <a:pt x="171" y="59"/>
                </a:lnTo>
                <a:lnTo>
                  <a:pt x="161" y="70"/>
                </a:lnTo>
                <a:lnTo>
                  <a:pt x="148" y="81"/>
                </a:lnTo>
                <a:lnTo>
                  <a:pt x="135" y="88"/>
                </a:lnTo>
                <a:lnTo>
                  <a:pt x="119" y="93"/>
                </a:lnTo>
                <a:lnTo>
                  <a:pt x="104" y="96"/>
                </a:lnTo>
                <a:lnTo>
                  <a:pt x="87" y="96"/>
                </a:lnTo>
                <a:lnTo>
                  <a:pt x="72" y="93"/>
                </a:lnTo>
                <a:lnTo>
                  <a:pt x="57" y="88"/>
                </a:lnTo>
                <a:lnTo>
                  <a:pt x="43" y="81"/>
                </a:lnTo>
                <a:lnTo>
                  <a:pt x="30" y="70"/>
                </a:lnTo>
                <a:lnTo>
                  <a:pt x="20" y="59"/>
                </a:lnTo>
                <a:lnTo>
                  <a:pt x="11" y="46"/>
                </a:lnTo>
                <a:lnTo>
                  <a:pt x="5" y="32"/>
                </a:lnTo>
                <a:lnTo>
                  <a:pt x="1" y="15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1" name="Freeform 441"/>
          <p:cNvSpPr>
            <a:spLocks/>
          </p:cNvSpPr>
          <p:nvPr/>
        </p:nvSpPr>
        <p:spPr bwMode="auto">
          <a:xfrm>
            <a:off x="1652588" y="5851525"/>
            <a:ext cx="50800" cy="279400"/>
          </a:xfrm>
          <a:custGeom>
            <a:avLst/>
            <a:gdLst>
              <a:gd name="T0" fmla="*/ 0 w 192"/>
              <a:gd name="T1" fmla="*/ 2147483647 h 1057"/>
              <a:gd name="T2" fmla="*/ 1778110031 w 192"/>
              <a:gd name="T3" fmla="*/ 2147483647 h 1057"/>
              <a:gd name="T4" fmla="*/ 2147483647 w 192"/>
              <a:gd name="T5" fmla="*/ 2147483647 h 1057"/>
              <a:gd name="T6" fmla="*/ 2147483647 w 192"/>
              <a:gd name="T7" fmla="*/ 0 h 1057"/>
              <a:gd name="T8" fmla="*/ 1778110031 w 192"/>
              <a:gd name="T9" fmla="*/ 0 h 1057"/>
              <a:gd name="T10" fmla="*/ 0 w 192"/>
              <a:gd name="T11" fmla="*/ 0 h 1057"/>
              <a:gd name="T12" fmla="*/ 0 w 192"/>
              <a:gd name="T13" fmla="*/ 2147483647 h 10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"/>
              <a:gd name="T22" fmla="*/ 0 h 1057"/>
              <a:gd name="T23" fmla="*/ 192 w 192"/>
              <a:gd name="T24" fmla="*/ 1057 h 105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" h="1057">
                <a:moveTo>
                  <a:pt x="0" y="1057"/>
                </a:moveTo>
                <a:lnTo>
                  <a:pt x="96" y="1057"/>
                </a:lnTo>
                <a:lnTo>
                  <a:pt x="192" y="1057"/>
                </a:lnTo>
                <a:lnTo>
                  <a:pt x="192" y="0"/>
                </a:lnTo>
                <a:lnTo>
                  <a:pt x="96" y="0"/>
                </a:lnTo>
                <a:lnTo>
                  <a:pt x="0" y="0"/>
                </a:lnTo>
                <a:lnTo>
                  <a:pt x="0" y="10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2" name="Freeform 442"/>
          <p:cNvSpPr>
            <a:spLocks/>
          </p:cNvSpPr>
          <p:nvPr/>
        </p:nvSpPr>
        <p:spPr bwMode="auto">
          <a:xfrm>
            <a:off x="1652588" y="5851525"/>
            <a:ext cx="50800" cy="279400"/>
          </a:xfrm>
          <a:custGeom>
            <a:avLst/>
            <a:gdLst>
              <a:gd name="T0" fmla="*/ 0 w 192"/>
              <a:gd name="T1" fmla="*/ 2147483647 h 1057"/>
              <a:gd name="T2" fmla="*/ 1778110031 w 192"/>
              <a:gd name="T3" fmla="*/ 2147483647 h 1057"/>
              <a:gd name="T4" fmla="*/ 2147483647 w 192"/>
              <a:gd name="T5" fmla="*/ 2147483647 h 1057"/>
              <a:gd name="T6" fmla="*/ 2147483647 w 192"/>
              <a:gd name="T7" fmla="*/ 0 h 1057"/>
              <a:gd name="T8" fmla="*/ 1778110031 w 192"/>
              <a:gd name="T9" fmla="*/ 0 h 1057"/>
              <a:gd name="T10" fmla="*/ 0 w 192"/>
              <a:gd name="T11" fmla="*/ 0 h 1057"/>
              <a:gd name="T12" fmla="*/ 0 w 192"/>
              <a:gd name="T13" fmla="*/ 2147483647 h 10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"/>
              <a:gd name="T22" fmla="*/ 0 h 1057"/>
              <a:gd name="T23" fmla="*/ 192 w 192"/>
              <a:gd name="T24" fmla="*/ 1057 h 105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" h="1057">
                <a:moveTo>
                  <a:pt x="0" y="1057"/>
                </a:moveTo>
                <a:lnTo>
                  <a:pt x="96" y="1057"/>
                </a:lnTo>
                <a:lnTo>
                  <a:pt x="192" y="1057"/>
                </a:lnTo>
                <a:lnTo>
                  <a:pt x="192" y="0"/>
                </a:lnTo>
                <a:lnTo>
                  <a:pt x="96" y="0"/>
                </a:lnTo>
                <a:lnTo>
                  <a:pt x="0" y="0"/>
                </a:lnTo>
                <a:lnTo>
                  <a:pt x="0" y="1057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3" name="Freeform 443"/>
          <p:cNvSpPr>
            <a:spLocks/>
          </p:cNvSpPr>
          <p:nvPr/>
        </p:nvSpPr>
        <p:spPr bwMode="auto">
          <a:xfrm>
            <a:off x="1652588" y="5826125"/>
            <a:ext cx="50800" cy="25400"/>
          </a:xfrm>
          <a:custGeom>
            <a:avLst/>
            <a:gdLst>
              <a:gd name="T0" fmla="*/ 1778110031 w 192"/>
              <a:gd name="T1" fmla="*/ 1778110031 h 96"/>
              <a:gd name="T2" fmla="*/ 0 w 192"/>
              <a:gd name="T3" fmla="*/ 1778110031 h 96"/>
              <a:gd name="T4" fmla="*/ 18551263 w 192"/>
              <a:gd name="T5" fmla="*/ 1500262694 h 96"/>
              <a:gd name="T6" fmla="*/ 92615812 w 192"/>
              <a:gd name="T7" fmla="*/ 1203934746 h 96"/>
              <a:gd name="T8" fmla="*/ 203712764 w 192"/>
              <a:gd name="T9" fmla="*/ 926087145 h 96"/>
              <a:gd name="T10" fmla="*/ 370462983 w 192"/>
              <a:gd name="T11" fmla="*/ 685342318 h 96"/>
              <a:gd name="T12" fmla="*/ 555624559 w 192"/>
              <a:gd name="T13" fmla="*/ 481559902 h 96"/>
              <a:gd name="T14" fmla="*/ 796439236 w 192"/>
              <a:gd name="T15" fmla="*/ 296328344 h 96"/>
              <a:gd name="T16" fmla="*/ 1055735054 w 192"/>
              <a:gd name="T17" fmla="*/ 148199229 h 96"/>
              <a:gd name="T18" fmla="*/ 1333582655 w 192"/>
              <a:gd name="T19" fmla="*/ 55583401 h 96"/>
              <a:gd name="T20" fmla="*/ 1611429992 w 192"/>
              <a:gd name="T21" fmla="*/ 0 h 96"/>
              <a:gd name="T22" fmla="*/ 1926308400 w 192"/>
              <a:gd name="T23" fmla="*/ 0 h 96"/>
              <a:gd name="T24" fmla="*/ 2147483647 w 192"/>
              <a:gd name="T25" fmla="*/ 55583401 h 96"/>
              <a:gd name="T26" fmla="*/ 2147483647 w 192"/>
              <a:gd name="T27" fmla="*/ 148199229 h 96"/>
              <a:gd name="T28" fmla="*/ 2147483647 w 192"/>
              <a:gd name="T29" fmla="*/ 296328344 h 96"/>
              <a:gd name="T30" fmla="*/ 2147483647 w 192"/>
              <a:gd name="T31" fmla="*/ 481559902 h 96"/>
              <a:gd name="T32" fmla="*/ 2147483647 w 192"/>
              <a:gd name="T33" fmla="*/ 685342318 h 96"/>
              <a:gd name="T34" fmla="*/ 2147483647 w 192"/>
              <a:gd name="T35" fmla="*/ 926087145 h 96"/>
              <a:gd name="T36" fmla="*/ 2147483647 w 192"/>
              <a:gd name="T37" fmla="*/ 1203934746 h 96"/>
              <a:gd name="T38" fmla="*/ 2147483647 w 192"/>
              <a:gd name="T39" fmla="*/ 1500262694 h 96"/>
              <a:gd name="T40" fmla="*/ 2147483647 w 192"/>
              <a:gd name="T41" fmla="*/ 1778110031 h 96"/>
              <a:gd name="T42" fmla="*/ 1778110031 w 192"/>
              <a:gd name="T43" fmla="*/ 1778110031 h 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2"/>
              <a:gd name="T67" fmla="*/ 0 h 96"/>
              <a:gd name="T68" fmla="*/ 192 w 192"/>
              <a:gd name="T69" fmla="*/ 96 h 9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2" h="96">
                <a:moveTo>
                  <a:pt x="96" y="96"/>
                </a:moveTo>
                <a:lnTo>
                  <a:pt x="0" y="96"/>
                </a:lnTo>
                <a:lnTo>
                  <a:pt x="1" y="81"/>
                </a:lnTo>
                <a:lnTo>
                  <a:pt x="5" y="65"/>
                </a:lnTo>
                <a:lnTo>
                  <a:pt x="11" y="50"/>
                </a:lnTo>
                <a:lnTo>
                  <a:pt x="20" y="37"/>
                </a:lnTo>
                <a:lnTo>
                  <a:pt x="30" y="26"/>
                </a:lnTo>
                <a:lnTo>
                  <a:pt x="43" y="16"/>
                </a:lnTo>
                <a:lnTo>
                  <a:pt x="57" y="8"/>
                </a:lnTo>
                <a:lnTo>
                  <a:pt x="72" y="3"/>
                </a:lnTo>
                <a:lnTo>
                  <a:pt x="87" y="0"/>
                </a:lnTo>
                <a:lnTo>
                  <a:pt x="104" y="0"/>
                </a:lnTo>
                <a:lnTo>
                  <a:pt x="119" y="3"/>
                </a:lnTo>
                <a:lnTo>
                  <a:pt x="135" y="8"/>
                </a:lnTo>
                <a:lnTo>
                  <a:pt x="148" y="16"/>
                </a:lnTo>
                <a:lnTo>
                  <a:pt x="161" y="26"/>
                </a:lnTo>
                <a:lnTo>
                  <a:pt x="171" y="37"/>
                </a:lnTo>
                <a:lnTo>
                  <a:pt x="181" y="50"/>
                </a:lnTo>
                <a:lnTo>
                  <a:pt x="187" y="65"/>
                </a:lnTo>
                <a:lnTo>
                  <a:pt x="191" y="81"/>
                </a:lnTo>
                <a:lnTo>
                  <a:pt x="192" y="96"/>
                </a:lnTo>
                <a:lnTo>
                  <a:pt x="96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4" name="Freeform 444"/>
          <p:cNvSpPr>
            <a:spLocks/>
          </p:cNvSpPr>
          <p:nvPr/>
        </p:nvSpPr>
        <p:spPr bwMode="auto">
          <a:xfrm>
            <a:off x="1652588" y="5826125"/>
            <a:ext cx="50800" cy="25400"/>
          </a:xfrm>
          <a:custGeom>
            <a:avLst/>
            <a:gdLst>
              <a:gd name="T0" fmla="*/ 0 w 192"/>
              <a:gd name="T1" fmla="*/ 1778110031 h 96"/>
              <a:gd name="T2" fmla="*/ 18551263 w 192"/>
              <a:gd name="T3" fmla="*/ 1500262694 h 96"/>
              <a:gd name="T4" fmla="*/ 92615812 w 192"/>
              <a:gd name="T5" fmla="*/ 1203934746 h 96"/>
              <a:gd name="T6" fmla="*/ 203712764 w 192"/>
              <a:gd name="T7" fmla="*/ 926087145 h 96"/>
              <a:gd name="T8" fmla="*/ 370462983 w 192"/>
              <a:gd name="T9" fmla="*/ 685342318 h 96"/>
              <a:gd name="T10" fmla="*/ 555624559 w 192"/>
              <a:gd name="T11" fmla="*/ 481559902 h 96"/>
              <a:gd name="T12" fmla="*/ 796439236 w 192"/>
              <a:gd name="T13" fmla="*/ 296328344 h 96"/>
              <a:gd name="T14" fmla="*/ 1055735054 w 192"/>
              <a:gd name="T15" fmla="*/ 148199229 h 96"/>
              <a:gd name="T16" fmla="*/ 1333582655 w 192"/>
              <a:gd name="T17" fmla="*/ 55583401 h 96"/>
              <a:gd name="T18" fmla="*/ 1611429992 w 192"/>
              <a:gd name="T19" fmla="*/ 0 h 96"/>
              <a:gd name="T20" fmla="*/ 1926308400 w 192"/>
              <a:gd name="T21" fmla="*/ 0 h 96"/>
              <a:gd name="T22" fmla="*/ 2147483647 w 192"/>
              <a:gd name="T23" fmla="*/ 55583401 h 96"/>
              <a:gd name="T24" fmla="*/ 2147483647 w 192"/>
              <a:gd name="T25" fmla="*/ 148199229 h 96"/>
              <a:gd name="T26" fmla="*/ 2147483647 w 192"/>
              <a:gd name="T27" fmla="*/ 296328344 h 96"/>
              <a:gd name="T28" fmla="*/ 2147483647 w 192"/>
              <a:gd name="T29" fmla="*/ 481559902 h 96"/>
              <a:gd name="T30" fmla="*/ 2147483647 w 192"/>
              <a:gd name="T31" fmla="*/ 685342318 h 96"/>
              <a:gd name="T32" fmla="*/ 2147483647 w 192"/>
              <a:gd name="T33" fmla="*/ 926087145 h 96"/>
              <a:gd name="T34" fmla="*/ 2147483647 w 192"/>
              <a:gd name="T35" fmla="*/ 1203934746 h 96"/>
              <a:gd name="T36" fmla="*/ 2147483647 w 192"/>
              <a:gd name="T37" fmla="*/ 1500262694 h 96"/>
              <a:gd name="T38" fmla="*/ 2147483647 w 192"/>
              <a:gd name="T39" fmla="*/ 1778110031 h 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2"/>
              <a:gd name="T61" fmla="*/ 0 h 96"/>
              <a:gd name="T62" fmla="*/ 192 w 192"/>
              <a:gd name="T63" fmla="*/ 96 h 9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2" h="96">
                <a:moveTo>
                  <a:pt x="0" y="96"/>
                </a:moveTo>
                <a:lnTo>
                  <a:pt x="1" y="81"/>
                </a:lnTo>
                <a:lnTo>
                  <a:pt x="5" y="65"/>
                </a:lnTo>
                <a:lnTo>
                  <a:pt x="11" y="50"/>
                </a:lnTo>
                <a:lnTo>
                  <a:pt x="20" y="37"/>
                </a:lnTo>
                <a:lnTo>
                  <a:pt x="30" y="26"/>
                </a:lnTo>
                <a:lnTo>
                  <a:pt x="43" y="16"/>
                </a:lnTo>
                <a:lnTo>
                  <a:pt x="57" y="8"/>
                </a:lnTo>
                <a:lnTo>
                  <a:pt x="72" y="3"/>
                </a:lnTo>
                <a:lnTo>
                  <a:pt x="87" y="0"/>
                </a:lnTo>
                <a:lnTo>
                  <a:pt x="104" y="0"/>
                </a:lnTo>
                <a:lnTo>
                  <a:pt x="119" y="3"/>
                </a:lnTo>
                <a:lnTo>
                  <a:pt x="135" y="8"/>
                </a:lnTo>
                <a:lnTo>
                  <a:pt x="148" y="16"/>
                </a:lnTo>
                <a:lnTo>
                  <a:pt x="161" y="26"/>
                </a:lnTo>
                <a:lnTo>
                  <a:pt x="171" y="37"/>
                </a:lnTo>
                <a:lnTo>
                  <a:pt x="181" y="50"/>
                </a:lnTo>
                <a:lnTo>
                  <a:pt x="187" y="65"/>
                </a:lnTo>
                <a:lnTo>
                  <a:pt x="191" y="81"/>
                </a:lnTo>
                <a:lnTo>
                  <a:pt x="192" y="96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5" name="Freeform 445"/>
          <p:cNvSpPr>
            <a:spLocks/>
          </p:cNvSpPr>
          <p:nvPr/>
        </p:nvSpPr>
        <p:spPr bwMode="auto">
          <a:xfrm>
            <a:off x="1436688" y="6048375"/>
            <a:ext cx="223837" cy="74613"/>
          </a:xfrm>
          <a:custGeom>
            <a:avLst/>
            <a:gdLst>
              <a:gd name="T0" fmla="*/ 0 w 849"/>
              <a:gd name="T1" fmla="*/ 0 h 282"/>
              <a:gd name="T2" fmla="*/ 2147483647 w 849"/>
              <a:gd name="T3" fmla="*/ 2147483647 h 282"/>
              <a:gd name="T4" fmla="*/ 0 w 849"/>
              <a:gd name="T5" fmla="*/ 2147483647 h 282"/>
              <a:gd name="T6" fmla="*/ 0 w 849"/>
              <a:gd name="T7" fmla="*/ 0 h 282"/>
              <a:gd name="T8" fmla="*/ 0 60000 65536"/>
              <a:gd name="T9" fmla="*/ 0 60000 65536"/>
              <a:gd name="T10" fmla="*/ 0 60000 65536"/>
              <a:gd name="T11" fmla="*/ 0 60000 65536"/>
              <a:gd name="T12" fmla="*/ 0 w 849"/>
              <a:gd name="T13" fmla="*/ 0 h 282"/>
              <a:gd name="T14" fmla="*/ 849 w 849"/>
              <a:gd name="T15" fmla="*/ 282 h 2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49" h="282">
                <a:moveTo>
                  <a:pt x="0" y="0"/>
                </a:moveTo>
                <a:lnTo>
                  <a:pt x="849" y="141"/>
                </a:lnTo>
                <a:lnTo>
                  <a:pt x="0" y="2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6" name="Freeform 446"/>
          <p:cNvSpPr>
            <a:spLocks/>
          </p:cNvSpPr>
          <p:nvPr/>
        </p:nvSpPr>
        <p:spPr bwMode="auto">
          <a:xfrm>
            <a:off x="1436688" y="6048375"/>
            <a:ext cx="223837" cy="74613"/>
          </a:xfrm>
          <a:custGeom>
            <a:avLst/>
            <a:gdLst>
              <a:gd name="T0" fmla="*/ 0 w 849"/>
              <a:gd name="T1" fmla="*/ 0 h 282"/>
              <a:gd name="T2" fmla="*/ 2147483647 w 849"/>
              <a:gd name="T3" fmla="*/ 2147483647 h 282"/>
              <a:gd name="T4" fmla="*/ 0 w 849"/>
              <a:gd name="T5" fmla="*/ 2147483647 h 282"/>
              <a:gd name="T6" fmla="*/ 0 w 849"/>
              <a:gd name="T7" fmla="*/ 0 h 282"/>
              <a:gd name="T8" fmla="*/ 0 60000 65536"/>
              <a:gd name="T9" fmla="*/ 0 60000 65536"/>
              <a:gd name="T10" fmla="*/ 0 60000 65536"/>
              <a:gd name="T11" fmla="*/ 0 60000 65536"/>
              <a:gd name="T12" fmla="*/ 0 w 849"/>
              <a:gd name="T13" fmla="*/ 0 h 282"/>
              <a:gd name="T14" fmla="*/ 849 w 849"/>
              <a:gd name="T15" fmla="*/ 282 h 2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49" h="282">
                <a:moveTo>
                  <a:pt x="0" y="0"/>
                </a:moveTo>
                <a:lnTo>
                  <a:pt x="849" y="141"/>
                </a:lnTo>
                <a:lnTo>
                  <a:pt x="0" y="282"/>
                </a:lnTo>
                <a:lnTo>
                  <a:pt x="0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7" name="Freeform 447"/>
          <p:cNvSpPr>
            <a:spLocks/>
          </p:cNvSpPr>
          <p:nvPr/>
        </p:nvSpPr>
        <p:spPr bwMode="auto">
          <a:xfrm>
            <a:off x="1436688" y="6075363"/>
            <a:ext cx="9525" cy="22225"/>
          </a:xfrm>
          <a:custGeom>
            <a:avLst/>
            <a:gdLst>
              <a:gd name="T0" fmla="*/ 0 w 41"/>
              <a:gd name="T1" fmla="*/ 816370293 h 82"/>
              <a:gd name="T2" fmla="*/ 0 w 41"/>
              <a:gd name="T3" fmla="*/ 0 h 82"/>
              <a:gd name="T4" fmla="*/ 137896452 w 41"/>
              <a:gd name="T5" fmla="*/ 19907909 h 82"/>
              <a:gd name="T6" fmla="*/ 250750294 w 41"/>
              <a:gd name="T7" fmla="*/ 99539538 h 82"/>
              <a:gd name="T8" fmla="*/ 351082657 w 41"/>
              <a:gd name="T9" fmla="*/ 199078805 h 82"/>
              <a:gd name="T10" fmla="*/ 426318514 w 41"/>
              <a:gd name="T11" fmla="*/ 358415530 h 82"/>
              <a:gd name="T12" fmla="*/ 476457863 w 41"/>
              <a:gd name="T13" fmla="*/ 537586367 h 82"/>
              <a:gd name="T14" fmla="*/ 514075907 w 41"/>
              <a:gd name="T15" fmla="*/ 716757338 h 82"/>
              <a:gd name="T16" fmla="*/ 514075907 w 41"/>
              <a:gd name="T17" fmla="*/ 915909527 h 82"/>
              <a:gd name="T18" fmla="*/ 476457863 w 41"/>
              <a:gd name="T19" fmla="*/ 1095080363 h 82"/>
              <a:gd name="T20" fmla="*/ 426318514 w 41"/>
              <a:gd name="T21" fmla="*/ 1294159642 h 82"/>
              <a:gd name="T22" fmla="*/ 351082657 w 41"/>
              <a:gd name="T23" fmla="*/ 1433587315 h 82"/>
              <a:gd name="T24" fmla="*/ 250750294 w 41"/>
              <a:gd name="T25" fmla="*/ 1533127090 h 82"/>
              <a:gd name="T26" fmla="*/ 137896452 w 41"/>
              <a:gd name="T27" fmla="*/ 1612758693 h 82"/>
              <a:gd name="T28" fmla="*/ 0 w 41"/>
              <a:gd name="T29" fmla="*/ 1632666865 h 82"/>
              <a:gd name="T30" fmla="*/ 0 w 41"/>
              <a:gd name="T31" fmla="*/ 816370293 h 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1"/>
              <a:gd name="T49" fmla="*/ 0 h 82"/>
              <a:gd name="T50" fmla="*/ 41 w 41"/>
              <a:gd name="T51" fmla="*/ 82 h 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1" h="82">
                <a:moveTo>
                  <a:pt x="0" y="41"/>
                </a:moveTo>
                <a:lnTo>
                  <a:pt x="0" y="0"/>
                </a:lnTo>
                <a:lnTo>
                  <a:pt x="11" y="1"/>
                </a:lnTo>
                <a:lnTo>
                  <a:pt x="20" y="5"/>
                </a:lnTo>
                <a:lnTo>
                  <a:pt x="28" y="10"/>
                </a:lnTo>
                <a:lnTo>
                  <a:pt x="34" y="18"/>
                </a:lnTo>
                <a:lnTo>
                  <a:pt x="38" y="27"/>
                </a:lnTo>
                <a:lnTo>
                  <a:pt x="41" y="36"/>
                </a:lnTo>
                <a:lnTo>
                  <a:pt x="41" y="46"/>
                </a:lnTo>
                <a:lnTo>
                  <a:pt x="38" y="55"/>
                </a:lnTo>
                <a:lnTo>
                  <a:pt x="34" y="65"/>
                </a:lnTo>
                <a:lnTo>
                  <a:pt x="28" y="72"/>
                </a:lnTo>
                <a:lnTo>
                  <a:pt x="20" y="77"/>
                </a:lnTo>
                <a:lnTo>
                  <a:pt x="11" y="81"/>
                </a:lnTo>
                <a:lnTo>
                  <a:pt x="0" y="82"/>
                </a:lnTo>
                <a:lnTo>
                  <a:pt x="0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8" name="Freeform 448"/>
          <p:cNvSpPr>
            <a:spLocks/>
          </p:cNvSpPr>
          <p:nvPr/>
        </p:nvSpPr>
        <p:spPr bwMode="auto">
          <a:xfrm>
            <a:off x="1436688" y="6075363"/>
            <a:ext cx="9525" cy="22225"/>
          </a:xfrm>
          <a:custGeom>
            <a:avLst/>
            <a:gdLst>
              <a:gd name="T0" fmla="*/ 0 w 41"/>
              <a:gd name="T1" fmla="*/ 0 h 82"/>
              <a:gd name="T2" fmla="*/ 137896452 w 41"/>
              <a:gd name="T3" fmla="*/ 19907909 h 82"/>
              <a:gd name="T4" fmla="*/ 250750294 w 41"/>
              <a:gd name="T5" fmla="*/ 99539538 h 82"/>
              <a:gd name="T6" fmla="*/ 351082657 w 41"/>
              <a:gd name="T7" fmla="*/ 199078805 h 82"/>
              <a:gd name="T8" fmla="*/ 426318514 w 41"/>
              <a:gd name="T9" fmla="*/ 358415530 h 82"/>
              <a:gd name="T10" fmla="*/ 476457863 w 41"/>
              <a:gd name="T11" fmla="*/ 537586367 h 82"/>
              <a:gd name="T12" fmla="*/ 514075907 w 41"/>
              <a:gd name="T13" fmla="*/ 716757338 h 82"/>
              <a:gd name="T14" fmla="*/ 514075907 w 41"/>
              <a:gd name="T15" fmla="*/ 915909527 h 82"/>
              <a:gd name="T16" fmla="*/ 476457863 w 41"/>
              <a:gd name="T17" fmla="*/ 1095080363 h 82"/>
              <a:gd name="T18" fmla="*/ 426318514 w 41"/>
              <a:gd name="T19" fmla="*/ 1294159642 h 82"/>
              <a:gd name="T20" fmla="*/ 351082657 w 41"/>
              <a:gd name="T21" fmla="*/ 1433587315 h 82"/>
              <a:gd name="T22" fmla="*/ 250750294 w 41"/>
              <a:gd name="T23" fmla="*/ 1533127090 h 82"/>
              <a:gd name="T24" fmla="*/ 137896452 w 41"/>
              <a:gd name="T25" fmla="*/ 1612758693 h 82"/>
              <a:gd name="T26" fmla="*/ 0 w 41"/>
              <a:gd name="T27" fmla="*/ 1632666865 h 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1"/>
              <a:gd name="T43" fmla="*/ 0 h 82"/>
              <a:gd name="T44" fmla="*/ 41 w 41"/>
              <a:gd name="T45" fmla="*/ 82 h 8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1" h="82">
                <a:moveTo>
                  <a:pt x="0" y="0"/>
                </a:moveTo>
                <a:lnTo>
                  <a:pt x="11" y="1"/>
                </a:lnTo>
                <a:lnTo>
                  <a:pt x="20" y="5"/>
                </a:lnTo>
                <a:lnTo>
                  <a:pt x="28" y="10"/>
                </a:lnTo>
                <a:lnTo>
                  <a:pt x="34" y="18"/>
                </a:lnTo>
                <a:lnTo>
                  <a:pt x="38" y="27"/>
                </a:lnTo>
                <a:lnTo>
                  <a:pt x="41" y="36"/>
                </a:lnTo>
                <a:lnTo>
                  <a:pt x="41" y="46"/>
                </a:lnTo>
                <a:lnTo>
                  <a:pt x="38" y="55"/>
                </a:lnTo>
                <a:lnTo>
                  <a:pt x="34" y="65"/>
                </a:lnTo>
                <a:lnTo>
                  <a:pt x="28" y="72"/>
                </a:lnTo>
                <a:lnTo>
                  <a:pt x="20" y="77"/>
                </a:lnTo>
                <a:lnTo>
                  <a:pt x="11" y="81"/>
                </a:lnTo>
                <a:lnTo>
                  <a:pt x="0" y="82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9" name="Freeform 449"/>
          <p:cNvSpPr>
            <a:spLocks/>
          </p:cNvSpPr>
          <p:nvPr/>
        </p:nvSpPr>
        <p:spPr bwMode="auto">
          <a:xfrm>
            <a:off x="1176338" y="6075363"/>
            <a:ext cx="260350" cy="22225"/>
          </a:xfrm>
          <a:custGeom>
            <a:avLst/>
            <a:gdLst>
              <a:gd name="T0" fmla="*/ 2147483647 w 979"/>
              <a:gd name="T1" fmla="*/ 1632666865 h 82"/>
              <a:gd name="T2" fmla="*/ 2147483647 w 979"/>
              <a:gd name="T3" fmla="*/ 816370293 h 82"/>
              <a:gd name="T4" fmla="*/ 2147483647 w 979"/>
              <a:gd name="T5" fmla="*/ 0 h 82"/>
              <a:gd name="T6" fmla="*/ 0 w 979"/>
              <a:gd name="T7" fmla="*/ 0 h 82"/>
              <a:gd name="T8" fmla="*/ 0 w 979"/>
              <a:gd name="T9" fmla="*/ 816370293 h 82"/>
              <a:gd name="T10" fmla="*/ 0 w 979"/>
              <a:gd name="T11" fmla="*/ 1632666865 h 82"/>
              <a:gd name="T12" fmla="*/ 2147483647 w 979"/>
              <a:gd name="T13" fmla="*/ 1632666865 h 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79"/>
              <a:gd name="T22" fmla="*/ 0 h 82"/>
              <a:gd name="T23" fmla="*/ 979 w 979"/>
              <a:gd name="T24" fmla="*/ 82 h 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79" h="82">
                <a:moveTo>
                  <a:pt x="979" y="82"/>
                </a:moveTo>
                <a:lnTo>
                  <a:pt x="979" y="41"/>
                </a:lnTo>
                <a:lnTo>
                  <a:pt x="979" y="0"/>
                </a:lnTo>
                <a:lnTo>
                  <a:pt x="0" y="0"/>
                </a:lnTo>
                <a:lnTo>
                  <a:pt x="0" y="41"/>
                </a:lnTo>
                <a:lnTo>
                  <a:pt x="0" y="82"/>
                </a:lnTo>
                <a:lnTo>
                  <a:pt x="979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0" name="Freeform 450"/>
          <p:cNvSpPr>
            <a:spLocks/>
          </p:cNvSpPr>
          <p:nvPr/>
        </p:nvSpPr>
        <p:spPr bwMode="auto">
          <a:xfrm>
            <a:off x="1176338" y="6075363"/>
            <a:ext cx="260350" cy="22225"/>
          </a:xfrm>
          <a:custGeom>
            <a:avLst/>
            <a:gdLst>
              <a:gd name="T0" fmla="*/ 2147483647 w 979"/>
              <a:gd name="T1" fmla="*/ 1632666865 h 82"/>
              <a:gd name="T2" fmla="*/ 2147483647 w 979"/>
              <a:gd name="T3" fmla="*/ 816370293 h 82"/>
              <a:gd name="T4" fmla="*/ 2147483647 w 979"/>
              <a:gd name="T5" fmla="*/ 0 h 82"/>
              <a:gd name="T6" fmla="*/ 0 w 979"/>
              <a:gd name="T7" fmla="*/ 0 h 82"/>
              <a:gd name="T8" fmla="*/ 0 w 979"/>
              <a:gd name="T9" fmla="*/ 816370293 h 82"/>
              <a:gd name="T10" fmla="*/ 0 w 979"/>
              <a:gd name="T11" fmla="*/ 1632666865 h 82"/>
              <a:gd name="T12" fmla="*/ 2147483647 w 979"/>
              <a:gd name="T13" fmla="*/ 1632666865 h 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79"/>
              <a:gd name="T22" fmla="*/ 0 h 82"/>
              <a:gd name="T23" fmla="*/ 979 w 979"/>
              <a:gd name="T24" fmla="*/ 82 h 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79" h="82">
                <a:moveTo>
                  <a:pt x="979" y="82"/>
                </a:moveTo>
                <a:lnTo>
                  <a:pt x="979" y="41"/>
                </a:lnTo>
                <a:lnTo>
                  <a:pt x="979" y="0"/>
                </a:lnTo>
                <a:lnTo>
                  <a:pt x="0" y="0"/>
                </a:lnTo>
                <a:lnTo>
                  <a:pt x="0" y="41"/>
                </a:lnTo>
                <a:lnTo>
                  <a:pt x="0" y="82"/>
                </a:lnTo>
                <a:lnTo>
                  <a:pt x="979" y="82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1" name="Freeform 451"/>
          <p:cNvSpPr>
            <a:spLocks/>
          </p:cNvSpPr>
          <p:nvPr/>
        </p:nvSpPr>
        <p:spPr bwMode="auto">
          <a:xfrm>
            <a:off x="1165225" y="6075363"/>
            <a:ext cx="11113" cy="22225"/>
          </a:xfrm>
          <a:custGeom>
            <a:avLst/>
            <a:gdLst>
              <a:gd name="T0" fmla="*/ 816443346 w 41"/>
              <a:gd name="T1" fmla="*/ 816370293 h 82"/>
              <a:gd name="T2" fmla="*/ 816443346 w 41"/>
              <a:gd name="T3" fmla="*/ 1632666865 h 82"/>
              <a:gd name="T4" fmla="*/ 597363372 w 41"/>
              <a:gd name="T5" fmla="*/ 1612758693 h 82"/>
              <a:gd name="T6" fmla="*/ 418176749 w 41"/>
              <a:gd name="T7" fmla="*/ 1533127090 h 82"/>
              <a:gd name="T8" fmla="*/ 258899261 w 41"/>
              <a:gd name="T9" fmla="*/ 1433587315 h 82"/>
              <a:gd name="T10" fmla="*/ 139367573 w 41"/>
              <a:gd name="T11" fmla="*/ 1294159642 h 82"/>
              <a:gd name="T12" fmla="*/ 59729117 w 41"/>
              <a:gd name="T13" fmla="*/ 1095080363 h 82"/>
              <a:gd name="T14" fmla="*/ 0 w 41"/>
              <a:gd name="T15" fmla="*/ 915909527 h 82"/>
              <a:gd name="T16" fmla="*/ 0 w 41"/>
              <a:gd name="T17" fmla="*/ 716757338 h 82"/>
              <a:gd name="T18" fmla="*/ 59729117 w 41"/>
              <a:gd name="T19" fmla="*/ 537586367 h 82"/>
              <a:gd name="T20" fmla="*/ 139367573 w 41"/>
              <a:gd name="T21" fmla="*/ 358415530 h 82"/>
              <a:gd name="T22" fmla="*/ 258899261 w 41"/>
              <a:gd name="T23" fmla="*/ 199078805 h 82"/>
              <a:gd name="T24" fmla="*/ 418176749 w 41"/>
              <a:gd name="T25" fmla="*/ 99539538 h 82"/>
              <a:gd name="T26" fmla="*/ 597363372 w 41"/>
              <a:gd name="T27" fmla="*/ 19907909 h 82"/>
              <a:gd name="T28" fmla="*/ 816443346 w 41"/>
              <a:gd name="T29" fmla="*/ 0 h 82"/>
              <a:gd name="T30" fmla="*/ 816443346 w 41"/>
              <a:gd name="T31" fmla="*/ 816370293 h 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1"/>
              <a:gd name="T49" fmla="*/ 0 h 82"/>
              <a:gd name="T50" fmla="*/ 41 w 41"/>
              <a:gd name="T51" fmla="*/ 82 h 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1" h="82">
                <a:moveTo>
                  <a:pt x="41" y="41"/>
                </a:moveTo>
                <a:lnTo>
                  <a:pt x="41" y="82"/>
                </a:lnTo>
                <a:lnTo>
                  <a:pt x="30" y="81"/>
                </a:lnTo>
                <a:lnTo>
                  <a:pt x="21" y="77"/>
                </a:lnTo>
                <a:lnTo>
                  <a:pt x="13" y="72"/>
                </a:lnTo>
                <a:lnTo>
                  <a:pt x="7" y="65"/>
                </a:lnTo>
                <a:lnTo>
                  <a:pt x="3" y="55"/>
                </a:lnTo>
                <a:lnTo>
                  <a:pt x="0" y="46"/>
                </a:lnTo>
                <a:lnTo>
                  <a:pt x="0" y="36"/>
                </a:lnTo>
                <a:lnTo>
                  <a:pt x="3" y="27"/>
                </a:lnTo>
                <a:lnTo>
                  <a:pt x="7" y="18"/>
                </a:lnTo>
                <a:lnTo>
                  <a:pt x="13" y="10"/>
                </a:lnTo>
                <a:lnTo>
                  <a:pt x="21" y="5"/>
                </a:lnTo>
                <a:lnTo>
                  <a:pt x="30" y="1"/>
                </a:lnTo>
                <a:lnTo>
                  <a:pt x="41" y="0"/>
                </a:lnTo>
                <a:lnTo>
                  <a:pt x="41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2" name="Freeform 452"/>
          <p:cNvSpPr>
            <a:spLocks/>
          </p:cNvSpPr>
          <p:nvPr/>
        </p:nvSpPr>
        <p:spPr bwMode="auto">
          <a:xfrm>
            <a:off x="1165225" y="6075363"/>
            <a:ext cx="11113" cy="22225"/>
          </a:xfrm>
          <a:custGeom>
            <a:avLst/>
            <a:gdLst>
              <a:gd name="T0" fmla="*/ 816443346 w 41"/>
              <a:gd name="T1" fmla="*/ 1632666865 h 82"/>
              <a:gd name="T2" fmla="*/ 597363372 w 41"/>
              <a:gd name="T3" fmla="*/ 1612758693 h 82"/>
              <a:gd name="T4" fmla="*/ 418176749 w 41"/>
              <a:gd name="T5" fmla="*/ 1533127090 h 82"/>
              <a:gd name="T6" fmla="*/ 258899261 w 41"/>
              <a:gd name="T7" fmla="*/ 1433587315 h 82"/>
              <a:gd name="T8" fmla="*/ 139367573 w 41"/>
              <a:gd name="T9" fmla="*/ 1294159642 h 82"/>
              <a:gd name="T10" fmla="*/ 59729117 w 41"/>
              <a:gd name="T11" fmla="*/ 1095080363 h 82"/>
              <a:gd name="T12" fmla="*/ 0 w 41"/>
              <a:gd name="T13" fmla="*/ 915909527 h 82"/>
              <a:gd name="T14" fmla="*/ 0 w 41"/>
              <a:gd name="T15" fmla="*/ 716757338 h 82"/>
              <a:gd name="T16" fmla="*/ 59729117 w 41"/>
              <a:gd name="T17" fmla="*/ 537586367 h 82"/>
              <a:gd name="T18" fmla="*/ 139367573 w 41"/>
              <a:gd name="T19" fmla="*/ 358415530 h 82"/>
              <a:gd name="T20" fmla="*/ 258899261 w 41"/>
              <a:gd name="T21" fmla="*/ 199078805 h 82"/>
              <a:gd name="T22" fmla="*/ 418176749 w 41"/>
              <a:gd name="T23" fmla="*/ 99539538 h 82"/>
              <a:gd name="T24" fmla="*/ 597363372 w 41"/>
              <a:gd name="T25" fmla="*/ 19907909 h 82"/>
              <a:gd name="T26" fmla="*/ 816443346 w 41"/>
              <a:gd name="T27" fmla="*/ 0 h 8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1"/>
              <a:gd name="T43" fmla="*/ 0 h 82"/>
              <a:gd name="T44" fmla="*/ 41 w 41"/>
              <a:gd name="T45" fmla="*/ 82 h 8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1" h="82">
                <a:moveTo>
                  <a:pt x="41" y="82"/>
                </a:moveTo>
                <a:lnTo>
                  <a:pt x="30" y="81"/>
                </a:lnTo>
                <a:lnTo>
                  <a:pt x="21" y="77"/>
                </a:lnTo>
                <a:lnTo>
                  <a:pt x="13" y="72"/>
                </a:lnTo>
                <a:lnTo>
                  <a:pt x="7" y="65"/>
                </a:lnTo>
                <a:lnTo>
                  <a:pt x="3" y="55"/>
                </a:lnTo>
                <a:lnTo>
                  <a:pt x="0" y="46"/>
                </a:lnTo>
                <a:lnTo>
                  <a:pt x="0" y="36"/>
                </a:lnTo>
                <a:lnTo>
                  <a:pt x="3" y="27"/>
                </a:lnTo>
                <a:lnTo>
                  <a:pt x="7" y="18"/>
                </a:lnTo>
                <a:lnTo>
                  <a:pt x="13" y="10"/>
                </a:lnTo>
                <a:lnTo>
                  <a:pt x="21" y="5"/>
                </a:lnTo>
                <a:lnTo>
                  <a:pt x="30" y="1"/>
                </a:lnTo>
                <a:lnTo>
                  <a:pt x="41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3" name="Freeform 536"/>
          <p:cNvSpPr>
            <a:spLocks/>
          </p:cNvSpPr>
          <p:nvPr/>
        </p:nvSpPr>
        <p:spPr bwMode="auto">
          <a:xfrm>
            <a:off x="5321300" y="3841750"/>
            <a:ext cx="22225" cy="1003300"/>
          </a:xfrm>
          <a:custGeom>
            <a:avLst/>
            <a:gdLst>
              <a:gd name="T0" fmla="*/ 0 w 82"/>
              <a:gd name="T1" fmla="*/ 2147483647 h 3792"/>
              <a:gd name="T2" fmla="*/ 816370293 w 82"/>
              <a:gd name="T3" fmla="*/ 2147483647 h 3792"/>
              <a:gd name="T4" fmla="*/ 1632666865 w 82"/>
              <a:gd name="T5" fmla="*/ 2147483647 h 3792"/>
              <a:gd name="T6" fmla="*/ 1632666865 w 82"/>
              <a:gd name="T7" fmla="*/ 0 h 3792"/>
              <a:gd name="T8" fmla="*/ 816370293 w 82"/>
              <a:gd name="T9" fmla="*/ 0 h 3792"/>
              <a:gd name="T10" fmla="*/ 0 w 82"/>
              <a:gd name="T11" fmla="*/ 0 h 3792"/>
              <a:gd name="T12" fmla="*/ 0 w 82"/>
              <a:gd name="T13" fmla="*/ 2147483647 h 37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2"/>
              <a:gd name="T22" fmla="*/ 0 h 3792"/>
              <a:gd name="T23" fmla="*/ 82 w 82"/>
              <a:gd name="T24" fmla="*/ 3792 h 37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2" h="3792">
                <a:moveTo>
                  <a:pt x="0" y="3792"/>
                </a:moveTo>
                <a:lnTo>
                  <a:pt x="41" y="3792"/>
                </a:lnTo>
                <a:lnTo>
                  <a:pt x="82" y="3792"/>
                </a:lnTo>
                <a:lnTo>
                  <a:pt x="82" y="0"/>
                </a:lnTo>
                <a:lnTo>
                  <a:pt x="41" y="0"/>
                </a:lnTo>
                <a:lnTo>
                  <a:pt x="0" y="0"/>
                </a:lnTo>
                <a:lnTo>
                  <a:pt x="0" y="37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4" name="Freeform 538"/>
          <p:cNvSpPr>
            <a:spLocks/>
          </p:cNvSpPr>
          <p:nvPr/>
        </p:nvSpPr>
        <p:spPr bwMode="auto">
          <a:xfrm>
            <a:off x="5321300" y="3832225"/>
            <a:ext cx="22225" cy="9525"/>
          </a:xfrm>
          <a:custGeom>
            <a:avLst/>
            <a:gdLst>
              <a:gd name="T0" fmla="*/ 816370293 w 82"/>
              <a:gd name="T1" fmla="*/ 514075907 h 41"/>
              <a:gd name="T2" fmla="*/ 0 w 82"/>
              <a:gd name="T3" fmla="*/ 514075907 h 41"/>
              <a:gd name="T4" fmla="*/ 19907909 w 82"/>
              <a:gd name="T5" fmla="*/ 376179397 h 41"/>
              <a:gd name="T6" fmla="*/ 99539538 w 82"/>
              <a:gd name="T7" fmla="*/ 263325613 h 41"/>
              <a:gd name="T8" fmla="*/ 199078805 w 82"/>
              <a:gd name="T9" fmla="*/ 162993191 h 41"/>
              <a:gd name="T10" fmla="*/ 338507629 w 82"/>
              <a:gd name="T11" fmla="*/ 87757306 h 41"/>
              <a:gd name="T12" fmla="*/ 537586367 w 82"/>
              <a:gd name="T13" fmla="*/ 37617943 h 41"/>
              <a:gd name="T14" fmla="*/ 716757338 w 82"/>
              <a:gd name="T15" fmla="*/ 0 h 41"/>
              <a:gd name="T16" fmla="*/ 915909527 w 82"/>
              <a:gd name="T17" fmla="*/ 0 h 41"/>
              <a:gd name="T18" fmla="*/ 1095080363 w 82"/>
              <a:gd name="T19" fmla="*/ 37617943 h 41"/>
              <a:gd name="T20" fmla="*/ 1274251470 w 82"/>
              <a:gd name="T21" fmla="*/ 87757306 h 41"/>
              <a:gd name="T22" fmla="*/ 1433587315 w 82"/>
              <a:gd name="T23" fmla="*/ 162993191 h 41"/>
              <a:gd name="T24" fmla="*/ 1533127090 w 82"/>
              <a:gd name="T25" fmla="*/ 263325613 h 41"/>
              <a:gd name="T26" fmla="*/ 1612758693 w 82"/>
              <a:gd name="T27" fmla="*/ 376179397 h 41"/>
              <a:gd name="T28" fmla="*/ 1632666865 w 82"/>
              <a:gd name="T29" fmla="*/ 514075907 h 41"/>
              <a:gd name="T30" fmla="*/ 816370293 w 82"/>
              <a:gd name="T31" fmla="*/ 514075907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82"/>
              <a:gd name="T49" fmla="*/ 0 h 41"/>
              <a:gd name="T50" fmla="*/ 82 w 82"/>
              <a:gd name="T51" fmla="*/ 41 h 4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82" h="41">
                <a:moveTo>
                  <a:pt x="41" y="41"/>
                </a:moveTo>
                <a:lnTo>
                  <a:pt x="0" y="41"/>
                </a:lnTo>
                <a:lnTo>
                  <a:pt x="1" y="30"/>
                </a:lnTo>
                <a:lnTo>
                  <a:pt x="5" y="21"/>
                </a:lnTo>
                <a:lnTo>
                  <a:pt x="10" y="13"/>
                </a:lnTo>
                <a:lnTo>
                  <a:pt x="17" y="7"/>
                </a:lnTo>
                <a:lnTo>
                  <a:pt x="27" y="3"/>
                </a:lnTo>
                <a:lnTo>
                  <a:pt x="36" y="0"/>
                </a:lnTo>
                <a:lnTo>
                  <a:pt x="46" y="0"/>
                </a:lnTo>
                <a:lnTo>
                  <a:pt x="55" y="3"/>
                </a:lnTo>
                <a:lnTo>
                  <a:pt x="64" y="7"/>
                </a:lnTo>
                <a:lnTo>
                  <a:pt x="72" y="13"/>
                </a:lnTo>
                <a:lnTo>
                  <a:pt x="77" y="21"/>
                </a:lnTo>
                <a:lnTo>
                  <a:pt x="81" y="30"/>
                </a:lnTo>
                <a:lnTo>
                  <a:pt x="82" y="41"/>
                </a:lnTo>
                <a:lnTo>
                  <a:pt x="41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5" name="Freeform 540"/>
          <p:cNvSpPr>
            <a:spLocks/>
          </p:cNvSpPr>
          <p:nvPr/>
        </p:nvSpPr>
        <p:spPr bwMode="auto">
          <a:xfrm>
            <a:off x="5321300" y="3832225"/>
            <a:ext cx="22225" cy="9525"/>
          </a:xfrm>
          <a:custGeom>
            <a:avLst/>
            <a:gdLst>
              <a:gd name="T0" fmla="*/ 816370293 w 82"/>
              <a:gd name="T1" fmla="*/ 514075907 h 41"/>
              <a:gd name="T2" fmla="*/ 0 w 82"/>
              <a:gd name="T3" fmla="*/ 514075907 h 41"/>
              <a:gd name="T4" fmla="*/ 19907909 w 82"/>
              <a:gd name="T5" fmla="*/ 376179397 h 41"/>
              <a:gd name="T6" fmla="*/ 99539538 w 82"/>
              <a:gd name="T7" fmla="*/ 263325613 h 41"/>
              <a:gd name="T8" fmla="*/ 199078805 w 82"/>
              <a:gd name="T9" fmla="*/ 162993191 h 41"/>
              <a:gd name="T10" fmla="*/ 338507629 w 82"/>
              <a:gd name="T11" fmla="*/ 87757306 h 41"/>
              <a:gd name="T12" fmla="*/ 537586367 w 82"/>
              <a:gd name="T13" fmla="*/ 37617943 h 41"/>
              <a:gd name="T14" fmla="*/ 716757338 w 82"/>
              <a:gd name="T15" fmla="*/ 0 h 41"/>
              <a:gd name="T16" fmla="*/ 915909527 w 82"/>
              <a:gd name="T17" fmla="*/ 0 h 41"/>
              <a:gd name="T18" fmla="*/ 1095080363 w 82"/>
              <a:gd name="T19" fmla="*/ 37617943 h 41"/>
              <a:gd name="T20" fmla="*/ 1274251470 w 82"/>
              <a:gd name="T21" fmla="*/ 87757306 h 41"/>
              <a:gd name="T22" fmla="*/ 1433587315 w 82"/>
              <a:gd name="T23" fmla="*/ 162993191 h 41"/>
              <a:gd name="T24" fmla="*/ 1533127090 w 82"/>
              <a:gd name="T25" fmla="*/ 263325613 h 41"/>
              <a:gd name="T26" fmla="*/ 1612758693 w 82"/>
              <a:gd name="T27" fmla="*/ 376179397 h 41"/>
              <a:gd name="T28" fmla="*/ 1632666865 w 82"/>
              <a:gd name="T29" fmla="*/ 514075907 h 41"/>
              <a:gd name="T30" fmla="*/ 816370293 w 82"/>
              <a:gd name="T31" fmla="*/ 514075907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82"/>
              <a:gd name="T49" fmla="*/ 0 h 41"/>
              <a:gd name="T50" fmla="*/ 82 w 82"/>
              <a:gd name="T51" fmla="*/ 41 h 4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82" h="41">
                <a:moveTo>
                  <a:pt x="41" y="41"/>
                </a:moveTo>
                <a:lnTo>
                  <a:pt x="0" y="41"/>
                </a:lnTo>
                <a:lnTo>
                  <a:pt x="1" y="30"/>
                </a:lnTo>
                <a:lnTo>
                  <a:pt x="5" y="21"/>
                </a:lnTo>
                <a:lnTo>
                  <a:pt x="10" y="13"/>
                </a:lnTo>
                <a:lnTo>
                  <a:pt x="17" y="7"/>
                </a:lnTo>
                <a:lnTo>
                  <a:pt x="27" y="3"/>
                </a:lnTo>
                <a:lnTo>
                  <a:pt x="36" y="0"/>
                </a:lnTo>
                <a:lnTo>
                  <a:pt x="46" y="0"/>
                </a:lnTo>
                <a:lnTo>
                  <a:pt x="55" y="3"/>
                </a:lnTo>
                <a:lnTo>
                  <a:pt x="64" y="7"/>
                </a:lnTo>
                <a:lnTo>
                  <a:pt x="72" y="13"/>
                </a:lnTo>
                <a:lnTo>
                  <a:pt x="77" y="21"/>
                </a:lnTo>
                <a:lnTo>
                  <a:pt x="81" y="30"/>
                </a:lnTo>
                <a:lnTo>
                  <a:pt x="82" y="41"/>
                </a:lnTo>
                <a:lnTo>
                  <a:pt x="41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6" name="Freeform 542"/>
          <p:cNvSpPr>
            <a:spLocks/>
          </p:cNvSpPr>
          <p:nvPr/>
        </p:nvSpPr>
        <p:spPr bwMode="auto">
          <a:xfrm>
            <a:off x="5321300" y="3841750"/>
            <a:ext cx="22225" cy="736600"/>
          </a:xfrm>
          <a:custGeom>
            <a:avLst/>
            <a:gdLst>
              <a:gd name="T0" fmla="*/ 1632666865 w 82"/>
              <a:gd name="T1" fmla="*/ 0 h 2781"/>
              <a:gd name="T2" fmla="*/ 816370293 w 82"/>
              <a:gd name="T3" fmla="*/ 0 h 2781"/>
              <a:gd name="T4" fmla="*/ 0 w 82"/>
              <a:gd name="T5" fmla="*/ 0 h 2781"/>
              <a:gd name="T6" fmla="*/ 0 w 82"/>
              <a:gd name="T7" fmla="*/ 2147483647 h 2781"/>
              <a:gd name="T8" fmla="*/ 816370293 w 82"/>
              <a:gd name="T9" fmla="*/ 2147483647 h 2781"/>
              <a:gd name="T10" fmla="*/ 1632666865 w 82"/>
              <a:gd name="T11" fmla="*/ 2147483647 h 2781"/>
              <a:gd name="T12" fmla="*/ 1632666865 w 82"/>
              <a:gd name="T13" fmla="*/ 0 h 27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2"/>
              <a:gd name="T22" fmla="*/ 0 h 2781"/>
              <a:gd name="T23" fmla="*/ 82 w 82"/>
              <a:gd name="T24" fmla="*/ 2781 h 278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2" h="2781">
                <a:moveTo>
                  <a:pt x="82" y="0"/>
                </a:moveTo>
                <a:lnTo>
                  <a:pt x="41" y="0"/>
                </a:lnTo>
                <a:lnTo>
                  <a:pt x="0" y="0"/>
                </a:lnTo>
                <a:lnTo>
                  <a:pt x="0" y="2781"/>
                </a:lnTo>
                <a:lnTo>
                  <a:pt x="41" y="2781"/>
                </a:lnTo>
                <a:lnTo>
                  <a:pt x="82" y="2781"/>
                </a:lnTo>
                <a:lnTo>
                  <a:pt x="8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7" name="Rectangle 1320"/>
          <p:cNvSpPr>
            <a:spLocks noChangeArrowheads="1"/>
          </p:cNvSpPr>
          <p:nvPr/>
        </p:nvSpPr>
        <p:spPr bwMode="auto">
          <a:xfrm>
            <a:off x="1154113" y="3025775"/>
            <a:ext cx="3127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4000">
                <a:solidFill>
                  <a:srgbClr val="000000"/>
                </a:solidFill>
                <a:latin typeface="GOST type B" pitchFamily="34" charset="0"/>
              </a:rPr>
              <a:t>A</a:t>
            </a:r>
            <a:endParaRPr lang="ru-RU"/>
          </a:p>
        </p:txBody>
      </p:sp>
      <p:sp>
        <p:nvSpPr>
          <p:cNvPr id="17448" name="Rectangle 1321"/>
          <p:cNvSpPr>
            <a:spLocks noChangeArrowheads="1"/>
          </p:cNvSpPr>
          <p:nvPr/>
        </p:nvSpPr>
        <p:spPr bwMode="auto">
          <a:xfrm>
            <a:off x="1201738" y="6092825"/>
            <a:ext cx="3127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4000">
                <a:solidFill>
                  <a:srgbClr val="000000"/>
                </a:solidFill>
                <a:latin typeface="GOST type B" pitchFamily="34" charset="0"/>
              </a:rPr>
              <a:t>A</a:t>
            </a:r>
            <a:endParaRPr lang="ru-RU"/>
          </a:p>
        </p:txBody>
      </p:sp>
      <p:sp>
        <p:nvSpPr>
          <p:cNvPr id="17449" name="Rectangle 1322"/>
          <p:cNvSpPr>
            <a:spLocks noChangeArrowheads="1"/>
          </p:cNvSpPr>
          <p:nvPr/>
        </p:nvSpPr>
        <p:spPr bwMode="auto">
          <a:xfrm>
            <a:off x="4865688" y="3097213"/>
            <a:ext cx="8683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4000">
                <a:solidFill>
                  <a:srgbClr val="000000"/>
                </a:solidFill>
                <a:latin typeface="GOST type B" pitchFamily="34" charset="0"/>
              </a:rPr>
              <a:t>A-A</a:t>
            </a:r>
            <a:endParaRPr lang="ru-RU"/>
          </a:p>
        </p:txBody>
      </p:sp>
      <p:grpSp>
        <p:nvGrpSpPr>
          <p:cNvPr id="17450" name="Group 1334"/>
          <p:cNvGrpSpPr>
            <a:grpSpLocks/>
          </p:cNvGrpSpPr>
          <p:nvPr/>
        </p:nvGrpSpPr>
        <p:grpSpPr bwMode="auto">
          <a:xfrm>
            <a:off x="26988" y="4003675"/>
            <a:ext cx="4008437" cy="1684338"/>
            <a:chOff x="17" y="2522"/>
            <a:chExt cx="2525" cy="1061"/>
          </a:xfrm>
        </p:grpSpPr>
        <p:sp>
          <p:nvSpPr>
            <p:cNvPr id="18296" name="Freeform 177"/>
            <p:cNvSpPr>
              <a:spLocks/>
            </p:cNvSpPr>
            <p:nvPr/>
          </p:nvSpPr>
          <p:spPr bwMode="auto">
            <a:xfrm>
              <a:off x="1868" y="3046"/>
              <a:ext cx="7" cy="13"/>
            </a:xfrm>
            <a:custGeom>
              <a:avLst/>
              <a:gdLst>
                <a:gd name="T0" fmla="*/ 0 w 40"/>
                <a:gd name="T1" fmla="*/ 0 h 82"/>
                <a:gd name="T2" fmla="*/ 0 w 40"/>
                <a:gd name="T3" fmla="*/ 0 h 82"/>
                <a:gd name="T4" fmla="*/ 0 w 40"/>
                <a:gd name="T5" fmla="*/ 0 h 82"/>
                <a:gd name="T6" fmla="*/ 0 w 40"/>
                <a:gd name="T7" fmla="*/ 0 h 82"/>
                <a:gd name="T8" fmla="*/ 0 w 40"/>
                <a:gd name="T9" fmla="*/ 0 h 82"/>
                <a:gd name="T10" fmla="*/ 0 w 40"/>
                <a:gd name="T11" fmla="*/ 0 h 82"/>
                <a:gd name="T12" fmla="*/ 0 w 40"/>
                <a:gd name="T13" fmla="*/ 0 h 82"/>
                <a:gd name="T14" fmla="*/ 0 w 40"/>
                <a:gd name="T15" fmla="*/ 0 h 82"/>
                <a:gd name="T16" fmla="*/ 0 w 40"/>
                <a:gd name="T17" fmla="*/ 0 h 82"/>
                <a:gd name="T18" fmla="*/ 0 w 40"/>
                <a:gd name="T19" fmla="*/ 0 h 82"/>
                <a:gd name="T20" fmla="*/ 0 w 40"/>
                <a:gd name="T21" fmla="*/ 0 h 82"/>
                <a:gd name="T22" fmla="*/ 0 w 40"/>
                <a:gd name="T23" fmla="*/ 0 h 82"/>
                <a:gd name="T24" fmla="*/ 0 w 40"/>
                <a:gd name="T25" fmla="*/ 0 h 82"/>
                <a:gd name="T26" fmla="*/ 0 w 40"/>
                <a:gd name="T27" fmla="*/ 0 h 82"/>
                <a:gd name="T28" fmla="*/ 0 w 40"/>
                <a:gd name="T29" fmla="*/ 0 h 82"/>
                <a:gd name="T30" fmla="*/ 0 w 40"/>
                <a:gd name="T31" fmla="*/ 0 h 8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82"/>
                <a:gd name="T50" fmla="*/ 40 w 40"/>
                <a:gd name="T51" fmla="*/ 82 h 8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82">
                  <a:moveTo>
                    <a:pt x="0" y="41"/>
                  </a:moveTo>
                  <a:lnTo>
                    <a:pt x="0" y="0"/>
                  </a:lnTo>
                  <a:lnTo>
                    <a:pt x="10" y="1"/>
                  </a:lnTo>
                  <a:lnTo>
                    <a:pt x="19" y="5"/>
                  </a:lnTo>
                  <a:lnTo>
                    <a:pt x="27" y="10"/>
                  </a:lnTo>
                  <a:lnTo>
                    <a:pt x="33" y="17"/>
                  </a:lnTo>
                  <a:lnTo>
                    <a:pt x="37" y="27"/>
                  </a:lnTo>
                  <a:lnTo>
                    <a:pt x="40" y="36"/>
                  </a:lnTo>
                  <a:lnTo>
                    <a:pt x="40" y="46"/>
                  </a:lnTo>
                  <a:lnTo>
                    <a:pt x="37" y="55"/>
                  </a:lnTo>
                  <a:lnTo>
                    <a:pt x="33" y="64"/>
                  </a:lnTo>
                  <a:lnTo>
                    <a:pt x="27" y="72"/>
                  </a:lnTo>
                  <a:lnTo>
                    <a:pt x="19" y="77"/>
                  </a:lnTo>
                  <a:lnTo>
                    <a:pt x="10" y="81"/>
                  </a:lnTo>
                  <a:lnTo>
                    <a:pt x="0" y="8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97" name="Freeform 178"/>
            <p:cNvSpPr>
              <a:spLocks/>
            </p:cNvSpPr>
            <p:nvPr/>
          </p:nvSpPr>
          <p:spPr bwMode="auto">
            <a:xfrm>
              <a:off x="1868" y="3046"/>
              <a:ext cx="7" cy="13"/>
            </a:xfrm>
            <a:custGeom>
              <a:avLst/>
              <a:gdLst>
                <a:gd name="T0" fmla="*/ 0 w 40"/>
                <a:gd name="T1" fmla="*/ 0 h 82"/>
                <a:gd name="T2" fmla="*/ 0 w 40"/>
                <a:gd name="T3" fmla="*/ 0 h 82"/>
                <a:gd name="T4" fmla="*/ 0 w 40"/>
                <a:gd name="T5" fmla="*/ 0 h 82"/>
                <a:gd name="T6" fmla="*/ 0 w 40"/>
                <a:gd name="T7" fmla="*/ 0 h 82"/>
                <a:gd name="T8" fmla="*/ 0 w 40"/>
                <a:gd name="T9" fmla="*/ 0 h 82"/>
                <a:gd name="T10" fmla="*/ 0 w 40"/>
                <a:gd name="T11" fmla="*/ 0 h 82"/>
                <a:gd name="T12" fmla="*/ 0 w 40"/>
                <a:gd name="T13" fmla="*/ 0 h 82"/>
                <a:gd name="T14" fmla="*/ 0 w 40"/>
                <a:gd name="T15" fmla="*/ 0 h 82"/>
                <a:gd name="T16" fmla="*/ 0 w 40"/>
                <a:gd name="T17" fmla="*/ 0 h 82"/>
                <a:gd name="T18" fmla="*/ 0 w 40"/>
                <a:gd name="T19" fmla="*/ 0 h 82"/>
                <a:gd name="T20" fmla="*/ 0 w 40"/>
                <a:gd name="T21" fmla="*/ 0 h 82"/>
                <a:gd name="T22" fmla="*/ 0 w 40"/>
                <a:gd name="T23" fmla="*/ 0 h 82"/>
                <a:gd name="T24" fmla="*/ 0 w 40"/>
                <a:gd name="T25" fmla="*/ 0 h 82"/>
                <a:gd name="T26" fmla="*/ 0 w 40"/>
                <a:gd name="T27" fmla="*/ 0 h 8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0"/>
                <a:gd name="T43" fmla="*/ 0 h 82"/>
                <a:gd name="T44" fmla="*/ 40 w 40"/>
                <a:gd name="T45" fmla="*/ 82 h 8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0" h="82">
                  <a:moveTo>
                    <a:pt x="0" y="0"/>
                  </a:moveTo>
                  <a:lnTo>
                    <a:pt x="10" y="1"/>
                  </a:lnTo>
                  <a:lnTo>
                    <a:pt x="19" y="5"/>
                  </a:lnTo>
                  <a:lnTo>
                    <a:pt x="27" y="10"/>
                  </a:lnTo>
                  <a:lnTo>
                    <a:pt x="33" y="17"/>
                  </a:lnTo>
                  <a:lnTo>
                    <a:pt x="37" y="27"/>
                  </a:lnTo>
                  <a:lnTo>
                    <a:pt x="40" y="36"/>
                  </a:lnTo>
                  <a:lnTo>
                    <a:pt x="40" y="46"/>
                  </a:lnTo>
                  <a:lnTo>
                    <a:pt x="37" y="55"/>
                  </a:lnTo>
                  <a:lnTo>
                    <a:pt x="33" y="64"/>
                  </a:lnTo>
                  <a:lnTo>
                    <a:pt x="27" y="72"/>
                  </a:lnTo>
                  <a:lnTo>
                    <a:pt x="19" y="77"/>
                  </a:lnTo>
                  <a:lnTo>
                    <a:pt x="10" y="81"/>
                  </a:lnTo>
                  <a:lnTo>
                    <a:pt x="0" y="8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298" name="Freeform 185"/>
            <p:cNvSpPr>
              <a:spLocks/>
            </p:cNvSpPr>
            <p:nvPr/>
          </p:nvSpPr>
          <p:spPr bwMode="auto">
            <a:xfrm>
              <a:off x="387" y="3052"/>
              <a:ext cx="23" cy="12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8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1" y="26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99" name="Freeform 186"/>
            <p:cNvSpPr>
              <a:spLocks/>
            </p:cNvSpPr>
            <p:nvPr/>
          </p:nvSpPr>
          <p:spPr bwMode="auto">
            <a:xfrm>
              <a:off x="387" y="3052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1" y="26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0" name="Freeform 187"/>
            <p:cNvSpPr>
              <a:spLocks/>
            </p:cNvSpPr>
            <p:nvPr/>
          </p:nvSpPr>
          <p:spPr bwMode="auto">
            <a:xfrm>
              <a:off x="387" y="2730"/>
              <a:ext cx="23" cy="322"/>
            </a:xfrm>
            <a:custGeom>
              <a:avLst/>
              <a:gdLst>
                <a:gd name="T0" fmla="*/ 0 w 137"/>
                <a:gd name="T1" fmla="*/ 9 h 1936"/>
                <a:gd name="T2" fmla="*/ 0 w 137"/>
                <a:gd name="T3" fmla="*/ 9 h 1936"/>
                <a:gd name="T4" fmla="*/ 1 w 137"/>
                <a:gd name="T5" fmla="*/ 9 h 1936"/>
                <a:gd name="T6" fmla="*/ 1 w 137"/>
                <a:gd name="T7" fmla="*/ 0 h 1936"/>
                <a:gd name="T8" fmla="*/ 0 w 137"/>
                <a:gd name="T9" fmla="*/ 0 h 1936"/>
                <a:gd name="T10" fmla="*/ 0 w 137"/>
                <a:gd name="T11" fmla="*/ 0 h 1936"/>
                <a:gd name="T12" fmla="*/ 0 w 137"/>
                <a:gd name="T13" fmla="*/ 9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0" y="1936"/>
                  </a:moveTo>
                  <a:lnTo>
                    <a:pt x="68" y="1936"/>
                  </a:lnTo>
                  <a:lnTo>
                    <a:pt x="137" y="1936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193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01" name="Freeform 188"/>
            <p:cNvSpPr>
              <a:spLocks/>
            </p:cNvSpPr>
            <p:nvPr/>
          </p:nvSpPr>
          <p:spPr bwMode="auto">
            <a:xfrm>
              <a:off x="387" y="2730"/>
              <a:ext cx="23" cy="322"/>
            </a:xfrm>
            <a:custGeom>
              <a:avLst/>
              <a:gdLst>
                <a:gd name="T0" fmla="*/ 0 w 137"/>
                <a:gd name="T1" fmla="*/ 9 h 1936"/>
                <a:gd name="T2" fmla="*/ 0 w 137"/>
                <a:gd name="T3" fmla="*/ 9 h 1936"/>
                <a:gd name="T4" fmla="*/ 1 w 137"/>
                <a:gd name="T5" fmla="*/ 9 h 1936"/>
                <a:gd name="T6" fmla="*/ 1 w 137"/>
                <a:gd name="T7" fmla="*/ 0 h 1936"/>
                <a:gd name="T8" fmla="*/ 0 w 137"/>
                <a:gd name="T9" fmla="*/ 0 h 1936"/>
                <a:gd name="T10" fmla="*/ 0 w 137"/>
                <a:gd name="T11" fmla="*/ 0 h 1936"/>
                <a:gd name="T12" fmla="*/ 0 w 137"/>
                <a:gd name="T13" fmla="*/ 9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0" y="1936"/>
                  </a:moveTo>
                  <a:lnTo>
                    <a:pt x="68" y="1936"/>
                  </a:lnTo>
                  <a:lnTo>
                    <a:pt x="137" y="1936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1936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2" name="Freeform 189"/>
            <p:cNvSpPr>
              <a:spLocks/>
            </p:cNvSpPr>
            <p:nvPr/>
          </p:nvSpPr>
          <p:spPr bwMode="auto">
            <a:xfrm>
              <a:off x="387" y="2718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8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03" name="Freeform 190"/>
            <p:cNvSpPr>
              <a:spLocks/>
            </p:cNvSpPr>
            <p:nvPr/>
          </p:nvSpPr>
          <p:spPr bwMode="auto">
            <a:xfrm>
              <a:off x="387" y="2718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4" name="Freeform 191"/>
            <p:cNvSpPr>
              <a:spLocks/>
            </p:cNvSpPr>
            <p:nvPr/>
          </p:nvSpPr>
          <p:spPr bwMode="auto">
            <a:xfrm>
              <a:off x="399" y="2730"/>
              <a:ext cx="1463" cy="322"/>
            </a:xfrm>
            <a:custGeom>
              <a:avLst/>
              <a:gdLst>
                <a:gd name="T0" fmla="*/ 0 w 8778"/>
                <a:gd name="T1" fmla="*/ 0 h 1936"/>
                <a:gd name="T2" fmla="*/ 41 w 8778"/>
                <a:gd name="T3" fmla="*/ 0 h 1936"/>
                <a:gd name="T4" fmla="*/ 41 w 8778"/>
                <a:gd name="T5" fmla="*/ 9 h 1936"/>
                <a:gd name="T6" fmla="*/ 0 60000 65536"/>
                <a:gd name="T7" fmla="*/ 0 60000 65536"/>
                <a:gd name="T8" fmla="*/ 0 60000 65536"/>
                <a:gd name="T9" fmla="*/ 0 w 8778"/>
                <a:gd name="T10" fmla="*/ 0 h 1936"/>
                <a:gd name="T11" fmla="*/ 8778 w 8778"/>
                <a:gd name="T12" fmla="*/ 1936 h 19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78" h="1936">
                  <a:moveTo>
                    <a:pt x="0" y="0"/>
                  </a:moveTo>
                  <a:lnTo>
                    <a:pt x="8778" y="0"/>
                  </a:lnTo>
                  <a:lnTo>
                    <a:pt x="8778" y="1936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5" name="Freeform 192"/>
            <p:cNvSpPr>
              <a:spLocks/>
            </p:cNvSpPr>
            <p:nvPr/>
          </p:nvSpPr>
          <p:spPr bwMode="auto">
            <a:xfrm>
              <a:off x="1850" y="2718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9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06" name="Freeform 193"/>
            <p:cNvSpPr>
              <a:spLocks/>
            </p:cNvSpPr>
            <p:nvPr/>
          </p:nvSpPr>
          <p:spPr bwMode="auto">
            <a:xfrm>
              <a:off x="1850" y="2718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7" name="Freeform 194"/>
            <p:cNvSpPr>
              <a:spLocks/>
            </p:cNvSpPr>
            <p:nvPr/>
          </p:nvSpPr>
          <p:spPr bwMode="auto">
            <a:xfrm>
              <a:off x="1850" y="2730"/>
              <a:ext cx="23" cy="322"/>
            </a:xfrm>
            <a:custGeom>
              <a:avLst/>
              <a:gdLst>
                <a:gd name="T0" fmla="*/ 1 w 137"/>
                <a:gd name="T1" fmla="*/ 0 h 1936"/>
                <a:gd name="T2" fmla="*/ 0 w 137"/>
                <a:gd name="T3" fmla="*/ 0 h 1936"/>
                <a:gd name="T4" fmla="*/ 0 w 137"/>
                <a:gd name="T5" fmla="*/ 0 h 1936"/>
                <a:gd name="T6" fmla="*/ 0 w 137"/>
                <a:gd name="T7" fmla="*/ 9 h 1936"/>
                <a:gd name="T8" fmla="*/ 0 w 137"/>
                <a:gd name="T9" fmla="*/ 9 h 1936"/>
                <a:gd name="T10" fmla="*/ 1 w 137"/>
                <a:gd name="T11" fmla="*/ 9 h 1936"/>
                <a:gd name="T12" fmla="*/ 1 w 137"/>
                <a:gd name="T13" fmla="*/ 0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137" y="0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1936"/>
                  </a:lnTo>
                  <a:lnTo>
                    <a:pt x="69" y="1936"/>
                  </a:lnTo>
                  <a:lnTo>
                    <a:pt x="137" y="19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08" name="Freeform 195"/>
            <p:cNvSpPr>
              <a:spLocks/>
            </p:cNvSpPr>
            <p:nvPr/>
          </p:nvSpPr>
          <p:spPr bwMode="auto">
            <a:xfrm>
              <a:off x="1850" y="2730"/>
              <a:ext cx="23" cy="322"/>
            </a:xfrm>
            <a:custGeom>
              <a:avLst/>
              <a:gdLst>
                <a:gd name="T0" fmla="*/ 1 w 137"/>
                <a:gd name="T1" fmla="*/ 0 h 1936"/>
                <a:gd name="T2" fmla="*/ 0 w 137"/>
                <a:gd name="T3" fmla="*/ 0 h 1936"/>
                <a:gd name="T4" fmla="*/ 0 w 137"/>
                <a:gd name="T5" fmla="*/ 0 h 1936"/>
                <a:gd name="T6" fmla="*/ 0 w 137"/>
                <a:gd name="T7" fmla="*/ 9 h 1936"/>
                <a:gd name="T8" fmla="*/ 0 w 137"/>
                <a:gd name="T9" fmla="*/ 9 h 1936"/>
                <a:gd name="T10" fmla="*/ 1 w 137"/>
                <a:gd name="T11" fmla="*/ 9 h 1936"/>
                <a:gd name="T12" fmla="*/ 1 w 137"/>
                <a:gd name="T13" fmla="*/ 0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137" y="0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1936"/>
                  </a:lnTo>
                  <a:lnTo>
                    <a:pt x="69" y="1936"/>
                  </a:lnTo>
                  <a:lnTo>
                    <a:pt x="137" y="1936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09" name="Freeform 196"/>
            <p:cNvSpPr>
              <a:spLocks/>
            </p:cNvSpPr>
            <p:nvPr/>
          </p:nvSpPr>
          <p:spPr bwMode="auto">
            <a:xfrm>
              <a:off x="1850" y="3052"/>
              <a:ext cx="23" cy="12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9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2" y="26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10" name="Freeform 197"/>
            <p:cNvSpPr>
              <a:spLocks/>
            </p:cNvSpPr>
            <p:nvPr/>
          </p:nvSpPr>
          <p:spPr bwMode="auto">
            <a:xfrm>
              <a:off x="1850" y="3052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2" y="26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11" name="Freeform 198"/>
            <p:cNvSpPr>
              <a:spLocks/>
            </p:cNvSpPr>
            <p:nvPr/>
          </p:nvSpPr>
          <p:spPr bwMode="auto">
            <a:xfrm>
              <a:off x="387" y="2718"/>
              <a:ext cx="20" cy="20"/>
            </a:xfrm>
            <a:custGeom>
              <a:avLst/>
              <a:gdLst>
                <a:gd name="T0" fmla="*/ 0 w 116"/>
                <a:gd name="T1" fmla="*/ 0 h 117"/>
                <a:gd name="T2" fmla="*/ 0 w 116"/>
                <a:gd name="T3" fmla="*/ 1 h 117"/>
                <a:gd name="T4" fmla="*/ 0 w 116"/>
                <a:gd name="T5" fmla="*/ 1 h 117"/>
                <a:gd name="T6" fmla="*/ 0 w 116"/>
                <a:gd name="T7" fmla="*/ 1 h 117"/>
                <a:gd name="T8" fmla="*/ 0 w 116"/>
                <a:gd name="T9" fmla="*/ 0 h 117"/>
                <a:gd name="T10" fmla="*/ 0 w 116"/>
                <a:gd name="T11" fmla="*/ 0 h 117"/>
                <a:gd name="T12" fmla="*/ 0 w 116"/>
                <a:gd name="T13" fmla="*/ 0 h 117"/>
                <a:gd name="T14" fmla="*/ 0 w 116"/>
                <a:gd name="T15" fmla="*/ 0 h 117"/>
                <a:gd name="T16" fmla="*/ 0 w 116"/>
                <a:gd name="T17" fmla="*/ 0 h 117"/>
                <a:gd name="T18" fmla="*/ 0 w 116"/>
                <a:gd name="T19" fmla="*/ 0 h 117"/>
                <a:gd name="T20" fmla="*/ 0 w 116"/>
                <a:gd name="T21" fmla="*/ 0 h 117"/>
                <a:gd name="T22" fmla="*/ 0 w 116"/>
                <a:gd name="T23" fmla="*/ 0 h 117"/>
                <a:gd name="T24" fmla="*/ 0 w 116"/>
                <a:gd name="T25" fmla="*/ 0 h 117"/>
                <a:gd name="T26" fmla="*/ 0 w 116"/>
                <a:gd name="T27" fmla="*/ 0 h 117"/>
                <a:gd name="T28" fmla="*/ 0 w 116"/>
                <a:gd name="T29" fmla="*/ 0 h 117"/>
                <a:gd name="T30" fmla="*/ 1 w 116"/>
                <a:gd name="T31" fmla="*/ 0 h 117"/>
                <a:gd name="T32" fmla="*/ 1 w 116"/>
                <a:gd name="T33" fmla="*/ 0 h 117"/>
                <a:gd name="T34" fmla="*/ 1 w 116"/>
                <a:gd name="T35" fmla="*/ 0 h 117"/>
                <a:gd name="T36" fmla="*/ 0 w 116"/>
                <a:gd name="T37" fmla="*/ 0 h 1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17"/>
                <a:gd name="T59" fmla="*/ 116 w 116"/>
                <a:gd name="T60" fmla="*/ 117 h 11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17">
                  <a:moveTo>
                    <a:pt x="68" y="69"/>
                  </a:moveTo>
                  <a:lnTo>
                    <a:pt x="20" y="117"/>
                  </a:lnTo>
                  <a:lnTo>
                    <a:pt x="11" y="107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12" name="Freeform 199"/>
            <p:cNvSpPr>
              <a:spLocks/>
            </p:cNvSpPr>
            <p:nvPr/>
          </p:nvSpPr>
          <p:spPr bwMode="auto">
            <a:xfrm>
              <a:off x="387" y="2718"/>
              <a:ext cx="20" cy="20"/>
            </a:xfrm>
            <a:custGeom>
              <a:avLst/>
              <a:gdLst>
                <a:gd name="T0" fmla="*/ 0 w 116"/>
                <a:gd name="T1" fmla="*/ 1 h 117"/>
                <a:gd name="T2" fmla="*/ 0 w 116"/>
                <a:gd name="T3" fmla="*/ 1 h 117"/>
                <a:gd name="T4" fmla="*/ 0 w 116"/>
                <a:gd name="T5" fmla="*/ 1 h 117"/>
                <a:gd name="T6" fmla="*/ 0 w 116"/>
                <a:gd name="T7" fmla="*/ 0 h 117"/>
                <a:gd name="T8" fmla="*/ 0 w 116"/>
                <a:gd name="T9" fmla="*/ 0 h 117"/>
                <a:gd name="T10" fmla="*/ 0 w 116"/>
                <a:gd name="T11" fmla="*/ 0 h 117"/>
                <a:gd name="T12" fmla="*/ 0 w 116"/>
                <a:gd name="T13" fmla="*/ 0 h 117"/>
                <a:gd name="T14" fmla="*/ 0 w 116"/>
                <a:gd name="T15" fmla="*/ 0 h 117"/>
                <a:gd name="T16" fmla="*/ 0 w 116"/>
                <a:gd name="T17" fmla="*/ 0 h 117"/>
                <a:gd name="T18" fmla="*/ 0 w 116"/>
                <a:gd name="T19" fmla="*/ 0 h 117"/>
                <a:gd name="T20" fmla="*/ 0 w 116"/>
                <a:gd name="T21" fmla="*/ 0 h 117"/>
                <a:gd name="T22" fmla="*/ 0 w 116"/>
                <a:gd name="T23" fmla="*/ 0 h 117"/>
                <a:gd name="T24" fmla="*/ 0 w 116"/>
                <a:gd name="T25" fmla="*/ 0 h 117"/>
                <a:gd name="T26" fmla="*/ 0 w 116"/>
                <a:gd name="T27" fmla="*/ 0 h 117"/>
                <a:gd name="T28" fmla="*/ 1 w 116"/>
                <a:gd name="T29" fmla="*/ 0 h 117"/>
                <a:gd name="T30" fmla="*/ 1 w 116"/>
                <a:gd name="T31" fmla="*/ 0 h 117"/>
                <a:gd name="T32" fmla="*/ 1 w 116"/>
                <a:gd name="T33" fmla="*/ 0 h 1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"/>
                <a:gd name="T52" fmla="*/ 0 h 117"/>
                <a:gd name="T53" fmla="*/ 116 w 116"/>
                <a:gd name="T54" fmla="*/ 117 h 1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" h="117">
                  <a:moveTo>
                    <a:pt x="20" y="117"/>
                  </a:moveTo>
                  <a:lnTo>
                    <a:pt x="11" y="107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13" name="Freeform 200"/>
            <p:cNvSpPr>
              <a:spLocks/>
            </p:cNvSpPr>
            <p:nvPr/>
          </p:nvSpPr>
          <p:spPr bwMode="auto">
            <a:xfrm>
              <a:off x="391" y="2722"/>
              <a:ext cx="58" cy="58"/>
            </a:xfrm>
            <a:custGeom>
              <a:avLst/>
              <a:gdLst>
                <a:gd name="T0" fmla="*/ 0 w 352"/>
                <a:gd name="T1" fmla="*/ 0 h 352"/>
                <a:gd name="T2" fmla="*/ 0 w 352"/>
                <a:gd name="T3" fmla="*/ 0 h 352"/>
                <a:gd name="T4" fmla="*/ 0 w 352"/>
                <a:gd name="T5" fmla="*/ 0 h 352"/>
                <a:gd name="T6" fmla="*/ 1 w 352"/>
                <a:gd name="T7" fmla="*/ 2 h 352"/>
                <a:gd name="T8" fmla="*/ 1 w 352"/>
                <a:gd name="T9" fmla="*/ 1 h 352"/>
                <a:gd name="T10" fmla="*/ 2 w 352"/>
                <a:gd name="T11" fmla="*/ 1 h 352"/>
                <a:gd name="T12" fmla="*/ 0 w 352"/>
                <a:gd name="T13" fmla="*/ 0 h 3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2"/>
                <a:gd name="T22" fmla="*/ 0 h 352"/>
                <a:gd name="T23" fmla="*/ 352 w 352"/>
                <a:gd name="T24" fmla="*/ 352 h 3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2" h="352">
                  <a:moveTo>
                    <a:pt x="96" y="0"/>
                  </a:moveTo>
                  <a:lnTo>
                    <a:pt x="48" y="48"/>
                  </a:lnTo>
                  <a:lnTo>
                    <a:pt x="0" y="96"/>
                  </a:lnTo>
                  <a:lnTo>
                    <a:pt x="256" y="352"/>
                  </a:lnTo>
                  <a:lnTo>
                    <a:pt x="304" y="303"/>
                  </a:lnTo>
                  <a:lnTo>
                    <a:pt x="352" y="25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14" name="Freeform 201"/>
            <p:cNvSpPr>
              <a:spLocks/>
            </p:cNvSpPr>
            <p:nvPr/>
          </p:nvSpPr>
          <p:spPr bwMode="auto">
            <a:xfrm>
              <a:off x="391" y="2722"/>
              <a:ext cx="58" cy="58"/>
            </a:xfrm>
            <a:custGeom>
              <a:avLst/>
              <a:gdLst>
                <a:gd name="T0" fmla="*/ 0 w 352"/>
                <a:gd name="T1" fmla="*/ 0 h 352"/>
                <a:gd name="T2" fmla="*/ 0 w 352"/>
                <a:gd name="T3" fmla="*/ 0 h 352"/>
                <a:gd name="T4" fmla="*/ 0 w 352"/>
                <a:gd name="T5" fmla="*/ 0 h 352"/>
                <a:gd name="T6" fmla="*/ 1 w 352"/>
                <a:gd name="T7" fmla="*/ 2 h 352"/>
                <a:gd name="T8" fmla="*/ 1 w 352"/>
                <a:gd name="T9" fmla="*/ 1 h 352"/>
                <a:gd name="T10" fmla="*/ 2 w 352"/>
                <a:gd name="T11" fmla="*/ 1 h 352"/>
                <a:gd name="T12" fmla="*/ 0 w 352"/>
                <a:gd name="T13" fmla="*/ 0 h 3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2"/>
                <a:gd name="T22" fmla="*/ 0 h 352"/>
                <a:gd name="T23" fmla="*/ 352 w 352"/>
                <a:gd name="T24" fmla="*/ 352 h 3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2" h="352">
                  <a:moveTo>
                    <a:pt x="96" y="0"/>
                  </a:moveTo>
                  <a:lnTo>
                    <a:pt x="48" y="48"/>
                  </a:lnTo>
                  <a:lnTo>
                    <a:pt x="0" y="96"/>
                  </a:lnTo>
                  <a:lnTo>
                    <a:pt x="256" y="352"/>
                  </a:lnTo>
                  <a:lnTo>
                    <a:pt x="304" y="303"/>
                  </a:lnTo>
                  <a:lnTo>
                    <a:pt x="352" y="255"/>
                  </a:lnTo>
                  <a:lnTo>
                    <a:pt x="96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15" name="Freeform 202"/>
            <p:cNvSpPr>
              <a:spLocks/>
            </p:cNvSpPr>
            <p:nvPr/>
          </p:nvSpPr>
          <p:spPr bwMode="auto">
            <a:xfrm>
              <a:off x="433" y="2764"/>
              <a:ext cx="20" cy="20"/>
            </a:xfrm>
            <a:custGeom>
              <a:avLst/>
              <a:gdLst>
                <a:gd name="T0" fmla="*/ 0 w 116"/>
                <a:gd name="T1" fmla="*/ 0 h 117"/>
                <a:gd name="T2" fmla="*/ 1 w 116"/>
                <a:gd name="T3" fmla="*/ 0 h 117"/>
                <a:gd name="T4" fmla="*/ 1 w 116"/>
                <a:gd name="T5" fmla="*/ 0 h 117"/>
                <a:gd name="T6" fmla="*/ 1 w 116"/>
                <a:gd name="T7" fmla="*/ 0 h 117"/>
                <a:gd name="T8" fmla="*/ 1 w 116"/>
                <a:gd name="T9" fmla="*/ 0 h 117"/>
                <a:gd name="T10" fmla="*/ 1 w 116"/>
                <a:gd name="T11" fmla="*/ 0 h 117"/>
                <a:gd name="T12" fmla="*/ 1 w 116"/>
                <a:gd name="T13" fmla="*/ 0 h 117"/>
                <a:gd name="T14" fmla="*/ 1 w 116"/>
                <a:gd name="T15" fmla="*/ 0 h 117"/>
                <a:gd name="T16" fmla="*/ 1 w 116"/>
                <a:gd name="T17" fmla="*/ 1 h 117"/>
                <a:gd name="T18" fmla="*/ 1 w 116"/>
                <a:gd name="T19" fmla="*/ 1 h 117"/>
                <a:gd name="T20" fmla="*/ 1 w 116"/>
                <a:gd name="T21" fmla="*/ 1 h 117"/>
                <a:gd name="T22" fmla="*/ 0 w 116"/>
                <a:gd name="T23" fmla="*/ 1 h 117"/>
                <a:gd name="T24" fmla="*/ 0 w 116"/>
                <a:gd name="T25" fmla="*/ 1 h 117"/>
                <a:gd name="T26" fmla="*/ 0 w 116"/>
                <a:gd name="T27" fmla="*/ 1 h 117"/>
                <a:gd name="T28" fmla="*/ 0 w 116"/>
                <a:gd name="T29" fmla="*/ 1 h 117"/>
                <a:gd name="T30" fmla="*/ 0 w 116"/>
                <a:gd name="T31" fmla="*/ 1 h 117"/>
                <a:gd name="T32" fmla="*/ 0 w 116"/>
                <a:gd name="T33" fmla="*/ 1 h 117"/>
                <a:gd name="T34" fmla="*/ 0 w 116"/>
                <a:gd name="T35" fmla="*/ 1 h 117"/>
                <a:gd name="T36" fmla="*/ 0 w 116"/>
                <a:gd name="T37" fmla="*/ 0 h 1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17"/>
                <a:gd name="T59" fmla="*/ 116 w 116"/>
                <a:gd name="T60" fmla="*/ 117 h 11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17">
                  <a:moveTo>
                    <a:pt x="48" y="48"/>
                  </a:moveTo>
                  <a:lnTo>
                    <a:pt x="96" y="0"/>
                  </a:lnTo>
                  <a:lnTo>
                    <a:pt x="105" y="11"/>
                  </a:lnTo>
                  <a:lnTo>
                    <a:pt x="111" y="22"/>
                  </a:lnTo>
                  <a:lnTo>
                    <a:pt x="115" y="35"/>
                  </a:lnTo>
                  <a:lnTo>
                    <a:pt x="116" y="48"/>
                  </a:lnTo>
                  <a:lnTo>
                    <a:pt x="115" y="62"/>
                  </a:lnTo>
                  <a:lnTo>
                    <a:pt x="111" y="75"/>
                  </a:lnTo>
                  <a:lnTo>
                    <a:pt x="105" y="86"/>
                  </a:lnTo>
                  <a:lnTo>
                    <a:pt x="96" y="97"/>
                  </a:lnTo>
                  <a:lnTo>
                    <a:pt x="86" y="106"/>
                  </a:lnTo>
                  <a:lnTo>
                    <a:pt x="74" y="112"/>
                  </a:lnTo>
                  <a:lnTo>
                    <a:pt x="61" y="116"/>
                  </a:lnTo>
                  <a:lnTo>
                    <a:pt x="48" y="117"/>
                  </a:lnTo>
                  <a:lnTo>
                    <a:pt x="34" y="116"/>
                  </a:lnTo>
                  <a:lnTo>
                    <a:pt x="21" y="112"/>
                  </a:lnTo>
                  <a:lnTo>
                    <a:pt x="10" y="106"/>
                  </a:lnTo>
                  <a:lnTo>
                    <a:pt x="0" y="97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16" name="Freeform 203"/>
            <p:cNvSpPr>
              <a:spLocks/>
            </p:cNvSpPr>
            <p:nvPr/>
          </p:nvSpPr>
          <p:spPr bwMode="auto">
            <a:xfrm>
              <a:off x="433" y="2764"/>
              <a:ext cx="20" cy="20"/>
            </a:xfrm>
            <a:custGeom>
              <a:avLst/>
              <a:gdLst>
                <a:gd name="T0" fmla="*/ 1 w 116"/>
                <a:gd name="T1" fmla="*/ 0 h 117"/>
                <a:gd name="T2" fmla="*/ 1 w 116"/>
                <a:gd name="T3" fmla="*/ 0 h 117"/>
                <a:gd name="T4" fmla="*/ 1 w 116"/>
                <a:gd name="T5" fmla="*/ 0 h 117"/>
                <a:gd name="T6" fmla="*/ 1 w 116"/>
                <a:gd name="T7" fmla="*/ 0 h 117"/>
                <a:gd name="T8" fmla="*/ 1 w 116"/>
                <a:gd name="T9" fmla="*/ 0 h 117"/>
                <a:gd name="T10" fmla="*/ 1 w 116"/>
                <a:gd name="T11" fmla="*/ 0 h 117"/>
                <a:gd name="T12" fmla="*/ 1 w 116"/>
                <a:gd name="T13" fmla="*/ 0 h 117"/>
                <a:gd name="T14" fmla="*/ 1 w 116"/>
                <a:gd name="T15" fmla="*/ 1 h 117"/>
                <a:gd name="T16" fmla="*/ 1 w 116"/>
                <a:gd name="T17" fmla="*/ 1 h 117"/>
                <a:gd name="T18" fmla="*/ 1 w 116"/>
                <a:gd name="T19" fmla="*/ 1 h 117"/>
                <a:gd name="T20" fmla="*/ 0 w 116"/>
                <a:gd name="T21" fmla="*/ 1 h 117"/>
                <a:gd name="T22" fmla="*/ 0 w 116"/>
                <a:gd name="T23" fmla="*/ 1 h 117"/>
                <a:gd name="T24" fmla="*/ 0 w 116"/>
                <a:gd name="T25" fmla="*/ 1 h 117"/>
                <a:gd name="T26" fmla="*/ 0 w 116"/>
                <a:gd name="T27" fmla="*/ 1 h 117"/>
                <a:gd name="T28" fmla="*/ 0 w 116"/>
                <a:gd name="T29" fmla="*/ 1 h 117"/>
                <a:gd name="T30" fmla="*/ 0 w 116"/>
                <a:gd name="T31" fmla="*/ 1 h 117"/>
                <a:gd name="T32" fmla="*/ 0 w 116"/>
                <a:gd name="T33" fmla="*/ 1 h 1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"/>
                <a:gd name="T52" fmla="*/ 0 h 117"/>
                <a:gd name="T53" fmla="*/ 116 w 116"/>
                <a:gd name="T54" fmla="*/ 117 h 1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" h="117">
                  <a:moveTo>
                    <a:pt x="96" y="0"/>
                  </a:moveTo>
                  <a:lnTo>
                    <a:pt x="105" y="11"/>
                  </a:lnTo>
                  <a:lnTo>
                    <a:pt x="111" y="22"/>
                  </a:lnTo>
                  <a:lnTo>
                    <a:pt x="115" y="35"/>
                  </a:lnTo>
                  <a:lnTo>
                    <a:pt x="116" y="48"/>
                  </a:lnTo>
                  <a:lnTo>
                    <a:pt x="115" y="62"/>
                  </a:lnTo>
                  <a:lnTo>
                    <a:pt x="111" y="75"/>
                  </a:lnTo>
                  <a:lnTo>
                    <a:pt x="105" y="86"/>
                  </a:lnTo>
                  <a:lnTo>
                    <a:pt x="96" y="97"/>
                  </a:lnTo>
                  <a:lnTo>
                    <a:pt x="86" y="106"/>
                  </a:lnTo>
                  <a:lnTo>
                    <a:pt x="74" y="112"/>
                  </a:lnTo>
                  <a:lnTo>
                    <a:pt x="61" y="116"/>
                  </a:lnTo>
                  <a:lnTo>
                    <a:pt x="48" y="117"/>
                  </a:lnTo>
                  <a:lnTo>
                    <a:pt x="34" y="116"/>
                  </a:lnTo>
                  <a:lnTo>
                    <a:pt x="21" y="112"/>
                  </a:lnTo>
                  <a:lnTo>
                    <a:pt x="10" y="106"/>
                  </a:lnTo>
                  <a:lnTo>
                    <a:pt x="0" y="9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17" name="Freeform 204"/>
            <p:cNvSpPr>
              <a:spLocks/>
            </p:cNvSpPr>
            <p:nvPr/>
          </p:nvSpPr>
          <p:spPr bwMode="auto">
            <a:xfrm>
              <a:off x="430" y="2761"/>
              <a:ext cx="23" cy="11"/>
            </a:xfrm>
            <a:custGeom>
              <a:avLst/>
              <a:gdLst>
                <a:gd name="T0" fmla="*/ 0 w 137"/>
                <a:gd name="T1" fmla="*/ 0 h 68"/>
                <a:gd name="T2" fmla="*/ 0 w 137"/>
                <a:gd name="T3" fmla="*/ 0 h 68"/>
                <a:gd name="T4" fmla="*/ 0 w 137"/>
                <a:gd name="T5" fmla="*/ 0 h 68"/>
                <a:gd name="T6" fmla="*/ 0 w 137"/>
                <a:gd name="T7" fmla="*/ 0 h 68"/>
                <a:gd name="T8" fmla="*/ 0 w 137"/>
                <a:gd name="T9" fmla="*/ 0 h 68"/>
                <a:gd name="T10" fmla="*/ 0 w 137"/>
                <a:gd name="T11" fmla="*/ 0 h 68"/>
                <a:gd name="T12" fmla="*/ 0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1 w 137"/>
                <a:gd name="T23" fmla="*/ 0 h 68"/>
                <a:gd name="T24" fmla="*/ 1 w 137"/>
                <a:gd name="T25" fmla="*/ 0 h 68"/>
                <a:gd name="T26" fmla="*/ 1 w 137"/>
                <a:gd name="T27" fmla="*/ 0 h 68"/>
                <a:gd name="T28" fmla="*/ 1 w 137"/>
                <a:gd name="T29" fmla="*/ 0 h 68"/>
                <a:gd name="T30" fmla="*/ 1 w 137"/>
                <a:gd name="T31" fmla="*/ 0 h 68"/>
                <a:gd name="T32" fmla="*/ 1 w 137"/>
                <a:gd name="T33" fmla="*/ 0 h 68"/>
                <a:gd name="T34" fmla="*/ 1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9" y="68"/>
                  </a:move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1"/>
                  </a:lnTo>
                  <a:lnTo>
                    <a:pt x="117" y="20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5"/>
                  </a:lnTo>
                  <a:lnTo>
                    <a:pt x="137" y="68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18" name="Freeform 205"/>
            <p:cNvSpPr>
              <a:spLocks/>
            </p:cNvSpPr>
            <p:nvPr/>
          </p:nvSpPr>
          <p:spPr bwMode="auto">
            <a:xfrm>
              <a:off x="430" y="2761"/>
              <a:ext cx="23" cy="11"/>
            </a:xfrm>
            <a:custGeom>
              <a:avLst/>
              <a:gdLst>
                <a:gd name="T0" fmla="*/ 0 w 137"/>
                <a:gd name="T1" fmla="*/ 0 h 68"/>
                <a:gd name="T2" fmla="*/ 0 w 137"/>
                <a:gd name="T3" fmla="*/ 0 h 68"/>
                <a:gd name="T4" fmla="*/ 0 w 137"/>
                <a:gd name="T5" fmla="*/ 0 h 68"/>
                <a:gd name="T6" fmla="*/ 0 w 137"/>
                <a:gd name="T7" fmla="*/ 0 h 68"/>
                <a:gd name="T8" fmla="*/ 0 w 137"/>
                <a:gd name="T9" fmla="*/ 0 h 68"/>
                <a:gd name="T10" fmla="*/ 0 w 137"/>
                <a:gd name="T11" fmla="*/ 0 h 68"/>
                <a:gd name="T12" fmla="*/ 0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1 w 137"/>
                <a:gd name="T21" fmla="*/ 0 h 68"/>
                <a:gd name="T22" fmla="*/ 1 w 137"/>
                <a:gd name="T23" fmla="*/ 0 h 68"/>
                <a:gd name="T24" fmla="*/ 1 w 137"/>
                <a:gd name="T25" fmla="*/ 0 h 68"/>
                <a:gd name="T26" fmla="*/ 1 w 137"/>
                <a:gd name="T27" fmla="*/ 0 h 68"/>
                <a:gd name="T28" fmla="*/ 1 w 137"/>
                <a:gd name="T29" fmla="*/ 0 h 68"/>
                <a:gd name="T30" fmla="*/ 1 w 137"/>
                <a:gd name="T31" fmla="*/ 0 h 68"/>
                <a:gd name="T32" fmla="*/ 1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0" y="68"/>
                  </a:move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1"/>
                  </a:lnTo>
                  <a:lnTo>
                    <a:pt x="117" y="20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5"/>
                  </a:lnTo>
                  <a:lnTo>
                    <a:pt x="137" y="6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19" name="Freeform 209"/>
            <p:cNvSpPr>
              <a:spLocks/>
            </p:cNvSpPr>
            <p:nvPr/>
          </p:nvSpPr>
          <p:spPr bwMode="auto">
            <a:xfrm>
              <a:off x="430" y="3052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2" y="26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20" name="Freeform 210"/>
            <p:cNvSpPr>
              <a:spLocks/>
            </p:cNvSpPr>
            <p:nvPr/>
          </p:nvSpPr>
          <p:spPr bwMode="auto">
            <a:xfrm>
              <a:off x="430" y="2761"/>
              <a:ext cx="11" cy="23"/>
            </a:xfrm>
            <a:custGeom>
              <a:avLst/>
              <a:gdLst>
                <a:gd name="T0" fmla="*/ 0 w 69"/>
                <a:gd name="T1" fmla="*/ 0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1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w 69"/>
                <a:gd name="T35" fmla="*/ 0 h 137"/>
                <a:gd name="T36" fmla="*/ 0 w 69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137"/>
                <a:gd name="T59" fmla="*/ 69 w 69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137">
                  <a:moveTo>
                    <a:pt x="69" y="68"/>
                  </a:moveTo>
                  <a:lnTo>
                    <a:pt x="69" y="137"/>
                  </a:lnTo>
                  <a:lnTo>
                    <a:pt x="55" y="136"/>
                  </a:lnTo>
                  <a:lnTo>
                    <a:pt x="42" y="132"/>
                  </a:lnTo>
                  <a:lnTo>
                    <a:pt x="31" y="126"/>
                  </a:lnTo>
                  <a:lnTo>
                    <a:pt x="21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21" name="Freeform 211"/>
            <p:cNvSpPr>
              <a:spLocks/>
            </p:cNvSpPr>
            <p:nvPr/>
          </p:nvSpPr>
          <p:spPr bwMode="auto">
            <a:xfrm>
              <a:off x="430" y="2761"/>
              <a:ext cx="11" cy="23"/>
            </a:xfrm>
            <a:custGeom>
              <a:avLst/>
              <a:gdLst>
                <a:gd name="T0" fmla="*/ 0 w 69"/>
                <a:gd name="T1" fmla="*/ 1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0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137"/>
                <a:gd name="T53" fmla="*/ 69 w 69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137">
                  <a:moveTo>
                    <a:pt x="69" y="137"/>
                  </a:moveTo>
                  <a:lnTo>
                    <a:pt x="55" y="136"/>
                  </a:lnTo>
                  <a:lnTo>
                    <a:pt x="42" y="132"/>
                  </a:lnTo>
                  <a:lnTo>
                    <a:pt x="31" y="126"/>
                  </a:lnTo>
                  <a:lnTo>
                    <a:pt x="21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22" name="Freeform 212"/>
            <p:cNvSpPr>
              <a:spLocks/>
            </p:cNvSpPr>
            <p:nvPr/>
          </p:nvSpPr>
          <p:spPr bwMode="auto">
            <a:xfrm>
              <a:off x="441" y="2761"/>
              <a:ext cx="1421" cy="23"/>
            </a:xfrm>
            <a:custGeom>
              <a:avLst/>
              <a:gdLst>
                <a:gd name="T0" fmla="*/ 0 w 8522"/>
                <a:gd name="T1" fmla="*/ 0 h 137"/>
                <a:gd name="T2" fmla="*/ 0 w 8522"/>
                <a:gd name="T3" fmla="*/ 0 h 137"/>
                <a:gd name="T4" fmla="*/ 0 w 8522"/>
                <a:gd name="T5" fmla="*/ 1 h 137"/>
                <a:gd name="T6" fmla="*/ 40 w 8522"/>
                <a:gd name="T7" fmla="*/ 1 h 137"/>
                <a:gd name="T8" fmla="*/ 40 w 8522"/>
                <a:gd name="T9" fmla="*/ 0 h 137"/>
                <a:gd name="T10" fmla="*/ 40 w 8522"/>
                <a:gd name="T11" fmla="*/ 0 h 137"/>
                <a:gd name="T12" fmla="*/ 0 w 8522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22"/>
                <a:gd name="T22" fmla="*/ 0 h 137"/>
                <a:gd name="T23" fmla="*/ 8522 w 8522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22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8522" y="137"/>
                  </a:lnTo>
                  <a:lnTo>
                    <a:pt x="8522" y="68"/>
                  </a:lnTo>
                  <a:lnTo>
                    <a:pt x="8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23" name="Freeform 213"/>
            <p:cNvSpPr>
              <a:spLocks/>
            </p:cNvSpPr>
            <p:nvPr/>
          </p:nvSpPr>
          <p:spPr bwMode="auto">
            <a:xfrm>
              <a:off x="441" y="2761"/>
              <a:ext cx="1421" cy="23"/>
            </a:xfrm>
            <a:custGeom>
              <a:avLst/>
              <a:gdLst>
                <a:gd name="T0" fmla="*/ 0 w 8522"/>
                <a:gd name="T1" fmla="*/ 0 h 137"/>
                <a:gd name="T2" fmla="*/ 0 w 8522"/>
                <a:gd name="T3" fmla="*/ 0 h 137"/>
                <a:gd name="T4" fmla="*/ 0 w 8522"/>
                <a:gd name="T5" fmla="*/ 1 h 137"/>
                <a:gd name="T6" fmla="*/ 40 w 8522"/>
                <a:gd name="T7" fmla="*/ 1 h 137"/>
                <a:gd name="T8" fmla="*/ 40 w 8522"/>
                <a:gd name="T9" fmla="*/ 0 h 137"/>
                <a:gd name="T10" fmla="*/ 40 w 8522"/>
                <a:gd name="T11" fmla="*/ 0 h 137"/>
                <a:gd name="T12" fmla="*/ 0 w 8522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22"/>
                <a:gd name="T22" fmla="*/ 0 h 137"/>
                <a:gd name="T23" fmla="*/ 8522 w 8522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22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8522" y="137"/>
                  </a:lnTo>
                  <a:lnTo>
                    <a:pt x="8522" y="68"/>
                  </a:lnTo>
                  <a:lnTo>
                    <a:pt x="852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24" name="Freeform 214"/>
            <p:cNvSpPr>
              <a:spLocks/>
            </p:cNvSpPr>
            <p:nvPr/>
          </p:nvSpPr>
          <p:spPr bwMode="auto">
            <a:xfrm>
              <a:off x="1862" y="276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8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25" name="Freeform 215"/>
            <p:cNvSpPr>
              <a:spLocks/>
            </p:cNvSpPr>
            <p:nvPr/>
          </p:nvSpPr>
          <p:spPr bwMode="auto">
            <a:xfrm>
              <a:off x="1862" y="276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26" name="Freeform 216"/>
            <p:cNvSpPr>
              <a:spLocks/>
            </p:cNvSpPr>
            <p:nvPr/>
          </p:nvSpPr>
          <p:spPr bwMode="auto">
            <a:xfrm>
              <a:off x="1850" y="2761"/>
              <a:ext cx="12" cy="23"/>
            </a:xfrm>
            <a:custGeom>
              <a:avLst/>
              <a:gdLst>
                <a:gd name="T0" fmla="*/ 0 w 69"/>
                <a:gd name="T1" fmla="*/ 0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1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w 69"/>
                <a:gd name="T35" fmla="*/ 0 h 137"/>
                <a:gd name="T36" fmla="*/ 0 w 69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137"/>
                <a:gd name="T59" fmla="*/ 69 w 69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137">
                  <a:moveTo>
                    <a:pt x="69" y="68"/>
                  </a:moveTo>
                  <a:lnTo>
                    <a:pt x="69" y="137"/>
                  </a:lnTo>
                  <a:lnTo>
                    <a:pt x="55" y="136"/>
                  </a:lnTo>
                  <a:lnTo>
                    <a:pt x="42" y="132"/>
                  </a:lnTo>
                  <a:lnTo>
                    <a:pt x="31" y="126"/>
                  </a:lnTo>
                  <a:lnTo>
                    <a:pt x="21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27" name="Freeform 217"/>
            <p:cNvSpPr>
              <a:spLocks/>
            </p:cNvSpPr>
            <p:nvPr/>
          </p:nvSpPr>
          <p:spPr bwMode="auto">
            <a:xfrm>
              <a:off x="1850" y="2761"/>
              <a:ext cx="12" cy="23"/>
            </a:xfrm>
            <a:custGeom>
              <a:avLst/>
              <a:gdLst>
                <a:gd name="T0" fmla="*/ 0 w 69"/>
                <a:gd name="T1" fmla="*/ 1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0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137"/>
                <a:gd name="T53" fmla="*/ 69 w 69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137">
                  <a:moveTo>
                    <a:pt x="69" y="137"/>
                  </a:moveTo>
                  <a:lnTo>
                    <a:pt x="55" y="136"/>
                  </a:lnTo>
                  <a:lnTo>
                    <a:pt x="42" y="132"/>
                  </a:lnTo>
                  <a:lnTo>
                    <a:pt x="31" y="126"/>
                  </a:lnTo>
                  <a:lnTo>
                    <a:pt x="21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28" name="Freeform 218"/>
            <p:cNvSpPr>
              <a:spLocks/>
            </p:cNvSpPr>
            <p:nvPr/>
          </p:nvSpPr>
          <p:spPr bwMode="auto">
            <a:xfrm>
              <a:off x="1862" y="2761"/>
              <a:ext cx="286" cy="23"/>
            </a:xfrm>
            <a:custGeom>
              <a:avLst/>
              <a:gdLst>
                <a:gd name="T0" fmla="*/ 0 w 1717"/>
                <a:gd name="T1" fmla="*/ 0 h 137"/>
                <a:gd name="T2" fmla="*/ 0 w 1717"/>
                <a:gd name="T3" fmla="*/ 0 h 137"/>
                <a:gd name="T4" fmla="*/ 0 w 1717"/>
                <a:gd name="T5" fmla="*/ 1 h 137"/>
                <a:gd name="T6" fmla="*/ 8 w 1717"/>
                <a:gd name="T7" fmla="*/ 1 h 137"/>
                <a:gd name="T8" fmla="*/ 8 w 1717"/>
                <a:gd name="T9" fmla="*/ 0 h 137"/>
                <a:gd name="T10" fmla="*/ 8 w 1717"/>
                <a:gd name="T11" fmla="*/ 0 h 137"/>
                <a:gd name="T12" fmla="*/ 0 w 1717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7"/>
                <a:gd name="T22" fmla="*/ 0 h 137"/>
                <a:gd name="T23" fmla="*/ 1717 w 1717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7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717" y="137"/>
                  </a:lnTo>
                  <a:lnTo>
                    <a:pt x="1717" y="68"/>
                  </a:lnTo>
                  <a:lnTo>
                    <a:pt x="17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29" name="Freeform 219"/>
            <p:cNvSpPr>
              <a:spLocks/>
            </p:cNvSpPr>
            <p:nvPr/>
          </p:nvSpPr>
          <p:spPr bwMode="auto">
            <a:xfrm>
              <a:off x="1862" y="2761"/>
              <a:ext cx="286" cy="23"/>
            </a:xfrm>
            <a:custGeom>
              <a:avLst/>
              <a:gdLst>
                <a:gd name="T0" fmla="*/ 0 w 1717"/>
                <a:gd name="T1" fmla="*/ 0 h 137"/>
                <a:gd name="T2" fmla="*/ 0 w 1717"/>
                <a:gd name="T3" fmla="*/ 0 h 137"/>
                <a:gd name="T4" fmla="*/ 0 w 1717"/>
                <a:gd name="T5" fmla="*/ 1 h 137"/>
                <a:gd name="T6" fmla="*/ 8 w 1717"/>
                <a:gd name="T7" fmla="*/ 1 h 137"/>
                <a:gd name="T8" fmla="*/ 8 w 1717"/>
                <a:gd name="T9" fmla="*/ 0 h 137"/>
                <a:gd name="T10" fmla="*/ 8 w 1717"/>
                <a:gd name="T11" fmla="*/ 0 h 137"/>
                <a:gd name="T12" fmla="*/ 0 w 1717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7"/>
                <a:gd name="T22" fmla="*/ 0 h 137"/>
                <a:gd name="T23" fmla="*/ 1717 w 1717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7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717" y="137"/>
                  </a:lnTo>
                  <a:lnTo>
                    <a:pt x="1717" y="68"/>
                  </a:lnTo>
                  <a:lnTo>
                    <a:pt x="171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30" name="Freeform 220"/>
            <p:cNvSpPr>
              <a:spLocks/>
            </p:cNvSpPr>
            <p:nvPr/>
          </p:nvSpPr>
          <p:spPr bwMode="auto">
            <a:xfrm>
              <a:off x="2148" y="276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8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31" name="Freeform 221"/>
            <p:cNvSpPr>
              <a:spLocks/>
            </p:cNvSpPr>
            <p:nvPr/>
          </p:nvSpPr>
          <p:spPr bwMode="auto">
            <a:xfrm>
              <a:off x="2148" y="276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32" name="Freeform 222"/>
            <p:cNvSpPr>
              <a:spLocks/>
            </p:cNvSpPr>
            <p:nvPr/>
          </p:nvSpPr>
          <p:spPr bwMode="auto">
            <a:xfrm>
              <a:off x="2136" y="2761"/>
              <a:ext cx="23" cy="11"/>
            </a:xfrm>
            <a:custGeom>
              <a:avLst/>
              <a:gdLst>
                <a:gd name="T0" fmla="*/ 0 w 137"/>
                <a:gd name="T1" fmla="*/ 0 h 68"/>
                <a:gd name="T2" fmla="*/ 0 w 137"/>
                <a:gd name="T3" fmla="*/ 0 h 68"/>
                <a:gd name="T4" fmla="*/ 0 w 137"/>
                <a:gd name="T5" fmla="*/ 0 h 68"/>
                <a:gd name="T6" fmla="*/ 0 w 137"/>
                <a:gd name="T7" fmla="*/ 0 h 68"/>
                <a:gd name="T8" fmla="*/ 0 w 137"/>
                <a:gd name="T9" fmla="*/ 0 h 68"/>
                <a:gd name="T10" fmla="*/ 0 w 137"/>
                <a:gd name="T11" fmla="*/ 0 h 68"/>
                <a:gd name="T12" fmla="*/ 0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1 w 137"/>
                <a:gd name="T23" fmla="*/ 0 h 68"/>
                <a:gd name="T24" fmla="*/ 1 w 137"/>
                <a:gd name="T25" fmla="*/ 0 h 68"/>
                <a:gd name="T26" fmla="*/ 1 w 137"/>
                <a:gd name="T27" fmla="*/ 0 h 68"/>
                <a:gd name="T28" fmla="*/ 1 w 137"/>
                <a:gd name="T29" fmla="*/ 0 h 68"/>
                <a:gd name="T30" fmla="*/ 1 w 137"/>
                <a:gd name="T31" fmla="*/ 0 h 68"/>
                <a:gd name="T32" fmla="*/ 1 w 137"/>
                <a:gd name="T33" fmla="*/ 0 h 68"/>
                <a:gd name="T34" fmla="*/ 1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9" y="68"/>
                  </a:move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1"/>
                  </a:lnTo>
                  <a:lnTo>
                    <a:pt x="117" y="20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5"/>
                  </a:lnTo>
                  <a:lnTo>
                    <a:pt x="137" y="68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33" name="Freeform 223"/>
            <p:cNvSpPr>
              <a:spLocks/>
            </p:cNvSpPr>
            <p:nvPr/>
          </p:nvSpPr>
          <p:spPr bwMode="auto">
            <a:xfrm>
              <a:off x="2136" y="2761"/>
              <a:ext cx="23" cy="11"/>
            </a:xfrm>
            <a:custGeom>
              <a:avLst/>
              <a:gdLst>
                <a:gd name="T0" fmla="*/ 0 w 137"/>
                <a:gd name="T1" fmla="*/ 0 h 68"/>
                <a:gd name="T2" fmla="*/ 0 w 137"/>
                <a:gd name="T3" fmla="*/ 0 h 68"/>
                <a:gd name="T4" fmla="*/ 0 w 137"/>
                <a:gd name="T5" fmla="*/ 0 h 68"/>
                <a:gd name="T6" fmla="*/ 0 w 137"/>
                <a:gd name="T7" fmla="*/ 0 h 68"/>
                <a:gd name="T8" fmla="*/ 0 w 137"/>
                <a:gd name="T9" fmla="*/ 0 h 68"/>
                <a:gd name="T10" fmla="*/ 0 w 137"/>
                <a:gd name="T11" fmla="*/ 0 h 68"/>
                <a:gd name="T12" fmla="*/ 0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1 w 137"/>
                <a:gd name="T21" fmla="*/ 0 h 68"/>
                <a:gd name="T22" fmla="*/ 1 w 137"/>
                <a:gd name="T23" fmla="*/ 0 h 68"/>
                <a:gd name="T24" fmla="*/ 1 w 137"/>
                <a:gd name="T25" fmla="*/ 0 h 68"/>
                <a:gd name="T26" fmla="*/ 1 w 137"/>
                <a:gd name="T27" fmla="*/ 0 h 68"/>
                <a:gd name="T28" fmla="*/ 1 w 137"/>
                <a:gd name="T29" fmla="*/ 0 h 68"/>
                <a:gd name="T30" fmla="*/ 1 w 137"/>
                <a:gd name="T31" fmla="*/ 0 h 68"/>
                <a:gd name="T32" fmla="*/ 1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0" y="68"/>
                  </a:move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1"/>
                  </a:lnTo>
                  <a:lnTo>
                    <a:pt x="117" y="20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5"/>
                  </a:lnTo>
                  <a:lnTo>
                    <a:pt x="137" y="6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34" name="Freeform 224"/>
            <p:cNvSpPr>
              <a:spLocks/>
            </p:cNvSpPr>
            <p:nvPr/>
          </p:nvSpPr>
          <p:spPr bwMode="auto">
            <a:xfrm>
              <a:off x="2136" y="2772"/>
              <a:ext cx="23" cy="280"/>
            </a:xfrm>
            <a:custGeom>
              <a:avLst/>
              <a:gdLst>
                <a:gd name="T0" fmla="*/ 1 w 137"/>
                <a:gd name="T1" fmla="*/ 0 h 1681"/>
                <a:gd name="T2" fmla="*/ 0 w 137"/>
                <a:gd name="T3" fmla="*/ 0 h 1681"/>
                <a:gd name="T4" fmla="*/ 0 w 137"/>
                <a:gd name="T5" fmla="*/ 0 h 1681"/>
                <a:gd name="T6" fmla="*/ 0 w 137"/>
                <a:gd name="T7" fmla="*/ 8 h 1681"/>
                <a:gd name="T8" fmla="*/ 0 w 137"/>
                <a:gd name="T9" fmla="*/ 8 h 1681"/>
                <a:gd name="T10" fmla="*/ 1 w 137"/>
                <a:gd name="T11" fmla="*/ 8 h 1681"/>
                <a:gd name="T12" fmla="*/ 1 w 137"/>
                <a:gd name="T13" fmla="*/ 0 h 1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681"/>
                <a:gd name="T23" fmla="*/ 137 w 137"/>
                <a:gd name="T24" fmla="*/ 1681 h 16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681">
                  <a:moveTo>
                    <a:pt x="137" y="0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1681"/>
                  </a:lnTo>
                  <a:lnTo>
                    <a:pt x="69" y="1681"/>
                  </a:lnTo>
                  <a:lnTo>
                    <a:pt x="137" y="168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35" name="Freeform 225"/>
            <p:cNvSpPr>
              <a:spLocks/>
            </p:cNvSpPr>
            <p:nvPr/>
          </p:nvSpPr>
          <p:spPr bwMode="auto">
            <a:xfrm>
              <a:off x="2136" y="2772"/>
              <a:ext cx="23" cy="280"/>
            </a:xfrm>
            <a:custGeom>
              <a:avLst/>
              <a:gdLst>
                <a:gd name="T0" fmla="*/ 1 w 137"/>
                <a:gd name="T1" fmla="*/ 0 h 1681"/>
                <a:gd name="T2" fmla="*/ 0 w 137"/>
                <a:gd name="T3" fmla="*/ 0 h 1681"/>
                <a:gd name="T4" fmla="*/ 0 w 137"/>
                <a:gd name="T5" fmla="*/ 0 h 1681"/>
                <a:gd name="T6" fmla="*/ 0 w 137"/>
                <a:gd name="T7" fmla="*/ 8 h 1681"/>
                <a:gd name="T8" fmla="*/ 0 w 137"/>
                <a:gd name="T9" fmla="*/ 8 h 1681"/>
                <a:gd name="T10" fmla="*/ 1 w 137"/>
                <a:gd name="T11" fmla="*/ 8 h 1681"/>
                <a:gd name="T12" fmla="*/ 1 w 137"/>
                <a:gd name="T13" fmla="*/ 0 h 1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681"/>
                <a:gd name="T23" fmla="*/ 137 w 137"/>
                <a:gd name="T24" fmla="*/ 1681 h 16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681">
                  <a:moveTo>
                    <a:pt x="137" y="0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1681"/>
                  </a:lnTo>
                  <a:lnTo>
                    <a:pt x="69" y="1681"/>
                  </a:lnTo>
                  <a:lnTo>
                    <a:pt x="137" y="1681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36" name="Freeform 226"/>
            <p:cNvSpPr>
              <a:spLocks/>
            </p:cNvSpPr>
            <p:nvPr/>
          </p:nvSpPr>
          <p:spPr bwMode="auto">
            <a:xfrm>
              <a:off x="2136" y="3052"/>
              <a:ext cx="23" cy="12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9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2" y="26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37" name="Freeform 227"/>
            <p:cNvSpPr>
              <a:spLocks/>
            </p:cNvSpPr>
            <p:nvPr/>
          </p:nvSpPr>
          <p:spPr bwMode="auto">
            <a:xfrm>
              <a:off x="2136" y="3052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2" y="26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38" name="Freeform 228"/>
            <p:cNvSpPr>
              <a:spLocks/>
            </p:cNvSpPr>
            <p:nvPr/>
          </p:nvSpPr>
          <p:spPr bwMode="auto">
            <a:xfrm>
              <a:off x="2136" y="2761"/>
              <a:ext cx="22" cy="16"/>
            </a:xfrm>
            <a:custGeom>
              <a:avLst/>
              <a:gdLst>
                <a:gd name="T0" fmla="*/ 0 w 131"/>
                <a:gd name="T1" fmla="*/ 0 h 96"/>
                <a:gd name="T2" fmla="*/ 0 w 131"/>
                <a:gd name="T3" fmla="*/ 1 h 96"/>
                <a:gd name="T4" fmla="*/ 0 w 131"/>
                <a:gd name="T5" fmla="*/ 0 h 96"/>
                <a:gd name="T6" fmla="*/ 0 w 131"/>
                <a:gd name="T7" fmla="*/ 0 h 96"/>
                <a:gd name="T8" fmla="*/ 0 w 131"/>
                <a:gd name="T9" fmla="*/ 0 h 96"/>
                <a:gd name="T10" fmla="*/ 0 w 131"/>
                <a:gd name="T11" fmla="*/ 0 h 96"/>
                <a:gd name="T12" fmla="*/ 0 w 131"/>
                <a:gd name="T13" fmla="*/ 0 h 96"/>
                <a:gd name="T14" fmla="*/ 0 w 131"/>
                <a:gd name="T15" fmla="*/ 0 h 96"/>
                <a:gd name="T16" fmla="*/ 0 w 131"/>
                <a:gd name="T17" fmla="*/ 0 h 96"/>
                <a:gd name="T18" fmla="*/ 0 w 131"/>
                <a:gd name="T19" fmla="*/ 0 h 96"/>
                <a:gd name="T20" fmla="*/ 0 w 131"/>
                <a:gd name="T21" fmla="*/ 0 h 96"/>
                <a:gd name="T22" fmla="*/ 0 w 131"/>
                <a:gd name="T23" fmla="*/ 0 h 96"/>
                <a:gd name="T24" fmla="*/ 0 w 131"/>
                <a:gd name="T25" fmla="*/ 0 h 96"/>
                <a:gd name="T26" fmla="*/ 1 w 131"/>
                <a:gd name="T27" fmla="*/ 0 h 96"/>
                <a:gd name="T28" fmla="*/ 1 w 131"/>
                <a:gd name="T29" fmla="*/ 0 h 96"/>
                <a:gd name="T30" fmla="*/ 1 w 131"/>
                <a:gd name="T31" fmla="*/ 0 h 96"/>
                <a:gd name="T32" fmla="*/ 1 w 131"/>
                <a:gd name="T33" fmla="*/ 0 h 96"/>
                <a:gd name="T34" fmla="*/ 1 w 131"/>
                <a:gd name="T35" fmla="*/ 0 h 96"/>
                <a:gd name="T36" fmla="*/ 0 w 131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"/>
                <a:gd name="T58" fmla="*/ 0 h 96"/>
                <a:gd name="T59" fmla="*/ 131 w 131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" h="96">
                  <a:moveTo>
                    <a:pt x="69" y="68"/>
                  </a:moveTo>
                  <a:lnTo>
                    <a:pt x="6" y="96"/>
                  </a:lnTo>
                  <a:lnTo>
                    <a:pt x="2" y="83"/>
                  </a:lnTo>
                  <a:lnTo>
                    <a:pt x="0" y="70"/>
                  </a:lnTo>
                  <a:lnTo>
                    <a:pt x="1" y="56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6"/>
                  </a:lnTo>
                  <a:lnTo>
                    <a:pt x="54" y="2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4" y="5"/>
                  </a:lnTo>
                  <a:lnTo>
                    <a:pt x="106" y="11"/>
                  </a:lnTo>
                  <a:lnTo>
                    <a:pt x="117" y="19"/>
                  </a:lnTo>
                  <a:lnTo>
                    <a:pt x="125" y="30"/>
                  </a:lnTo>
                  <a:lnTo>
                    <a:pt x="131" y="41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39" name="Freeform 229"/>
            <p:cNvSpPr>
              <a:spLocks/>
            </p:cNvSpPr>
            <p:nvPr/>
          </p:nvSpPr>
          <p:spPr bwMode="auto">
            <a:xfrm>
              <a:off x="2136" y="2761"/>
              <a:ext cx="22" cy="16"/>
            </a:xfrm>
            <a:custGeom>
              <a:avLst/>
              <a:gdLst>
                <a:gd name="T0" fmla="*/ 0 w 131"/>
                <a:gd name="T1" fmla="*/ 1 h 96"/>
                <a:gd name="T2" fmla="*/ 0 w 131"/>
                <a:gd name="T3" fmla="*/ 0 h 96"/>
                <a:gd name="T4" fmla="*/ 0 w 131"/>
                <a:gd name="T5" fmla="*/ 0 h 96"/>
                <a:gd name="T6" fmla="*/ 0 w 131"/>
                <a:gd name="T7" fmla="*/ 0 h 96"/>
                <a:gd name="T8" fmla="*/ 0 w 131"/>
                <a:gd name="T9" fmla="*/ 0 h 96"/>
                <a:gd name="T10" fmla="*/ 0 w 131"/>
                <a:gd name="T11" fmla="*/ 0 h 96"/>
                <a:gd name="T12" fmla="*/ 0 w 131"/>
                <a:gd name="T13" fmla="*/ 0 h 96"/>
                <a:gd name="T14" fmla="*/ 0 w 131"/>
                <a:gd name="T15" fmla="*/ 0 h 96"/>
                <a:gd name="T16" fmla="*/ 0 w 131"/>
                <a:gd name="T17" fmla="*/ 0 h 96"/>
                <a:gd name="T18" fmla="*/ 0 w 131"/>
                <a:gd name="T19" fmla="*/ 0 h 96"/>
                <a:gd name="T20" fmla="*/ 0 w 131"/>
                <a:gd name="T21" fmla="*/ 0 h 96"/>
                <a:gd name="T22" fmla="*/ 0 w 131"/>
                <a:gd name="T23" fmla="*/ 0 h 96"/>
                <a:gd name="T24" fmla="*/ 1 w 131"/>
                <a:gd name="T25" fmla="*/ 0 h 96"/>
                <a:gd name="T26" fmla="*/ 1 w 131"/>
                <a:gd name="T27" fmla="*/ 0 h 96"/>
                <a:gd name="T28" fmla="*/ 1 w 131"/>
                <a:gd name="T29" fmla="*/ 0 h 96"/>
                <a:gd name="T30" fmla="*/ 1 w 131"/>
                <a:gd name="T31" fmla="*/ 0 h 96"/>
                <a:gd name="T32" fmla="*/ 1 w 131"/>
                <a:gd name="T33" fmla="*/ 0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1"/>
                <a:gd name="T52" fmla="*/ 0 h 96"/>
                <a:gd name="T53" fmla="*/ 131 w 131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1" h="96">
                  <a:moveTo>
                    <a:pt x="6" y="96"/>
                  </a:moveTo>
                  <a:lnTo>
                    <a:pt x="2" y="83"/>
                  </a:lnTo>
                  <a:lnTo>
                    <a:pt x="0" y="70"/>
                  </a:lnTo>
                  <a:lnTo>
                    <a:pt x="1" y="56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6"/>
                  </a:lnTo>
                  <a:lnTo>
                    <a:pt x="54" y="2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4" y="5"/>
                  </a:lnTo>
                  <a:lnTo>
                    <a:pt x="106" y="11"/>
                  </a:lnTo>
                  <a:lnTo>
                    <a:pt x="117" y="19"/>
                  </a:lnTo>
                  <a:lnTo>
                    <a:pt x="125" y="30"/>
                  </a:lnTo>
                  <a:lnTo>
                    <a:pt x="131" y="4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40" name="Freeform 230"/>
            <p:cNvSpPr>
              <a:spLocks/>
            </p:cNvSpPr>
            <p:nvPr/>
          </p:nvSpPr>
          <p:spPr bwMode="auto">
            <a:xfrm>
              <a:off x="2137" y="2768"/>
              <a:ext cx="143" cy="289"/>
            </a:xfrm>
            <a:custGeom>
              <a:avLst/>
              <a:gdLst>
                <a:gd name="T0" fmla="*/ 1 w 855"/>
                <a:gd name="T1" fmla="*/ 0 h 1735"/>
                <a:gd name="T2" fmla="*/ 0 w 855"/>
                <a:gd name="T3" fmla="*/ 0 h 1735"/>
                <a:gd name="T4" fmla="*/ 0 w 855"/>
                <a:gd name="T5" fmla="*/ 0 h 1735"/>
                <a:gd name="T6" fmla="*/ 3 w 855"/>
                <a:gd name="T7" fmla="*/ 8 h 1735"/>
                <a:gd name="T8" fmla="*/ 4 w 855"/>
                <a:gd name="T9" fmla="*/ 8 h 1735"/>
                <a:gd name="T10" fmla="*/ 4 w 855"/>
                <a:gd name="T11" fmla="*/ 8 h 1735"/>
                <a:gd name="T12" fmla="*/ 1 w 855"/>
                <a:gd name="T13" fmla="*/ 0 h 17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5"/>
                <a:gd name="T22" fmla="*/ 0 h 1735"/>
                <a:gd name="T23" fmla="*/ 855 w 855"/>
                <a:gd name="T24" fmla="*/ 1735 h 17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5" h="1735">
                  <a:moveTo>
                    <a:pt x="125" y="0"/>
                  </a:moveTo>
                  <a:lnTo>
                    <a:pt x="63" y="27"/>
                  </a:lnTo>
                  <a:lnTo>
                    <a:pt x="0" y="55"/>
                  </a:lnTo>
                  <a:lnTo>
                    <a:pt x="731" y="1735"/>
                  </a:lnTo>
                  <a:lnTo>
                    <a:pt x="793" y="1708"/>
                  </a:lnTo>
                  <a:lnTo>
                    <a:pt x="855" y="168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41" name="Freeform 231"/>
            <p:cNvSpPr>
              <a:spLocks/>
            </p:cNvSpPr>
            <p:nvPr/>
          </p:nvSpPr>
          <p:spPr bwMode="auto">
            <a:xfrm>
              <a:off x="2137" y="2768"/>
              <a:ext cx="143" cy="289"/>
            </a:xfrm>
            <a:custGeom>
              <a:avLst/>
              <a:gdLst>
                <a:gd name="T0" fmla="*/ 1 w 855"/>
                <a:gd name="T1" fmla="*/ 0 h 1735"/>
                <a:gd name="T2" fmla="*/ 0 w 855"/>
                <a:gd name="T3" fmla="*/ 0 h 1735"/>
                <a:gd name="T4" fmla="*/ 0 w 855"/>
                <a:gd name="T5" fmla="*/ 0 h 1735"/>
                <a:gd name="T6" fmla="*/ 3 w 855"/>
                <a:gd name="T7" fmla="*/ 8 h 1735"/>
                <a:gd name="T8" fmla="*/ 4 w 855"/>
                <a:gd name="T9" fmla="*/ 8 h 1735"/>
                <a:gd name="T10" fmla="*/ 4 w 855"/>
                <a:gd name="T11" fmla="*/ 8 h 1735"/>
                <a:gd name="T12" fmla="*/ 1 w 855"/>
                <a:gd name="T13" fmla="*/ 0 h 17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5"/>
                <a:gd name="T22" fmla="*/ 0 h 1735"/>
                <a:gd name="T23" fmla="*/ 855 w 855"/>
                <a:gd name="T24" fmla="*/ 1735 h 17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5" h="1735">
                  <a:moveTo>
                    <a:pt x="125" y="0"/>
                  </a:moveTo>
                  <a:lnTo>
                    <a:pt x="63" y="27"/>
                  </a:lnTo>
                  <a:lnTo>
                    <a:pt x="0" y="55"/>
                  </a:lnTo>
                  <a:lnTo>
                    <a:pt x="731" y="1735"/>
                  </a:lnTo>
                  <a:lnTo>
                    <a:pt x="793" y="1708"/>
                  </a:lnTo>
                  <a:lnTo>
                    <a:pt x="855" y="1680"/>
                  </a:lnTo>
                  <a:lnTo>
                    <a:pt x="125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42" name="Freeform 232"/>
            <p:cNvSpPr>
              <a:spLocks/>
            </p:cNvSpPr>
            <p:nvPr/>
          </p:nvSpPr>
          <p:spPr bwMode="auto">
            <a:xfrm>
              <a:off x="2259" y="3048"/>
              <a:ext cx="22" cy="16"/>
            </a:xfrm>
            <a:custGeom>
              <a:avLst/>
              <a:gdLst>
                <a:gd name="T0" fmla="*/ 0 w 130"/>
                <a:gd name="T1" fmla="*/ 0 h 96"/>
                <a:gd name="T2" fmla="*/ 1 w 130"/>
                <a:gd name="T3" fmla="*/ 0 h 96"/>
                <a:gd name="T4" fmla="*/ 1 w 130"/>
                <a:gd name="T5" fmla="*/ 0 h 96"/>
                <a:gd name="T6" fmla="*/ 1 w 130"/>
                <a:gd name="T7" fmla="*/ 0 h 96"/>
                <a:gd name="T8" fmla="*/ 1 w 130"/>
                <a:gd name="T9" fmla="*/ 0 h 96"/>
                <a:gd name="T10" fmla="*/ 1 w 130"/>
                <a:gd name="T11" fmla="*/ 0 h 96"/>
                <a:gd name="T12" fmla="*/ 1 w 130"/>
                <a:gd name="T13" fmla="*/ 0 h 96"/>
                <a:gd name="T14" fmla="*/ 1 w 130"/>
                <a:gd name="T15" fmla="*/ 0 h 96"/>
                <a:gd name="T16" fmla="*/ 1 w 130"/>
                <a:gd name="T17" fmla="*/ 0 h 96"/>
                <a:gd name="T18" fmla="*/ 1 w 130"/>
                <a:gd name="T19" fmla="*/ 0 h 96"/>
                <a:gd name="T20" fmla="*/ 0 w 130"/>
                <a:gd name="T21" fmla="*/ 1 h 96"/>
                <a:gd name="T22" fmla="*/ 0 w 130"/>
                <a:gd name="T23" fmla="*/ 1 h 96"/>
                <a:gd name="T24" fmla="*/ 0 w 130"/>
                <a:gd name="T25" fmla="*/ 1 h 96"/>
                <a:gd name="T26" fmla="*/ 0 w 130"/>
                <a:gd name="T27" fmla="*/ 0 h 96"/>
                <a:gd name="T28" fmla="*/ 0 w 130"/>
                <a:gd name="T29" fmla="*/ 0 h 96"/>
                <a:gd name="T30" fmla="*/ 0 w 130"/>
                <a:gd name="T31" fmla="*/ 0 h 96"/>
                <a:gd name="T32" fmla="*/ 0 w 130"/>
                <a:gd name="T33" fmla="*/ 0 h 96"/>
                <a:gd name="T34" fmla="*/ 0 w 130"/>
                <a:gd name="T35" fmla="*/ 0 h 96"/>
                <a:gd name="T36" fmla="*/ 0 w 130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0"/>
                <a:gd name="T58" fmla="*/ 0 h 96"/>
                <a:gd name="T59" fmla="*/ 130 w 130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0" h="96">
                  <a:moveTo>
                    <a:pt x="62" y="28"/>
                  </a:moveTo>
                  <a:lnTo>
                    <a:pt x="124" y="0"/>
                  </a:lnTo>
                  <a:lnTo>
                    <a:pt x="128" y="14"/>
                  </a:lnTo>
                  <a:lnTo>
                    <a:pt x="130" y="27"/>
                  </a:lnTo>
                  <a:lnTo>
                    <a:pt x="129" y="40"/>
                  </a:lnTo>
                  <a:lnTo>
                    <a:pt x="125" y="53"/>
                  </a:lnTo>
                  <a:lnTo>
                    <a:pt x="119" y="65"/>
                  </a:lnTo>
                  <a:lnTo>
                    <a:pt x="111" y="76"/>
                  </a:lnTo>
                  <a:lnTo>
                    <a:pt x="101" y="84"/>
                  </a:lnTo>
                  <a:lnTo>
                    <a:pt x="90" y="90"/>
                  </a:lnTo>
                  <a:lnTo>
                    <a:pt x="76" y="94"/>
                  </a:lnTo>
                  <a:lnTo>
                    <a:pt x="63" y="96"/>
                  </a:lnTo>
                  <a:lnTo>
                    <a:pt x="50" y="95"/>
                  </a:lnTo>
                  <a:lnTo>
                    <a:pt x="36" y="91"/>
                  </a:lnTo>
                  <a:lnTo>
                    <a:pt x="25" y="85"/>
                  </a:lnTo>
                  <a:lnTo>
                    <a:pt x="14" y="77"/>
                  </a:lnTo>
                  <a:lnTo>
                    <a:pt x="6" y="67"/>
                  </a:lnTo>
                  <a:lnTo>
                    <a:pt x="0" y="55"/>
                  </a:lnTo>
                  <a:lnTo>
                    <a:pt x="62" y="2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43" name="Freeform 233"/>
            <p:cNvSpPr>
              <a:spLocks/>
            </p:cNvSpPr>
            <p:nvPr/>
          </p:nvSpPr>
          <p:spPr bwMode="auto">
            <a:xfrm>
              <a:off x="2259" y="3048"/>
              <a:ext cx="22" cy="16"/>
            </a:xfrm>
            <a:custGeom>
              <a:avLst/>
              <a:gdLst>
                <a:gd name="T0" fmla="*/ 1 w 130"/>
                <a:gd name="T1" fmla="*/ 0 h 96"/>
                <a:gd name="T2" fmla="*/ 1 w 130"/>
                <a:gd name="T3" fmla="*/ 0 h 96"/>
                <a:gd name="T4" fmla="*/ 1 w 130"/>
                <a:gd name="T5" fmla="*/ 0 h 96"/>
                <a:gd name="T6" fmla="*/ 1 w 130"/>
                <a:gd name="T7" fmla="*/ 0 h 96"/>
                <a:gd name="T8" fmla="*/ 1 w 130"/>
                <a:gd name="T9" fmla="*/ 0 h 96"/>
                <a:gd name="T10" fmla="*/ 1 w 130"/>
                <a:gd name="T11" fmla="*/ 0 h 96"/>
                <a:gd name="T12" fmla="*/ 1 w 130"/>
                <a:gd name="T13" fmla="*/ 0 h 96"/>
                <a:gd name="T14" fmla="*/ 1 w 130"/>
                <a:gd name="T15" fmla="*/ 0 h 96"/>
                <a:gd name="T16" fmla="*/ 1 w 130"/>
                <a:gd name="T17" fmla="*/ 0 h 96"/>
                <a:gd name="T18" fmla="*/ 0 w 130"/>
                <a:gd name="T19" fmla="*/ 1 h 96"/>
                <a:gd name="T20" fmla="*/ 0 w 130"/>
                <a:gd name="T21" fmla="*/ 1 h 96"/>
                <a:gd name="T22" fmla="*/ 0 w 130"/>
                <a:gd name="T23" fmla="*/ 1 h 96"/>
                <a:gd name="T24" fmla="*/ 0 w 130"/>
                <a:gd name="T25" fmla="*/ 0 h 96"/>
                <a:gd name="T26" fmla="*/ 0 w 130"/>
                <a:gd name="T27" fmla="*/ 0 h 96"/>
                <a:gd name="T28" fmla="*/ 0 w 130"/>
                <a:gd name="T29" fmla="*/ 0 h 96"/>
                <a:gd name="T30" fmla="*/ 0 w 130"/>
                <a:gd name="T31" fmla="*/ 0 h 96"/>
                <a:gd name="T32" fmla="*/ 0 w 130"/>
                <a:gd name="T33" fmla="*/ 0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0"/>
                <a:gd name="T52" fmla="*/ 0 h 96"/>
                <a:gd name="T53" fmla="*/ 130 w 13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0" h="96">
                  <a:moveTo>
                    <a:pt x="124" y="0"/>
                  </a:moveTo>
                  <a:lnTo>
                    <a:pt x="128" y="14"/>
                  </a:lnTo>
                  <a:lnTo>
                    <a:pt x="130" y="27"/>
                  </a:lnTo>
                  <a:lnTo>
                    <a:pt x="129" y="40"/>
                  </a:lnTo>
                  <a:lnTo>
                    <a:pt x="125" y="53"/>
                  </a:lnTo>
                  <a:lnTo>
                    <a:pt x="119" y="65"/>
                  </a:lnTo>
                  <a:lnTo>
                    <a:pt x="111" y="76"/>
                  </a:lnTo>
                  <a:lnTo>
                    <a:pt x="101" y="84"/>
                  </a:lnTo>
                  <a:lnTo>
                    <a:pt x="90" y="90"/>
                  </a:lnTo>
                  <a:lnTo>
                    <a:pt x="76" y="94"/>
                  </a:lnTo>
                  <a:lnTo>
                    <a:pt x="63" y="96"/>
                  </a:lnTo>
                  <a:lnTo>
                    <a:pt x="50" y="95"/>
                  </a:lnTo>
                  <a:lnTo>
                    <a:pt x="36" y="91"/>
                  </a:lnTo>
                  <a:lnTo>
                    <a:pt x="25" y="85"/>
                  </a:lnTo>
                  <a:lnTo>
                    <a:pt x="14" y="77"/>
                  </a:lnTo>
                  <a:lnTo>
                    <a:pt x="6" y="67"/>
                  </a:lnTo>
                  <a:lnTo>
                    <a:pt x="0" y="5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44" name="Freeform 234"/>
            <p:cNvSpPr>
              <a:spLocks/>
            </p:cNvSpPr>
            <p:nvPr/>
          </p:nvSpPr>
          <p:spPr bwMode="auto">
            <a:xfrm>
              <a:off x="387" y="2730"/>
              <a:ext cx="23" cy="11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8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1" y="26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45" name="Freeform 235"/>
            <p:cNvSpPr>
              <a:spLocks/>
            </p:cNvSpPr>
            <p:nvPr/>
          </p:nvSpPr>
          <p:spPr bwMode="auto">
            <a:xfrm>
              <a:off x="387" y="2730"/>
              <a:ext cx="23" cy="11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1" y="26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6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46" name="Freeform 236"/>
            <p:cNvSpPr>
              <a:spLocks/>
            </p:cNvSpPr>
            <p:nvPr/>
          </p:nvSpPr>
          <p:spPr bwMode="auto">
            <a:xfrm>
              <a:off x="387" y="2534"/>
              <a:ext cx="23" cy="196"/>
            </a:xfrm>
            <a:custGeom>
              <a:avLst/>
              <a:gdLst>
                <a:gd name="T0" fmla="*/ 0 w 137"/>
                <a:gd name="T1" fmla="*/ 5 h 1177"/>
                <a:gd name="T2" fmla="*/ 0 w 137"/>
                <a:gd name="T3" fmla="*/ 5 h 1177"/>
                <a:gd name="T4" fmla="*/ 1 w 137"/>
                <a:gd name="T5" fmla="*/ 5 h 1177"/>
                <a:gd name="T6" fmla="*/ 1 w 137"/>
                <a:gd name="T7" fmla="*/ 0 h 1177"/>
                <a:gd name="T8" fmla="*/ 0 w 137"/>
                <a:gd name="T9" fmla="*/ 0 h 1177"/>
                <a:gd name="T10" fmla="*/ 0 w 137"/>
                <a:gd name="T11" fmla="*/ 0 h 1177"/>
                <a:gd name="T12" fmla="*/ 0 w 137"/>
                <a:gd name="T13" fmla="*/ 5 h 1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177"/>
                <a:gd name="T23" fmla="*/ 137 w 137"/>
                <a:gd name="T24" fmla="*/ 1177 h 1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177">
                  <a:moveTo>
                    <a:pt x="0" y="1177"/>
                  </a:moveTo>
                  <a:lnTo>
                    <a:pt x="68" y="1177"/>
                  </a:lnTo>
                  <a:lnTo>
                    <a:pt x="137" y="1177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117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47" name="Freeform 237"/>
            <p:cNvSpPr>
              <a:spLocks/>
            </p:cNvSpPr>
            <p:nvPr/>
          </p:nvSpPr>
          <p:spPr bwMode="auto">
            <a:xfrm>
              <a:off x="387" y="2534"/>
              <a:ext cx="23" cy="196"/>
            </a:xfrm>
            <a:custGeom>
              <a:avLst/>
              <a:gdLst>
                <a:gd name="T0" fmla="*/ 0 w 137"/>
                <a:gd name="T1" fmla="*/ 5 h 1177"/>
                <a:gd name="T2" fmla="*/ 0 w 137"/>
                <a:gd name="T3" fmla="*/ 5 h 1177"/>
                <a:gd name="T4" fmla="*/ 1 w 137"/>
                <a:gd name="T5" fmla="*/ 5 h 1177"/>
                <a:gd name="T6" fmla="*/ 1 w 137"/>
                <a:gd name="T7" fmla="*/ 0 h 1177"/>
                <a:gd name="T8" fmla="*/ 0 w 137"/>
                <a:gd name="T9" fmla="*/ 0 h 1177"/>
                <a:gd name="T10" fmla="*/ 0 w 137"/>
                <a:gd name="T11" fmla="*/ 0 h 1177"/>
                <a:gd name="T12" fmla="*/ 0 w 137"/>
                <a:gd name="T13" fmla="*/ 5 h 1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177"/>
                <a:gd name="T23" fmla="*/ 137 w 137"/>
                <a:gd name="T24" fmla="*/ 1177 h 1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177">
                  <a:moveTo>
                    <a:pt x="0" y="1177"/>
                  </a:moveTo>
                  <a:lnTo>
                    <a:pt x="68" y="1177"/>
                  </a:lnTo>
                  <a:lnTo>
                    <a:pt x="137" y="1177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1177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48" name="Freeform 238"/>
            <p:cNvSpPr>
              <a:spLocks/>
            </p:cNvSpPr>
            <p:nvPr/>
          </p:nvSpPr>
          <p:spPr bwMode="auto">
            <a:xfrm>
              <a:off x="387" y="2522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8" y="69"/>
                  </a:moveTo>
                  <a:lnTo>
                    <a:pt x="0" y="69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1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5"/>
                  </a:lnTo>
                  <a:lnTo>
                    <a:pt x="137" y="69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49" name="Freeform 239"/>
            <p:cNvSpPr>
              <a:spLocks/>
            </p:cNvSpPr>
            <p:nvPr/>
          </p:nvSpPr>
          <p:spPr bwMode="auto">
            <a:xfrm>
              <a:off x="387" y="2522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1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5"/>
                  </a:lnTo>
                  <a:lnTo>
                    <a:pt x="137" y="6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0" name="Freeform 240"/>
            <p:cNvSpPr>
              <a:spLocks/>
            </p:cNvSpPr>
            <p:nvPr/>
          </p:nvSpPr>
          <p:spPr bwMode="auto">
            <a:xfrm>
              <a:off x="387" y="2522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1 h 137"/>
                <a:gd name="T4" fmla="*/ 0 w 68"/>
                <a:gd name="T5" fmla="*/ 1 h 137"/>
                <a:gd name="T6" fmla="*/ 0 w 68"/>
                <a:gd name="T7" fmla="*/ 1 h 137"/>
                <a:gd name="T8" fmla="*/ 0 w 68"/>
                <a:gd name="T9" fmla="*/ 1 h 137"/>
                <a:gd name="T10" fmla="*/ 0 w 68"/>
                <a:gd name="T11" fmla="*/ 1 h 137"/>
                <a:gd name="T12" fmla="*/ 0 w 68"/>
                <a:gd name="T13" fmla="*/ 1 h 137"/>
                <a:gd name="T14" fmla="*/ 0 w 68"/>
                <a:gd name="T15" fmla="*/ 1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0 h 137"/>
                <a:gd name="T24" fmla="*/ 0 w 68"/>
                <a:gd name="T25" fmla="*/ 0 h 137"/>
                <a:gd name="T26" fmla="*/ 0 w 68"/>
                <a:gd name="T27" fmla="*/ 0 h 137"/>
                <a:gd name="T28" fmla="*/ 0 w 68"/>
                <a:gd name="T29" fmla="*/ 0 h 137"/>
                <a:gd name="T30" fmla="*/ 0 w 68"/>
                <a:gd name="T31" fmla="*/ 0 h 137"/>
                <a:gd name="T32" fmla="*/ 0 w 68"/>
                <a:gd name="T33" fmla="*/ 0 h 137"/>
                <a:gd name="T34" fmla="*/ 0 w 68"/>
                <a:gd name="T35" fmla="*/ 0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68" y="69"/>
                  </a:moveTo>
                  <a:lnTo>
                    <a:pt x="68" y="137"/>
                  </a:lnTo>
                  <a:lnTo>
                    <a:pt x="55" y="136"/>
                  </a:lnTo>
                  <a:lnTo>
                    <a:pt x="41" y="132"/>
                  </a:lnTo>
                  <a:lnTo>
                    <a:pt x="30" y="126"/>
                  </a:lnTo>
                  <a:lnTo>
                    <a:pt x="20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9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51" name="Freeform 241"/>
            <p:cNvSpPr>
              <a:spLocks/>
            </p:cNvSpPr>
            <p:nvPr/>
          </p:nvSpPr>
          <p:spPr bwMode="auto">
            <a:xfrm>
              <a:off x="387" y="2522"/>
              <a:ext cx="12" cy="23"/>
            </a:xfrm>
            <a:custGeom>
              <a:avLst/>
              <a:gdLst>
                <a:gd name="T0" fmla="*/ 0 w 68"/>
                <a:gd name="T1" fmla="*/ 1 h 137"/>
                <a:gd name="T2" fmla="*/ 0 w 68"/>
                <a:gd name="T3" fmla="*/ 1 h 137"/>
                <a:gd name="T4" fmla="*/ 0 w 68"/>
                <a:gd name="T5" fmla="*/ 1 h 137"/>
                <a:gd name="T6" fmla="*/ 0 w 68"/>
                <a:gd name="T7" fmla="*/ 1 h 137"/>
                <a:gd name="T8" fmla="*/ 0 w 68"/>
                <a:gd name="T9" fmla="*/ 1 h 137"/>
                <a:gd name="T10" fmla="*/ 0 w 68"/>
                <a:gd name="T11" fmla="*/ 1 h 137"/>
                <a:gd name="T12" fmla="*/ 0 w 68"/>
                <a:gd name="T13" fmla="*/ 1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0 h 137"/>
                <a:gd name="T24" fmla="*/ 0 w 68"/>
                <a:gd name="T25" fmla="*/ 0 h 137"/>
                <a:gd name="T26" fmla="*/ 0 w 68"/>
                <a:gd name="T27" fmla="*/ 0 h 137"/>
                <a:gd name="T28" fmla="*/ 0 w 68"/>
                <a:gd name="T29" fmla="*/ 0 h 137"/>
                <a:gd name="T30" fmla="*/ 0 w 68"/>
                <a:gd name="T31" fmla="*/ 0 h 137"/>
                <a:gd name="T32" fmla="*/ 0 w 68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68" y="137"/>
                  </a:moveTo>
                  <a:lnTo>
                    <a:pt x="55" y="136"/>
                  </a:lnTo>
                  <a:lnTo>
                    <a:pt x="41" y="132"/>
                  </a:lnTo>
                  <a:lnTo>
                    <a:pt x="30" y="126"/>
                  </a:lnTo>
                  <a:lnTo>
                    <a:pt x="20" y="117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9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2" name="Freeform 242"/>
            <p:cNvSpPr>
              <a:spLocks/>
            </p:cNvSpPr>
            <p:nvPr/>
          </p:nvSpPr>
          <p:spPr bwMode="auto">
            <a:xfrm>
              <a:off x="399" y="2522"/>
              <a:ext cx="2049" cy="23"/>
            </a:xfrm>
            <a:custGeom>
              <a:avLst/>
              <a:gdLst>
                <a:gd name="T0" fmla="*/ 0 w 12299"/>
                <a:gd name="T1" fmla="*/ 0 h 137"/>
                <a:gd name="T2" fmla="*/ 0 w 12299"/>
                <a:gd name="T3" fmla="*/ 0 h 137"/>
                <a:gd name="T4" fmla="*/ 0 w 12299"/>
                <a:gd name="T5" fmla="*/ 1 h 137"/>
                <a:gd name="T6" fmla="*/ 57 w 12299"/>
                <a:gd name="T7" fmla="*/ 1 h 137"/>
                <a:gd name="T8" fmla="*/ 57 w 12299"/>
                <a:gd name="T9" fmla="*/ 0 h 137"/>
                <a:gd name="T10" fmla="*/ 57 w 12299"/>
                <a:gd name="T11" fmla="*/ 0 h 137"/>
                <a:gd name="T12" fmla="*/ 0 w 12299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99"/>
                <a:gd name="T22" fmla="*/ 0 h 137"/>
                <a:gd name="T23" fmla="*/ 12299 w 12299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99" h="137">
                  <a:moveTo>
                    <a:pt x="0" y="0"/>
                  </a:moveTo>
                  <a:lnTo>
                    <a:pt x="0" y="69"/>
                  </a:lnTo>
                  <a:lnTo>
                    <a:pt x="0" y="137"/>
                  </a:lnTo>
                  <a:lnTo>
                    <a:pt x="12299" y="137"/>
                  </a:lnTo>
                  <a:lnTo>
                    <a:pt x="12299" y="69"/>
                  </a:lnTo>
                  <a:lnTo>
                    <a:pt x="122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53" name="Freeform 243"/>
            <p:cNvSpPr>
              <a:spLocks/>
            </p:cNvSpPr>
            <p:nvPr/>
          </p:nvSpPr>
          <p:spPr bwMode="auto">
            <a:xfrm>
              <a:off x="399" y="2522"/>
              <a:ext cx="2049" cy="23"/>
            </a:xfrm>
            <a:custGeom>
              <a:avLst/>
              <a:gdLst>
                <a:gd name="T0" fmla="*/ 0 w 12299"/>
                <a:gd name="T1" fmla="*/ 0 h 137"/>
                <a:gd name="T2" fmla="*/ 0 w 12299"/>
                <a:gd name="T3" fmla="*/ 0 h 137"/>
                <a:gd name="T4" fmla="*/ 0 w 12299"/>
                <a:gd name="T5" fmla="*/ 1 h 137"/>
                <a:gd name="T6" fmla="*/ 57 w 12299"/>
                <a:gd name="T7" fmla="*/ 1 h 137"/>
                <a:gd name="T8" fmla="*/ 57 w 12299"/>
                <a:gd name="T9" fmla="*/ 0 h 137"/>
                <a:gd name="T10" fmla="*/ 57 w 12299"/>
                <a:gd name="T11" fmla="*/ 0 h 137"/>
                <a:gd name="T12" fmla="*/ 0 w 12299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99"/>
                <a:gd name="T22" fmla="*/ 0 h 137"/>
                <a:gd name="T23" fmla="*/ 12299 w 12299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99" h="137">
                  <a:moveTo>
                    <a:pt x="0" y="0"/>
                  </a:moveTo>
                  <a:lnTo>
                    <a:pt x="0" y="69"/>
                  </a:lnTo>
                  <a:lnTo>
                    <a:pt x="0" y="137"/>
                  </a:lnTo>
                  <a:lnTo>
                    <a:pt x="12299" y="137"/>
                  </a:lnTo>
                  <a:lnTo>
                    <a:pt x="12299" y="69"/>
                  </a:lnTo>
                  <a:lnTo>
                    <a:pt x="1229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4" name="Freeform 244"/>
            <p:cNvSpPr>
              <a:spLocks/>
            </p:cNvSpPr>
            <p:nvPr/>
          </p:nvSpPr>
          <p:spPr bwMode="auto">
            <a:xfrm>
              <a:off x="2448" y="2522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9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1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9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55" name="Freeform 245"/>
            <p:cNvSpPr>
              <a:spLocks/>
            </p:cNvSpPr>
            <p:nvPr/>
          </p:nvSpPr>
          <p:spPr bwMode="auto">
            <a:xfrm>
              <a:off x="2448" y="2522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1"/>
                  </a:lnTo>
                  <a:lnTo>
                    <a:pt x="57" y="31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9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7"/>
                  </a:lnTo>
                  <a:lnTo>
                    <a:pt x="38" y="126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6" name="Line 246"/>
            <p:cNvSpPr>
              <a:spLocks noChangeShapeType="1"/>
            </p:cNvSpPr>
            <p:nvPr/>
          </p:nvSpPr>
          <p:spPr bwMode="auto">
            <a:xfrm flipH="1">
              <a:off x="68" y="2730"/>
              <a:ext cx="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7" name="Line 247"/>
            <p:cNvSpPr>
              <a:spLocks noChangeShapeType="1"/>
            </p:cNvSpPr>
            <p:nvPr/>
          </p:nvSpPr>
          <p:spPr bwMode="auto">
            <a:xfrm flipV="1">
              <a:off x="399" y="2534"/>
              <a:ext cx="48" cy="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8" name="Line 248"/>
            <p:cNvSpPr>
              <a:spLocks noChangeShapeType="1"/>
            </p:cNvSpPr>
            <p:nvPr/>
          </p:nvSpPr>
          <p:spPr bwMode="auto">
            <a:xfrm flipV="1">
              <a:off x="399" y="2534"/>
              <a:ext cx="119" cy="1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59" name="Line 249"/>
            <p:cNvSpPr>
              <a:spLocks noChangeShapeType="1"/>
            </p:cNvSpPr>
            <p:nvPr/>
          </p:nvSpPr>
          <p:spPr bwMode="auto">
            <a:xfrm flipV="1">
              <a:off x="399" y="2534"/>
              <a:ext cx="189" cy="1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0" name="Freeform 250"/>
            <p:cNvSpPr>
              <a:spLocks/>
            </p:cNvSpPr>
            <p:nvPr/>
          </p:nvSpPr>
          <p:spPr bwMode="auto">
            <a:xfrm>
              <a:off x="431" y="2534"/>
              <a:ext cx="228" cy="228"/>
            </a:xfrm>
            <a:custGeom>
              <a:avLst/>
              <a:gdLst>
                <a:gd name="T0" fmla="*/ 0 w 1369"/>
                <a:gd name="T1" fmla="*/ 6 h 1370"/>
                <a:gd name="T2" fmla="*/ 1 w 1369"/>
                <a:gd name="T3" fmla="*/ 5 h 1370"/>
                <a:gd name="T4" fmla="*/ 6 w 1369"/>
                <a:gd name="T5" fmla="*/ 0 h 1370"/>
                <a:gd name="T6" fmla="*/ 0 60000 65536"/>
                <a:gd name="T7" fmla="*/ 0 60000 65536"/>
                <a:gd name="T8" fmla="*/ 0 60000 65536"/>
                <a:gd name="T9" fmla="*/ 0 w 1369"/>
                <a:gd name="T10" fmla="*/ 0 h 1370"/>
                <a:gd name="T11" fmla="*/ 1369 w 1369"/>
                <a:gd name="T12" fmla="*/ 1370 h 13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69" h="1370">
                  <a:moveTo>
                    <a:pt x="0" y="1370"/>
                  </a:moveTo>
                  <a:lnTo>
                    <a:pt x="194" y="1177"/>
                  </a:lnTo>
                  <a:lnTo>
                    <a:pt x="136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1" name="Freeform 251"/>
            <p:cNvSpPr>
              <a:spLocks/>
            </p:cNvSpPr>
            <p:nvPr/>
          </p:nvSpPr>
          <p:spPr bwMode="auto">
            <a:xfrm>
              <a:off x="491" y="2534"/>
              <a:ext cx="239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7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2" name="Freeform 252"/>
            <p:cNvSpPr>
              <a:spLocks/>
            </p:cNvSpPr>
            <p:nvPr/>
          </p:nvSpPr>
          <p:spPr bwMode="auto">
            <a:xfrm>
              <a:off x="561" y="2534"/>
              <a:ext cx="239" cy="238"/>
            </a:xfrm>
            <a:custGeom>
              <a:avLst/>
              <a:gdLst>
                <a:gd name="T0" fmla="*/ 0 w 1431"/>
                <a:gd name="T1" fmla="*/ 7 h 1432"/>
                <a:gd name="T2" fmla="*/ 1 w 1431"/>
                <a:gd name="T3" fmla="*/ 5 h 1432"/>
                <a:gd name="T4" fmla="*/ 7 w 1431"/>
                <a:gd name="T5" fmla="*/ 0 h 1432"/>
                <a:gd name="T6" fmla="*/ 0 60000 65536"/>
                <a:gd name="T7" fmla="*/ 0 60000 65536"/>
                <a:gd name="T8" fmla="*/ 0 60000 65536"/>
                <a:gd name="T9" fmla="*/ 0 w 1431"/>
                <a:gd name="T10" fmla="*/ 0 h 1432"/>
                <a:gd name="T11" fmla="*/ 1431 w 1431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1" h="1432">
                  <a:moveTo>
                    <a:pt x="0" y="1432"/>
                  </a:moveTo>
                  <a:lnTo>
                    <a:pt x="256" y="1177"/>
                  </a:lnTo>
                  <a:lnTo>
                    <a:pt x="143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3" name="Freeform 253"/>
            <p:cNvSpPr>
              <a:spLocks/>
            </p:cNvSpPr>
            <p:nvPr/>
          </p:nvSpPr>
          <p:spPr bwMode="auto">
            <a:xfrm>
              <a:off x="632" y="2534"/>
              <a:ext cx="239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7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4" name="Freeform 254"/>
            <p:cNvSpPr>
              <a:spLocks/>
            </p:cNvSpPr>
            <p:nvPr/>
          </p:nvSpPr>
          <p:spPr bwMode="auto">
            <a:xfrm>
              <a:off x="703" y="2534"/>
              <a:ext cx="238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7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5" name="Freeform 255"/>
            <p:cNvSpPr>
              <a:spLocks/>
            </p:cNvSpPr>
            <p:nvPr/>
          </p:nvSpPr>
          <p:spPr bwMode="auto">
            <a:xfrm>
              <a:off x="773" y="2534"/>
              <a:ext cx="239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7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6" name="Freeform 256"/>
            <p:cNvSpPr>
              <a:spLocks/>
            </p:cNvSpPr>
            <p:nvPr/>
          </p:nvSpPr>
          <p:spPr bwMode="auto">
            <a:xfrm>
              <a:off x="844" y="2534"/>
              <a:ext cx="238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7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7" name="Freeform 257"/>
            <p:cNvSpPr>
              <a:spLocks/>
            </p:cNvSpPr>
            <p:nvPr/>
          </p:nvSpPr>
          <p:spPr bwMode="auto">
            <a:xfrm>
              <a:off x="914" y="2534"/>
              <a:ext cx="239" cy="238"/>
            </a:xfrm>
            <a:custGeom>
              <a:avLst/>
              <a:gdLst>
                <a:gd name="T0" fmla="*/ 0 w 1431"/>
                <a:gd name="T1" fmla="*/ 7 h 1432"/>
                <a:gd name="T2" fmla="*/ 1 w 1431"/>
                <a:gd name="T3" fmla="*/ 5 h 1432"/>
                <a:gd name="T4" fmla="*/ 7 w 1431"/>
                <a:gd name="T5" fmla="*/ 0 h 1432"/>
                <a:gd name="T6" fmla="*/ 0 60000 65536"/>
                <a:gd name="T7" fmla="*/ 0 60000 65536"/>
                <a:gd name="T8" fmla="*/ 0 60000 65536"/>
                <a:gd name="T9" fmla="*/ 0 w 1431"/>
                <a:gd name="T10" fmla="*/ 0 h 1432"/>
                <a:gd name="T11" fmla="*/ 1431 w 1431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1" h="1432">
                  <a:moveTo>
                    <a:pt x="0" y="1432"/>
                  </a:moveTo>
                  <a:lnTo>
                    <a:pt x="255" y="1177"/>
                  </a:lnTo>
                  <a:lnTo>
                    <a:pt x="143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8" name="Freeform 258"/>
            <p:cNvSpPr>
              <a:spLocks/>
            </p:cNvSpPr>
            <p:nvPr/>
          </p:nvSpPr>
          <p:spPr bwMode="auto">
            <a:xfrm>
              <a:off x="985" y="2534"/>
              <a:ext cx="238" cy="238"/>
            </a:xfrm>
            <a:custGeom>
              <a:avLst/>
              <a:gdLst>
                <a:gd name="T0" fmla="*/ 0 w 1432"/>
                <a:gd name="T1" fmla="*/ 7 h 1432"/>
                <a:gd name="T2" fmla="*/ 1 w 1432"/>
                <a:gd name="T3" fmla="*/ 5 h 1432"/>
                <a:gd name="T4" fmla="*/ 7 w 1432"/>
                <a:gd name="T5" fmla="*/ 0 h 1432"/>
                <a:gd name="T6" fmla="*/ 0 60000 65536"/>
                <a:gd name="T7" fmla="*/ 0 60000 65536"/>
                <a:gd name="T8" fmla="*/ 0 60000 65536"/>
                <a:gd name="T9" fmla="*/ 0 w 1432"/>
                <a:gd name="T10" fmla="*/ 0 h 1432"/>
                <a:gd name="T11" fmla="*/ 1432 w 1432"/>
                <a:gd name="T12" fmla="*/ 1432 h 1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2" h="1432">
                  <a:moveTo>
                    <a:pt x="0" y="1432"/>
                  </a:moveTo>
                  <a:lnTo>
                    <a:pt x="256" y="1177"/>
                  </a:lnTo>
                  <a:lnTo>
                    <a:pt x="14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69" name="Line 259"/>
            <p:cNvSpPr>
              <a:spLocks noChangeShapeType="1"/>
            </p:cNvSpPr>
            <p:nvPr/>
          </p:nvSpPr>
          <p:spPr bwMode="auto">
            <a:xfrm flipV="1">
              <a:off x="399" y="3375"/>
              <a:ext cx="54" cy="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0" name="Line 260"/>
            <p:cNvSpPr>
              <a:spLocks noChangeShapeType="1"/>
            </p:cNvSpPr>
            <p:nvPr/>
          </p:nvSpPr>
          <p:spPr bwMode="auto">
            <a:xfrm flipV="1">
              <a:off x="1098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1" name="Line 261"/>
            <p:cNvSpPr>
              <a:spLocks noChangeShapeType="1"/>
            </p:cNvSpPr>
            <p:nvPr/>
          </p:nvSpPr>
          <p:spPr bwMode="auto">
            <a:xfrm flipV="1">
              <a:off x="453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2" name="Line 262"/>
            <p:cNvSpPr>
              <a:spLocks noChangeShapeType="1"/>
            </p:cNvSpPr>
            <p:nvPr/>
          </p:nvSpPr>
          <p:spPr bwMode="auto">
            <a:xfrm flipV="1">
              <a:off x="1055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3" name="Line 263"/>
            <p:cNvSpPr>
              <a:spLocks noChangeShapeType="1"/>
            </p:cNvSpPr>
            <p:nvPr/>
          </p:nvSpPr>
          <p:spPr bwMode="auto">
            <a:xfrm flipV="1">
              <a:off x="399" y="3375"/>
              <a:ext cx="125" cy="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4" name="Line 264"/>
            <p:cNvSpPr>
              <a:spLocks noChangeShapeType="1"/>
            </p:cNvSpPr>
            <p:nvPr/>
          </p:nvSpPr>
          <p:spPr bwMode="auto">
            <a:xfrm flipV="1">
              <a:off x="1169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5" name="Line 265"/>
            <p:cNvSpPr>
              <a:spLocks noChangeShapeType="1"/>
            </p:cNvSpPr>
            <p:nvPr/>
          </p:nvSpPr>
          <p:spPr bwMode="auto">
            <a:xfrm flipV="1">
              <a:off x="524" y="3332"/>
              <a:ext cx="4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6" name="Line 266"/>
            <p:cNvSpPr>
              <a:spLocks noChangeShapeType="1"/>
            </p:cNvSpPr>
            <p:nvPr/>
          </p:nvSpPr>
          <p:spPr bwMode="auto">
            <a:xfrm flipV="1">
              <a:off x="1126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7" name="Line 267"/>
            <p:cNvSpPr>
              <a:spLocks noChangeShapeType="1"/>
            </p:cNvSpPr>
            <p:nvPr/>
          </p:nvSpPr>
          <p:spPr bwMode="auto">
            <a:xfrm flipV="1">
              <a:off x="399" y="3375"/>
              <a:ext cx="195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8" name="Line 268"/>
            <p:cNvSpPr>
              <a:spLocks noChangeShapeType="1"/>
            </p:cNvSpPr>
            <p:nvPr/>
          </p:nvSpPr>
          <p:spPr bwMode="auto">
            <a:xfrm flipV="1">
              <a:off x="1239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79" name="Line 269"/>
            <p:cNvSpPr>
              <a:spLocks noChangeShapeType="1"/>
            </p:cNvSpPr>
            <p:nvPr/>
          </p:nvSpPr>
          <p:spPr bwMode="auto">
            <a:xfrm flipV="1">
              <a:off x="594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0" name="Line 270"/>
            <p:cNvSpPr>
              <a:spLocks noChangeShapeType="1"/>
            </p:cNvSpPr>
            <p:nvPr/>
          </p:nvSpPr>
          <p:spPr bwMode="auto">
            <a:xfrm flipV="1">
              <a:off x="1197" y="2730"/>
              <a:ext cx="42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1" name="Line 271"/>
            <p:cNvSpPr>
              <a:spLocks noChangeShapeType="1"/>
            </p:cNvSpPr>
            <p:nvPr/>
          </p:nvSpPr>
          <p:spPr bwMode="auto">
            <a:xfrm flipV="1">
              <a:off x="469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2" name="Line 272"/>
            <p:cNvSpPr>
              <a:spLocks noChangeShapeType="1"/>
            </p:cNvSpPr>
            <p:nvPr/>
          </p:nvSpPr>
          <p:spPr bwMode="auto">
            <a:xfrm flipV="1">
              <a:off x="1310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3" name="Line 273"/>
            <p:cNvSpPr>
              <a:spLocks noChangeShapeType="1"/>
            </p:cNvSpPr>
            <p:nvPr/>
          </p:nvSpPr>
          <p:spPr bwMode="auto">
            <a:xfrm flipV="1">
              <a:off x="665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4" name="Line 274"/>
            <p:cNvSpPr>
              <a:spLocks noChangeShapeType="1"/>
            </p:cNvSpPr>
            <p:nvPr/>
          </p:nvSpPr>
          <p:spPr bwMode="auto">
            <a:xfrm flipV="1">
              <a:off x="1267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5" name="Line 275"/>
            <p:cNvSpPr>
              <a:spLocks noChangeShapeType="1"/>
            </p:cNvSpPr>
            <p:nvPr/>
          </p:nvSpPr>
          <p:spPr bwMode="auto">
            <a:xfrm flipV="1">
              <a:off x="539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6" name="Line 276"/>
            <p:cNvSpPr>
              <a:spLocks noChangeShapeType="1"/>
            </p:cNvSpPr>
            <p:nvPr/>
          </p:nvSpPr>
          <p:spPr bwMode="auto">
            <a:xfrm flipV="1">
              <a:off x="1380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7" name="Line 277"/>
            <p:cNvSpPr>
              <a:spLocks noChangeShapeType="1"/>
            </p:cNvSpPr>
            <p:nvPr/>
          </p:nvSpPr>
          <p:spPr bwMode="auto">
            <a:xfrm flipV="1">
              <a:off x="735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8" name="Line 278"/>
            <p:cNvSpPr>
              <a:spLocks noChangeShapeType="1"/>
            </p:cNvSpPr>
            <p:nvPr/>
          </p:nvSpPr>
          <p:spPr bwMode="auto">
            <a:xfrm flipV="1">
              <a:off x="1337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89" name="Line 279"/>
            <p:cNvSpPr>
              <a:spLocks noChangeShapeType="1"/>
            </p:cNvSpPr>
            <p:nvPr/>
          </p:nvSpPr>
          <p:spPr bwMode="auto">
            <a:xfrm flipV="1">
              <a:off x="610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0" name="Line 280"/>
            <p:cNvSpPr>
              <a:spLocks noChangeShapeType="1"/>
            </p:cNvSpPr>
            <p:nvPr/>
          </p:nvSpPr>
          <p:spPr bwMode="auto">
            <a:xfrm flipV="1">
              <a:off x="1451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1" name="Line 281"/>
            <p:cNvSpPr>
              <a:spLocks noChangeShapeType="1"/>
            </p:cNvSpPr>
            <p:nvPr/>
          </p:nvSpPr>
          <p:spPr bwMode="auto">
            <a:xfrm flipV="1">
              <a:off x="806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2" name="Line 282"/>
            <p:cNvSpPr>
              <a:spLocks noChangeShapeType="1"/>
            </p:cNvSpPr>
            <p:nvPr/>
          </p:nvSpPr>
          <p:spPr bwMode="auto">
            <a:xfrm flipV="1">
              <a:off x="1408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3" name="Line 283"/>
            <p:cNvSpPr>
              <a:spLocks noChangeShapeType="1"/>
            </p:cNvSpPr>
            <p:nvPr/>
          </p:nvSpPr>
          <p:spPr bwMode="auto">
            <a:xfrm flipV="1">
              <a:off x="680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4" name="Line 284"/>
            <p:cNvSpPr>
              <a:spLocks noChangeShapeType="1"/>
            </p:cNvSpPr>
            <p:nvPr/>
          </p:nvSpPr>
          <p:spPr bwMode="auto">
            <a:xfrm flipV="1">
              <a:off x="1521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5" name="Line 285"/>
            <p:cNvSpPr>
              <a:spLocks noChangeShapeType="1"/>
            </p:cNvSpPr>
            <p:nvPr/>
          </p:nvSpPr>
          <p:spPr bwMode="auto">
            <a:xfrm flipV="1">
              <a:off x="876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6" name="Line 286"/>
            <p:cNvSpPr>
              <a:spLocks noChangeShapeType="1"/>
            </p:cNvSpPr>
            <p:nvPr/>
          </p:nvSpPr>
          <p:spPr bwMode="auto">
            <a:xfrm flipV="1">
              <a:off x="1479" y="2730"/>
              <a:ext cx="42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7" name="Line 287"/>
            <p:cNvSpPr>
              <a:spLocks noChangeShapeType="1"/>
            </p:cNvSpPr>
            <p:nvPr/>
          </p:nvSpPr>
          <p:spPr bwMode="auto">
            <a:xfrm flipV="1">
              <a:off x="751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8" name="Line 288"/>
            <p:cNvSpPr>
              <a:spLocks noChangeShapeType="1"/>
            </p:cNvSpPr>
            <p:nvPr/>
          </p:nvSpPr>
          <p:spPr bwMode="auto">
            <a:xfrm flipV="1">
              <a:off x="1592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99" name="Line 289"/>
            <p:cNvSpPr>
              <a:spLocks noChangeShapeType="1"/>
            </p:cNvSpPr>
            <p:nvPr/>
          </p:nvSpPr>
          <p:spPr bwMode="auto">
            <a:xfrm flipV="1">
              <a:off x="947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0" name="Line 290"/>
            <p:cNvSpPr>
              <a:spLocks noChangeShapeType="1"/>
            </p:cNvSpPr>
            <p:nvPr/>
          </p:nvSpPr>
          <p:spPr bwMode="auto">
            <a:xfrm flipV="1">
              <a:off x="1549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1" name="Line 291"/>
            <p:cNvSpPr>
              <a:spLocks noChangeShapeType="1"/>
            </p:cNvSpPr>
            <p:nvPr/>
          </p:nvSpPr>
          <p:spPr bwMode="auto">
            <a:xfrm flipV="1">
              <a:off x="822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2" name="Line 292"/>
            <p:cNvSpPr>
              <a:spLocks noChangeShapeType="1"/>
            </p:cNvSpPr>
            <p:nvPr/>
          </p:nvSpPr>
          <p:spPr bwMode="auto">
            <a:xfrm flipV="1">
              <a:off x="1663" y="2534"/>
              <a:ext cx="195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3" name="Line 293"/>
            <p:cNvSpPr>
              <a:spLocks noChangeShapeType="1"/>
            </p:cNvSpPr>
            <p:nvPr/>
          </p:nvSpPr>
          <p:spPr bwMode="auto">
            <a:xfrm flipV="1">
              <a:off x="1018" y="3332"/>
              <a:ext cx="4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4" name="Line 294"/>
            <p:cNvSpPr>
              <a:spLocks noChangeShapeType="1"/>
            </p:cNvSpPr>
            <p:nvPr/>
          </p:nvSpPr>
          <p:spPr bwMode="auto">
            <a:xfrm flipV="1">
              <a:off x="1620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5" name="Line 295"/>
            <p:cNvSpPr>
              <a:spLocks noChangeShapeType="1"/>
            </p:cNvSpPr>
            <p:nvPr/>
          </p:nvSpPr>
          <p:spPr bwMode="auto">
            <a:xfrm flipV="1">
              <a:off x="892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6" name="Line 296"/>
            <p:cNvSpPr>
              <a:spLocks noChangeShapeType="1"/>
            </p:cNvSpPr>
            <p:nvPr/>
          </p:nvSpPr>
          <p:spPr bwMode="auto">
            <a:xfrm flipV="1">
              <a:off x="1733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7" name="Line 297"/>
            <p:cNvSpPr>
              <a:spLocks noChangeShapeType="1"/>
            </p:cNvSpPr>
            <p:nvPr/>
          </p:nvSpPr>
          <p:spPr bwMode="auto">
            <a:xfrm flipV="1">
              <a:off x="1088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8" name="Line 298"/>
            <p:cNvSpPr>
              <a:spLocks noChangeShapeType="1"/>
            </p:cNvSpPr>
            <p:nvPr/>
          </p:nvSpPr>
          <p:spPr bwMode="auto">
            <a:xfrm flipV="1">
              <a:off x="1690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09" name="Line 299"/>
            <p:cNvSpPr>
              <a:spLocks noChangeShapeType="1"/>
            </p:cNvSpPr>
            <p:nvPr/>
          </p:nvSpPr>
          <p:spPr bwMode="auto">
            <a:xfrm flipV="1">
              <a:off x="963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0" name="Line 300"/>
            <p:cNvSpPr>
              <a:spLocks noChangeShapeType="1"/>
            </p:cNvSpPr>
            <p:nvPr/>
          </p:nvSpPr>
          <p:spPr bwMode="auto">
            <a:xfrm flipV="1">
              <a:off x="1804" y="2534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1" name="Line 301"/>
            <p:cNvSpPr>
              <a:spLocks noChangeShapeType="1"/>
            </p:cNvSpPr>
            <p:nvPr/>
          </p:nvSpPr>
          <p:spPr bwMode="auto">
            <a:xfrm flipV="1">
              <a:off x="1159" y="3332"/>
              <a:ext cx="4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2" name="Line 302"/>
            <p:cNvSpPr>
              <a:spLocks noChangeShapeType="1"/>
            </p:cNvSpPr>
            <p:nvPr/>
          </p:nvSpPr>
          <p:spPr bwMode="auto">
            <a:xfrm flipV="1">
              <a:off x="1761" y="2730"/>
              <a:ext cx="43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3" name="Line 303"/>
            <p:cNvSpPr>
              <a:spLocks noChangeShapeType="1"/>
            </p:cNvSpPr>
            <p:nvPr/>
          </p:nvSpPr>
          <p:spPr bwMode="auto">
            <a:xfrm flipV="1">
              <a:off x="1033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4" name="Line 304"/>
            <p:cNvSpPr>
              <a:spLocks noChangeShapeType="1"/>
            </p:cNvSpPr>
            <p:nvPr/>
          </p:nvSpPr>
          <p:spPr bwMode="auto">
            <a:xfrm flipV="1">
              <a:off x="1862" y="2534"/>
              <a:ext cx="208" cy="2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5" name="Line 305"/>
            <p:cNvSpPr>
              <a:spLocks noChangeShapeType="1"/>
            </p:cNvSpPr>
            <p:nvPr/>
          </p:nvSpPr>
          <p:spPr bwMode="auto">
            <a:xfrm flipV="1">
              <a:off x="1229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6" name="Line 306"/>
            <p:cNvSpPr>
              <a:spLocks noChangeShapeType="1"/>
            </p:cNvSpPr>
            <p:nvPr/>
          </p:nvSpPr>
          <p:spPr bwMode="auto">
            <a:xfrm flipV="1">
              <a:off x="1831" y="2742"/>
              <a:ext cx="31" cy="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7" name="Line 307"/>
            <p:cNvSpPr>
              <a:spLocks noChangeShapeType="1"/>
            </p:cNvSpPr>
            <p:nvPr/>
          </p:nvSpPr>
          <p:spPr bwMode="auto">
            <a:xfrm flipV="1">
              <a:off x="1104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8" name="Line 308"/>
            <p:cNvSpPr>
              <a:spLocks noChangeShapeType="1"/>
            </p:cNvSpPr>
            <p:nvPr/>
          </p:nvSpPr>
          <p:spPr bwMode="auto">
            <a:xfrm flipV="1">
              <a:off x="1902" y="2534"/>
              <a:ext cx="239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19" name="Line 309"/>
            <p:cNvSpPr>
              <a:spLocks noChangeShapeType="1"/>
            </p:cNvSpPr>
            <p:nvPr/>
          </p:nvSpPr>
          <p:spPr bwMode="auto">
            <a:xfrm flipV="1">
              <a:off x="1300" y="3332"/>
              <a:ext cx="4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0" name="Line 310"/>
            <p:cNvSpPr>
              <a:spLocks noChangeShapeType="1"/>
            </p:cNvSpPr>
            <p:nvPr/>
          </p:nvSpPr>
          <p:spPr bwMode="auto">
            <a:xfrm flipV="1">
              <a:off x="1174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1" name="Line 311"/>
            <p:cNvSpPr>
              <a:spLocks noChangeShapeType="1"/>
            </p:cNvSpPr>
            <p:nvPr/>
          </p:nvSpPr>
          <p:spPr bwMode="auto">
            <a:xfrm flipV="1">
              <a:off x="1973" y="2534"/>
              <a:ext cx="238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2" name="Line 312"/>
            <p:cNvSpPr>
              <a:spLocks noChangeShapeType="1"/>
            </p:cNvSpPr>
            <p:nvPr/>
          </p:nvSpPr>
          <p:spPr bwMode="auto">
            <a:xfrm flipV="1">
              <a:off x="1370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3" name="Line 313"/>
            <p:cNvSpPr>
              <a:spLocks noChangeShapeType="1"/>
            </p:cNvSpPr>
            <p:nvPr/>
          </p:nvSpPr>
          <p:spPr bwMode="auto">
            <a:xfrm flipV="1">
              <a:off x="1245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4" name="Line 314"/>
            <p:cNvSpPr>
              <a:spLocks noChangeShapeType="1"/>
            </p:cNvSpPr>
            <p:nvPr/>
          </p:nvSpPr>
          <p:spPr bwMode="auto">
            <a:xfrm flipV="1">
              <a:off x="2043" y="2534"/>
              <a:ext cx="239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5" name="Line 315"/>
            <p:cNvSpPr>
              <a:spLocks noChangeShapeType="1"/>
            </p:cNvSpPr>
            <p:nvPr/>
          </p:nvSpPr>
          <p:spPr bwMode="auto">
            <a:xfrm flipV="1">
              <a:off x="1441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6" name="Line 316"/>
            <p:cNvSpPr>
              <a:spLocks noChangeShapeType="1"/>
            </p:cNvSpPr>
            <p:nvPr/>
          </p:nvSpPr>
          <p:spPr bwMode="auto">
            <a:xfrm flipV="1">
              <a:off x="1316" y="3375"/>
              <a:ext cx="195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7" name="Line 317"/>
            <p:cNvSpPr>
              <a:spLocks noChangeShapeType="1"/>
            </p:cNvSpPr>
            <p:nvPr/>
          </p:nvSpPr>
          <p:spPr bwMode="auto">
            <a:xfrm flipV="1">
              <a:off x="2114" y="2534"/>
              <a:ext cx="238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8" name="Line 318"/>
            <p:cNvSpPr>
              <a:spLocks noChangeShapeType="1"/>
            </p:cNvSpPr>
            <p:nvPr/>
          </p:nvSpPr>
          <p:spPr bwMode="auto">
            <a:xfrm flipV="1">
              <a:off x="1511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29" name="Line 319"/>
            <p:cNvSpPr>
              <a:spLocks noChangeShapeType="1"/>
            </p:cNvSpPr>
            <p:nvPr/>
          </p:nvSpPr>
          <p:spPr bwMode="auto">
            <a:xfrm flipV="1">
              <a:off x="1386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0" name="Line 320"/>
            <p:cNvSpPr>
              <a:spLocks noChangeShapeType="1"/>
            </p:cNvSpPr>
            <p:nvPr/>
          </p:nvSpPr>
          <p:spPr bwMode="auto">
            <a:xfrm flipV="1">
              <a:off x="2159" y="2534"/>
              <a:ext cx="264" cy="26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1" name="Line 321"/>
            <p:cNvSpPr>
              <a:spLocks noChangeShapeType="1"/>
            </p:cNvSpPr>
            <p:nvPr/>
          </p:nvSpPr>
          <p:spPr bwMode="auto">
            <a:xfrm flipV="1">
              <a:off x="1582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2" name="Line 322"/>
            <p:cNvSpPr>
              <a:spLocks noChangeShapeType="1"/>
            </p:cNvSpPr>
            <p:nvPr/>
          </p:nvSpPr>
          <p:spPr bwMode="auto">
            <a:xfrm flipV="1">
              <a:off x="1457" y="3375"/>
              <a:ext cx="195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3" name="Line 323"/>
            <p:cNvSpPr>
              <a:spLocks noChangeShapeType="1"/>
            </p:cNvSpPr>
            <p:nvPr/>
          </p:nvSpPr>
          <p:spPr bwMode="auto">
            <a:xfrm flipV="1">
              <a:off x="2180" y="2562"/>
              <a:ext cx="285" cy="2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4" name="Line 324"/>
            <p:cNvSpPr>
              <a:spLocks noChangeShapeType="1"/>
            </p:cNvSpPr>
            <p:nvPr/>
          </p:nvSpPr>
          <p:spPr bwMode="auto">
            <a:xfrm flipV="1">
              <a:off x="1652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5" name="Line 325"/>
            <p:cNvSpPr>
              <a:spLocks noChangeShapeType="1"/>
            </p:cNvSpPr>
            <p:nvPr/>
          </p:nvSpPr>
          <p:spPr bwMode="auto">
            <a:xfrm flipV="1">
              <a:off x="1527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6" name="Line 326"/>
            <p:cNvSpPr>
              <a:spLocks noChangeShapeType="1"/>
            </p:cNvSpPr>
            <p:nvPr/>
          </p:nvSpPr>
          <p:spPr bwMode="auto">
            <a:xfrm flipV="1">
              <a:off x="2202" y="2609"/>
              <a:ext cx="286" cy="2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7" name="Line 327"/>
            <p:cNvSpPr>
              <a:spLocks noChangeShapeType="1"/>
            </p:cNvSpPr>
            <p:nvPr/>
          </p:nvSpPr>
          <p:spPr bwMode="auto">
            <a:xfrm flipV="1">
              <a:off x="1723" y="3332"/>
              <a:ext cx="43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8" name="Line 328"/>
            <p:cNvSpPr>
              <a:spLocks noChangeShapeType="1"/>
            </p:cNvSpPr>
            <p:nvPr/>
          </p:nvSpPr>
          <p:spPr bwMode="auto">
            <a:xfrm flipV="1">
              <a:off x="1598" y="3375"/>
              <a:ext cx="196" cy="1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39" name="Line 329"/>
            <p:cNvSpPr>
              <a:spLocks noChangeShapeType="1"/>
            </p:cNvSpPr>
            <p:nvPr/>
          </p:nvSpPr>
          <p:spPr bwMode="auto">
            <a:xfrm flipV="1">
              <a:off x="2223" y="2661"/>
              <a:ext cx="284" cy="2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0" name="Line 330"/>
            <p:cNvSpPr>
              <a:spLocks noChangeShapeType="1"/>
            </p:cNvSpPr>
            <p:nvPr/>
          </p:nvSpPr>
          <p:spPr bwMode="auto">
            <a:xfrm flipV="1">
              <a:off x="1794" y="3332"/>
              <a:ext cx="4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1" name="Line 331"/>
            <p:cNvSpPr>
              <a:spLocks noChangeShapeType="1"/>
            </p:cNvSpPr>
            <p:nvPr/>
          </p:nvSpPr>
          <p:spPr bwMode="auto">
            <a:xfrm flipV="1">
              <a:off x="1668" y="3332"/>
              <a:ext cx="239" cy="23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Line 332"/>
            <p:cNvSpPr>
              <a:spLocks noChangeShapeType="1"/>
            </p:cNvSpPr>
            <p:nvPr/>
          </p:nvSpPr>
          <p:spPr bwMode="auto">
            <a:xfrm flipV="1">
              <a:off x="2244" y="2717"/>
              <a:ext cx="278" cy="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333"/>
            <p:cNvSpPr>
              <a:spLocks noChangeShapeType="1"/>
            </p:cNvSpPr>
            <p:nvPr/>
          </p:nvSpPr>
          <p:spPr bwMode="auto">
            <a:xfrm flipV="1">
              <a:off x="1739" y="3332"/>
              <a:ext cx="239" cy="23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Line 334"/>
            <p:cNvSpPr>
              <a:spLocks noChangeShapeType="1"/>
            </p:cNvSpPr>
            <p:nvPr/>
          </p:nvSpPr>
          <p:spPr bwMode="auto">
            <a:xfrm flipV="1">
              <a:off x="2266" y="2778"/>
              <a:ext cx="266" cy="26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Line 335"/>
            <p:cNvSpPr>
              <a:spLocks noChangeShapeType="1"/>
            </p:cNvSpPr>
            <p:nvPr/>
          </p:nvSpPr>
          <p:spPr bwMode="auto">
            <a:xfrm flipV="1">
              <a:off x="1809" y="3332"/>
              <a:ext cx="239" cy="23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Line 336"/>
            <p:cNvSpPr>
              <a:spLocks noChangeShapeType="1"/>
            </p:cNvSpPr>
            <p:nvPr/>
          </p:nvSpPr>
          <p:spPr bwMode="auto">
            <a:xfrm flipV="1">
              <a:off x="2328" y="2846"/>
              <a:ext cx="207" cy="2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7" name="Line 337"/>
            <p:cNvSpPr>
              <a:spLocks noChangeShapeType="1"/>
            </p:cNvSpPr>
            <p:nvPr/>
          </p:nvSpPr>
          <p:spPr bwMode="auto">
            <a:xfrm flipV="1">
              <a:off x="2224" y="3052"/>
              <a:ext cx="104" cy="10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8" name="Line 338"/>
            <p:cNvSpPr>
              <a:spLocks noChangeShapeType="1"/>
            </p:cNvSpPr>
            <p:nvPr/>
          </p:nvSpPr>
          <p:spPr bwMode="auto">
            <a:xfrm flipV="1">
              <a:off x="1880" y="3332"/>
              <a:ext cx="239" cy="23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Line 339"/>
            <p:cNvSpPr>
              <a:spLocks noChangeShapeType="1"/>
            </p:cNvSpPr>
            <p:nvPr/>
          </p:nvSpPr>
          <p:spPr bwMode="auto">
            <a:xfrm flipV="1">
              <a:off x="2398" y="2923"/>
              <a:ext cx="130" cy="1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0" name="Line 340"/>
            <p:cNvSpPr>
              <a:spLocks noChangeShapeType="1"/>
            </p:cNvSpPr>
            <p:nvPr/>
          </p:nvSpPr>
          <p:spPr bwMode="auto">
            <a:xfrm flipV="1">
              <a:off x="2170" y="3052"/>
              <a:ext cx="228" cy="2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Freeform 341"/>
            <p:cNvSpPr>
              <a:spLocks/>
            </p:cNvSpPr>
            <p:nvPr/>
          </p:nvSpPr>
          <p:spPr bwMode="auto">
            <a:xfrm>
              <a:off x="1950" y="3017"/>
              <a:ext cx="554" cy="554"/>
            </a:xfrm>
            <a:custGeom>
              <a:avLst/>
              <a:gdLst>
                <a:gd name="T0" fmla="*/ 0 w 3322"/>
                <a:gd name="T1" fmla="*/ 15 h 3324"/>
                <a:gd name="T2" fmla="*/ 15 w 3322"/>
                <a:gd name="T3" fmla="*/ 1 h 3324"/>
                <a:gd name="T4" fmla="*/ 15 w 3322"/>
                <a:gd name="T5" fmla="*/ 0 h 3324"/>
                <a:gd name="T6" fmla="*/ 0 60000 65536"/>
                <a:gd name="T7" fmla="*/ 0 60000 65536"/>
                <a:gd name="T8" fmla="*/ 0 60000 65536"/>
                <a:gd name="T9" fmla="*/ 0 w 3322"/>
                <a:gd name="T10" fmla="*/ 0 h 3324"/>
                <a:gd name="T11" fmla="*/ 3322 w 3322"/>
                <a:gd name="T12" fmla="*/ 3324 h 33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22" h="3324">
                  <a:moveTo>
                    <a:pt x="0" y="3324"/>
                  </a:moveTo>
                  <a:lnTo>
                    <a:pt x="3110" y="212"/>
                  </a:lnTo>
                  <a:lnTo>
                    <a:pt x="332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342"/>
            <p:cNvSpPr>
              <a:spLocks noChangeShapeType="1"/>
            </p:cNvSpPr>
            <p:nvPr/>
          </p:nvSpPr>
          <p:spPr bwMode="auto">
            <a:xfrm flipV="1">
              <a:off x="2021" y="3165"/>
              <a:ext cx="406" cy="4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Line 343"/>
            <p:cNvSpPr>
              <a:spLocks noChangeShapeType="1"/>
            </p:cNvSpPr>
            <p:nvPr/>
          </p:nvSpPr>
          <p:spPr bwMode="auto">
            <a:xfrm flipV="1">
              <a:off x="2092" y="3292"/>
              <a:ext cx="279" cy="2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Line 344"/>
            <p:cNvSpPr>
              <a:spLocks noChangeShapeType="1"/>
            </p:cNvSpPr>
            <p:nvPr/>
          </p:nvSpPr>
          <p:spPr bwMode="auto">
            <a:xfrm flipV="1">
              <a:off x="2162" y="3368"/>
              <a:ext cx="203" cy="2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Line 345"/>
            <p:cNvSpPr>
              <a:spLocks noChangeShapeType="1"/>
            </p:cNvSpPr>
            <p:nvPr/>
          </p:nvSpPr>
          <p:spPr bwMode="auto">
            <a:xfrm flipV="1">
              <a:off x="2233" y="3430"/>
              <a:ext cx="141" cy="14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6" name="Line 346"/>
            <p:cNvSpPr>
              <a:spLocks noChangeShapeType="1"/>
            </p:cNvSpPr>
            <p:nvPr/>
          </p:nvSpPr>
          <p:spPr bwMode="auto">
            <a:xfrm flipV="1">
              <a:off x="2303" y="3483"/>
              <a:ext cx="88" cy="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Line 347"/>
            <p:cNvSpPr>
              <a:spLocks noChangeShapeType="1"/>
            </p:cNvSpPr>
            <p:nvPr/>
          </p:nvSpPr>
          <p:spPr bwMode="auto">
            <a:xfrm flipV="1">
              <a:off x="2374" y="3529"/>
              <a:ext cx="42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8" name="Line 348"/>
            <p:cNvSpPr>
              <a:spLocks noChangeShapeType="1"/>
            </p:cNvSpPr>
            <p:nvPr/>
          </p:nvSpPr>
          <p:spPr bwMode="auto">
            <a:xfrm flipV="1">
              <a:off x="2444" y="3569"/>
              <a:ext cx="3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9" name="Freeform 349"/>
            <p:cNvSpPr>
              <a:spLocks/>
            </p:cNvSpPr>
            <p:nvPr/>
          </p:nvSpPr>
          <p:spPr bwMode="auto">
            <a:xfrm>
              <a:off x="387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8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0" name="Freeform 350"/>
            <p:cNvSpPr>
              <a:spLocks/>
            </p:cNvSpPr>
            <p:nvPr/>
          </p:nvSpPr>
          <p:spPr bwMode="auto">
            <a:xfrm>
              <a:off x="387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5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1" name="Freeform 351"/>
            <p:cNvSpPr>
              <a:spLocks/>
            </p:cNvSpPr>
            <p:nvPr/>
          </p:nvSpPr>
          <p:spPr bwMode="auto">
            <a:xfrm>
              <a:off x="387" y="3052"/>
              <a:ext cx="23" cy="323"/>
            </a:xfrm>
            <a:custGeom>
              <a:avLst/>
              <a:gdLst>
                <a:gd name="T0" fmla="*/ 1 w 137"/>
                <a:gd name="T1" fmla="*/ 0 h 1936"/>
                <a:gd name="T2" fmla="*/ 0 w 137"/>
                <a:gd name="T3" fmla="*/ 0 h 1936"/>
                <a:gd name="T4" fmla="*/ 0 w 137"/>
                <a:gd name="T5" fmla="*/ 0 h 1936"/>
                <a:gd name="T6" fmla="*/ 0 w 137"/>
                <a:gd name="T7" fmla="*/ 9 h 1936"/>
                <a:gd name="T8" fmla="*/ 0 w 137"/>
                <a:gd name="T9" fmla="*/ 9 h 1936"/>
                <a:gd name="T10" fmla="*/ 1 w 137"/>
                <a:gd name="T11" fmla="*/ 9 h 1936"/>
                <a:gd name="T12" fmla="*/ 1 w 137"/>
                <a:gd name="T13" fmla="*/ 0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936"/>
                  </a:lnTo>
                  <a:lnTo>
                    <a:pt x="68" y="1936"/>
                  </a:lnTo>
                  <a:lnTo>
                    <a:pt x="137" y="19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2" name="Freeform 352"/>
            <p:cNvSpPr>
              <a:spLocks/>
            </p:cNvSpPr>
            <p:nvPr/>
          </p:nvSpPr>
          <p:spPr bwMode="auto">
            <a:xfrm>
              <a:off x="387" y="3052"/>
              <a:ext cx="23" cy="323"/>
            </a:xfrm>
            <a:custGeom>
              <a:avLst/>
              <a:gdLst>
                <a:gd name="T0" fmla="*/ 1 w 137"/>
                <a:gd name="T1" fmla="*/ 0 h 1936"/>
                <a:gd name="T2" fmla="*/ 0 w 137"/>
                <a:gd name="T3" fmla="*/ 0 h 1936"/>
                <a:gd name="T4" fmla="*/ 0 w 137"/>
                <a:gd name="T5" fmla="*/ 0 h 1936"/>
                <a:gd name="T6" fmla="*/ 0 w 137"/>
                <a:gd name="T7" fmla="*/ 9 h 1936"/>
                <a:gd name="T8" fmla="*/ 0 w 137"/>
                <a:gd name="T9" fmla="*/ 9 h 1936"/>
                <a:gd name="T10" fmla="*/ 1 w 137"/>
                <a:gd name="T11" fmla="*/ 9 h 1936"/>
                <a:gd name="T12" fmla="*/ 1 w 137"/>
                <a:gd name="T13" fmla="*/ 0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936"/>
                  </a:lnTo>
                  <a:lnTo>
                    <a:pt x="68" y="1936"/>
                  </a:lnTo>
                  <a:lnTo>
                    <a:pt x="137" y="1936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3" name="Freeform 353"/>
            <p:cNvSpPr>
              <a:spLocks/>
            </p:cNvSpPr>
            <p:nvPr/>
          </p:nvSpPr>
          <p:spPr bwMode="auto">
            <a:xfrm>
              <a:off x="387" y="3375"/>
              <a:ext cx="23" cy="12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8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1" y="27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4" name="Freeform 354"/>
            <p:cNvSpPr>
              <a:spLocks/>
            </p:cNvSpPr>
            <p:nvPr/>
          </p:nvSpPr>
          <p:spPr bwMode="auto">
            <a:xfrm>
              <a:off x="387" y="3375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1" y="27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7"/>
                  </a:lnTo>
                  <a:lnTo>
                    <a:pt x="68" y="68"/>
                  </a:lnTo>
                  <a:lnTo>
                    <a:pt x="55" y="67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Freeform 356"/>
            <p:cNvSpPr>
              <a:spLocks/>
            </p:cNvSpPr>
            <p:nvPr/>
          </p:nvSpPr>
          <p:spPr bwMode="auto">
            <a:xfrm>
              <a:off x="399" y="3052"/>
              <a:ext cx="1463" cy="323"/>
            </a:xfrm>
            <a:custGeom>
              <a:avLst/>
              <a:gdLst>
                <a:gd name="T0" fmla="*/ 0 w 8778"/>
                <a:gd name="T1" fmla="*/ 9 h 1936"/>
                <a:gd name="T2" fmla="*/ 41 w 8778"/>
                <a:gd name="T3" fmla="*/ 9 h 1936"/>
                <a:gd name="T4" fmla="*/ 41 w 8778"/>
                <a:gd name="T5" fmla="*/ 0 h 1936"/>
                <a:gd name="T6" fmla="*/ 0 60000 65536"/>
                <a:gd name="T7" fmla="*/ 0 60000 65536"/>
                <a:gd name="T8" fmla="*/ 0 60000 65536"/>
                <a:gd name="T9" fmla="*/ 0 w 8778"/>
                <a:gd name="T10" fmla="*/ 0 h 1936"/>
                <a:gd name="T11" fmla="*/ 8778 w 8778"/>
                <a:gd name="T12" fmla="*/ 1936 h 19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78" h="1936">
                  <a:moveTo>
                    <a:pt x="0" y="1936"/>
                  </a:moveTo>
                  <a:lnTo>
                    <a:pt x="8778" y="1936"/>
                  </a:lnTo>
                  <a:lnTo>
                    <a:pt x="8778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6" name="Freeform 357"/>
            <p:cNvSpPr>
              <a:spLocks/>
            </p:cNvSpPr>
            <p:nvPr/>
          </p:nvSpPr>
          <p:spPr bwMode="auto">
            <a:xfrm>
              <a:off x="1850" y="3375"/>
              <a:ext cx="23" cy="12"/>
            </a:xfrm>
            <a:custGeom>
              <a:avLst/>
              <a:gdLst>
                <a:gd name="T0" fmla="*/ 0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1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w 137"/>
                <a:gd name="T35" fmla="*/ 0 h 68"/>
                <a:gd name="T36" fmla="*/ 0 w 13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8"/>
                <a:gd name="T59" fmla="*/ 137 w 13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8">
                  <a:moveTo>
                    <a:pt x="69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7" name="Freeform 358"/>
            <p:cNvSpPr>
              <a:spLocks/>
            </p:cNvSpPr>
            <p:nvPr/>
          </p:nvSpPr>
          <p:spPr bwMode="auto">
            <a:xfrm>
              <a:off x="1850" y="3375"/>
              <a:ext cx="23" cy="12"/>
            </a:xfrm>
            <a:custGeom>
              <a:avLst/>
              <a:gdLst>
                <a:gd name="T0" fmla="*/ 1 w 137"/>
                <a:gd name="T1" fmla="*/ 0 h 68"/>
                <a:gd name="T2" fmla="*/ 1 w 137"/>
                <a:gd name="T3" fmla="*/ 0 h 68"/>
                <a:gd name="T4" fmla="*/ 1 w 137"/>
                <a:gd name="T5" fmla="*/ 0 h 68"/>
                <a:gd name="T6" fmla="*/ 1 w 137"/>
                <a:gd name="T7" fmla="*/ 0 h 68"/>
                <a:gd name="T8" fmla="*/ 1 w 137"/>
                <a:gd name="T9" fmla="*/ 0 h 68"/>
                <a:gd name="T10" fmla="*/ 1 w 137"/>
                <a:gd name="T11" fmla="*/ 0 h 68"/>
                <a:gd name="T12" fmla="*/ 1 w 137"/>
                <a:gd name="T13" fmla="*/ 0 h 68"/>
                <a:gd name="T14" fmla="*/ 0 w 137"/>
                <a:gd name="T15" fmla="*/ 0 h 68"/>
                <a:gd name="T16" fmla="*/ 0 w 137"/>
                <a:gd name="T17" fmla="*/ 0 h 68"/>
                <a:gd name="T18" fmla="*/ 0 w 137"/>
                <a:gd name="T19" fmla="*/ 0 h 68"/>
                <a:gd name="T20" fmla="*/ 0 w 137"/>
                <a:gd name="T21" fmla="*/ 0 h 68"/>
                <a:gd name="T22" fmla="*/ 0 w 137"/>
                <a:gd name="T23" fmla="*/ 0 h 68"/>
                <a:gd name="T24" fmla="*/ 0 w 137"/>
                <a:gd name="T25" fmla="*/ 0 h 68"/>
                <a:gd name="T26" fmla="*/ 0 w 137"/>
                <a:gd name="T27" fmla="*/ 0 h 68"/>
                <a:gd name="T28" fmla="*/ 0 w 137"/>
                <a:gd name="T29" fmla="*/ 0 h 68"/>
                <a:gd name="T30" fmla="*/ 0 w 137"/>
                <a:gd name="T31" fmla="*/ 0 h 68"/>
                <a:gd name="T32" fmla="*/ 0 w 137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8"/>
                <a:gd name="T53" fmla="*/ 137 w 13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8">
                  <a:moveTo>
                    <a:pt x="137" y="0"/>
                  </a:moveTo>
                  <a:lnTo>
                    <a:pt x="136" y="13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3"/>
                  </a:lnTo>
                  <a:lnTo>
                    <a:pt x="82" y="67"/>
                  </a:lnTo>
                  <a:lnTo>
                    <a:pt x="69" y="68"/>
                  </a:lnTo>
                  <a:lnTo>
                    <a:pt x="55" y="67"/>
                  </a:lnTo>
                  <a:lnTo>
                    <a:pt x="42" y="63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Freeform 359"/>
            <p:cNvSpPr>
              <a:spLocks/>
            </p:cNvSpPr>
            <p:nvPr/>
          </p:nvSpPr>
          <p:spPr bwMode="auto">
            <a:xfrm>
              <a:off x="1850" y="3052"/>
              <a:ext cx="23" cy="323"/>
            </a:xfrm>
            <a:custGeom>
              <a:avLst/>
              <a:gdLst>
                <a:gd name="T0" fmla="*/ 0 w 137"/>
                <a:gd name="T1" fmla="*/ 9 h 1936"/>
                <a:gd name="T2" fmla="*/ 0 w 137"/>
                <a:gd name="T3" fmla="*/ 9 h 1936"/>
                <a:gd name="T4" fmla="*/ 1 w 137"/>
                <a:gd name="T5" fmla="*/ 9 h 1936"/>
                <a:gd name="T6" fmla="*/ 1 w 137"/>
                <a:gd name="T7" fmla="*/ 0 h 1936"/>
                <a:gd name="T8" fmla="*/ 0 w 137"/>
                <a:gd name="T9" fmla="*/ 0 h 1936"/>
                <a:gd name="T10" fmla="*/ 0 w 137"/>
                <a:gd name="T11" fmla="*/ 0 h 1936"/>
                <a:gd name="T12" fmla="*/ 0 w 137"/>
                <a:gd name="T13" fmla="*/ 9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0" y="1936"/>
                  </a:moveTo>
                  <a:lnTo>
                    <a:pt x="69" y="1936"/>
                  </a:lnTo>
                  <a:lnTo>
                    <a:pt x="137" y="1936"/>
                  </a:lnTo>
                  <a:lnTo>
                    <a:pt x="137" y="0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9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Freeform 360"/>
            <p:cNvSpPr>
              <a:spLocks/>
            </p:cNvSpPr>
            <p:nvPr/>
          </p:nvSpPr>
          <p:spPr bwMode="auto">
            <a:xfrm>
              <a:off x="1850" y="3052"/>
              <a:ext cx="23" cy="323"/>
            </a:xfrm>
            <a:custGeom>
              <a:avLst/>
              <a:gdLst>
                <a:gd name="T0" fmla="*/ 0 w 137"/>
                <a:gd name="T1" fmla="*/ 9 h 1936"/>
                <a:gd name="T2" fmla="*/ 0 w 137"/>
                <a:gd name="T3" fmla="*/ 9 h 1936"/>
                <a:gd name="T4" fmla="*/ 1 w 137"/>
                <a:gd name="T5" fmla="*/ 9 h 1936"/>
                <a:gd name="T6" fmla="*/ 1 w 137"/>
                <a:gd name="T7" fmla="*/ 0 h 1936"/>
                <a:gd name="T8" fmla="*/ 0 w 137"/>
                <a:gd name="T9" fmla="*/ 0 h 1936"/>
                <a:gd name="T10" fmla="*/ 0 w 137"/>
                <a:gd name="T11" fmla="*/ 0 h 1936"/>
                <a:gd name="T12" fmla="*/ 0 w 137"/>
                <a:gd name="T13" fmla="*/ 9 h 19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936"/>
                <a:gd name="T23" fmla="*/ 137 w 137"/>
                <a:gd name="T24" fmla="*/ 1936 h 19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936">
                  <a:moveTo>
                    <a:pt x="0" y="1936"/>
                  </a:moveTo>
                  <a:lnTo>
                    <a:pt x="69" y="1936"/>
                  </a:lnTo>
                  <a:lnTo>
                    <a:pt x="137" y="1936"/>
                  </a:lnTo>
                  <a:lnTo>
                    <a:pt x="137" y="0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93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Freeform 361"/>
            <p:cNvSpPr>
              <a:spLocks/>
            </p:cNvSpPr>
            <p:nvPr/>
          </p:nvSpPr>
          <p:spPr bwMode="auto">
            <a:xfrm>
              <a:off x="1850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9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Freeform 362"/>
            <p:cNvSpPr>
              <a:spLocks/>
            </p:cNvSpPr>
            <p:nvPr/>
          </p:nvSpPr>
          <p:spPr bwMode="auto">
            <a:xfrm>
              <a:off x="1850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Freeform 363"/>
            <p:cNvSpPr>
              <a:spLocks/>
            </p:cNvSpPr>
            <p:nvPr/>
          </p:nvSpPr>
          <p:spPr bwMode="auto">
            <a:xfrm>
              <a:off x="387" y="3367"/>
              <a:ext cx="20" cy="20"/>
            </a:xfrm>
            <a:custGeom>
              <a:avLst/>
              <a:gdLst>
                <a:gd name="T0" fmla="*/ 0 w 116"/>
                <a:gd name="T1" fmla="*/ 0 h 116"/>
                <a:gd name="T2" fmla="*/ 1 w 116"/>
                <a:gd name="T3" fmla="*/ 1 h 116"/>
                <a:gd name="T4" fmla="*/ 1 w 116"/>
                <a:gd name="T5" fmla="*/ 1 h 116"/>
                <a:gd name="T6" fmla="*/ 1 w 116"/>
                <a:gd name="T7" fmla="*/ 1 h 116"/>
                <a:gd name="T8" fmla="*/ 0 w 116"/>
                <a:gd name="T9" fmla="*/ 1 h 116"/>
                <a:gd name="T10" fmla="*/ 0 w 116"/>
                <a:gd name="T11" fmla="*/ 1 h 116"/>
                <a:gd name="T12" fmla="*/ 0 w 116"/>
                <a:gd name="T13" fmla="*/ 1 h 116"/>
                <a:gd name="T14" fmla="*/ 0 w 116"/>
                <a:gd name="T15" fmla="*/ 1 h 116"/>
                <a:gd name="T16" fmla="*/ 0 w 116"/>
                <a:gd name="T17" fmla="*/ 1 h 116"/>
                <a:gd name="T18" fmla="*/ 0 w 116"/>
                <a:gd name="T19" fmla="*/ 1 h 116"/>
                <a:gd name="T20" fmla="*/ 0 w 116"/>
                <a:gd name="T21" fmla="*/ 1 h 116"/>
                <a:gd name="T22" fmla="*/ 0 w 116"/>
                <a:gd name="T23" fmla="*/ 0 h 116"/>
                <a:gd name="T24" fmla="*/ 0 w 116"/>
                <a:gd name="T25" fmla="*/ 0 h 116"/>
                <a:gd name="T26" fmla="*/ 0 w 116"/>
                <a:gd name="T27" fmla="*/ 0 h 116"/>
                <a:gd name="T28" fmla="*/ 0 w 116"/>
                <a:gd name="T29" fmla="*/ 0 h 116"/>
                <a:gd name="T30" fmla="*/ 0 w 116"/>
                <a:gd name="T31" fmla="*/ 0 h 116"/>
                <a:gd name="T32" fmla="*/ 0 w 116"/>
                <a:gd name="T33" fmla="*/ 0 h 116"/>
                <a:gd name="T34" fmla="*/ 0 w 116"/>
                <a:gd name="T35" fmla="*/ 0 h 116"/>
                <a:gd name="T36" fmla="*/ 0 w 116"/>
                <a:gd name="T37" fmla="*/ 0 h 1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16"/>
                <a:gd name="T59" fmla="*/ 116 w 116"/>
                <a:gd name="T60" fmla="*/ 116 h 1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16">
                  <a:moveTo>
                    <a:pt x="68" y="48"/>
                  </a:moveTo>
                  <a:lnTo>
                    <a:pt x="116" y="96"/>
                  </a:lnTo>
                  <a:lnTo>
                    <a:pt x="106" y="105"/>
                  </a:lnTo>
                  <a:lnTo>
                    <a:pt x="95" y="111"/>
                  </a:lnTo>
                  <a:lnTo>
                    <a:pt x="81" y="115"/>
                  </a:lnTo>
                  <a:lnTo>
                    <a:pt x="68" y="116"/>
                  </a:lnTo>
                  <a:lnTo>
                    <a:pt x="55" y="115"/>
                  </a:lnTo>
                  <a:lnTo>
                    <a:pt x="41" y="111"/>
                  </a:lnTo>
                  <a:lnTo>
                    <a:pt x="30" y="105"/>
                  </a:lnTo>
                  <a:lnTo>
                    <a:pt x="20" y="96"/>
                  </a:lnTo>
                  <a:lnTo>
                    <a:pt x="11" y="86"/>
                  </a:lnTo>
                  <a:lnTo>
                    <a:pt x="5" y="75"/>
                  </a:lnTo>
                  <a:lnTo>
                    <a:pt x="1" y="61"/>
                  </a:lnTo>
                  <a:lnTo>
                    <a:pt x="0" y="48"/>
                  </a:lnTo>
                  <a:lnTo>
                    <a:pt x="1" y="35"/>
                  </a:lnTo>
                  <a:lnTo>
                    <a:pt x="5" y="21"/>
                  </a:lnTo>
                  <a:lnTo>
                    <a:pt x="11" y="10"/>
                  </a:lnTo>
                  <a:lnTo>
                    <a:pt x="20" y="0"/>
                  </a:lnTo>
                  <a:lnTo>
                    <a:pt x="68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Freeform 364"/>
            <p:cNvSpPr>
              <a:spLocks/>
            </p:cNvSpPr>
            <p:nvPr/>
          </p:nvSpPr>
          <p:spPr bwMode="auto">
            <a:xfrm>
              <a:off x="387" y="3367"/>
              <a:ext cx="20" cy="20"/>
            </a:xfrm>
            <a:custGeom>
              <a:avLst/>
              <a:gdLst>
                <a:gd name="T0" fmla="*/ 1 w 116"/>
                <a:gd name="T1" fmla="*/ 1 h 116"/>
                <a:gd name="T2" fmla="*/ 1 w 116"/>
                <a:gd name="T3" fmla="*/ 1 h 116"/>
                <a:gd name="T4" fmla="*/ 1 w 116"/>
                <a:gd name="T5" fmla="*/ 1 h 116"/>
                <a:gd name="T6" fmla="*/ 0 w 116"/>
                <a:gd name="T7" fmla="*/ 1 h 116"/>
                <a:gd name="T8" fmla="*/ 0 w 116"/>
                <a:gd name="T9" fmla="*/ 1 h 116"/>
                <a:gd name="T10" fmla="*/ 0 w 116"/>
                <a:gd name="T11" fmla="*/ 1 h 116"/>
                <a:gd name="T12" fmla="*/ 0 w 116"/>
                <a:gd name="T13" fmla="*/ 1 h 116"/>
                <a:gd name="T14" fmla="*/ 0 w 116"/>
                <a:gd name="T15" fmla="*/ 1 h 116"/>
                <a:gd name="T16" fmla="*/ 0 w 116"/>
                <a:gd name="T17" fmla="*/ 1 h 116"/>
                <a:gd name="T18" fmla="*/ 0 w 116"/>
                <a:gd name="T19" fmla="*/ 1 h 116"/>
                <a:gd name="T20" fmla="*/ 0 w 116"/>
                <a:gd name="T21" fmla="*/ 0 h 116"/>
                <a:gd name="T22" fmla="*/ 0 w 116"/>
                <a:gd name="T23" fmla="*/ 0 h 116"/>
                <a:gd name="T24" fmla="*/ 0 w 116"/>
                <a:gd name="T25" fmla="*/ 0 h 116"/>
                <a:gd name="T26" fmla="*/ 0 w 116"/>
                <a:gd name="T27" fmla="*/ 0 h 116"/>
                <a:gd name="T28" fmla="*/ 0 w 116"/>
                <a:gd name="T29" fmla="*/ 0 h 116"/>
                <a:gd name="T30" fmla="*/ 0 w 116"/>
                <a:gd name="T31" fmla="*/ 0 h 116"/>
                <a:gd name="T32" fmla="*/ 0 w 116"/>
                <a:gd name="T33" fmla="*/ 0 h 1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"/>
                <a:gd name="T52" fmla="*/ 0 h 116"/>
                <a:gd name="T53" fmla="*/ 116 w 116"/>
                <a:gd name="T54" fmla="*/ 116 h 1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" h="116">
                  <a:moveTo>
                    <a:pt x="116" y="96"/>
                  </a:moveTo>
                  <a:lnTo>
                    <a:pt x="106" y="105"/>
                  </a:lnTo>
                  <a:lnTo>
                    <a:pt x="95" y="111"/>
                  </a:lnTo>
                  <a:lnTo>
                    <a:pt x="81" y="115"/>
                  </a:lnTo>
                  <a:lnTo>
                    <a:pt x="68" y="116"/>
                  </a:lnTo>
                  <a:lnTo>
                    <a:pt x="55" y="115"/>
                  </a:lnTo>
                  <a:lnTo>
                    <a:pt x="41" y="111"/>
                  </a:lnTo>
                  <a:lnTo>
                    <a:pt x="30" y="105"/>
                  </a:lnTo>
                  <a:lnTo>
                    <a:pt x="20" y="96"/>
                  </a:lnTo>
                  <a:lnTo>
                    <a:pt x="11" y="86"/>
                  </a:lnTo>
                  <a:lnTo>
                    <a:pt x="5" y="75"/>
                  </a:lnTo>
                  <a:lnTo>
                    <a:pt x="1" y="61"/>
                  </a:lnTo>
                  <a:lnTo>
                    <a:pt x="0" y="48"/>
                  </a:lnTo>
                  <a:lnTo>
                    <a:pt x="1" y="35"/>
                  </a:lnTo>
                  <a:lnTo>
                    <a:pt x="5" y="21"/>
                  </a:lnTo>
                  <a:lnTo>
                    <a:pt x="11" y="10"/>
                  </a:lnTo>
                  <a:lnTo>
                    <a:pt x="2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Freeform 365"/>
            <p:cNvSpPr>
              <a:spLocks/>
            </p:cNvSpPr>
            <p:nvPr/>
          </p:nvSpPr>
          <p:spPr bwMode="auto">
            <a:xfrm>
              <a:off x="391" y="3324"/>
              <a:ext cx="58" cy="59"/>
            </a:xfrm>
            <a:custGeom>
              <a:avLst/>
              <a:gdLst>
                <a:gd name="T0" fmla="*/ 0 w 352"/>
                <a:gd name="T1" fmla="*/ 1 h 353"/>
                <a:gd name="T2" fmla="*/ 0 w 352"/>
                <a:gd name="T3" fmla="*/ 2 h 353"/>
                <a:gd name="T4" fmla="*/ 0 w 352"/>
                <a:gd name="T5" fmla="*/ 2 h 353"/>
                <a:gd name="T6" fmla="*/ 2 w 352"/>
                <a:gd name="T7" fmla="*/ 1 h 353"/>
                <a:gd name="T8" fmla="*/ 1 w 352"/>
                <a:gd name="T9" fmla="*/ 0 h 353"/>
                <a:gd name="T10" fmla="*/ 1 w 352"/>
                <a:gd name="T11" fmla="*/ 0 h 353"/>
                <a:gd name="T12" fmla="*/ 0 w 352"/>
                <a:gd name="T13" fmla="*/ 1 h 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2"/>
                <a:gd name="T22" fmla="*/ 0 h 353"/>
                <a:gd name="T23" fmla="*/ 352 w 352"/>
                <a:gd name="T24" fmla="*/ 353 h 3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2" h="353">
                  <a:moveTo>
                    <a:pt x="0" y="257"/>
                  </a:moveTo>
                  <a:lnTo>
                    <a:pt x="48" y="305"/>
                  </a:lnTo>
                  <a:lnTo>
                    <a:pt x="96" y="353"/>
                  </a:lnTo>
                  <a:lnTo>
                    <a:pt x="352" y="96"/>
                  </a:lnTo>
                  <a:lnTo>
                    <a:pt x="304" y="48"/>
                  </a:lnTo>
                  <a:lnTo>
                    <a:pt x="256" y="0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Freeform 366"/>
            <p:cNvSpPr>
              <a:spLocks/>
            </p:cNvSpPr>
            <p:nvPr/>
          </p:nvSpPr>
          <p:spPr bwMode="auto">
            <a:xfrm>
              <a:off x="391" y="3324"/>
              <a:ext cx="58" cy="59"/>
            </a:xfrm>
            <a:custGeom>
              <a:avLst/>
              <a:gdLst>
                <a:gd name="T0" fmla="*/ 0 w 352"/>
                <a:gd name="T1" fmla="*/ 1 h 353"/>
                <a:gd name="T2" fmla="*/ 0 w 352"/>
                <a:gd name="T3" fmla="*/ 2 h 353"/>
                <a:gd name="T4" fmla="*/ 0 w 352"/>
                <a:gd name="T5" fmla="*/ 2 h 353"/>
                <a:gd name="T6" fmla="*/ 2 w 352"/>
                <a:gd name="T7" fmla="*/ 1 h 353"/>
                <a:gd name="T8" fmla="*/ 1 w 352"/>
                <a:gd name="T9" fmla="*/ 0 h 353"/>
                <a:gd name="T10" fmla="*/ 1 w 352"/>
                <a:gd name="T11" fmla="*/ 0 h 353"/>
                <a:gd name="T12" fmla="*/ 0 w 352"/>
                <a:gd name="T13" fmla="*/ 1 h 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2"/>
                <a:gd name="T22" fmla="*/ 0 h 353"/>
                <a:gd name="T23" fmla="*/ 352 w 352"/>
                <a:gd name="T24" fmla="*/ 353 h 3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2" h="353">
                  <a:moveTo>
                    <a:pt x="0" y="257"/>
                  </a:moveTo>
                  <a:lnTo>
                    <a:pt x="48" y="305"/>
                  </a:lnTo>
                  <a:lnTo>
                    <a:pt x="96" y="353"/>
                  </a:lnTo>
                  <a:lnTo>
                    <a:pt x="352" y="96"/>
                  </a:lnTo>
                  <a:lnTo>
                    <a:pt x="304" y="48"/>
                  </a:lnTo>
                  <a:lnTo>
                    <a:pt x="256" y="0"/>
                  </a:lnTo>
                  <a:lnTo>
                    <a:pt x="0" y="25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Freeform 367"/>
            <p:cNvSpPr>
              <a:spLocks/>
            </p:cNvSpPr>
            <p:nvPr/>
          </p:nvSpPr>
          <p:spPr bwMode="auto">
            <a:xfrm>
              <a:off x="433" y="3321"/>
              <a:ext cx="20" cy="19"/>
            </a:xfrm>
            <a:custGeom>
              <a:avLst/>
              <a:gdLst>
                <a:gd name="T0" fmla="*/ 0 w 116"/>
                <a:gd name="T1" fmla="*/ 0 h 116"/>
                <a:gd name="T2" fmla="*/ 0 w 116"/>
                <a:gd name="T3" fmla="*/ 0 h 116"/>
                <a:gd name="T4" fmla="*/ 0 w 116"/>
                <a:gd name="T5" fmla="*/ 0 h 116"/>
                <a:gd name="T6" fmla="*/ 0 w 116"/>
                <a:gd name="T7" fmla="*/ 0 h 116"/>
                <a:gd name="T8" fmla="*/ 0 w 116"/>
                <a:gd name="T9" fmla="*/ 0 h 116"/>
                <a:gd name="T10" fmla="*/ 0 w 116"/>
                <a:gd name="T11" fmla="*/ 0 h 116"/>
                <a:gd name="T12" fmla="*/ 0 w 116"/>
                <a:gd name="T13" fmla="*/ 0 h 116"/>
                <a:gd name="T14" fmla="*/ 0 w 116"/>
                <a:gd name="T15" fmla="*/ 0 h 116"/>
                <a:gd name="T16" fmla="*/ 1 w 116"/>
                <a:gd name="T17" fmla="*/ 0 h 116"/>
                <a:gd name="T18" fmla="*/ 1 w 116"/>
                <a:gd name="T19" fmla="*/ 0 h 116"/>
                <a:gd name="T20" fmla="*/ 1 w 116"/>
                <a:gd name="T21" fmla="*/ 0 h 116"/>
                <a:gd name="T22" fmla="*/ 1 w 116"/>
                <a:gd name="T23" fmla="*/ 0 h 116"/>
                <a:gd name="T24" fmla="*/ 1 w 116"/>
                <a:gd name="T25" fmla="*/ 0 h 116"/>
                <a:gd name="T26" fmla="*/ 1 w 116"/>
                <a:gd name="T27" fmla="*/ 0 h 116"/>
                <a:gd name="T28" fmla="*/ 1 w 116"/>
                <a:gd name="T29" fmla="*/ 0 h 116"/>
                <a:gd name="T30" fmla="*/ 1 w 116"/>
                <a:gd name="T31" fmla="*/ 0 h 116"/>
                <a:gd name="T32" fmla="*/ 1 w 116"/>
                <a:gd name="T33" fmla="*/ 0 h 116"/>
                <a:gd name="T34" fmla="*/ 1 w 116"/>
                <a:gd name="T35" fmla="*/ 0 h 116"/>
                <a:gd name="T36" fmla="*/ 0 w 116"/>
                <a:gd name="T37" fmla="*/ 0 h 1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16"/>
                <a:gd name="T59" fmla="*/ 116 w 116"/>
                <a:gd name="T60" fmla="*/ 116 h 1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16">
                  <a:moveTo>
                    <a:pt x="48" y="68"/>
                  </a:moveTo>
                  <a:lnTo>
                    <a:pt x="0" y="20"/>
                  </a:lnTo>
                  <a:lnTo>
                    <a:pt x="10" y="11"/>
                  </a:lnTo>
                  <a:lnTo>
                    <a:pt x="21" y="5"/>
                  </a:lnTo>
                  <a:lnTo>
                    <a:pt x="34" y="1"/>
                  </a:lnTo>
                  <a:lnTo>
                    <a:pt x="48" y="0"/>
                  </a:lnTo>
                  <a:lnTo>
                    <a:pt x="61" y="1"/>
                  </a:lnTo>
                  <a:lnTo>
                    <a:pt x="74" y="5"/>
                  </a:lnTo>
                  <a:lnTo>
                    <a:pt x="86" y="11"/>
                  </a:lnTo>
                  <a:lnTo>
                    <a:pt x="96" y="20"/>
                  </a:lnTo>
                  <a:lnTo>
                    <a:pt x="105" y="30"/>
                  </a:lnTo>
                  <a:lnTo>
                    <a:pt x="111" y="42"/>
                  </a:lnTo>
                  <a:lnTo>
                    <a:pt x="115" y="55"/>
                  </a:lnTo>
                  <a:lnTo>
                    <a:pt x="116" y="68"/>
                  </a:lnTo>
                  <a:lnTo>
                    <a:pt x="115" y="82"/>
                  </a:lnTo>
                  <a:lnTo>
                    <a:pt x="111" y="95"/>
                  </a:lnTo>
                  <a:lnTo>
                    <a:pt x="105" y="106"/>
                  </a:lnTo>
                  <a:lnTo>
                    <a:pt x="96" y="116"/>
                  </a:lnTo>
                  <a:lnTo>
                    <a:pt x="48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Freeform 368"/>
            <p:cNvSpPr>
              <a:spLocks/>
            </p:cNvSpPr>
            <p:nvPr/>
          </p:nvSpPr>
          <p:spPr bwMode="auto">
            <a:xfrm>
              <a:off x="433" y="3321"/>
              <a:ext cx="20" cy="19"/>
            </a:xfrm>
            <a:custGeom>
              <a:avLst/>
              <a:gdLst>
                <a:gd name="T0" fmla="*/ 0 w 116"/>
                <a:gd name="T1" fmla="*/ 0 h 116"/>
                <a:gd name="T2" fmla="*/ 0 w 116"/>
                <a:gd name="T3" fmla="*/ 0 h 116"/>
                <a:gd name="T4" fmla="*/ 0 w 116"/>
                <a:gd name="T5" fmla="*/ 0 h 116"/>
                <a:gd name="T6" fmla="*/ 0 w 116"/>
                <a:gd name="T7" fmla="*/ 0 h 116"/>
                <a:gd name="T8" fmla="*/ 0 w 116"/>
                <a:gd name="T9" fmla="*/ 0 h 116"/>
                <a:gd name="T10" fmla="*/ 0 w 116"/>
                <a:gd name="T11" fmla="*/ 0 h 116"/>
                <a:gd name="T12" fmla="*/ 0 w 116"/>
                <a:gd name="T13" fmla="*/ 0 h 116"/>
                <a:gd name="T14" fmla="*/ 1 w 116"/>
                <a:gd name="T15" fmla="*/ 0 h 116"/>
                <a:gd name="T16" fmla="*/ 1 w 116"/>
                <a:gd name="T17" fmla="*/ 0 h 116"/>
                <a:gd name="T18" fmla="*/ 1 w 116"/>
                <a:gd name="T19" fmla="*/ 0 h 116"/>
                <a:gd name="T20" fmla="*/ 1 w 116"/>
                <a:gd name="T21" fmla="*/ 0 h 116"/>
                <a:gd name="T22" fmla="*/ 1 w 116"/>
                <a:gd name="T23" fmla="*/ 0 h 116"/>
                <a:gd name="T24" fmla="*/ 1 w 116"/>
                <a:gd name="T25" fmla="*/ 0 h 116"/>
                <a:gd name="T26" fmla="*/ 1 w 116"/>
                <a:gd name="T27" fmla="*/ 0 h 116"/>
                <a:gd name="T28" fmla="*/ 1 w 116"/>
                <a:gd name="T29" fmla="*/ 0 h 116"/>
                <a:gd name="T30" fmla="*/ 1 w 116"/>
                <a:gd name="T31" fmla="*/ 0 h 116"/>
                <a:gd name="T32" fmla="*/ 1 w 116"/>
                <a:gd name="T33" fmla="*/ 0 h 1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"/>
                <a:gd name="T52" fmla="*/ 0 h 116"/>
                <a:gd name="T53" fmla="*/ 116 w 116"/>
                <a:gd name="T54" fmla="*/ 116 h 1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" h="116">
                  <a:moveTo>
                    <a:pt x="0" y="20"/>
                  </a:moveTo>
                  <a:lnTo>
                    <a:pt x="10" y="11"/>
                  </a:lnTo>
                  <a:lnTo>
                    <a:pt x="21" y="5"/>
                  </a:lnTo>
                  <a:lnTo>
                    <a:pt x="34" y="1"/>
                  </a:lnTo>
                  <a:lnTo>
                    <a:pt x="48" y="0"/>
                  </a:lnTo>
                  <a:lnTo>
                    <a:pt x="61" y="1"/>
                  </a:lnTo>
                  <a:lnTo>
                    <a:pt x="74" y="5"/>
                  </a:lnTo>
                  <a:lnTo>
                    <a:pt x="86" y="11"/>
                  </a:lnTo>
                  <a:lnTo>
                    <a:pt x="96" y="20"/>
                  </a:lnTo>
                  <a:lnTo>
                    <a:pt x="105" y="30"/>
                  </a:lnTo>
                  <a:lnTo>
                    <a:pt x="111" y="42"/>
                  </a:lnTo>
                  <a:lnTo>
                    <a:pt x="115" y="55"/>
                  </a:lnTo>
                  <a:lnTo>
                    <a:pt x="116" y="68"/>
                  </a:lnTo>
                  <a:lnTo>
                    <a:pt x="115" y="82"/>
                  </a:lnTo>
                  <a:lnTo>
                    <a:pt x="111" y="95"/>
                  </a:lnTo>
                  <a:lnTo>
                    <a:pt x="105" y="106"/>
                  </a:lnTo>
                  <a:lnTo>
                    <a:pt x="96" y="11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Freeform 369"/>
            <p:cNvSpPr>
              <a:spLocks/>
            </p:cNvSpPr>
            <p:nvPr/>
          </p:nvSpPr>
          <p:spPr bwMode="auto">
            <a:xfrm>
              <a:off x="430" y="3332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1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9" y="0"/>
                  </a:moveTo>
                  <a:lnTo>
                    <a:pt x="137" y="0"/>
                  </a:lnTo>
                  <a:lnTo>
                    <a:pt x="136" y="14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4"/>
                  </a:lnTo>
                  <a:lnTo>
                    <a:pt x="82" y="68"/>
                  </a:lnTo>
                  <a:lnTo>
                    <a:pt x="69" y="69"/>
                  </a:lnTo>
                  <a:lnTo>
                    <a:pt x="55" y="68"/>
                  </a:lnTo>
                  <a:lnTo>
                    <a:pt x="42" y="64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4"/>
                  </a:lnTo>
                  <a:lnTo>
                    <a:pt x="0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9" name="Freeform 370"/>
            <p:cNvSpPr>
              <a:spLocks/>
            </p:cNvSpPr>
            <p:nvPr/>
          </p:nvSpPr>
          <p:spPr bwMode="auto">
            <a:xfrm>
              <a:off x="430" y="3332"/>
              <a:ext cx="23" cy="12"/>
            </a:xfrm>
            <a:custGeom>
              <a:avLst/>
              <a:gdLst>
                <a:gd name="T0" fmla="*/ 1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137" y="0"/>
                  </a:moveTo>
                  <a:lnTo>
                    <a:pt x="136" y="14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4"/>
                  </a:lnTo>
                  <a:lnTo>
                    <a:pt x="82" y="68"/>
                  </a:lnTo>
                  <a:lnTo>
                    <a:pt x="69" y="69"/>
                  </a:lnTo>
                  <a:lnTo>
                    <a:pt x="55" y="68"/>
                  </a:lnTo>
                  <a:lnTo>
                    <a:pt x="42" y="64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0" name="Freeform 371"/>
            <p:cNvSpPr>
              <a:spLocks/>
            </p:cNvSpPr>
            <p:nvPr/>
          </p:nvSpPr>
          <p:spPr bwMode="auto">
            <a:xfrm>
              <a:off x="430" y="2770"/>
              <a:ext cx="27" cy="562"/>
            </a:xfrm>
            <a:custGeom>
              <a:avLst/>
              <a:gdLst>
                <a:gd name="T0" fmla="*/ 0 w 137"/>
                <a:gd name="T1" fmla="*/ 63 h 1679"/>
                <a:gd name="T2" fmla="*/ 1 w 137"/>
                <a:gd name="T3" fmla="*/ 63 h 1679"/>
                <a:gd name="T4" fmla="*/ 1 w 137"/>
                <a:gd name="T5" fmla="*/ 63 h 1679"/>
                <a:gd name="T6" fmla="*/ 1 w 137"/>
                <a:gd name="T7" fmla="*/ 0 h 1679"/>
                <a:gd name="T8" fmla="*/ 1 w 137"/>
                <a:gd name="T9" fmla="*/ 0 h 1679"/>
                <a:gd name="T10" fmla="*/ 0 w 137"/>
                <a:gd name="T11" fmla="*/ 0 h 1679"/>
                <a:gd name="T12" fmla="*/ 0 w 137"/>
                <a:gd name="T13" fmla="*/ 63 h 16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679"/>
                <a:gd name="T23" fmla="*/ 137 w 137"/>
                <a:gd name="T24" fmla="*/ 1679 h 16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679">
                  <a:moveTo>
                    <a:pt x="0" y="1679"/>
                  </a:moveTo>
                  <a:lnTo>
                    <a:pt x="69" y="1679"/>
                  </a:lnTo>
                  <a:lnTo>
                    <a:pt x="137" y="1679"/>
                  </a:lnTo>
                  <a:lnTo>
                    <a:pt x="137" y="0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6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1" name="Freeform 375"/>
            <p:cNvSpPr>
              <a:spLocks/>
            </p:cNvSpPr>
            <p:nvPr/>
          </p:nvSpPr>
          <p:spPr bwMode="auto">
            <a:xfrm>
              <a:off x="430" y="3321"/>
              <a:ext cx="11" cy="23"/>
            </a:xfrm>
            <a:custGeom>
              <a:avLst/>
              <a:gdLst>
                <a:gd name="T0" fmla="*/ 0 w 69"/>
                <a:gd name="T1" fmla="*/ 0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1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w 69"/>
                <a:gd name="T35" fmla="*/ 0 h 137"/>
                <a:gd name="T36" fmla="*/ 0 w 69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137"/>
                <a:gd name="T59" fmla="*/ 69 w 69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137">
                  <a:moveTo>
                    <a:pt x="69" y="68"/>
                  </a:moveTo>
                  <a:lnTo>
                    <a:pt x="69" y="137"/>
                  </a:lnTo>
                  <a:lnTo>
                    <a:pt x="55" y="136"/>
                  </a:lnTo>
                  <a:lnTo>
                    <a:pt x="42" y="132"/>
                  </a:lnTo>
                  <a:lnTo>
                    <a:pt x="31" y="125"/>
                  </a:lnTo>
                  <a:lnTo>
                    <a:pt x="21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2" name="Freeform 376"/>
            <p:cNvSpPr>
              <a:spLocks/>
            </p:cNvSpPr>
            <p:nvPr/>
          </p:nvSpPr>
          <p:spPr bwMode="auto">
            <a:xfrm>
              <a:off x="430" y="3321"/>
              <a:ext cx="11" cy="23"/>
            </a:xfrm>
            <a:custGeom>
              <a:avLst/>
              <a:gdLst>
                <a:gd name="T0" fmla="*/ 0 w 69"/>
                <a:gd name="T1" fmla="*/ 1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0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137"/>
                <a:gd name="T53" fmla="*/ 69 w 69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137">
                  <a:moveTo>
                    <a:pt x="69" y="137"/>
                  </a:moveTo>
                  <a:lnTo>
                    <a:pt x="55" y="136"/>
                  </a:lnTo>
                  <a:lnTo>
                    <a:pt x="42" y="132"/>
                  </a:lnTo>
                  <a:lnTo>
                    <a:pt x="31" y="125"/>
                  </a:lnTo>
                  <a:lnTo>
                    <a:pt x="21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3" name="Freeform 377"/>
            <p:cNvSpPr>
              <a:spLocks/>
            </p:cNvSpPr>
            <p:nvPr/>
          </p:nvSpPr>
          <p:spPr bwMode="auto">
            <a:xfrm>
              <a:off x="441" y="3321"/>
              <a:ext cx="1421" cy="23"/>
            </a:xfrm>
            <a:custGeom>
              <a:avLst/>
              <a:gdLst>
                <a:gd name="T0" fmla="*/ 0 w 8522"/>
                <a:gd name="T1" fmla="*/ 0 h 137"/>
                <a:gd name="T2" fmla="*/ 0 w 8522"/>
                <a:gd name="T3" fmla="*/ 0 h 137"/>
                <a:gd name="T4" fmla="*/ 0 w 8522"/>
                <a:gd name="T5" fmla="*/ 1 h 137"/>
                <a:gd name="T6" fmla="*/ 40 w 8522"/>
                <a:gd name="T7" fmla="*/ 1 h 137"/>
                <a:gd name="T8" fmla="*/ 40 w 8522"/>
                <a:gd name="T9" fmla="*/ 0 h 137"/>
                <a:gd name="T10" fmla="*/ 40 w 8522"/>
                <a:gd name="T11" fmla="*/ 0 h 137"/>
                <a:gd name="T12" fmla="*/ 0 w 8522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22"/>
                <a:gd name="T22" fmla="*/ 0 h 137"/>
                <a:gd name="T23" fmla="*/ 8522 w 8522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22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8522" y="137"/>
                  </a:lnTo>
                  <a:lnTo>
                    <a:pt x="8522" y="68"/>
                  </a:lnTo>
                  <a:lnTo>
                    <a:pt x="8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4" name="Freeform 378"/>
            <p:cNvSpPr>
              <a:spLocks/>
            </p:cNvSpPr>
            <p:nvPr/>
          </p:nvSpPr>
          <p:spPr bwMode="auto">
            <a:xfrm>
              <a:off x="441" y="3321"/>
              <a:ext cx="1421" cy="23"/>
            </a:xfrm>
            <a:custGeom>
              <a:avLst/>
              <a:gdLst>
                <a:gd name="T0" fmla="*/ 0 w 8522"/>
                <a:gd name="T1" fmla="*/ 0 h 137"/>
                <a:gd name="T2" fmla="*/ 0 w 8522"/>
                <a:gd name="T3" fmla="*/ 0 h 137"/>
                <a:gd name="T4" fmla="*/ 0 w 8522"/>
                <a:gd name="T5" fmla="*/ 1 h 137"/>
                <a:gd name="T6" fmla="*/ 40 w 8522"/>
                <a:gd name="T7" fmla="*/ 1 h 137"/>
                <a:gd name="T8" fmla="*/ 40 w 8522"/>
                <a:gd name="T9" fmla="*/ 0 h 137"/>
                <a:gd name="T10" fmla="*/ 40 w 8522"/>
                <a:gd name="T11" fmla="*/ 0 h 137"/>
                <a:gd name="T12" fmla="*/ 0 w 8522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22"/>
                <a:gd name="T22" fmla="*/ 0 h 137"/>
                <a:gd name="T23" fmla="*/ 8522 w 8522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22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8522" y="137"/>
                  </a:lnTo>
                  <a:lnTo>
                    <a:pt x="8522" y="68"/>
                  </a:lnTo>
                  <a:lnTo>
                    <a:pt x="852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5" name="Freeform 379"/>
            <p:cNvSpPr>
              <a:spLocks/>
            </p:cNvSpPr>
            <p:nvPr/>
          </p:nvSpPr>
          <p:spPr bwMode="auto">
            <a:xfrm>
              <a:off x="1862" y="332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8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Freeform 380"/>
            <p:cNvSpPr>
              <a:spLocks/>
            </p:cNvSpPr>
            <p:nvPr/>
          </p:nvSpPr>
          <p:spPr bwMode="auto">
            <a:xfrm>
              <a:off x="1862" y="332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7" name="Freeform 381"/>
            <p:cNvSpPr>
              <a:spLocks/>
            </p:cNvSpPr>
            <p:nvPr/>
          </p:nvSpPr>
          <p:spPr bwMode="auto">
            <a:xfrm>
              <a:off x="1850" y="3321"/>
              <a:ext cx="12" cy="23"/>
            </a:xfrm>
            <a:custGeom>
              <a:avLst/>
              <a:gdLst>
                <a:gd name="T0" fmla="*/ 0 w 69"/>
                <a:gd name="T1" fmla="*/ 0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1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w 69"/>
                <a:gd name="T35" fmla="*/ 0 h 137"/>
                <a:gd name="T36" fmla="*/ 0 w 69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137"/>
                <a:gd name="T59" fmla="*/ 69 w 69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137">
                  <a:moveTo>
                    <a:pt x="69" y="68"/>
                  </a:moveTo>
                  <a:lnTo>
                    <a:pt x="69" y="137"/>
                  </a:lnTo>
                  <a:lnTo>
                    <a:pt x="55" y="136"/>
                  </a:lnTo>
                  <a:lnTo>
                    <a:pt x="42" y="132"/>
                  </a:lnTo>
                  <a:lnTo>
                    <a:pt x="31" y="125"/>
                  </a:lnTo>
                  <a:lnTo>
                    <a:pt x="21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69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8" name="Freeform 382"/>
            <p:cNvSpPr>
              <a:spLocks/>
            </p:cNvSpPr>
            <p:nvPr/>
          </p:nvSpPr>
          <p:spPr bwMode="auto">
            <a:xfrm>
              <a:off x="1850" y="3321"/>
              <a:ext cx="12" cy="23"/>
            </a:xfrm>
            <a:custGeom>
              <a:avLst/>
              <a:gdLst>
                <a:gd name="T0" fmla="*/ 0 w 69"/>
                <a:gd name="T1" fmla="*/ 1 h 137"/>
                <a:gd name="T2" fmla="*/ 0 w 69"/>
                <a:gd name="T3" fmla="*/ 1 h 137"/>
                <a:gd name="T4" fmla="*/ 0 w 69"/>
                <a:gd name="T5" fmla="*/ 1 h 137"/>
                <a:gd name="T6" fmla="*/ 0 w 69"/>
                <a:gd name="T7" fmla="*/ 1 h 137"/>
                <a:gd name="T8" fmla="*/ 0 w 69"/>
                <a:gd name="T9" fmla="*/ 1 h 137"/>
                <a:gd name="T10" fmla="*/ 0 w 69"/>
                <a:gd name="T11" fmla="*/ 1 h 137"/>
                <a:gd name="T12" fmla="*/ 0 w 69"/>
                <a:gd name="T13" fmla="*/ 1 h 137"/>
                <a:gd name="T14" fmla="*/ 0 w 69"/>
                <a:gd name="T15" fmla="*/ 0 h 137"/>
                <a:gd name="T16" fmla="*/ 0 w 69"/>
                <a:gd name="T17" fmla="*/ 0 h 137"/>
                <a:gd name="T18" fmla="*/ 0 w 69"/>
                <a:gd name="T19" fmla="*/ 0 h 137"/>
                <a:gd name="T20" fmla="*/ 0 w 69"/>
                <a:gd name="T21" fmla="*/ 0 h 137"/>
                <a:gd name="T22" fmla="*/ 0 w 69"/>
                <a:gd name="T23" fmla="*/ 0 h 137"/>
                <a:gd name="T24" fmla="*/ 0 w 69"/>
                <a:gd name="T25" fmla="*/ 0 h 137"/>
                <a:gd name="T26" fmla="*/ 0 w 69"/>
                <a:gd name="T27" fmla="*/ 0 h 137"/>
                <a:gd name="T28" fmla="*/ 0 w 69"/>
                <a:gd name="T29" fmla="*/ 0 h 137"/>
                <a:gd name="T30" fmla="*/ 0 w 69"/>
                <a:gd name="T31" fmla="*/ 0 h 137"/>
                <a:gd name="T32" fmla="*/ 0 w 69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137"/>
                <a:gd name="T53" fmla="*/ 69 w 69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137">
                  <a:moveTo>
                    <a:pt x="69" y="137"/>
                  </a:moveTo>
                  <a:lnTo>
                    <a:pt x="55" y="136"/>
                  </a:lnTo>
                  <a:lnTo>
                    <a:pt x="42" y="132"/>
                  </a:lnTo>
                  <a:lnTo>
                    <a:pt x="31" y="125"/>
                  </a:lnTo>
                  <a:lnTo>
                    <a:pt x="21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2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9" name="Freeform 383"/>
            <p:cNvSpPr>
              <a:spLocks/>
            </p:cNvSpPr>
            <p:nvPr/>
          </p:nvSpPr>
          <p:spPr bwMode="auto">
            <a:xfrm>
              <a:off x="1862" y="3321"/>
              <a:ext cx="286" cy="23"/>
            </a:xfrm>
            <a:custGeom>
              <a:avLst/>
              <a:gdLst>
                <a:gd name="T0" fmla="*/ 0 w 1717"/>
                <a:gd name="T1" fmla="*/ 0 h 137"/>
                <a:gd name="T2" fmla="*/ 0 w 1717"/>
                <a:gd name="T3" fmla="*/ 0 h 137"/>
                <a:gd name="T4" fmla="*/ 0 w 1717"/>
                <a:gd name="T5" fmla="*/ 1 h 137"/>
                <a:gd name="T6" fmla="*/ 8 w 1717"/>
                <a:gd name="T7" fmla="*/ 1 h 137"/>
                <a:gd name="T8" fmla="*/ 8 w 1717"/>
                <a:gd name="T9" fmla="*/ 0 h 137"/>
                <a:gd name="T10" fmla="*/ 8 w 1717"/>
                <a:gd name="T11" fmla="*/ 0 h 137"/>
                <a:gd name="T12" fmla="*/ 0 w 1717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7"/>
                <a:gd name="T22" fmla="*/ 0 h 137"/>
                <a:gd name="T23" fmla="*/ 1717 w 1717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7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717" y="137"/>
                  </a:lnTo>
                  <a:lnTo>
                    <a:pt x="1717" y="68"/>
                  </a:lnTo>
                  <a:lnTo>
                    <a:pt x="17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0" name="Freeform 384"/>
            <p:cNvSpPr>
              <a:spLocks/>
            </p:cNvSpPr>
            <p:nvPr/>
          </p:nvSpPr>
          <p:spPr bwMode="auto">
            <a:xfrm>
              <a:off x="1862" y="3321"/>
              <a:ext cx="286" cy="23"/>
            </a:xfrm>
            <a:custGeom>
              <a:avLst/>
              <a:gdLst>
                <a:gd name="T0" fmla="*/ 0 w 1717"/>
                <a:gd name="T1" fmla="*/ 0 h 137"/>
                <a:gd name="T2" fmla="*/ 0 w 1717"/>
                <a:gd name="T3" fmla="*/ 0 h 137"/>
                <a:gd name="T4" fmla="*/ 0 w 1717"/>
                <a:gd name="T5" fmla="*/ 1 h 137"/>
                <a:gd name="T6" fmla="*/ 8 w 1717"/>
                <a:gd name="T7" fmla="*/ 1 h 137"/>
                <a:gd name="T8" fmla="*/ 8 w 1717"/>
                <a:gd name="T9" fmla="*/ 0 h 137"/>
                <a:gd name="T10" fmla="*/ 8 w 1717"/>
                <a:gd name="T11" fmla="*/ 0 h 137"/>
                <a:gd name="T12" fmla="*/ 0 w 1717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7"/>
                <a:gd name="T22" fmla="*/ 0 h 137"/>
                <a:gd name="T23" fmla="*/ 1717 w 1717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7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717" y="137"/>
                  </a:lnTo>
                  <a:lnTo>
                    <a:pt x="1717" y="68"/>
                  </a:lnTo>
                  <a:lnTo>
                    <a:pt x="171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1" name="Freeform 385"/>
            <p:cNvSpPr>
              <a:spLocks/>
            </p:cNvSpPr>
            <p:nvPr/>
          </p:nvSpPr>
          <p:spPr bwMode="auto">
            <a:xfrm>
              <a:off x="2148" y="332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8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2" name="Freeform 386"/>
            <p:cNvSpPr>
              <a:spLocks/>
            </p:cNvSpPr>
            <p:nvPr/>
          </p:nvSpPr>
          <p:spPr bwMode="auto">
            <a:xfrm>
              <a:off x="2148" y="3321"/>
              <a:ext cx="11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2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2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2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3" name="Freeform 387"/>
            <p:cNvSpPr>
              <a:spLocks/>
            </p:cNvSpPr>
            <p:nvPr/>
          </p:nvSpPr>
          <p:spPr bwMode="auto">
            <a:xfrm>
              <a:off x="2136" y="3332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1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9" y="0"/>
                  </a:moveTo>
                  <a:lnTo>
                    <a:pt x="137" y="0"/>
                  </a:lnTo>
                  <a:lnTo>
                    <a:pt x="136" y="14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4"/>
                  </a:lnTo>
                  <a:lnTo>
                    <a:pt x="82" y="68"/>
                  </a:lnTo>
                  <a:lnTo>
                    <a:pt x="69" y="69"/>
                  </a:lnTo>
                  <a:lnTo>
                    <a:pt x="55" y="68"/>
                  </a:lnTo>
                  <a:lnTo>
                    <a:pt x="42" y="64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4"/>
                  </a:lnTo>
                  <a:lnTo>
                    <a:pt x="0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4" name="Freeform 388"/>
            <p:cNvSpPr>
              <a:spLocks/>
            </p:cNvSpPr>
            <p:nvPr/>
          </p:nvSpPr>
          <p:spPr bwMode="auto">
            <a:xfrm>
              <a:off x="2136" y="3332"/>
              <a:ext cx="23" cy="12"/>
            </a:xfrm>
            <a:custGeom>
              <a:avLst/>
              <a:gdLst>
                <a:gd name="T0" fmla="*/ 1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137" y="0"/>
                  </a:moveTo>
                  <a:lnTo>
                    <a:pt x="136" y="14"/>
                  </a:lnTo>
                  <a:lnTo>
                    <a:pt x="132" y="27"/>
                  </a:lnTo>
                  <a:lnTo>
                    <a:pt x="126" y="38"/>
                  </a:lnTo>
                  <a:lnTo>
                    <a:pt x="117" y="48"/>
                  </a:lnTo>
                  <a:lnTo>
                    <a:pt x="107" y="57"/>
                  </a:lnTo>
                  <a:lnTo>
                    <a:pt x="95" y="64"/>
                  </a:lnTo>
                  <a:lnTo>
                    <a:pt x="82" y="68"/>
                  </a:lnTo>
                  <a:lnTo>
                    <a:pt x="69" y="69"/>
                  </a:lnTo>
                  <a:lnTo>
                    <a:pt x="55" y="68"/>
                  </a:lnTo>
                  <a:lnTo>
                    <a:pt x="42" y="64"/>
                  </a:lnTo>
                  <a:lnTo>
                    <a:pt x="31" y="57"/>
                  </a:lnTo>
                  <a:lnTo>
                    <a:pt x="21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5" name="Freeform 389"/>
            <p:cNvSpPr>
              <a:spLocks/>
            </p:cNvSpPr>
            <p:nvPr/>
          </p:nvSpPr>
          <p:spPr bwMode="auto">
            <a:xfrm>
              <a:off x="2136" y="3052"/>
              <a:ext cx="23" cy="280"/>
            </a:xfrm>
            <a:custGeom>
              <a:avLst/>
              <a:gdLst>
                <a:gd name="T0" fmla="*/ 0 w 137"/>
                <a:gd name="T1" fmla="*/ 8 h 1679"/>
                <a:gd name="T2" fmla="*/ 0 w 137"/>
                <a:gd name="T3" fmla="*/ 8 h 1679"/>
                <a:gd name="T4" fmla="*/ 1 w 137"/>
                <a:gd name="T5" fmla="*/ 8 h 1679"/>
                <a:gd name="T6" fmla="*/ 1 w 137"/>
                <a:gd name="T7" fmla="*/ 0 h 1679"/>
                <a:gd name="T8" fmla="*/ 0 w 137"/>
                <a:gd name="T9" fmla="*/ 0 h 1679"/>
                <a:gd name="T10" fmla="*/ 0 w 137"/>
                <a:gd name="T11" fmla="*/ 0 h 1679"/>
                <a:gd name="T12" fmla="*/ 0 w 137"/>
                <a:gd name="T13" fmla="*/ 8 h 16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679"/>
                <a:gd name="T23" fmla="*/ 137 w 137"/>
                <a:gd name="T24" fmla="*/ 1679 h 16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679">
                  <a:moveTo>
                    <a:pt x="0" y="1679"/>
                  </a:moveTo>
                  <a:lnTo>
                    <a:pt x="69" y="1679"/>
                  </a:lnTo>
                  <a:lnTo>
                    <a:pt x="137" y="1679"/>
                  </a:lnTo>
                  <a:lnTo>
                    <a:pt x="137" y="0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6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6" name="Freeform 390"/>
            <p:cNvSpPr>
              <a:spLocks/>
            </p:cNvSpPr>
            <p:nvPr/>
          </p:nvSpPr>
          <p:spPr bwMode="auto">
            <a:xfrm>
              <a:off x="2136" y="3052"/>
              <a:ext cx="23" cy="280"/>
            </a:xfrm>
            <a:custGeom>
              <a:avLst/>
              <a:gdLst>
                <a:gd name="T0" fmla="*/ 0 w 137"/>
                <a:gd name="T1" fmla="*/ 8 h 1679"/>
                <a:gd name="T2" fmla="*/ 0 w 137"/>
                <a:gd name="T3" fmla="*/ 8 h 1679"/>
                <a:gd name="T4" fmla="*/ 1 w 137"/>
                <a:gd name="T5" fmla="*/ 8 h 1679"/>
                <a:gd name="T6" fmla="*/ 1 w 137"/>
                <a:gd name="T7" fmla="*/ 0 h 1679"/>
                <a:gd name="T8" fmla="*/ 0 w 137"/>
                <a:gd name="T9" fmla="*/ 0 h 1679"/>
                <a:gd name="T10" fmla="*/ 0 w 137"/>
                <a:gd name="T11" fmla="*/ 0 h 1679"/>
                <a:gd name="T12" fmla="*/ 0 w 137"/>
                <a:gd name="T13" fmla="*/ 8 h 16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679"/>
                <a:gd name="T23" fmla="*/ 137 w 137"/>
                <a:gd name="T24" fmla="*/ 1679 h 16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679">
                  <a:moveTo>
                    <a:pt x="0" y="1679"/>
                  </a:moveTo>
                  <a:lnTo>
                    <a:pt x="69" y="1679"/>
                  </a:lnTo>
                  <a:lnTo>
                    <a:pt x="137" y="1679"/>
                  </a:lnTo>
                  <a:lnTo>
                    <a:pt x="137" y="0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67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7" name="Freeform 391"/>
            <p:cNvSpPr>
              <a:spLocks/>
            </p:cNvSpPr>
            <p:nvPr/>
          </p:nvSpPr>
          <p:spPr bwMode="auto">
            <a:xfrm>
              <a:off x="2136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9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8" name="Freeform 392"/>
            <p:cNvSpPr>
              <a:spLocks/>
            </p:cNvSpPr>
            <p:nvPr/>
          </p:nvSpPr>
          <p:spPr bwMode="auto">
            <a:xfrm>
              <a:off x="2136" y="3041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82" y="1"/>
                  </a:lnTo>
                  <a:lnTo>
                    <a:pt x="95" y="5"/>
                  </a:lnTo>
                  <a:lnTo>
                    <a:pt x="107" y="12"/>
                  </a:lnTo>
                  <a:lnTo>
                    <a:pt x="117" y="21"/>
                  </a:lnTo>
                  <a:lnTo>
                    <a:pt x="126" y="31"/>
                  </a:lnTo>
                  <a:lnTo>
                    <a:pt x="132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9" name="Freeform 393"/>
            <p:cNvSpPr>
              <a:spLocks/>
            </p:cNvSpPr>
            <p:nvPr/>
          </p:nvSpPr>
          <p:spPr bwMode="auto">
            <a:xfrm>
              <a:off x="2136" y="3328"/>
              <a:ext cx="22" cy="16"/>
            </a:xfrm>
            <a:custGeom>
              <a:avLst/>
              <a:gdLst>
                <a:gd name="T0" fmla="*/ 0 w 131"/>
                <a:gd name="T1" fmla="*/ 0 h 96"/>
                <a:gd name="T2" fmla="*/ 1 w 131"/>
                <a:gd name="T3" fmla="*/ 0 h 96"/>
                <a:gd name="T4" fmla="*/ 1 w 131"/>
                <a:gd name="T5" fmla="*/ 0 h 96"/>
                <a:gd name="T6" fmla="*/ 1 w 131"/>
                <a:gd name="T7" fmla="*/ 0 h 96"/>
                <a:gd name="T8" fmla="*/ 1 w 131"/>
                <a:gd name="T9" fmla="*/ 0 h 96"/>
                <a:gd name="T10" fmla="*/ 1 w 131"/>
                <a:gd name="T11" fmla="*/ 0 h 96"/>
                <a:gd name="T12" fmla="*/ 0 w 131"/>
                <a:gd name="T13" fmla="*/ 1 h 96"/>
                <a:gd name="T14" fmla="*/ 0 w 131"/>
                <a:gd name="T15" fmla="*/ 1 h 96"/>
                <a:gd name="T16" fmla="*/ 0 w 131"/>
                <a:gd name="T17" fmla="*/ 1 h 96"/>
                <a:gd name="T18" fmla="*/ 0 w 131"/>
                <a:gd name="T19" fmla="*/ 0 h 96"/>
                <a:gd name="T20" fmla="*/ 0 w 131"/>
                <a:gd name="T21" fmla="*/ 0 h 96"/>
                <a:gd name="T22" fmla="*/ 0 w 131"/>
                <a:gd name="T23" fmla="*/ 0 h 96"/>
                <a:gd name="T24" fmla="*/ 0 w 131"/>
                <a:gd name="T25" fmla="*/ 0 h 96"/>
                <a:gd name="T26" fmla="*/ 0 w 131"/>
                <a:gd name="T27" fmla="*/ 0 h 96"/>
                <a:gd name="T28" fmla="*/ 0 w 131"/>
                <a:gd name="T29" fmla="*/ 0 h 96"/>
                <a:gd name="T30" fmla="*/ 0 w 131"/>
                <a:gd name="T31" fmla="*/ 0 h 96"/>
                <a:gd name="T32" fmla="*/ 0 w 131"/>
                <a:gd name="T33" fmla="*/ 0 h 96"/>
                <a:gd name="T34" fmla="*/ 0 w 131"/>
                <a:gd name="T35" fmla="*/ 0 h 96"/>
                <a:gd name="T36" fmla="*/ 0 w 131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"/>
                <a:gd name="T58" fmla="*/ 0 h 96"/>
                <a:gd name="T59" fmla="*/ 131 w 131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" h="96">
                  <a:moveTo>
                    <a:pt x="69" y="27"/>
                  </a:moveTo>
                  <a:lnTo>
                    <a:pt x="131" y="55"/>
                  </a:lnTo>
                  <a:lnTo>
                    <a:pt x="125" y="66"/>
                  </a:lnTo>
                  <a:lnTo>
                    <a:pt x="117" y="76"/>
                  </a:lnTo>
                  <a:lnTo>
                    <a:pt x="106" y="84"/>
                  </a:lnTo>
                  <a:lnTo>
                    <a:pt x="94" y="91"/>
                  </a:lnTo>
                  <a:lnTo>
                    <a:pt x="81" y="95"/>
                  </a:lnTo>
                  <a:lnTo>
                    <a:pt x="68" y="96"/>
                  </a:lnTo>
                  <a:lnTo>
                    <a:pt x="54" y="94"/>
                  </a:lnTo>
                  <a:lnTo>
                    <a:pt x="41" y="90"/>
                  </a:lnTo>
                  <a:lnTo>
                    <a:pt x="30" y="83"/>
                  </a:lnTo>
                  <a:lnTo>
                    <a:pt x="20" y="75"/>
                  </a:lnTo>
                  <a:lnTo>
                    <a:pt x="11" y="64"/>
                  </a:lnTo>
                  <a:lnTo>
                    <a:pt x="5" y="53"/>
                  </a:lnTo>
                  <a:lnTo>
                    <a:pt x="1" y="39"/>
                  </a:lnTo>
                  <a:lnTo>
                    <a:pt x="0" y="26"/>
                  </a:lnTo>
                  <a:lnTo>
                    <a:pt x="2" y="13"/>
                  </a:lnTo>
                  <a:lnTo>
                    <a:pt x="6" y="0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0" name="Freeform 394"/>
            <p:cNvSpPr>
              <a:spLocks/>
            </p:cNvSpPr>
            <p:nvPr/>
          </p:nvSpPr>
          <p:spPr bwMode="auto">
            <a:xfrm>
              <a:off x="2136" y="3328"/>
              <a:ext cx="22" cy="16"/>
            </a:xfrm>
            <a:custGeom>
              <a:avLst/>
              <a:gdLst>
                <a:gd name="T0" fmla="*/ 1 w 131"/>
                <a:gd name="T1" fmla="*/ 0 h 96"/>
                <a:gd name="T2" fmla="*/ 1 w 131"/>
                <a:gd name="T3" fmla="*/ 0 h 96"/>
                <a:gd name="T4" fmla="*/ 1 w 131"/>
                <a:gd name="T5" fmla="*/ 0 h 96"/>
                <a:gd name="T6" fmla="*/ 1 w 131"/>
                <a:gd name="T7" fmla="*/ 0 h 96"/>
                <a:gd name="T8" fmla="*/ 1 w 131"/>
                <a:gd name="T9" fmla="*/ 0 h 96"/>
                <a:gd name="T10" fmla="*/ 0 w 131"/>
                <a:gd name="T11" fmla="*/ 1 h 96"/>
                <a:gd name="T12" fmla="*/ 0 w 131"/>
                <a:gd name="T13" fmla="*/ 1 h 96"/>
                <a:gd name="T14" fmla="*/ 0 w 131"/>
                <a:gd name="T15" fmla="*/ 1 h 96"/>
                <a:gd name="T16" fmla="*/ 0 w 131"/>
                <a:gd name="T17" fmla="*/ 0 h 96"/>
                <a:gd name="T18" fmla="*/ 0 w 131"/>
                <a:gd name="T19" fmla="*/ 0 h 96"/>
                <a:gd name="T20" fmla="*/ 0 w 131"/>
                <a:gd name="T21" fmla="*/ 0 h 96"/>
                <a:gd name="T22" fmla="*/ 0 w 131"/>
                <a:gd name="T23" fmla="*/ 0 h 96"/>
                <a:gd name="T24" fmla="*/ 0 w 131"/>
                <a:gd name="T25" fmla="*/ 0 h 96"/>
                <a:gd name="T26" fmla="*/ 0 w 131"/>
                <a:gd name="T27" fmla="*/ 0 h 96"/>
                <a:gd name="T28" fmla="*/ 0 w 131"/>
                <a:gd name="T29" fmla="*/ 0 h 96"/>
                <a:gd name="T30" fmla="*/ 0 w 131"/>
                <a:gd name="T31" fmla="*/ 0 h 96"/>
                <a:gd name="T32" fmla="*/ 0 w 131"/>
                <a:gd name="T33" fmla="*/ 0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1"/>
                <a:gd name="T52" fmla="*/ 0 h 96"/>
                <a:gd name="T53" fmla="*/ 131 w 131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1" h="96">
                  <a:moveTo>
                    <a:pt x="131" y="55"/>
                  </a:moveTo>
                  <a:lnTo>
                    <a:pt x="125" y="66"/>
                  </a:lnTo>
                  <a:lnTo>
                    <a:pt x="117" y="76"/>
                  </a:lnTo>
                  <a:lnTo>
                    <a:pt x="106" y="84"/>
                  </a:lnTo>
                  <a:lnTo>
                    <a:pt x="94" y="91"/>
                  </a:lnTo>
                  <a:lnTo>
                    <a:pt x="81" y="95"/>
                  </a:lnTo>
                  <a:lnTo>
                    <a:pt x="68" y="96"/>
                  </a:lnTo>
                  <a:lnTo>
                    <a:pt x="54" y="94"/>
                  </a:lnTo>
                  <a:lnTo>
                    <a:pt x="41" y="90"/>
                  </a:lnTo>
                  <a:lnTo>
                    <a:pt x="30" y="83"/>
                  </a:lnTo>
                  <a:lnTo>
                    <a:pt x="20" y="75"/>
                  </a:lnTo>
                  <a:lnTo>
                    <a:pt x="11" y="64"/>
                  </a:lnTo>
                  <a:lnTo>
                    <a:pt x="5" y="53"/>
                  </a:lnTo>
                  <a:lnTo>
                    <a:pt x="1" y="39"/>
                  </a:lnTo>
                  <a:lnTo>
                    <a:pt x="0" y="26"/>
                  </a:lnTo>
                  <a:lnTo>
                    <a:pt x="2" y="13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1" name="Freeform 395"/>
            <p:cNvSpPr>
              <a:spLocks/>
            </p:cNvSpPr>
            <p:nvPr/>
          </p:nvSpPr>
          <p:spPr bwMode="auto">
            <a:xfrm>
              <a:off x="2137" y="3048"/>
              <a:ext cx="143" cy="289"/>
            </a:xfrm>
            <a:custGeom>
              <a:avLst/>
              <a:gdLst>
                <a:gd name="T0" fmla="*/ 0 w 855"/>
                <a:gd name="T1" fmla="*/ 8 h 1735"/>
                <a:gd name="T2" fmla="*/ 0 w 855"/>
                <a:gd name="T3" fmla="*/ 8 h 1735"/>
                <a:gd name="T4" fmla="*/ 1 w 855"/>
                <a:gd name="T5" fmla="*/ 8 h 1735"/>
                <a:gd name="T6" fmla="*/ 4 w 855"/>
                <a:gd name="T7" fmla="*/ 0 h 1735"/>
                <a:gd name="T8" fmla="*/ 4 w 855"/>
                <a:gd name="T9" fmla="*/ 0 h 1735"/>
                <a:gd name="T10" fmla="*/ 3 w 855"/>
                <a:gd name="T11" fmla="*/ 0 h 1735"/>
                <a:gd name="T12" fmla="*/ 0 w 855"/>
                <a:gd name="T13" fmla="*/ 8 h 17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5"/>
                <a:gd name="T22" fmla="*/ 0 h 1735"/>
                <a:gd name="T23" fmla="*/ 855 w 855"/>
                <a:gd name="T24" fmla="*/ 1735 h 17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5" h="1735">
                  <a:moveTo>
                    <a:pt x="0" y="1680"/>
                  </a:moveTo>
                  <a:lnTo>
                    <a:pt x="63" y="1707"/>
                  </a:lnTo>
                  <a:lnTo>
                    <a:pt x="125" y="1735"/>
                  </a:lnTo>
                  <a:lnTo>
                    <a:pt x="855" y="55"/>
                  </a:lnTo>
                  <a:lnTo>
                    <a:pt x="793" y="28"/>
                  </a:lnTo>
                  <a:lnTo>
                    <a:pt x="731" y="0"/>
                  </a:lnTo>
                  <a:lnTo>
                    <a:pt x="0" y="16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2" name="Freeform 396"/>
            <p:cNvSpPr>
              <a:spLocks/>
            </p:cNvSpPr>
            <p:nvPr/>
          </p:nvSpPr>
          <p:spPr bwMode="auto">
            <a:xfrm>
              <a:off x="2137" y="3048"/>
              <a:ext cx="143" cy="289"/>
            </a:xfrm>
            <a:custGeom>
              <a:avLst/>
              <a:gdLst>
                <a:gd name="T0" fmla="*/ 0 w 855"/>
                <a:gd name="T1" fmla="*/ 8 h 1735"/>
                <a:gd name="T2" fmla="*/ 0 w 855"/>
                <a:gd name="T3" fmla="*/ 8 h 1735"/>
                <a:gd name="T4" fmla="*/ 1 w 855"/>
                <a:gd name="T5" fmla="*/ 8 h 1735"/>
                <a:gd name="T6" fmla="*/ 4 w 855"/>
                <a:gd name="T7" fmla="*/ 0 h 1735"/>
                <a:gd name="T8" fmla="*/ 4 w 855"/>
                <a:gd name="T9" fmla="*/ 0 h 1735"/>
                <a:gd name="T10" fmla="*/ 3 w 855"/>
                <a:gd name="T11" fmla="*/ 0 h 1735"/>
                <a:gd name="T12" fmla="*/ 0 w 855"/>
                <a:gd name="T13" fmla="*/ 8 h 17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5"/>
                <a:gd name="T22" fmla="*/ 0 h 1735"/>
                <a:gd name="T23" fmla="*/ 855 w 855"/>
                <a:gd name="T24" fmla="*/ 1735 h 17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5" h="1735">
                  <a:moveTo>
                    <a:pt x="0" y="1680"/>
                  </a:moveTo>
                  <a:lnTo>
                    <a:pt x="63" y="1707"/>
                  </a:lnTo>
                  <a:lnTo>
                    <a:pt x="125" y="1735"/>
                  </a:lnTo>
                  <a:lnTo>
                    <a:pt x="855" y="55"/>
                  </a:lnTo>
                  <a:lnTo>
                    <a:pt x="793" y="28"/>
                  </a:lnTo>
                  <a:lnTo>
                    <a:pt x="731" y="0"/>
                  </a:lnTo>
                  <a:lnTo>
                    <a:pt x="0" y="168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3" name="Freeform 397"/>
            <p:cNvSpPr>
              <a:spLocks/>
            </p:cNvSpPr>
            <p:nvPr/>
          </p:nvSpPr>
          <p:spPr bwMode="auto">
            <a:xfrm>
              <a:off x="2259" y="3041"/>
              <a:ext cx="22" cy="16"/>
            </a:xfrm>
            <a:custGeom>
              <a:avLst/>
              <a:gdLst>
                <a:gd name="T0" fmla="*/ 0 w 130"/>
                <a:gd name="T1" fmla="*/ 0 h 96"/>
                <a:gd name="T2" fmla="*/ 0 w 130"/>
                <a:gd name="T3" fmla="*/ 0 h 96"/>
                <a:gd name="T4" fmla="*/ 0 w 130"/>
                <a:gd name="T5" fmla="*/ 0 h 96"/>
                <a:gd name="T6" fmla="*/ 0 w 130"/>
                <a:gd name="T7" fmla="*/ 0 h 96"/>
                <a:gd name="T8" fmla="*/ 0 w 130"/>
                <a:gd name="T9" fmla="*/ 0 h 96"/>
                <a:gd name="T10" fmla="*/ 0 w 130"/>
                <a:gd name="T11" fmla="*/ 0 h 96"/>
                <a:gd name="T12" fmla="*/ 0 w 130"/>
                <a:gd name="T13" fmla="*/ 0 h 96"/>
                <a:gd name="T14" fmla="*/ 0 w 130"/>
                <a:gd name="T15" fmla="*/ 0 h 96"/>
                <a:gd name="T16" fmla="*/ 0 w 130"/>
                <a:gd name="T17" fmla="*/ 0 h 96"/>
                <a:gd name="T18" fmla="*/ 1 w 130"/>
                <a:gd name="T19" fmla="*/ 0 h 96"/>
                <a:gd name="T20" fmla="*/ 1 w 130"/>
                <a:gd name="T21" fmla="*/ 0 h 96"/>
                <a:gd name="T22" fmla="*/ 1 w 130"/>
                <a:gd name="T23" fmla="*/ 0 h 96"/>
                <a:gd name="T24" fmla="*/ 1 w 130"/>
                <a:gd name="T25" fmla="*/ 0 h 96"/>
                <a:gd name="T26" fmla="*/ 1 w 130"/>
                <a:gd name="T27" fmla="*/ 0 h 96"/>
                <a:gd name="T28" fmla="*/ 1 w 130"/>
                <a:gd name="T29" fmla="*/ 0 h 96"/>
                <a:gd name="T30" fmla="*/ 1 w 130"/>
                <a:gd name="T31" fmla="*/ 0 h 96"/>
                <a:gd name="T32" fmla="*/ 1 w 130"/>
                <a:gd name="T33" fmla="*/ 0 h 96"/>
                <a:gd name="T34" fmla="*/ 1 w 130"/>
                <a:gd name="T35" fmla="*/ 1 h 96"/>
                <a:gd name="T36" fmla="*/ 0 w 130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0"/>
                <a:gd name="T58" fmla="*/ 0 h 96"/>
                <a:gd name="T59" fmla="*/ 130 w 130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0" h="96">
                  <a:moveTo>
                    <a:pt x="62" y="69"/>
                  </a:moveTo>
                  <a:lnTo>
                    <a:pt x="0" y="41"/>
                  </a:lnTo>
                  <a:lnTo>
                    <a:pt x="6" y="30"/>
                  </a:lnTo>
                  <a:lnTo>
                    <a:pt x="14" y="20"/>
                  </a:lnTo>
                  <a:lnTo>
                    <a:pt x="25" y="12"/>
                  </a:lnTo>
                  <a:lnTo>
                    <a:pt x="36" y="5"/>
                  </a:lnTo>
                  <a:lnTo>
                    <a:pt x="50" y="1"/>
                  </a:lnTo>
                  <a:lnTo>
                    <a:pt x="63" y="0"/>
                  </a:lnTo>
                  <a:lnTo>
                    <a:pt x="76" y="2"/>
                  </a:lnTo>
                  <a:lnTo>
                    <a:pt x="90" y="6"/>
                  </a:lnTo>
                  <a:lnTo>
                    <a:pt x="101" y="13"/>
                  </a:lnTo>
                  <a:lnTo>
                    <a:pt x="111" y="21"/>
                  </a:lnTo>
                  <a:lnTo>
                    <a:pt x="119" y="32"/>
                  </a:lnTo>
                  <a:lnTo>
                    <a:pt x="125" y="43"/>
                  </a:lnTo>
                  <a:lnTo>
                    <a:pt x="129" y="57"/>
                  </a:lnTo>
                  <a:lnTo>
                    <a:pt x="130" y="70"/>
                  </a:lnTo>
                  <a:lnTo>
                    <a:pt x="128" y="83"/>
                  </a:lnTo>
                  <a:lnTo>
                    <a:pt x="124" y="96"/>
                  </a:lnTo>
                  <a:lnTo>
                    <a:pt x="6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4" name="Freeform 398"/>
            <p:cNvSpPr>
              <a:spLocks/>
            </p:cNvSpPr>
            <p:nvPr/>
          </p:nvSpPr>
          <p:spPr bwMode="auto">
            <a:xfrm>
              <a:off x="2259" y="3041"/>
              <a:ext cx="22" cy="16"/>
            </a:xfrm>
            <a:custGeom>
              <a:avLst/>
              <a:gdLst>
                <a:gd name="T0" fmla="*/ 0 w 130"/>
                <a:gd name="T1" fmla="*/ 0 h 96"/>
                <a:gd name="T2" fmla="*/ 0 w 130"/>
                <a:gd name="T3" fmla="*/ 0 h 96"/>
                <a:gd name="T4" fmla="*/ 0 w 130"/>
                <a:gd name="T5" fmla="*/ 0 h 96"/>
                <a:gd name="T6" fmla="*/ 0 w 130"/>
                <a:gd name="T7" fmla="*/ 0 h 96"/>
                <a:gd name="T8" fmla="*/ 0 w 130"/>
                <a:gd name="T9" fmla="*/ 0 h 96"/>
                <a:gd name="T10" fmla="*/ 0 w 130"/>
                <a:gd name="T11" fmla="*/ 0 h 96"/>
                <a:gd name="T12" fmla="*/ 0 w 130"/>
                <a:gd name="T13" fmla="*/ 0 h 96"/>
                <a:gd name="T14" fmla="*/ 0 w 130"/>
                <a:gd name="T15" fmla="*/ 0 h 96"/>
                <a:gd name="T16" fmla="*/ 1 w 130"/>
                <a:gd name="T17" fmla="*/ 0 h 96"/>
                <a:gd name="T18" fmla="*/ 1 w 130"/>
                <a:gd name="T19" fmla="*/ 0 h 96"/>
                <a:gd name="T20" fmla="*/ 1 w 130"/>
                <a:gd name="T21" fmla="*/ 0 h 96"/>
                <a:gd name="T22" fmla="*/ 1 w 130"/>
                <a:gd name="T23" fmla="*/ 0 h 96"/>
                <a:gd name="T24" fmla="*/ 1 w 130"/>
                <a:gd name="T25" fmla="*/ 0 h 96"/>
                <a:gd name="T26" fmla="*/ 1 w 130"/>
                <a:gd name="T27" fmla="*/ 0 h 96"/>
                <a:gd name="T28" fmla="*/ 1 w 130"/>
                <a:gd name="T29" fmla="*/ 0 h 96"/>
                <a:gd name="T30" fmla="*/ 1 w 130"/>
                <a:gd name="T31" fmla="*/ 0 h 96"/>
                <a:gd name="T32" fmla="*/ 1 w 130"/>
                <a:gd name="T33" fmla="*/ 1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0"/>
                <a:gd name="T52" fmla="*/ 0 h 96"/>
                <a:gd name="T53" fmla="*/ 130 w 13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0" h="96">
                  <a:moveTo>
                    <a:pt x="0" y="41"/>
                  </a:moveTo>
                  <a:lnTo>
                    <a:pt x="6" y="30"/>
                  </a:lnTo>
                  <a:lnTo>
                    <a:pt x="14" y="20"/>
                  </a:lnTo>
                  <a:lnTo>
                    <a:pt x="25" y="12"/>
                  </a:lnTo>
                  <a:lnTo>
                    <a:pt x="36" y="5"/>
                  </a:lnTo>
                  <a:lnTo>
                    <a:pt x="50" y="1"/>
                  </a:lnTo>
                  <a:lnTo>
                    <a:pt x="63" y="0"/>
                  </a:lnTo>
                  <a:lnTo>
                    <a:pt x="76" y="2"/>
                  </a:lnTo>
                  <a:lnTo>
                    <a:pt x="90" y="6"/>
                  </a:lnTo>
                  <a:lnTo>
                    <a:pt x="101" y="13"/>
                  </a:lnTo>
                  <a:lnTo>
                    <a:pt x="111" y="21"/>
                  </a:lnTo>
                  <a:lnTo>
                    <a:pt x="119" y="32"/>
                  </a:lnTo>
                  <a:lnTo>
                    <a:pt x="125" y="43"/>
                  </a:lnTo>
                  <a:lnTo>
                    <a:pt x="129" y="57"/>
                  </a:lnTo>
                  <a:lnTo>
                    <a:pt x="130" y="70"/>
                  </a:lnTo>
                  <a:lnTo>
                    <a:pt x="128" y="83"/>
                  </a:lnTo>
                  <a:lnTo>
                    <a:pt x="124" y="9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5" name="Freeform 399"/>
            <p:cNvSpPr>
              <a:spLocks/>
            </p:cNvSpPr>
            <p:nvPr/>
          </p:nvSpPr>
          <p:spPr bwMode="auto">
            <a:xfrm>
              <a:off x="387" y="3364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1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8" y="69"/>
                  </a:moveTo>
                  <a:lnTo>
                    <a:pt x="0" y="69"/>
                  </a:ln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6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6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6" name="Freeform 400"/>
            <p:cNvSpPr>
              <a:spLocks/>
            </p:cNvSpPr>
            <p:nvPr/>
          </p:nvSpPr>
          <p:spPr bwMode="auto">
            <a:xfrm>
              <a:off x="387" y="3364"/>
              <a:ext cx="23" cy="11"/>
            </a:xfrm>
            <a:custGeom>
              <a:avLst/>
              <a:gdLst>
                <a:gd name="T0" fmla="*/ 0 w 137"/>
                <a:gd name="T1" fmla="*/ 0 h 69"/>
                <a:gd name="T2" fmla="*/ 0 w 137"/>
                <a:gd name="T3" fmla="*/ 0 h 69"/>
                <a:gd name="T4" fmla="*/ 0 w 137"/>
                <a:gd name="T5" fmla="*/ 0 h 69"/>
                <a:gd name="T6" fmla="*/ 0 w 137"/>
                <a:gd name="T7" fmla="*/ 0 h 69"/>
                <a:gd name="T8" fmla="*/ 0 w 137"/>
                <a:gd name="T9" fmla="*/ 0 h 69"/>
                <a:gd name="T10" fmla="*/ 0 w 137"/>
                <a:gd name="T11" fmla="*/ 0 h 69"/>
                <a:gd name="T12" fmla="*/ 0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1 w 137"/>
                <a:gd name="T21" fmla="*/ 0 h 69"/>
                <a:gd name="T22" fmla="*/ 1 w 137"/>
                <a:gd name="T23" fmla="*/ 0 h 69"/>
                <a:gd name="T24" fmla="*/ 1 w 137"/>
                <a:gd name="T25" fmla="*/ 0 h 69"/>
                <a:gd name="T26" fmla="*/ 1 w 137"/>
                <a:gd name="T27" fmla="*/ 0 h 69"/>
                <a:gd name="T28" fmla="*/ 1 w 137"/>
                <a:gd name="T29" fmla="*/ 0 h 69"/>
                <a:gd name="T30" fmla="*/ 1 w 137"/>
                <a:gd name="T31" fmla="*/ 0 h 69"/>
                <a:gd name="T32" fmla="*/ 1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0" y="69"/>
                  </a:moveTo>
                  <a:lnTo>
                    <a:pt x="1" y="56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0" y="12"/>
                  </a:lnTo>
                  <a:lnTo>
                    <a:pt x="41" y="6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6"/>
                  </a:lnTo>
                  <a:lnTo>
                    <a:pt x="106" y="12"/>
                  </a:lnTo>
                  <a:lnTo>
                    <a:pt x="116" y="21"/>
                  </a:lnTo>
                  <a:lnTo>
                    <a:pt x="125" y="31"/>
                  </a:lnTo>
                  <a:lnTo>
                    <a:pt x="131" y="42"/>
                  </a:lnTo>
                  <a:lnTo>
                    <a:pt x="136" y="56"/>
                  </a:lnTo>
                  <a:lnTo>
                    <a:pt x="137" y="6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7" name="Freeform 401"/>
            <p:cNvSpPr>
              <a:spLocks/>
            </p:cNvSpPr>
            <p:nvPr/>
          </p:nvSpPr>
          <p:spPr bwMode="auto">
            <a:xfrm>
              <a:off x="387" y="3375"/>
              <a:ext cx="23" cy="196"/>
            </a:xfrm>
            <a:custGeom>
              <a:avLst/>
              <a:gdLst>
                <a:gd name="T0" fmla="*/ 1 w 137"/>
                <a:gd name="T1" fmla="*/ 0 h 1176"/>
                <a:gd name="T2" fmla="*/ 0 w 137"/>
                <a:gd name="T3" fmla="*/ 0 h 1176"/>
                <a:gd name="T4" fmla="*/ 0 w 137"/>
                <a:gd name="T5" fmla="*/ 0 h 1176"/>
                <a:gd name="T6" fmla="*/ 0 w 137"/>
                <a:gd name="T7" fmla="*/ 6 h 1176"/>
                <a:gd name="T8" fmla="*/ 0 w 137"/>
                <a:gd name="T9" fmla="*/ 6 h 1176"/>
                <a:gd name="T10" fmla="*/ 1 w 137"/>
                <a:gd name="T11" fmla="*/ 6 h 1176"/>
                <a:gd name="T12" fmla="*/ 1 w 137"/>
                <a:gd name="T13" fmla="*/ 0 h 1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176"/>
                <a:gd name="T23" fmla="*/ 137 w 137"/>
                <a:gd name="T24" fmla="*/ 1176 h 11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176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176"/>
                  </a:lnTo>
                  <a:lnTo>
                    <a:pt x="68" y="1176"/>
                  </a:lnTo>
                  <a:lnTo>
                    <a:pt x="137" y="117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8" name="Freeform 402"/>
            <p:cNvSpPr>
              <a:spLocks/>
            </p:cNvSpPr>
            <p:nvPr/>
          </p:nvSpPr>
          <p:spPr bwMode="auto">
            <a:xfrm>
              <a:off x="387" y="3375"/>
              <a:ext cx="23" cy="196"/>
            </a:xfrm>
            <a:custGeom>
              <a:avLst/>
              <a:gdLst>
                <a:gd name="T0" fmla="*/ 1 w 137"/>
                <a:gd name="T1" fmla="*/ 0 h 1176"/>
                <a:gd name="T2" fmla="*/ 0 w 137"/>
                <a:gd name="T3" fmla="*/ 0 h 1176"/>
                <a:gd name="T4" fmla="*/ 0 w 137"/>
                <a:gd name="T5" fmla="*/ 0 h 1176"/>
                <a:gd name="T6" fmla="*/ 0 w 137"/>
                <a:gd name="T7" fmla="*/ 6 h 1176"/>
                <a:gd name="T8" fmla="*/ 0 w 137"/>
                <a:gd name="T9" fmla="*/ 6 h 1176"/>
                <a:gd name="T10" fmla="*/ 1 w 137"/>
                <a:gd name="T11" fmla="*/ 6 h 1176"/>
                <a:gd name="T12" fmla="*/ 1 w 137"/>
                <a:gd name="T13" fmla="*/ 0 h 1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176"/>
                <a:gd name="T23" fmla="*/ 137 w 137"/>
                <a:gd name="T24" fmla="*/ 1176 h 11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176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176"/>
                  </a:lnTo>
                  <a:lnTo>
                    <a:pt x="68" y="1176"/>
                  </a:lnTo>
                  <a:lnTo>
                    <a:pt x="137" y="1176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9" name="Freeform 403"/>
            <p:cNvSpPr>
              <a:spLocks/>
            </p:cNvSpPr>
            <p:nvPr/>
          </p:nvSpPr>
          <p:spPr bwMode="auto">
            <a:xfrm>
              <a:off x="387" y="3571"/>
              <a:ext cx="23" cy="12"/>
            </a:xfrm>
            <a:custGeom>
              <a:avLst/>
              <a:gdLst>
                <a:gd name="T0" fmla="*/ 0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1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w 137"/>
                <a:gd name="T35" fmla="*/ 0 h 69"/>
                <a:gd name="T36" fmla="*/ 0 w 137"/>
                <a:gd name="T37" fmla="*/ 0 h 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7"/>
                <a:gd name="T58" fmla="*/ 0 h 69"/>
                <a:gd name="T59" fmla="*/ 137 w 137"/>
                <a:gd name="T60" fmla="*/ 69 h 6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7" h="69">
                  <a:moveTo>
                    <a:pt x="68" y="0"/>
                  </a:moveTo>
                  <a:lnTo>
                    <a:pt x="137" y="0"/>
                  </a:lnTo>
                  <a:lnTo>
                    <a:pt x="136" y="13"/>
                  </a:lnTo>
                  <a:lnTo>
                    <a:pt x="131" y="27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8"/>
                  </a:lnTo>
                  <a:lnTo>
                    <a:pt x="68" y="69"/>
                  </a:lnTo>
                  <a:lnTo>
                    <a:pt x="55" y="68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0" name="Freeform 404"/>
            <p:cNvSpPr>
              <a:spLocks/>
            </p:cNvSpPr>
            <p:nvPr/>
          </p:nvSpPr>
          <p:spPr bwMode="auto">
            <a:xfrm>
              <a:off x="387" y="3571"/>
              <a:ext cx="23" cy="12"/>
            </a:xfrm>
            <a:custGeom>
              <a:avLst/>
              <a:gdLst>
                <a:gd name="T0" fmla="*/ 1 w 137"/>
                <a:gd name="T1" fmla="*/ 0 h 69"/>
                <a:gd name="T2" fmla="*/ 1 w 137"/>
                <a:gd name="T3" fmla="*/ 0 h 69"/>
                <a:gd name="T4" fmla="*/ 1 w 137"/>
                <a:gd name="T5" fmla="*/ 0 h 69"/>
                <a:gd name="T6" fmla="*/ 1 w 137"/>
                <a:gd name="T7" fmla="*/ 0 h 69"/>
                <a:gd name="T8" fmla="*/ 1 w 137"/>
                <a:gd name="T9" fmla="*/ 0 h 69"/>
                <a:gd name="T10" fmla="*/ 1 w 137"/>
                <a:gd name="T11" fmla="*/ 0 h 69"/>
                <a:gd name="T12" fmla="*/ 1 w 137"/>
                <a:gd name="T13" fmla="*/ 0 h 69"/>
                <a:gd name="T14" fmla="*/ 0 w 137"/>
                <a:gd name="T15" fmla="*/ 0 h 69"/>
                <a:gd name="T16" fmla="*/ 0 w 137"/>
                <a:gd name="T17" fmla="*/ 0 h 69"/>
                <a:gd name="T18" fmla="*/ 0 w 137"/>
                <a:gd name="T19" fmla="*/ 0 h 69"/>
                <a:gd name="T20" fmla="*/ 0 w 137"/>
                <a:gd name="T21" fmla="*/ 0 h 69"/>
                <a:gd name="T22" fmla="*/ 0 w 137"/>
                <a:gd name="T23" fmla="*/ 0 h 69"/>
                <a:gd name="T24" fmla="*/ 0 w 137"/>
                <a:gd name="T25" fmla="*/ 0 h 69"/>
                <a:gd name="T26" fmla="*/ 0 w 137"/>
                <a:gd name="T27" fmla="*/ 0 h 69"/>
                <a:gd name="T28" fmla="*/ 0 w 137"/>
                <a:gd name="T29" fmla="*/ 0 h 69"/>
                <a:gd name="T30" fmla="*/ 0 w 137"/>
                <a:gd name="T31" fmla="*/ 0 h 69"/>
                <a:gd name="T32" fmla="*/ 0 w 137"/>
                <a:gd name="T33" fmla="*/ 0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7"/>
                <a:gd name="T52" fmla="*/ 0 h 69"/>
                <a:gd name="T53" fmla="*/ 137 w 137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7" h="69">
                  <a:moveTo>
                    <a:pt x="137" y="0"/>
                  </a:moveTo>
                  <a:lnTo>
                    <a:pt x="136" y="13"/>
                  </a:lnTo>
                  <a:lnTo>
                    <a:pt x="131" y="27"/>
                  </a:lnTo>
                  <a:lnTo>
                    <a:pt x="125" y="38"/>
                  </a:lnTo>
                  <a:lnTo>
                    <a:pt x="116" y="48"/>
                  </a:lnTo>
                  <a:lnTo>
                    <a:pt x="106" y="57"/>
                  </a:lnTo>
                  <a:lnTo>
                    <a:pt x="95" y="63"/>
                  </a:lnTo>
                  <a:lnTo>
                    <a:pt x="81" y="68"/>
                  </a:lnTo>
                  <a:lnTo>
                    <a:pt x="68" y="69"/>
                  </a:lnTo>
                  <a:lnTo>
                    <a:pt x="55" y="68"/>
                  </a:lnTo>
                  <a:lnTo>
                    <a:pt x="41" y="63"/>
                  </a:lnTo>
                  <a:lnTo>
                    <a:pt x="30" y="57"/>
                  </a:lnTo>
                  <a:lnTo>
                    <a:pt x="20" y="48"/>
                  </a:lnTo>
                  <a:lnTo>
                    <a:pt x="11" y="38"/>
                  </a:lnTo>
                  <a:lnTo>
                    <a:pt x="5" y="27"/>
                  </a:lnTo>
                  <a:lnTo>
                    <a:pt x="1" y="13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1" name="Freeform 405"/>
            <p:cNvSpPr>
              <a:spLocks/>
            </p:cNvSpPr>
            <p:nvPr/>
          </p:nvSpPr>
          <p:spPr bwMode="auto">
            <a:xfrm>
              <a:off x="387" y="3560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1 h 137"/>
                <a:gd name="T4" fmla="*/ 0 w 68"/>
                <a:gd name="T5" fmla="*/ 1 h 137"/>
                <a:gd name="T6" fmla="*/ 0 w 68"/>
                <a:gd name="T7" fmla="*/ 1 h 137"/>
                <a:gd name="T8" fmla="*/ 0 w 68"/>
                <a:gd name="T9" fmla="*/ 1 h 137"/>
                <a:gd name="T10" fmla="*/ 0 w 68"/>
                <a:gd name="T11" fmla="*/ 1 h 137"/>
                <a:gd name="T12" fmla="*/ 0 w 68"/>
                <a:gd name="T13" fmla="*/ 1 h 137"/>
                <a:gd name="T14" fmla="*/ 0 w 68"/>
                <a:gd name="T15" fmla="*/ 1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0 h 137"/>
                <a:gd name="T24" fmla="*/ 0 w 68"/>
                <a:gd name="T25" fmla="*/ 0 h 137"/>
                <a:gd name="T26" fmla="*/ 0 w 68"/>
                <a:gd name="T27" fmla="*/ 0 h 137"/>
                <a:gd name="T28" fmla="*/ 0 w 68"/>
                <a:gd name="T29" fmla="*/ 0 h 137"/>
                <a:gd name="T30" fmla="*/ 0 w 68"/>
                <a:gd name="T31" fmla="*/ 0 h 137"/>
                <a:gd name="T32" fmla="*/ 0 w 68"/>
                <a:gd name="T33" fmla="*/ 0 h 137"/>
                <a:gd name="T34" fmla="*/ 0 w 68"/>
                <a:gd name="T35" fmla="*/ 0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68" y="68"/>
                  </a:moveTo>
                  <a:lnTo>
                    <a:pt x="68" y="137"/>
                  </a:lnTo>
                  <a:lnTo>
                    <a:pt x="55" y="136"/>
                  </a:lnTo>
                  <a:lnTo>
                    <a:pt x="41" y="131"/>
                  </a:lnTo>
                  <a:lnTo>
                    <a:pt x="30" y="125"/>
                  </a:lnTo>
                  <a:lnTo>
                    <a:pt x="20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1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1"/>
                  </a:lnTo>
                  <a:lnTo>
                    <a:pt x="11" y="30"/>
                  </a:lnTo>
                  <a:lnTo>
                    <a:pt x="20" y="20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  <a:lnTo>
                    <a:pt x="68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2" name="Freeform 406"/>
            <p:cNvSpPr>
              <a:spLocks/>
            </p:cNvSpPr>
            <p:nvPr/>
          </p:nvSpPr>
          <p:spPr bwMode="auto">
            <a:xfrm>
              <a:off x="387" y="3560"/>
              <a:ext cx="12" cy="23"/>
            </a:xfrm>
            <a:custGeom>
              <a:avLst/>
              <a:gdLst>
                <a:gd name="T0" fmla="*/ 0 w 68"/>
                <a:gd name="T1" fmla="*/ 1 h 137"/>
                <a:gd name="T2" fmla="*/ 0 w 68"/>
                <a:gd name="T3" fmla="*/ 1 h 137"/>
                <a:gd name="T4" fmla="*/ 0 w 68"/>
                <a:gd name="T5" fmla="*/ 1 h 137"/>
                <a:gd name="T6" fmla="*/ 0 w 68"/>
                <a:gd name="T7" fmla="*/ 1 h 137"/>
                <a:gd name="T8" fmla="*/ 0 w 68"/>
                <a:gd name="T9" fmla="*/ 1 h 137"/>
                <a:gd name="T10" fmla="*/ 0 w 68"/>
                <a:gd name="T11" fmla="*/ 1 h 137"/>
                <a:gd name="T12" fmla="*/ 0 w 68"/>
                <a:gd name="T13" fmla="*/ 1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0 h 137"/>
                <a:gd name="T24" fmla="*/ 0 w 68"/>
                <a:gd name="T25" fmla="*/ 0 h 137"/>
                <a:gd name="T26" fmla="*/ 0 w 68"/>
                <a:gd name="T27" fmla="*/ 0 h 137"/>
                <a:gd name="T28" fmla="*/ 0 w 68"/>
                <a:gd name="T29" fmla="*/ 0 h 137"/>
                <a:gd name="T30" fmla="*/ 0 w 68"/>
                <a:gd name="T31" fmla="*/ 0 h 137"/>
                <a:gd name="T32" fmla="*/ 0 w 68"/>
                <a:gd name="T33" fmla="*/ 0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68" y="137"/>
                  </a:moveTo>
                  <a:lnTo>
                    <a:pt x="55" y="136"/>
                  </a:lnTo>
                  <a:lnTo>
                    <a:pt x="41" y="131"/>
                  </a:lnTo>
                  <a:lnTo>
                    <a:pt x="30" y="125"/>
                  </a:lnTo>
                  <a:lnTo>
                    <a:pt x="20" y="116"/>
                  </a:lnTo>
                  <a:lnTo>
                    <a:pt x="11" y="106"/>
                  </a:lnTo>
                  <a:lnTo>
                    <a:pt x="5" y="95"/>
                  </a:lnTo>
                  <a:lnTo>
                    <a:pt x="1" y="81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5" y="41"/>
                  </a:lnTo>
                  <a:lnTo>
                    <a:pt x="11" y="30"/>
                  </a:lnTo>
                  <a:lnTo>
                    <a:pt x="20" y="20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5" y="1"/>
                  </a:lnTo>
                  <a:lnTo>
                    <a:pt x="6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3" name="Freeform 407"/>
            <p:cNvSpPr>
              <a:spLocks/>
            </p:cNvSpPr>
            <p:nvPr/>
          </p:nvSpPr>
          <p:spPr bwMode="auto">
            <a:xfrm>
              <a:off x="399" y="3560"/>
              <a:ext cx="2049" cy="23"/>
            </a:xfrm>
            <a:custGeom>
              <a:avLst/>
              <a:gdLst>
                <a:gd name="T0" fmla="*/ 0 w 12299"/>
                <a:gd name="T1" fmla="*/ 0 h 137"/>
                <a:gd name="T2" fmla="*/ 0 w 12299"/>
                <a:gd name="T3" fmla="*/ 0 h 137"/>
                <a:gd name="T4" fmla="*/ 0 w 12299"/>
                <a:gd name="T5" fmla="*/ 1 h 137"/>
                <a:gd name="T6" fmla="*/ 57 w 12299"/>
                <a:gd name="T7" fmla="*/ 1 h 137"/>
                <a:gd name="T8" fmla="*/ 57 w 12299"/>
                <a:gd name="T9" fmla="*/ 0 h 137"/>
                <a:gd name="T10" fmla="*/ 57 w 12299"/>
                <a:gd name="T11" fmla="*/ 0 h 137"/>
                <a:gd name="T12" fmla="*/ 0 w 12299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99"/>
                <a:gd name="T22" fmla="*/ 0 h 137"/>
                <a:gd name="T23" fmla="*/ 12299 w 12299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99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2299" y="137"/>
                  </a:lnTo>
                  <a:lnTo>
                    <a:pt x="12299" y="68"/>
                  </a:lnTo>
                  <a:lnTo>
                    <a:pt x="122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4" name="Freeform 408"/>
            <p:cNvSpPr>
              <a:spLocks/>
            </p:cNvSpPr>
            <p:nvPr/>
          </p:nvSpPr>
          <p:spPr bwMode="auto">
            <a:xfrm>
              <a:off x="399" y="3560"/>
              <a:ext cx="2049" cy="23"/>
            </a:xfrm>
            <a:custGeom>
              <a:avLst/>
              <a:gdLst>
                <a:gd name="T0" fmla="*/ 0 w 12299"/>
                <a:gd name="T1" fmla="*/ 0 h 137"/>
                <a:gd name="T2" fmla="*/ 0 w 12299"/>
                <a:gd name="T3" fmla="*/ 0 h 137"/>
                <a:gd name="T4" fmla="*/ 0 w 12299"/>
                <a:gd name="T5" fmla="*/ 1 h 137"/>
                <a:gd name="T6" fmla="*/ 57 w 12299"/>
                <a:gd name="T7" fmla="*/ 1 h 137"/>
                <a:gd name="T8" fmla="*/ 57 w 12299"/>
                <a:gd name="T9" fmla="*/ 0 h 137"/>
                <a:gd name="T10" fmla="*/ 57 w 12299"/>
                <a:gd name="T11" fmla="*/ 0 h 137"/>
                <a:gd name="T12" fmla="*/ 0 w 12299"/>
                <a:gd name="T13" fmla="*/ 0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99"/>
                <a:gd name="T22" fmla="*/ 0 h 137"/>
                <a:gd name="T23" fmla="*/ 12299 w 12299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99" h="137">
                  <a:moveTo>
                    <a:pt x="0" y="0"/>
                  </a:moveTo>
                  <a:lnTo>
                    <a:pt x="0" y="68"/>
                  </a:lnTo>
                  <a:lnTo>
                    <a:pt x="0" y="137"/>
                  </a:lnTo>
                  <a:lnTo>
                    <a:pt x="12299" y="137"/>
                  </a:lnTo>
                  <a:lnTo>
                    <a:pt x="12299" y="68"/>
                  </a:lnTo>
                  <a:lnTo>
                    <a:pt x="1229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5" name="Freeform 409"/>
            <p:cNvSpPr>
              <a:spLocks/>
            </p:cNvSpPr>
            <p:nvPr/>
          </p:nvSpPr>
          <p:spPr bwMode="auto">
            <a:xfrm>
              <a:off x="2448" y="3560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0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w 68"/>
                <a:gd name="T35" fmla="*/ 1 h 137"/>
                <a:gd name="T36" fmla="*/ 0 w 68"/>
                <a:gd name="T37" fmla="*/ 0 h 1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137"/>
                <a:gd name="T59" fmla="*/ 68 w 68"/>
                <a:gd name="T60" fmla="*/ 137 h 1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137">
                  <a:moveTo>
                    <a:pt x="0" y="68"/>
                  </a:moveTo>
                  <a:lnTo>
                    <a:pt x="0" y="0"/>
                  </a:ln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1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1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1"/>
                  </a:lnTo>
                  <a:lnTo>
                    <a:pt x="13" y="136"/>
                  </a:lnTo>
                  <a:lnTo>
                    <a:pt x="0" y="13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Freeform 410"/>
            <p:cNvSpPr>
              <a:spLocks/>
            </p:cNvSpPr>
            <p:nvPr/>
          </p:nvSpPr>
          <p:spPr bwMode="auto">
            <a:xfrm>
              <a:off x="2448" y="3560"/>
              <a:ext cx="12" cy="23"/>
            </a:xfrm>
            <a:custGeom>
              <a:avLst/>
              <a:gdLst>
                <a:gd name="T0" fmla="*/ 0 w 68"/>
                <a:gd name="T1" fmla="*/ 0 h 137"/>
                <a:gd name="T2" fmla="*/ 0 w 68"/>
                <a:gd name="T3" fmla="*/ 0 h 137"/>
                <a:gd name="T4" fmla="*/ 0 w 68"/>
                <a:gd name="T5" fmla="*/ 0 h 137"/>
                <a:gd name="T6" fmla="*/ 0 w 68"/>
                <a:gd name="T7" fmla="*/ 0 h 137"/>
                <a:gd name="T8" fmla="*/ 0 w 68"/>
                <a:gd name="T9" fmla="*/ 0 h 137"/>
                <a:gd name="T10" fmla="*/ 0 w 68"/>
                <a:gd name="T11" fmla="*/ 0 h 137"/>
                <a:gd name="T12" fmla="*/ 0 w 68"/>
                <a:gd name="T13" fmla="*/ 0 h 137"/>
                <a:gd name="T14" fmla="*/ 0 w 68"/>
                <a:gd name="T15" fmla="*/ 0 h 137"/>
                <a:gd name="T16" fmla="*/ 0 w 68"/>
                <a:gd name="T17" fmla="*/ 0 h 137"/>
                <a:gd name="T18" fmla="*/ 0 w 68"/>
                <a:gd name="T19" fmla="*/ 0 h 137"/>
                <a:gd name="T20" fmla="*/ 0 w 68"/>
                <a:gd name="T21" fmla="*/ 1 h 137"/>
                <a:gd name="T22" fmla="*/ 0 w 68"/>
                <a:gd name="T23" fmla="*/ 1 h 137"/>
                <a:gd name="T24" fmla="*/ 0 w 68"/>
                <a:gd name="T25" fmla="*/ 1 h 137"/>
                <a:gd name="T26" fmla="*/ 0 w 68"/>
                <a:gd name="T27" fmla="*/ 1 h 137"/>
                <a:gd name="T28" fmla="*/ 0 w 68"/>
                <a:gd name="T29" fmla="*/ 1 h 137"/>
                <a:gd name="T30" fmla="*/ 0 w 68"/>
                <a:gd name="T31" fmla="*/ 1 h 137"/>
                <a:gd name="T32" fmla="*/ 0 w 68"/>
                <a:gd name="T33" fmla="*/ 1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8"/>
                <a:gd name="T52" fmla="*/ 0 h 137"/>
                <a:gd name="T53" fmla="*/ 68 w 68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8" h="137">
                  <a:moveTo>
                    <a:pt x="0" y="0"/>
                  </a:moveTo>
                  <a:lnTo>
                    <a:pt x="13" y="1"/>
                  </a:lnTo>
                  <a:lnTo>
                    <a:pt x="26" y="5"/>
                  </a:lnTo>
                  <a:lnTo>
                    <a:pt x="38" y="11"/>
                  </a:lnTo>
                  <a:lnTo>
                    <a:pt x="48" y="20"/>
                  </a:lnTo>
                  <a:lnTo>
                    <a:pt x="57" y="30"/>
                  </a:lnTo>
                  <a:lnTo>
                    <a:pt x="63" y="41"/>
                  </a:lnTo>
                  <a:lnTo>
                    <a:pt x="67" y="55"/>
                  </a:lnTo>
                  <a:lnTo>
                    <a:pt x="68" y="68"/>
                  </a:lnTo>
                  <a:lnTo>
                    <a:pt x="67" y="81"/>
                  </a:lnTo>
                  <a:lnTo>
                    <a:pt x="63" y="95"/>
                  </a:lnTo>
                  <a:lnTo>
                    <a:pt x="57" y="106"/>
                  </a:lnTo>
                  <a:lnTo>
                    <a:pt x="48" y="116"/>
                  </a:lnTo>
                  <a:lnTo>
                    <a:pt x="38" y="125"/>
                  </a:lnTo>
                  <a:lnTo>
                    <a:pt x="26" y="131"/>
                  </a:lnTo>
                  <a:lnTo>
                    <a:pt x="13" y="136"/>
                  </a:lnTo>
                  <a:lnTo>
                    <a:pt x="0" y="13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7" name="Line 411"/>
            <p:cNvSpPr>
              <a:spLocks noChangeShapeType="1"/>
            </p:cNvSpPr>
            <p:nvPr/>
          </p:nvSpPr>
          <p:spPr bwMode="auto">
            <a:xfrm flipH="1">
              <a:off x="68" y="3375"/>
              <a:ext cx="3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Line 412"/>
            <p:cNvSpPr>
              <a:spLocks noChangeShapeType="1"/>
            </p:cNvSpPr>
            <p:nvPr/>
          </p:nvSpPr>
          <p:spPr bwMode="auto">
            <a:xfrm flipH="1">
              <a:off x="113" y="2730"/>
              <a:ext cx="1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19" name="Line 413"/>
            <p:cNvSpPr>
              <a:spLocks noChangeShapeType="1"/>
            </p:cNvSpPr>
            <p:nvPr/>
          </p:nvSpPr>
          <p:spPr bwMode="auto">
            <a:xfrm flipH="1">
              <a:off x="113" y="3375"/>
              <a:ext cx="1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0" name="Line 414"/>
            <p:cNvSpPr>
              <a:spLocks noChangeShapeType="1"/>
            </p:cNvSpPr>
            <p:nvPr/>
          </p:nvSpPr>
          <p:spPr bwMode="auto">
            <a:xfrm>
              <a:off x="132" y="2824"/>
              <a:ext cx="1" cy="4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1" name="Freeform 415"/>
            <p:cNvSpPr>
              <a:spLocks/>
            </p:cNvSpPr>
            <p:nvPr/>
          </p:nvSpPr>
          <p:spPr bwMode="auto">
            <a:xfrm>
              <a:off x="117" y="2730"/>
              <a:ext cx="31" cy="94"/>
            </a:xfrm>
            <a:custGeom>
              <a:avLst/>
              <a:gdLst>
                <a:gd name="T0" fmla="*/ 0 w 188"/>
                <a:gd name="T1" fmla="*/ 3 h 565"/>
                <a:gd name="T2" fmla="*/ 1 w 188"/>
                <a:gd name="T3" fmla="*/ 3 h 565"/>
                <a:gd name="T4" fmla="*/ 0 w 188"/>
                <a:gd name="T5" fmla="*/ 0 h 565"/>
                <a:gd name="T6" fmla="*/ 0 w 188"/>
                <a:gd name="T7" fmla="*/ 3 h 5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"/>
                <a:gd name="T13" fmla="*/ 0 h 565"/>
                <a:gd name="T14" fmla="*/ 188 w 188"/>
                <a:gd name="T15" fmla="*/ 565 h 5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" h="565">
                  <a:moveTo>
                    <a:pt x="0" y="565"/>
                  </a:moveTo>
                  <a:lnTo>
                    <a:pt x="188" y="565"/>
                  </a:lnTo>
                  <a:lnTo>
                    <a:pt x="94" y="0"/>
                  </a:lnTo>
                  <a:lnTo>
                    <a:pt x="0" y="5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Freeform 416"/>
            <p:cNvSpPr>
              <a:spLocks/>
            </p:cNvSpPr>
            <p:nvPr/>
          </p:nvSpPr>
          <p:spPr bwMode="auto">
            <a:xfrm>
              <a:off x="117" y="2730"/>
              <a:ext cx="31" cy="94"/>
            </a:xfrm>
            <a:custGeom>
              <a:avLst/>
              <a:gdLst>
                <a:gd name="T0" fmla="*/ 0 w 188"/>
                <a:gd name="T1" fmla="*/ 3 h 565"/>
                <a:gd name="T2" fmla="*/ 1 w 188"/>
                <a:gd name="T3" fmla="*/ 3 h 565"/>
                <a:gd name="T4" fmla="*/ 0 w 188"/>
                <a:gd name="T5" fmla="*/ 0 h 565"/>
                <a:gd name="T6" fmla="*/ 0 w 188"/>
                <a:gd name="T7" fmla="*/ 3 h 5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"/>
                <a:gd name="T13" fmla="*/ 0 h 565"/>
                <a:gd name="T14" fmla="*/ 188 w 188"/>
                <a:gd name="T15" fmla="*/ 565 h 5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" h="565">
                  <a:moveTo>
                    <a:pt x="0" y="565"/>
                  </a:moveTo>
                  <a:lnTo>
                    <a:pt x="188" y="565"/>
                  </a:lnTo>
                  <a:lnTo>
                    <a:pt x="94" y="0"/>
                  </a:lnTo>
                  <a:lnTo>
                    <a:pt x="0" y="56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3" name="Freeform 417"/>
            <p:cNvSpPr>
              <a:spLocks/>
            </p:cNvSpPr>
            <p:nvPr/>
          </p:nvSpPr>
          <p:spPr bwMode="auto">
            <a:xfrm>
              <a:off x="117" y="3281"/>
              <a:ext cx="31" cy="94"/>
            </a:xfrm>
            <a:custGeom>
              <a:avLst/>
              <a:gdLst>
                <a:gd name="T0" fmla="*/ 0 w 188"/>
                <a:gd name="T1" fmla="*/ 0 h 566"/>
                <a:gd name="T2" fmla="*/ 1 w 188"/>
                <a:gd name="T3" fmla="*/ 0 h 566"/>
                <a:gd name="T4" fmla="*/ 0 w 188"/>
                <a:gd name="T5" fmla="*/ 3 h 566"/>
                <a:gd name="T6" fmla="*/ 0 w 188"/>
                <a:gd name="T7" fmla="*/ 0 h 5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"/>
                <a:gd name="T13" fmla="*/ 0 h 566"/>
                <a:gd name="T14" fmla="*/ 188 w 188"/>
                <a:gd name="T15" fmla="*/ 566 h 5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" h="566">
                  <a:moveTo>
                    <a:pt x="0" y="0"/>
                  </a:moveTo>
                  <a:lnTo>
                    <a:pt x="188" y="0"/>
                  </a:lnTo>
                  <a:lnTo>
                    <a:pt x="94" y="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4" name="Rectangle 418"/>
            <p:cNvSpPr>
              <a:spLocks noChangeArrowheads="1"/>
            </p:cNvSpPr>
            <p:nvPr/>
          </p:nvSpPr>
          <p:spPr bwMode="auto">
            <a:xfrm rot="-5400000">
              <a:off x="59" y="298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  <a:latin typeface="GOST type B" pitchFamily="34" charset="0"/>
                </a:rPr>
                <a:t>*</a:t>
              </a:r>
              <a:endParaRPr lang="ru-RU"/>
            </a:p>
          </p:txBody>
        </p:sp>
        <p:sp>
          <p:nvSpPr>
            <p:cNvPr id="18525" name="Freeform 419"/>
            <p:cNvSpPr>
              <a:spLocks/>
            </p:cNvSpPr>
            <p:nvPr/>
          </p:nvSpPr>
          <p:spPr bwMode="auto">
            <a:xfrm>
              <a:off x="117" y="3281"/>
              <a:ext cx="31" cy="94"/>
            </a:xfrm>
            <a:custGeom>
              <a:avLst/>
              <a:gdLst>
                <a:gd name="T0" fmla="*/ 0 w 188"/>
                <a:gd name="T1" fmla="*/ 0 h 566"/>
                <a:gd name="T2" fmla="*/ 1 w 188"/>
                <a:gd name="T3" fmla="*/ 0 h 566"/>
                <a:gd name="T4" fmla="*/ 0 w 188"/>
                <a:gd name="T5" fmla="*/ 3 h 566"/>
                <a:gd name="T6" fmla="*/ 0 w 188"/>
                <a:gd name="T7" fmla="*/ 0 h 5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"/>
                <a:gd name="T13" fmla="*/ 0 h 566"/>
                <a:gd name="T14" fmla="*/ 188 w 188"/>
                <a:gd name="T15" fmla="*/ 566 h 5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" h="566">
                  <a:moveTo>
                    <a:pt x="0" y="0"/>
                  </a:moveTo>
                  <a:lnTo>
                    <a:pt x="188" y="0"/>
                  </a:lnTo>
                  <a:lnTo>
                    <a:pt x="94" y="56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6" name="Line 420"/>
            <p:cNvSpPr>
              <a:spLocks noChangeShapeType="1"/>
            </p:cNvSpPr>
            <p:nvPr/>
          </p:nvSpPr>
          <p:spPr bwMode="auto">
            <a:xfrm>
              <a:off x="132" y="273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7" name="Line 421"/>
            <p:cNvSpPr>
              <a:spLocks noChangeShapeType="1"/>
            </p:cNvSpPr>
            <p:nvPr/>
          </p:nvSpPr>
          <p:spPr bwMode="auto">
            <a:xfrm>
              <a:off x="132" y="3375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8" name="Line 422"/>
            <p:cNvSpPr>
              <a:spLocks noChangeShapeType="1"/>
            </p:cNvSpPr>
            <p:nvPr/>
          </p:nvSpPr>
          <p:spPr bwMode="auto">
            <a:xfrm>
              <a:off x="132" y="3375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29" name="Freeform 423"/>
            <p:cNvSpPr>
              <a:spLocks/>
            </p:cNvSpPr>
            <p:nvPr/>
          </p:nvSpPr>
          <p:spPr bwMode="auto">
            <a:xfrm>
              <a:off x="2436" y="2534"/>
              <a:ext cx="99" cy="619"/>
            </a:xfrm>
            <a:custGeom>
              <a:avLst/>
              <a:gdLst>
                <a:gd name="T0" fmla="*/ 0 w 590"/>
                <a:gd name="T1" fmla="*/ 17 h 3715"/>
                <a:gd name="T2" fmla="*/ 1 w 590"/>
                <a:gd name="T3" fmla="*/ 16 h 3715"/>
                <a:gd name="T4" fmla="*/ 1 w 590"/>
                <a:gd name="T5" fmla="*/ 16 h 3715"/>
                <a:gd name="T6" fmla="*/ 1 w 590"/>
                <a:gd name="T7" fmla="*/ 15 h 3715"/>
                <a:gd name="T8" fmla="*/ 2 w 590"/>
                <a:gd name="T9" fmla="*/ 14 h 3715"/>
                <a:gd name="T10" fmla="*/ 2 w 590"/>
                <a:gd name="T11" fmla="*/ 13 h 3715"/>
                <a:gd name="T12" fmla="*/ 2 w 590"/>
                <a:gd name="T13" fmla="*/ 12 h 3715"/>
                <a:gd name="T14" fmla="*/ 2 w 590"/>
                <a:gd name="T15" fmla="*/ 12 h 3715"/>
                <a:gd name="T16" fmla="*/ 3 w 590"/>
                <a:gd name="T17" fmla="*/ 11 h 3715"/>
                <a:gd name="T18" fmla="*/ 3 w 590"/>
                <a:gd name="T19" fmla="*/ 10 h 3715"/>
                <a:gd name="T20" fmla="*/ 3 w 590"/>
                <a:gd name="T21" fmla="*/ 9 h 3715"/>
                <a:gd name="T22" fmla="*/ 3 w 590"/>
                <a:gd name="T23" fmla="*/ 8 h 3715"/>
                <a:gd name="T24" fmla="*/ 3 w 590"/>
                <a:gd name="T25" fmla="*/ 7 h 3715"/>
                <a:gd name="T26" fmla="*/ 3 w 590"/>
                <a:gd name="T27" fmla="*/ 6 h 3715"/>
                <a:gd name="T28" fmla="*/ 3 w 590"/>
                <a:gd name="T29" fmla="*/ 6 h 3715"/>
                <a:gd name="T30" fmla="*/ 2 w 590"/>
                <a:gd name="T31" fmla="*/ 5 h 3715"/>
                <a:gd name="T32" fmla="*/ 2 w 590"/>
                <a:gd name="T33" fmla="*/ 4 h 3715"/>
                <a:gd name="T34" fmla="*/ 2 w 590"/>
                <a:gd name="T35" fmla="*/ 3 h 3715"/>
                <a:gd name="T36" fmla="*/ 2 w 590"/>
                <a:gd name="T37" fmla="*/ 2 h 3715"/>
                <a:gd name="T38" fmla="*/ 1 w 590"/>
                <a:gd name="T39" fmla="*/ 1 h 3715"/>
                <a:gd name="T40" fmla="*/ 1 w 590"/>
                <a:gd name="T41" fmla="*/ 1 h 3715"/>
                <a:gd name="T42" fmla="*/ 0 w 590"/>
                <a:gd name="T43" fmla="*/ 0 h 37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90"/>
                <a:gd name="T67" fmla="*/ 0 h 3715"/>
                <a:gd name="T68" fmla="*/ 590 w 590"/>
                <a:gd name="T69" fmla="*/ 3715 h 371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90" h="3715">
                  <a:moveTo>
                    <a:pt x="0" y="3715"/>
                  </a:moveTo>
                  <a:lnTo>
                    <a:pt x="101" y="3558"/>
                  </a:lnTo>
                  <a:lnTo>
                    <a:pt x="193" y="3395"/>
                  </a:lnTo>
                  <a:lnTo>
                    <a:pt x="277" y="3227"/>
                  </a:lnTo>
                  <a:lnTo>
                    <a:pt x="351" y="3056"/>
                  </a:lnTo>
                  <a:lnTo>
                    <a:pt x="415" y="2880"/>
                  </a:lnTo>
                  <a:lnTo>
                    <a:pt x="470" y="2701"/>
                  </a:lnTo>
                  <a:lnTo>
                    <a:pt x="515" y="2519"/>
                  </a:lnTo>
                  <a:lnTo>
                    <a:pt x="548" y="2335"/>
                  </a:lnTo>
                  <a:lnTo>
                    <a:pt x="573" y="2149"/>
                  </a:lnTo>
                  <a:lnTo>
                    <a:pt x="587" y="1962"/>
                  </a:lnTo>
                  <a:lnTo>
                    <a:pt x="590" y="1775"/>
                  </a:lnTo>
                  <a:lnTo>
                    <a:pt x="584" y="1588"/>
                  </a:lnTo>
                  <a:lnTo>
                    <a:pt x="567" y="1402"/>
                  </a:lnTo>
                  <a:lnTo>
                    <a:pt x="540" y="1217"/>
                  </a:lnTo>
                  <a:lnTo>
                    <a:pt x="502" y="1033"/>
                  </a:lnTo>
                  <a:lnTo>
                    <a:pt x="455" y="852"/>
                  </a:lnTo>
                  <a:lnTo>
                    <a:pt x="398" y="674"/>
                  </a:lnTo>
                  <a:lnTo>
                    <a:pt x="331" y="499"/>
                  </a:lnTo>
                  <a:lnTo>
                    <a:pt x="255" y="328"/>
                  </a:lnTo>
                  <a:lnTo>
                    <a:pt x="169" y="161"/>
                  </a:lnTo>
                  <a:lnTo>
                    <a:pt x="7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30" name="Freeform 424"/>
            <p:cNvSpPr>
              <a:spLocks/>
            </p:cNvSpPr>
            <p:nvPr/>
          </p:nvSpPr>
          <p:spPr bwMode="auto">
            <a:xfrm>
              <a:off x="2373" y="3153"/>
              <a:ext cx="75" cy="418"/>
            </a:xfrm>
            <a:custGeom>
              <a:avLst/>
              <a:gdLst>
                <a:gd name="T0" fmla="*/ 2 w 450"/>
                <a:gd name="T1" fmla="*/ 0 h 2510"/>
                <a:gd name="T2" fmla="*/ 1 w 450"/>
                <a:gd name="T3" fmla="*/ 0 h 2510"/>
                <a:gd name="T4" fmla="*/ 1 w 450"/>
                <a:gd name="T5" fmla="*/ 1 h 2510"/>
                <a:gd name="T6" fmla="*/ 1 w 450"/>
                <a:gd name="T7" fmla="*/ 2 h 2510"/>
                <a:gd name="T8" fmla="*/ 1 w 450"/>
                <a:gd name="T9" fmla="*/ 2 h 2510"/>
                <a:gd name="T10" fmla="*/ 0 w 450"/>
                <a:gd name="T11" fmla="*/ 3 h 2510"/>
                <a:gd name="T12" fmla="*/ 0 w 450"/>
                <a:gd name="T13" fmla="*/ 4 h 2510"/>
                <a:gd name="T14" fmla="*/ 0 w 450"/>
                <a:gd name="T15" fmla="*/ 4 h 2510"/>
                <a:gd name="T16" fmla="*/ 0 w 450"/>
                <a:gd name="T17" fmla="*/ 5 h 2510"/>
                <a:gd name="T18" fmla="*/ 0 w 450"/>
                <a:gd name="T19" fmla="*/ 6 h 2510"/>
                <a:gd name="T20" fmla="*/ 0 w 450"/>
                <a:gd name="T21" fmla="*/ 6 h 2510"/>
                <a:gd name="T22" fmla="*/ 0 w 450"/>
                <a:gd name="T23" fmla="*/ 7 h 2510"/>
                <a:gd name="T24" fmla="*/ 0 w 450"/>
                <a:gd name="T25" fmla="*/ 8 h 2510"/>
                <a:gd name="T26" fmla="*/ 1 w 450"/>
                <a:gd name="T27" fmla="*/ 8 h 2510"/>
                <a:gd name="T28" fmla="*/ 1 w 450"/>
                <a:gd name="T29" fmla="*/ 9 h 2510"/>
                <a:gd name="T30" fmla="*/ 1 w 450"/>
                <a:gd name="T31" fmla="*/ 10 h 2510"/>
                <a:gd name="T32" fmla="*/ 1 w 450"/>
                <a:gd name="T33" fmla="*/ 10 h 2510"/>
                <a:gd name="T34" fmla="*/ 2 w 450"/>
                <a:gd name="T35" fmla="*/ 11 h 2510"/>
                <a:gd name="T36" fmla="*/ 2 w 450"/>
                <a:gd name="T37" fmla="*/ 12 h 25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0"/>
                <a:gd name="T58" fmla="*/ 0 h 2510"/>
                <a:gd name="T59" fmla="*/ 450 w 450"/>
                <a:gd name="T60" fmla="*/ 2510 h 25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0" h="2510">
                  <a:moveTo>
                    <a:pt x="376" y="0"/>
                  </a:moveTo>
                  <a:lnTo>
                    <a:pt x="295" y="126"/>
                  </a:lnTo>
                  <a:lnTo>
                    <a:pt x="224" y="257"/>
                  </a:lnTo>
                  <a:lnTo>
                    <a:pt x="161" y="393"/>
                  </a:lnTo>
                  <a:lnTo>
                    <a:pt x="109" y="533"/>
                  </a:lnTo>
                  <a:lnTo>
                    <a:pt x="66" y="676"/>
                  </a:lnTo>
                  <a:lnTo>
                    <a:pt x="35" y="822"/>
                  </a:lnTo>
                  <a:lnTo>
                    <a:pt x="12" y="970"/>
                  </a:lnTo>
                  <a:lnTo>
                    <a:pt x="1" y="1118"/>
                  </a:lnTo>
                  <a:lnTo>
                    <a:pt x="0" y="1267"/>
                  </a:lnTo>
                  <a:lnTo>
                    <a:pt x="10" y="1417"/>
                  </a:lnTo>
                  <a:lnTo>
                    <a:pt x="29" y="1565"/>
                  </a:lnTo>
                  <a:lnTo>
                    <a:pt x="60" y="1711"/>
                  </a:lnTo>
                  <a:lnTo>
                    <a:pt x="101" y="1855"/>
                  </a:lnTo>
                  <a:lnTo>
                    <a:pt x="152" y="1995"/>
                  </a:lnTo>
                  <a:lnTo>
                    <a:pt x="213" y="2132"/>
                  </a:lnTo>
                  <a:lnTo>
                    <a:pt x="283" y="2264"/>
                  </a:lnTo>
                  <a:lnTo>
                    <a:pt x="362" y="2389"/>
                  </a:lnTo>
                  <a:lnTo>
                    <a:pt x="450" y="251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531" name="Group 1333"/>
            <p:cNvGrpSpPr>
              <a:grpSpLocks/>
            </p:cNvGrpSpPr>
            <p:nvPr/>
          </p:nvGrpSpPr>
          <p:grpSpPr bwMode="auto">
            <a:xfrm>
              <a:off x="348" y="3050"/>
              <a:ext cx="2194" cy="8"/>
              <a:chOff x="264" y="4208"/>
              <a:chExt cx="2194" cy="8"/>
            </a:xfrm>
          </p:grpSpPr>
          <p:sp>
            <p:nvSpPr>
              <p:cNvPr id="18532" name="Line 1324"/>
              <p:cNvSpPr>
                <a:spLocks noChangeShapeType="1"/>
              </p:cNvSpPr>
              <p:nvPr/>
            </p:nvSpPr>
            <p:spPr bwMode="auto">
              <a:xfrm>
                <a:off x="264" y="4216"/>
                <a:ext cx="7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8533" name="Line 1325"/>
              <p:cNvSpPr>
                <a:spLocks noChangeShapeType="1"/>
              </p:cNvSpPr>
              <p:nvPr/>
            </p:nvSpPr>
            <p:spPr bwMode="auto">
              <a:xfrm>
                <a:off x="1189" y="4211"/>
                <a:ext cx="7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8534" name="Line 1326"/>
              <p:cNvSpPr>
                <a:spLocks noChangeShapeType="1"/>
              </p:cNvSpPr>
              <p:nvPr/>
            </p:nvSpPr>
            <p:spPr bwMode="auto">
              <a:xfrm>
                <a:off x="1074" y="4212"/>
                <a:ext cx="4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8535" name="Line 1327"/>
              <p:cNvSpPr>
                <a:spLocks noChangeShapeType="1"/>
              </p:cNvSpPr>
              <p:nvPr/>
            </p:nvSpPr>
            <p:spPr bwMode="auto">
              <a:xfrm>
                <a:off x="1983" y="4212"/>
                <a:ext cx="4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8536" name="Line 1328"/>
              <p:cNvSpPr>
                <a:spLocks noChangeShapeType="1"/>
              </p:cNvSpPr>
              <p:nvPr/>
            </p:nvSpPr>
            <p:spPr bwMode="auto">
              <a:xfrm>
                <a:off x="2068" y="4208"/>
                <a:ext cx="39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7451" name="Group 1335"/>
          <p:cNvGrpSpPr>
            <a:grpSpLocks/>
          </p:cNvGrpSpPr>
          <p:nvPr/>
        </p:nvGrpSpPr>
        <p:grpSpPr bwMode="auto">
          <a:xfrm>
            <a:off x="4416425" y="4003675"/>
            <a:ext cx="1812925" cy="1797050"/>
            <a:chOff x="2782" y="2522"/>
            <a:chExt cx="1142" cy="1132"/>
          </a:xfrm>
        </p:grpSpPr>
        <p:sp>
          <p:nvSpPr>
            <p:cNvPr id="17454" name="Line 453"/>
            <p:cNvSpPr>
              <a:spLocks noChangeShapeType="1"/>
            </p:cNvSpPr>
            <p:nvPr/>
          </p:nvSpPr>
          <p:spPr bwMode="auto">
            <a:xfrm flipV="1">
              <a:off x="2904" y="2597"/>
              <a:ext cx="208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5" name="Line 454"/>
            <p:cNvSpPr>
              <a:spLocks noChangeShapeType="1"/>
            </p:cNvSpPr>
            <p:nvPr/>
          </p:nvSpPr>
          <p:spPr bwMode="auto">
            <a:xfrm flipV="1">
              <a:off x="2857" y="2550"/>
              <a:ext cx="371" cy="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6" name="Line 455"/>
            <p:cNvSpPr>
              <a:spLocks noChangeShapeType="1"/>
            </p:cNvSpPr>
            <p:nvPr/>
          </p:nvSpPr>
          <p:spPr bwMode="auto">
            <a:xfrm flipV="1">
              <a:off x="2843" y="2536"/>
              <a:ext cx="471" cy="4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Line 456"/>
            <p:cNvSpPr>
              <a:spLocks noChangeShapeType="1"/>
            </p:cNvSpPr>
            <p:nvPr/>
          </p:nvSpPr>
          <p:spPr bwMode="auto">
            <a:xfrm flipV="1">
              <a:off x="2841" y="3052"/>
              <a:ext cx="27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Line 457"/>
            <p:cNvSpPr>
              <a:spLocks noChangeShapeType="1"/>
            </p:cNvSpPr>
            <p:nvPr/>
          </p:nvSpPr>
          <p:spPr bwMode="auto">
            <a:xfrm flipV="1">
              <a:off x="3359" y="2534"/>
              <a:ext cx="26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9" name="Line 458"/>
            <p:cNvSpPr>
              <a:spLocks noChangeShapeType="1"/>
            </p:cNvSpPr>
            <p:nvPr/>
          </p:nvSpPr>
          <p:spPr bwMode="auto">
            <a:xfrm flipV="1">
              <a:off x="2868" y="2561"/>
              <a:ext cx="491" cy="4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0" name="Line 459"/>
            <p:cNvSpPr>
              <a:spLocks noChangeShapeType="1"/>
            </p:cNvSpPr>
            <p:nvPr/>
          </p:nvSpPr>
          <p:spPr bwMode="auto">
            <a:xfrm flipV="1">
              <a:off x="2848" y="3052"/>
              <a:ext cx="90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1" name="Line 460"/>
            <p:cNvSpPr>
              <a:spLocks noChangeShapeType="1"/>
            </p:cNvSpPr>
            <p:nvPr/>
          </p:nvSpPr>
          <p:spPr bwMode="auto">
            <a:xfrm flipV="1">
              <a:off x="3359" y="2541"/>
              <a:ext cx="90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2" name="Line 461"/>
            <p:cNvSpPr>
              <a:spLocks noChangeShapeType="1"/>
            </p:cNvSpPr>
            <p:nvPr/>
          </p:nvSpPr>
          <p:spPr bwMode="auto">
            <a:xfrm flipV="1">
              <a:off x="2938" y="2917"/>
              <a:ext cx="136" cy="1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3" name="Line 462"/>
            <p:cNvSpPr>
              <a:spLocks noChangeShapeType="1"/>
            </p:cNvSpPr>
            <p:nvPr/>
          </p:nvSpPr>
          <p:spPr bwMode="auto">
            <a:xfrm flipV="1">
              <a:off x="3224" y="2631"/>
              <a:ext cx="135" cy="1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4" name="Line 463"/>
            <p:cNvSpPr>
              <a:spLocks noChangeShapeType="1"/>
            </p:cNvSpPr>
            <p:nvPr/>
          </p:nvSpPr>
          <p:spPr bwMode="auto">
            <a:xfrm flipV="1">
              <a:off x="3074" y="2767"/>
              <a:ext cx="150" cy="1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5" name="Line 464"/>
            <p:cNvSpPr>
              <a:spLocks noChangeShapeType="1"/>
            </p:cNvSpPr>
            <p:nvPr/>
          </p:nvSpPr>
          <p:spPr bwMode="auto">
            <a:xfrm flipV="1">
              <a:off x="2862" y="3052"/>
              <a:ext cx="147" cy="1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6" name="Line 465"/>
            <p:cNvSpPr>
              <a:spLocks noChangeShapeType="1"/>
            </p:cNvSpPr>
            <p:nvPr/>
          </p:nvSpPr>
          <p:spPr bwMode="auto">
            <a:xfrm flipV="1">
              <a:off x="3359" y="2555"/>
              <a:ext cx="147" cy="1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Line 466"/>
            <p:cNvSpPr>
              <a:spLocks noChangeShapeType="1"/>
            </p:cNvSpPr>
            <p:nvPr/>
          </p:nvSpPr>
          <p:spPr bwMode="auto">
            <a:xfrm flipV="1">
              <a:off x="3009" y="3016"/>
              <a:ext cx="36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8" name="Line 467"/>
            <p:cNvSpPr>
              <a:spLocks noChangeShapeType="1"/>
            </p:cNvSpPr>
            <p:nvPr/>
          </p:nvSpPr>
          <p:spPr bwMode="auto">
            <a:xfrm flipV="1">
              <a:off x="3323" y="2702"/>
              <a:ext cx="36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9" name="Line 468"/>
            <p:cNvSpPr>
              <a:spLocks noChangeShapeType="1"/>
            </p:cNvSpPr>
            <p:nvPr/>
          </p:nvSpPr>
          <p:spPr bwMode="auto">
            <a:xfrm flipV="1">
              <a:off x="3045" y="2969"/>
              <a:ext cx="47" cy="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0" name="Line 469"/>
            <p:cNvSpPr>
              <a:spLocks noChangeShapeType="1"/>
            </p:cNvSpPr>
            <p:nvPr/>
          </p:nvSpPr>
          <p:spPr bwMode="auto">
            <a:xfrm flipV="1">
              <a:off x="3276" y="2738"/>
              <a:ext cx="47" cy="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1" name="Line 470"/>
            <p:cNvSpPr>
              <a:spLocks noChangeShapeType="1"/>
            </p:cNvSpPr>
            <p:nvPr/>
          </p:nvSpPr>
          <p:spPr bwMode="auto">
            <a:xfrm flipV="1">
              <a:off x="2880" y="3087"/>
              <a:ext cx="165" cy="1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2" name="Line 471"/>
            <p:cNvSpPr>
              <a:spLocks noChangeShapeType="1"/>
            </p:cNvSpPr>
            <p:nvPr/>
          </p:nvSpPr>
          <p:spPr bwMode="auto">
            <a:xfrm flipV="1">
              <a:off x="3359" y="2573"/>
              <a:ext cx="199" cy="19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3" name="Line 472"/>
            <p:cNvSpPr>
              <a:spLocks noChangeShapeType="1"/>
            </p:cNvSpPr>
            <p:nvPr/>
          </p:nvSpPr>
          <p:spPr bwMode="auto">
            <a:xfrm flipV="1">
              <a:off x="3045" y="3052"/>
              <a:ext cx="34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4" name="Line 473"/>
            <p:cNvSpPr>
              <a:spLocks noChangeShapeType="1"/>
            </p:cNvSpPr>
            <p:nvPr/>
          </p:nvSpPr>
          <p:spPr bwMode="auto">
            <a:xfrm flipV="1">
              <a:off x="2903" y="3145"/>
              <a:ext cx="154" cy="1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5" name="Line 474"/>
            <p:cNvSpPr>
              <a:spLocks noChangeShapeType="1"/>
            </p:cNvSpPr>
            <p:nvPr/>
          </p:nvSpPr>
          <p:spPr bwMode="auto">
            <a:xfrm flipV="1">
              <a:off x="3422" y="2596"/>
              <a:ext cx="184" cy="18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6" name="Line 475"/>
            <p:cNvSpPr>
              <a:spLocks noChangeShapeType="1"/>
            </p:cNvSpPr>
            <p:nvPr/>
          </p:nvSpPr>
          <p:spPr bwMode="auto">
            <a:xfrm flipV="1">
              <a:off x="3057" y="3116"/>
              <a:ext cx="30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7" name="Line 476"/>
            <p:cNvSpPr>
              <a:spLocks noChangeShapeType="1"/>
            </p:cNvSpPr>
            <p:nvPr/>
          </p:nvSpPr>
          <p:spPr bwMode="auto">
            <a:xfrm flipV="1">
              <a:off x="2930" y="3196"/>
              <a:ext cx="147" cy="1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8" name="Line 477"/>
            <p:cNvSpPr>
              <a:spLocks noChangeShapeType="1"/>
            </p:cNvSpPr>
            <p:nvPr/>
          </p:nvSpPr>
          <p:spPr bwMode="auto">
            <a:xfrm flipV="1">
              <a:off x="3475" y="2623"/>
              <a:ext cx="175" cy="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79" name="Line 478"/>
            <p:cNvSpPr>
              <a:spLocks noChangeShapeType="1"/>
            </p:cNvSpPr>
            <p:nvPr/>
          </p:nvSpPr>
          <p:spPr bwMode="auto">
            <a:xfrm flipV="1">
              <a:off x="3077" y="3169"/>
              <a:ext cx="28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0" name="Line 479"/>
            <p:cNvSpPr>
              <a:spLocks noChangeShapeType="1"/>
            </p:cNvSpPr>
            <p:nvPr/>
          </p:nvSpPr>
          <p:spPr bwMode="auto">
            <a:xfrm flipV="1">
              <a:off x="2960" y="3239"/>
              <a:ext cx="144" cy="1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1" name="Line 480"/>
            <p:cNvSpPr>
              <a:spLocks noChangeShapeType="1"/>
            </p:cNvSpPr>
            <p:nvPr/>
          </p:nvSpPr>
          <p:spPr bwMode="auto">
            <a:xfrm flipV="1">
              <a:off x="3520" y="2653"/>
              <a:ext cx="170" cy="1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2" name="Line 481"/>
            <p:cNvSpPr>
              <a:spLocks noChangeShapeType="1"/>
            </p:cNvSpPr>
            <p:nvPr/>
          </p:nvSpPr>
          <p:spPr bwMode="auto">
            <a:xfrm flipV="1">
              <a:off x="3104" y="3213"/>
              <a:ext cx="26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3" name="Line 482"/>
            <p:cNvSpPr>
              <a:spLocks noChangeShapeType="1"/>
            </p:cNvSpPr>
            <p:nvPr/>
          </p:nvSpPr>
          <p:spPr bwMode="auto">
            <a:xfrm flipV="1">
              <a:off x="2994" y="3277"/>
              <a:ext cx="143" cy="14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4" name="Line 483"/>
            <p:cNvSpPr>
              <a:spLocks noChangeShapeType="1"/>
            </p:cNvSpPr>
            <p:nvPr/>
          </p:nvSpPr>
          <p:spPr bwMode="auto">
            <a:xfrm flipV="1">
              <a:off x="3558" y="2687"/>
              <a:ext cx="169" cy="1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5" name="Line 484"/>
            <p:cNvSpPr>
              <a:spLocks noChangeShapeType="1"/>
            </p:cNvSpPr>
            <p:nvPr/>
          </p:nvSpPr>
          <p:spPr bwMode="auto">
            <a:xfrm flipV="1">
              <a:off x="3137" y="3252"/>
              <a:ext cx="25" cy="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6" name="Line 485"/>
            <p:cNvSpPr>
              <a:spLocks noChangeShapeType="1"/>
            </p:cNvSpPr>
            <p:nvPr/>
          </p:nvSpPr>
          <p:spPr bwMode="auto">
            <a:xfrm flipV="1">
              <a:off x="3031" y="3310"/>
              <a:ext cx="144" cy="1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7" name="Line 486"/>
            <p:cNvSpPr>
              <a:spLocks noChangeShapeType="1"/>
            </p:cNvSpPr>
            <p:nvPr/>
          </p:nvSpPr>
          <p:spPr bwMode="auto">
            <a:xfrm flipV="1">
              <a:off x="3590" y="2724"/>
              <a:ext cx="170" cy="1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8" name="Line 487"/>
            <p:cNvSpPr>
              <a:spLocks noChangeShapeType="1"/>
            </p:cNvSpPr>
            <p:nvPr/>
          </p:nvSpPr>
          <p:spPr bwMode="auto">
            <a:xfrm flipV="1">
              <a:off x="3175" y="3284"/>
              <a:ext cx="26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9" name="Line 488"/>
            <p:cNvSpPr>
              <a:spLocks noChangeShapeType="1"/>
            </p:cNvSpPr>
            <p:nvPr/>
          </p:nvSpPr>
          <p:spPr bwMode="auto">
            <a:xfrm flipV="1">
              <a:off x="3071" y="3336"/>
              <a:ext cx="148" cy="1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0" name="Line 489"/>
            <p:cNvSpPr>
              <a:spLocks noChangeShapeType="1"/>
            </p:cNvSpPr>
            <p:nvPr/>
          </p:nvSpPr>
          <p:spPr bwMode="auto">
            <a:xfrm flipV="1">
              <a:off x="3615" y="2765"/>
              <a:ext cx="175" cy="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1" name="Line 490"/>
            <p:cNvSpPr>
              <a:spLocks noChangeShapeType="1"/>
            </p:cNvSpPr>
            <p:nvPr/>
          </p:nvSpPr>
          <p:spPr bwMode="auto">
            <a:xfrm flipV="1">
              <a:off x="3219" y="3309"/>
              <a:ext cx="27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2" name="Line 491"/>
            <p:cNvSpPr>
              <a:spLocks noChangeShapeType="1"/>
            </p:cNvSpPr>
            <p:nvPr/>
          </p:nvSpPr>
          <p:spPr bwMode="auto">
            <a:xfrm flipV="1">
              <a:off x="3116" y="3356"/>
              <a:ext cx="154" cy="1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3" name="Line 492"/>
            <p:cNvSpPr>
              <a:spLocks noChangeShapeType="1"/>
            </p:cNvSpPr>
            <p:nvPr/>
          </p:nvSpPr>
          <p:spPr bwMode="auto">
            <a:xfrm flipV="1">
              <a:off x="3633" y="2809"/>
              <a:ext cx="184" cy="18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4" name="Line 493"/>
            <p:cNvSpPr>
              <a:spLocks noChangeShapeType="1"/>
            </p:cNvSpPr>
            <p:nvPr/>
          </p:nvSpPr>
          <p:spPr bwMode="auto">
            <a:xfrm flipV="1">
              <a:off x="3270" y="3326"/>
              <a:ext cx="3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5" name="Line 494"/>
            <p:cNvSpPr>
              <a:spLocks noChangeShapeType="1"/>
            </p:cNvSpPr>
            <p:nvPr/>
          </p:nvSpPr>
          <p:spPr bwMode="auto">
            <a:xfrm flipV="1">
              <a:off x="3164" y="3367"/>
              <a:ext cx="165" cy="16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6" name="Line 495"/>
            <p:cNvSpPr>
              <a:spLocks noChangeShapeType="1"/>
            </p:cNvSpPr>
            <p:nvPr/>
          </p:nvSpPr>
          <p:spPr bwMode="auto">
            <a:xfrm flipV="1">
              <a:off x="3644" y="2857"/>
              <a:ext cx="195" cy="1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7" name="Line 496"/>
            <p:cNvSpPr>
              <a:spLocks noChangeShapeType="1"/>
            </p:cNvSpPr>
            <p:nvPr/>
          </p:nvSpPr>
          <p:spPr bwMode="auto">
            <a:xfrm flipV="1">
              <a:off x="3329" y="3337"/>
              <a:ext cx="30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8" name="Line 497"/>
            <p:cNvSpPr>
              <a:spLocks noChangeShapeType="1"/>
            </p:cNvSpPr>
            <p:nvPr/>
          </p:nvSpPr>
          <p:spPr bwMode="auto">
            <a:xfrm flipV="1">
              <a:off x="3639" y="3052"/>
              <a:ext cx="5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9" name="Line 498"/>
            <p:cNvSpPr>
              <a:spLocks noChangeShapeType="1"/>
            </p:cNvSpPr>
            <p:nvPr/>
          </p:nvSpPr>
          <p:spPr bwMode="auto">
            <a:xfrm flipV="1">
              <a:off x="3359" y="3332"/>
              <a:ext cx="5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0" name="Line 499"/>
            <p:cNvSpPr>
              <a:spLocks noChangeShapeType="1"/>
            </p:cNvSpPr>
            <p:nvPr/>
          </p:nvSpPr>
          <p:spPr bwMode="auto">
            <a:xfrm flipV="1">
              <a:off x="3216" y="3408"/>
              <a:ext cx="143" cy="14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1" name="Line 500"/>
            <p:cNvSpPr>
              <a:spLocks noChangeShapeType="1"/>
            </p:cNvSpPr>
            <p:nvPr/>
          </p:nvSpPr>
          <p:spPr bwMode="auto">
            <a:xfrm flipV="1">
              <a:off x="3714" y="2909"/>
              <a:ext cx="143" cy="14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2" name="Line 501"/>
            <p:cNvSpPr>
              <a:spLocks noChangeShapeType="1"/>
            </p:cNvSpPr>
            <p:nvPr/>
          </p:nvSpPr>
          <p:spPr bwMode="auto">
            <a:xfrm flipV="1">
              <a:off x="3359" y="3317"/>
              <a:ext cx="91" cy="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3" name="Line 502"/>
            <p:cNvSpPr>
              <a:spLocks noChangeShapeType="1"/>
            </p:cNvSpPr>
            <p:nvPr/>
          </p:nvSpPr>
          <p:spPr bwMode="auto">
            <a:xfrm flipV="1">
              <a:off x="3624" y="3052"/>
              <a:ext cx="90" cy="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4" name="Line 503"/>
            <p:cNvSpPr>
              <a:spLocks noChangeShapeType="1"/>
            </p:cNvSpPr>
            <p:nvPr/>
          </p:nvSpPr>
          <p:spPr bwMode="auto">
            <a:xfrm flipV="1">
              <a:off x="3274" y="3479"/>
              <a:ext cx="85" cy="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5" name="Line 504"/>
            <p:cNvSpPr>
              <a:spLocks noChangeShapeType="1"/>
            </p:cNvSpPr>
            <p:nvPr/>
          </p:nvSpPr>
          <p:spPr bwMode="auto">
            <a:xfrm flipV="1">
              <a:off x="3785" y="2967"/>
              <a:ext cx="85" cy="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6" name="Line 505"/>
            <p:cNvSpPr>
              <a:spLocks noChangeShapeType="1"/>
            </p:cNvSpPr>
            <p:nvPr/>
          </p:nvSpPr>
          <p:spPr bwMode="auto">
            <a:xfrm flipV="1">
              <a:off x="3359" y="3052"/>
              <a:ext cx="426" cy="4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7" name="Line 506"/>
            <p:cNvSpPr>
              <a:spLocks noChangeShapeType="1"/>
            </p:cNvSpPr>
            <p:nvPr/>
          </p:nvSpPr>
          <p:spPr bwMode="auto">
            <a:xfrm flipV="1">
              <a:off x="3338" y="3549"/>
              <a:ext cx="2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8" name="Line 507"/>
            <p:cNvSpPr>
              <a:spLocks noChangeShapeType="1"/>
            </p:cNvSpPr>
            <p:nvPr/>
          </p:nvSpPr>
          <p:spPr bwMode="auto">
            <a:xfrm flipV="1">
              <a:off x="3855" y="3031"/>
              <a:ext cx="2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09" name="Line 508"/>
            <p:cNvSpPr>
              <a:spLocks noChangeShapeType="1"/>
            </p:cNvSpPr>
            <p:nvPr/>
          </p:nvSpPr>
          <p:spPr bwMode="auto">
            <a:xfrm flipV="1">
              <a:off x="3359" y="3052"/>
              <a:ext cx="496" cy="4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0" name="Line 509"/>
            <p:cNvSpPr>
              <a:spLocks noChangeShapeType="1"/>
            </p:cNvSpPr>
            <p:nvPr/>
          </p:nvSpPr>
          <p:spPr bwMode="auto">
            <a:xfrm flipV="1">
              <a:off x="3410" y="3104"/>
              <a:ext cx="465" cy="4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1" name="Line 510"/>
            <p:cNvSpPr>
              <a:spLocks noChangeShapeType="1"/>
            </p:cNvSpPr>
            <p:nvPr/>
          </p:nvSpPr>
          <p:spPr bwMode="auto">
            <a:xfrm flipV="1">
              <a:off x="3497" y="3190"/>
              <a:ext cx="362" cy="3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2" name="Line 511"/>
            <p:cNvSpPr>
              <a:spLocks noChangeShapeType="1"/>
            </p:cNvSpPr>
            <p:nvPr/>
          </p:nvSpPr>
          <p:spPr bwMode="auto">
            <a:xfrm flipV="1">
              <a:off x="3618" y="3312"/>
              <a:ext cx="190" cy="1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3" name="Freeform 512"/>
            <p:cNvSpPr>
              <a:spLocks/>
            </p:cNvSpPr>
            <p:nvPr/>
          </p:nvSpPr>
          <p:spPr bwMode="auto">
            <a:xfrm>
              <a:off x="2782" y="3046"/>
              <a:ext cx="7" cy="13"/>
            </a:xfrm>
            <a:custGeom>
              <a:avLst/>
              <a:gdLst>
                <a:gd name="T0" fmla="*/ 0 w 41"/>
                <a:gd name="T1" fmla="*/ 0 h 82"/>
                <a:gd name="T2" fmla="*/ 0 w 41"/>
                <a:gd name="T3" fmla="*/ 0 h 82"/>
                <a:gd name="T4" fmla="*/ 0 w 41"/>
                <a:gd name="T5" fmla="*/ 0 h 82"/>
                <a:gd name="T6" fmla="*/ 0 w 41"/>
                <a:gd name="T7" fmla="*/ 0 h 82"/>
                <a:gd name="T8" fmla="*/ 0 w 41"/>
                <a:gd name="T9" fmla="*/ 0 h 82"/>
                <a:gd name="T10" fmla="*/ 0 w 41"/>
                <a:gd name="T11" fmla="*/ 0 h 82"/>
                <a:gd name="T12" fmla="*/ 0 w 41"/>
                <a:gd name="T13" fmla="*/ 0 h 82"/>
                <a:gd name="T14" fmla="*/ 0 w 41"/>
                <a:gd name="T15" fmla="*/ 0 h 82"/>
                <a:gd name="T16" fmla="*/ 0 w 41"/>
                <a:gd name="T17" fmla="*/ 0 h 82"/>
                <a:gd name="T18" fmla="*/ 0 w 41"/>
                <a:gd name="T19" fmla="*/ 0 h 82"/>
                <a:gd name="T20" fmla="*/ 0 w 41"/>
                <a:gd name="T21" fmla="*/ 0 h 82"/>
                <a:gd name="T22" fmla="*/ 0 w 41"/>
                <a:gd name="T23" fmla="*/ 0 h 82"/>
                <a:gd name="T24" fmla="*/ 0 w 41"/>
                <a:gd name="T25" fmla="*/ 0 h 82"/>
                <a:gd name="T26" fmla="*/ 0 w 41"/>
                <a:gd name="T27" fmla="*/ 0 h 82"/>
                <a:gd name="T28" fmla="*/ 0 w 41"/>
                <a:gd name="T29" fmla="*/ 0 h 82"/>
                <a:gd name="T30" fmla="*/ 0 w 41"/>
                <a:gd name="T31" fmla="*/ 0 h 8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1"/>
                <a:gd name="T49" fmla="*/ 0 h 82"/>
                <a:gd name="T50" fmla="*/ 41 w 41"/>
                <a:gd name="T51" fmla="*/ 82 h 8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1" h="82">
                  <a:moveTo>
                    <a:pt x="41" y="41"/>
                  </a:moveTo>
                  <a:lnTo>
                    <a:pt x="41" y="82"/>
                  </a:lnTo>
                  <a:lnTo>
                    <a:pt x="31" y="81"/>
                  </a:lnTo>
                  <a:lnTo>
                    <a:pt x="22" y="77"/>
                  </a:lnTo>
                  <a:lnTo>
                    <a:pt x="13" y="72"/>
                  </a:lnTo>
                  <a:lnTo>
                    <a:pt x="7" y="64"/>
                  </a:lnTo>
                  <a:lnTo>
                    <a:pt x="3" y="55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3" y="27"/>
                  </a:lnTo>
                  <a:lnTo>
                    <a:pt x="7" y="17"/>
                  </a:lnTo>
                  <a:lnTo>
                    <a:pt x="13" y="10"/>
                  </a:lnTo>
                  <a:lnTo>
                    <a:pt x="22" y="5"/>
                  </a:lnTo>
                  <a:lnTo>
                    <a:pt x="31" y="1"/>
                  </a:lnTo>
                  <a:lnTo>
                    <a:pt x="41" y="0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4" name="Freeform 513"/>
            <p:cNvSpPr>
              <a:spLocks/>
            </p:cNvSpPr>
            <p:nvPr/>
          </p:nvSpPr>
          <p:spPr bwMode="auto">
            <a:xfrm>
              <a:off x="2782" y="3046"/>
              <a:ext cx="7" cy="13"/>
            </a:xfrm>
            <a:custGeom>
              <a:avLst/>
              <a:gdLst>
                <a:gd name="T0" fmla="*/ 0 w 41"/>
                <a:gd name="T1" fmla="*/ 0 h 82"/>
                <a:gd name="T2" fmla="*/ 0 w 41"/>
                <a:gd name="T3" fmla="*/ 0 h 82"/>
                <a:gd name="T4" fmla="*/ 0 w 41"/>
                <a:gd name="T5" fmla="*/ 0 h 82"/>
                <a:gd name="T6" fmla="*/ 0 w 41"/>
                <a:gd name="T7" fmla="*/ 0 h 82"/>
                <a:gd name="T8" fmla="*/ 0 w 41"/>
                <a:gd name="T9" fmla="*/ 0 h 82"/>
                <a:gd name="T10" fmla="*/ 0 w 41"/>
                <a:gd name="T11" fmla="*/ 0 h 82"/>
                <a:gd name="T12" fmla="*/ 0 w 41"/>
                <a:gd name="T13" fmla="*/ 0 h 82"/>
                <a:gd name="T14" fmla="*/ 0 w 41"/>
                <a:gd name="T15" fmla="*/ 0 h 82"/>
                <a:gd name="T16" fmla="*/ 0 w 41"/>
                <a:gd name="T17" fmla="*/ 0 h 82"/>
                <a:gd name="T18" fmla="*/ 0 w 41"/>
                <a:gd name="T19" fmla="*/ 0 h 82"/>
                <a:gd name="T20" fmla="*/ 0 w 41"/>
                <a:gd name="T21" fmla="*/ 0 h 82"/>
                <a:gd name="T22" fmla="*/ 0 w 41"/>
                <a:gd name="T23" fmla="*/ 0 h 82"/>
                <a:gd name="T24" fmla="*/ 0 w 41"/>
                <a:gd name="T25" fmla="*/ 0 h 82"/>
                <a:gd name="T26" fmla="*/ 0 w 41"/>
                <a:gd name="T27" fmla="*/ 0 h 8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1"/>
                <a:gd name="T43" fmla="*/ 0 h 82"/>
                <a:gd name="T44" fmla="*/ 41 w 41"/>
                <a:gd name="T45" fmla="*/ 82 h 8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1" h="82">
                  <a:moveTo>
                    <a:pt x="41" y="82"/>
                  </a:moveTo>
                  <a:lnTo>
                    <a:pt x="31" y="81"/>
                  </a:lnTo>
                  <a:lnTo>
                    <a:pt x="22" y="77"/>
                  </a:lnTo>
                  <a:lnTo>
                    <a:pt x="13" y="72"/>
                  </a:lnTo>
                  <a:lnTo>
                    <a:pt x="7" y="64"/>
                  </a:lnTo>
                  <a:lnTo>
                    <a:pt x="3" y="55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3" y="27"/>
                  </a:lnTo>
                  <a:lnTo>
                    <a:pt x="7" y="17"/>
                  </a:lnTo>
                  <a:lnTo>
                    <a:pt x="13" y="10"/>
                  </a:lnTo>
                  <a:lnTo>
                    <a:pt x="22" y="5"/>
                  </a:lnTo>
                  <a:lnTo>
                    <a:pt x="31" y="1"/>
                  </a:lnTo>
                  <a:lnTo>
                    <a:pt x="4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5" name="Freeform 514"/>
            <p:cNvSpPr>
              <a:spLocks/>
            </p:cNvSpPr>
            <p:nvPr/>
          </p:nvSpPr>
          <p:spPr bwMode="auto">
            <a:xfrm>
              <a:off x="2789" y="3046"/>
              <a:ext cx="420" cy="13"/>
            </a:xfrm>
            <a:custGeom>
              <a:avLst/>
              <a:gdLst>
                <a:gd name="T0" fmla="*/ 0 w 2522"/>
                <a:gd name="T1" fmla="*/ 0 h 82"/>
                <a:gd name="T2" fmla="*/ 0 w 2522"/>
                <a:gd name="T3" fmla="*/ 0 h 82"/>
                <a:gd name="T4" fmla="*/ 0 w 2522"/>
                <a:gd name="T5" fmla="*/ 0 h 82"/>
                <a:gd name="T6" fmla="*/ 12 w 2522"/>
                <a:gd name="T7" fmla="*/ 0 h 82"/>
                <a:gd name="T8" fmla="*/ 12 w 2522"/>
                <a:gd name="T9" fmla="*/ 0 h 82"/>
                <a:gd name="T10" fmla="*/ 12 w 2522"/>
                <a:gd name="T11" fmla="*/ 0 h 82"/>
                <a:gd name="T12" fmla="*/ 0 w 2522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22"/>
                <a:gd name="T22" fmla="*/ 0 h 82"/>
                <a:gd name="T23" fmla="*/ 2522 w 2522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22" h="82">
                  <a:moveTo>
                    <a:pt x="0" y="0"/>
                  </a:moveTo>
                  <a:lnTo>
                    <a:pt x="0" y="41"/>
                  </a:lnTo>
                  <a:lnTo>
                    <a:pt x="0" y="82"/>
                  </a:lnTo>
                  <a:lnTo>
                    <a:pt x="2522" y="82"/>
                  </a:lnTo>
                  <a:lnTo>
                    <a:pt x="2522" y="41"/>
                  </a:lnTo>
                  <a:lnTo>
                    <a:pt x="2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6" name="Freeform 515"/>
            <p:cNvSpPr>
              <a:spLocks/>
            </p:cNvSpPr>
            <p:nvPr/>
          </p:nvSpPr>
          <p:spPr bwMode="auto">
            <a:xfrm>
              <a:off x="2789" y="3046"/>
              <a:ext cx="420" cy="13"/>
            </a:xfrm>
            <a:custGeom>
              <a:avLst/>
              <a:gdLst>
                <a:gd name="T0" fmla="*/ 0 w 2522"/>
                <a:gd name="T1" fmla="*/ 0 h 82"/>
                <a:gd name="T2" fmla="*/ 0 w 2522"/>
                <a:gd name="T3" fmla="*/ 0 h 82"/>
                <a:gd name="T4" fmla="*/ 0 w 2522"/>
                <a:gd name="T5" fmla="*/ 0 h 82"/>
                <a:gd name="T6" fmla="*/ 12 w 2522"/>
                <a:gd name="T7" fmla="*/ 0 h 82"/>
                <a:gd name="T8" fmla="*/ 12 w 2522"/>
                <a:gd name="T9" fmla="*/ 0 h 82"/>
                <a:gd name="T10" fmla="*/ 12 w 2522"/>
                <a:gd name="T11" fmla="*/ 0 h 82"/>
                <a:gd name="T12" fmla="*/ 0 w 2522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22"/>
                <a:gd name="T22" fmla="*/ 0 h 82"/>
                <a:gd name="T23" fmla="*/ 2522 w 2522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22" h="82">
                  <a:moveTo>
                    <a:pt x="0" y="0"/>
                  </a:moveTo>
                  <a:lnTo>
                    <a:pt x="0" y="41"/>
                  </a:lnTo>
                  <a:lnTo>
                    <a:pt x="0" y="82"/>
                  </a:lnTo>
                  <a:lnTo>
                    <a:pt x="2522" y="82"/>
                  </a:lnTo>
                  <a:lnTo>
                    <a:pt x="2522" y="41"/>
                  </a:lnTo>
                  <a:lnTo>
                    <a:pt x="252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7" name="Freeform 516"/>
            <p:cNvSpPr>
              <a:spLocks/>
            </p:cNvSpPr>
            <p:nvPr/>
          </p:nvSpPr>
          <p:spPr bwMode="auto">
            <a:xfrm>
              <a:off x="3209" y="3046"/>
              <a:ext cx="7" cy="13"/>
            </a:xfrm>
            <a:custGeom>
              <a:avLst/>
              <a:gdLst>
                <a:gd name="T0" fmla="*/ 0 w 41"/>
                <a:gd name="T1" fmla="*/ 0 h 82"/>
                <a:gd name="T2" fmla="*/ 0 w 41"/>
                <a:gd name="T3" fmla="*/ 0 h 82"/>
                <a:gd name="T4" fmla="*/ 0 w 41"/>
                <a:gd name="T5" fmla="*/ 0 h 82"/>
                <a:gd name="T6" fmla="*/ 0 w 41"/>
                <a:gd name="T7" fmla="*/ 0 h 82"/>
                <a:gd name="T8" fmla="*/ 0 w 41"/>
                <a:gd name="T9" fmla="*/ 0 h 82"/>
                <a:gd name="T10" fmla="*/ 0 w 41"/>
                <a:gd name="T11" fmla="*/ 0 h 82"/>
                <a:gd name="T12" fmla="*/ 0 w 41"/>
                <a:gd name="T13" fmla="*/ 0 h 82"/>
                <a:gd name="T14" fmla="*/ 0 w 41"/>
                <a:gd name="T15" fmla="*/ 0 h 82"/>
                <a:gd name="T16" fmla="*/ 0 w 41"/>
                <a:gd name="T17" fmla="*/ 0 h 82"/>
                <a:gd name="T18" fmla="*/ 0 w 41"/>
                <a:gd name="T19" fmla="*/ 0 h 82"/>
                <a:gd name="T20" fmla="*/ 0 w 41"/>
                <a:gd name="T21" fmla="*/ 0 h 82"/>
                <a:gd name="T22" fmla="*/ 0 w 41"/>
                <a:gd name="T23" fmla="*/ 0 h 82"/>
                <a:gd name="T24" fmla="*/ 0 w 41"/>
                <a:gd name="T25" fmla="*/ 0 h 82"/>
                <a:gd name="T26" fmla="*/ 0 w 41"/>
                <a:gd name="T27" fmla="*/ 0 h 82"/>
                <a:gd name="T28" fmla="*/ 0 w 41"/>
                <a:gd name="T29" fmla="*/ 0 h 82"/>
                <a:gd name="T30" fmla="*/ 0 w 41"/>
                <a:gd name="T31" fmla="*/ 0 h 8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1"/>
                <a:gd name="T49" fmla="*/ 0 h 82"/>
                <a:gd name="T50" fmla="*/ 41 w 41"/>
                <a:gd name="T51" fmla="*/ 82 h 8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1" h="82">
                  <a:moveTo>
                    <a:pt x="0" y="41"/>
                  </a:moveTo>
                  <a:lnTo>
                    <a:pt x="0" y="0"/>
                  </a:lnTo>
                  <a:lnTo>
                    <a:pt x="10" y="1"/>
                  </a:lnTo>
                  <a:lnTo>
                    <a:pt x="19" y="5"/>
                  </a:lnTo>
                  <a:lnTo>
                    <a:pt x="28" y="10"/>
                  </a:lnTo>
                  <a:lnTo>
                    <a:pt x="34" y="17"/>
                  </a:lnTo>
                  <a:lnTo>
                    <a:pt x="38" y="27"/>
                  </a:lnTo>
                  <a:lnTo>
                    <a:pt x="41" y="36"/>
                  </a:lnTo>
                  <a:lnTo>
                    <a:pt x="41" y="46"/>
                  </a:lnTo>
                  <a:lnTo>
                    <a:pt x="38" y="55"/>
                  </a:lnTo>
                  <a:lnTo>
                    <a:pt x="34" y="64"/>
                  </a:lnTo>
                  <a:lnTo>
                    <a:pt x="28" y="72"/>
                  </a:lnTo>
                  <a:lnTo>
                    <a:pt x="19" y="77"/>
                  </a:lnTo>
                  <a:lnTo>
                    <a:pt x="10" y="81"/>
                  </a:lnTo>
                  <a:lnTo>
                    <a:pt x="0" y="8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8" name="Freeform 517"/>
            <p:cNvSpPr>
              <a:spLocks/>
            </p:cNvSpPr>
            <p:nvPr/>
          </p:nvSpPr>
          <p:spPr bwMode="auto">
            <a:xfrm>
              <a:off x="3209" y="3046"/>
              <a:ext cx="7" cy="13"/>
            </a:xfrm>
            <a:custGeom>
              <a:avLst/>
              <a:gdLst>
                <a:gd name="T0" fmla="*/ 0 w 41"/>
                <a:gd name="T1" fmla="*/ 0 h 82"/>
                <a:gd name="T2" fmla="*/ 0 w 41"/>
                <a:gd name="T3" fmla="*/ 0 h 82"/>
                <a:gd name="T4" fmla="*/ 0 w 41"/>
                <a:gd name="T5" fmla="*/ 0 h 82"/>
                <a:gd name="T6" fmla="*/ 0 w 41"/>
                <a:gd name="T7" fmla="*/ 0 h 82"/>
                <a:gd name="T8" fmla="*/ 0 w 41"/>
                <a:gd name="T9" fmla="*/ 0 h 82"/>
                <a:gd name="T10" fmla="*/ 0 w 41"/>
                <a:gd name="T11" fmla="*/ 0 h 82"/>
                <a:gd name="T12" fmla="*/ 0 w 41"/>
                <a:gd name="T13" fmla="*/ 0 h 82"/>
                <a:gd name="T14" fmla="*/ 0 w 41"/>
                <a:gd name="T15" fmla="*/ 0 h 82"/>
                <a:gd name="T16" fmla="*/ 0 w 41"/>
                <a:gd name="T17" fmla="*/ 0 h 82"/>
                <a:gd name="T18" fmla="*/ 0 w 41"/>
                <a:gd name="T19" fmla="*/ 0 h 82"/>
                <a:gd name="T20" fmla="*/ 0 w 41"/>
                <a:gd name="T21" fmla="*/ 0 h 82"/>
                <a:gd name="T22" fmla="*/ 0 w 41"/>
                <a:gd name="T23" fmla="*/ 0 h 82"/>
                <a:gd name="T24" fmla="*/ 0 w 41"/>
                <a:gd name="T25" fmla="*/ 0 h 82"/>
                <a:gd name="T26" fmla="*/ 0 w 41"/>
                <a:gd name="T27" fmla="*/ 0 h 8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1"/>
                <a:gd name="T43" fmla="*/ 0 h 82"/>
                <a:gd name="T44" fmla="*/ 41 w 41"/>
                <a:gd name="T45" fmla="*/ 82 h 8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1" h="82">
                  <a:moveTo>
                    <a:pt x="0" y="0"/>
                  </a:moveTo>
                  <a:lnTo>
                    <a:pt x="10" y="1"/>
                  </a:lnTo>
                  <a:lnTo>
                    <a:pt x="19" y="5"/>
                  </a:lnTo>
                  <a:lnTo>
                    <a:pt x="28" y="10"/>
                  </a:lnTo>
                  <a:lnTo>
                    <a:pt x="34" y="17"/>
                  </a:lnTo>
                  <a:lnTo>
                    <a:pt x="38" y="27"/>
                  </a:lnTo>
                  <a:lnTo>
                    <a:pt x="41" y="36"/>
                  </a:lnTo>
                  <a:lnTo>
                    <a:pt x="41" y="46"/>
                  </a:lnTo>
                  <a:lnTo>
                    <a:pt x="38" y="55"/>
                  </a:lnTo>
                  <a:lnTo>
                    <a:pt x="34" y="64"/>
                  </a:lnTo>
                  <a:lnTo>
                    <a:pt x="28" y="72"/>
                  </a:lnTo>
                  <a:lnTo>
                    <a:pt x="19" y="77"/>
                  </a:lnTo>
                  <a:lnTo>
                    <a:pt x="10" y="81"/>
                  </a:lnTo>
                  <a:lnTo>
                    <a:pt x="0" y="8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19" name="Freeform 534"/>
            <p:cNvSpPr>
              <a:spLocks/>
            </p:cNvSpPr>
            <p:nvPr/>
          </p:nvSpPr>
          <p:spPr bwMode="auto">
            <a:xfrm>
              <a:off x="3352" y="3052"/>
              <a:ext cx="7" cy="7"/>
            </a:xfrm>
            <a:custGeom>
              <a:avLst/>
              <a:gdLst>
                <a:gd name="T0" fmla="*/ 0 w 41"/>
                <a:gd name="T1" fmla="*/ 0 h 41"/>
                <a:gd name="T2" fmla="*/ 0 w 41"/>
                <a:gd name="T3" fmla="*/ 0 h 41"/>
                <a:gd name="T4" fmla="*/ 0 w 41"/>
                <a:gd name="T5" fmla="*/ 0 h 41"/>
                <a:gd name="T6" fmla="*/ 0 w 41"/>
                <a:gd name="T7" fmla="*/ 0 h 41"/>
                <a:gd name="T8" fmla="*/ 0 w 41"/>
                <a:gd name="T9" fmla="*/ 0 h 41"/>
                <a:gd name="T10" fmla="*/ 0 w 41"/>
                <a:gd name="T11" fmla="*/ 0 h 41"/>
                <a:gd name="T12" fmla="*/ 0 w 41"/>
                <a:gd name="T13" fmla="*/ 0 h 41"/>
                <a:gd name="T14" fmla="*/ 0 w 41"/>
                <a:gd name="T15" fmla="*/ 0 h 41"/>
                <a:gd name="T16" fmla="*/ 0 w 41"/>
                <a:gd name="T17" fmla="*/ 0 h 41"/>
                <a:gd name="T18" fmla="*/ 0 w 41"/>
                <a:gd name="T19" fmla="*/ 0 h 41"/>
                <a:gd name="T20" fmla="*/ 0 w 41"/>
                <a:gd name="T21" fmla="*/ 0 h 41"/>
                <a:gd name="T22" fmla="*/ 0 w 41"/>
                <a:gd name="T23" fmla="*/ 0 h 41"/>
                <a:gd name="T24" fmla="*/ 0 w 41"/>
                <a:gd name="T25" fmla="*/ 0 h 41"/>
                <a:gd name="T26" fmla="*/ 0 w 41"/>
                <a:gd name="T27" fmla="*/ 0 h 41"/>
                <a:gd name="T28" fmla="*/ 0 w 41"/>
                <a:gd name="T29" fmla="*/ 0 h 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1"/>
                <a:gd name="T47" fmla="*/ 41 w 41"/>
                <a:gd name="T48" fmla="*/ 41 h 4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1">
                  <a:moveTo>
                    <a:pt x="41" y="0"/>
                  </a:moveTo>
                  <a:lnTo>
                    <a:pt x="41" y="41"/>
                  </a:lnTo>
                  <a:lnTo>
                    <a:pt x="36" y="41"/>
                  </a:lnTo>
                  <a:lnTo>
                    <a:pt x="31" y="40"/>
                  </a:lnTo>
                  <a:lnTo>
                    <a:pt x="26" y="38"/>
                  </a:lnTo>
                  <a:lnTo>
                    <a:pt x="21" y="36"/>
                  </a:lnTo>
                  <a:lnTo>
                    <a:pt x="16" y="33"/>
                  </a:lnTo>
                  <a:lnTo>
                    <a:pt x="13" y="30"/>
                  </a:lnTo>
                  <a:lnTo>
                    <a:pt x="9" y="25"/>
                  </a:lnTo>
                  <a:lnTo>
                    <a:pt x="6" y="21"/>
                  </a:lnTo>
                  <a:lnTo>
                    <a:pt x="4" y="17"/>
                  </a:lnTo>
                  <a:lnTo>
                    <a:pt x="2" y="12"/>
                  </a:lnTo>
                  <a:lnTo>
                    <a:pt x="1" y="7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0" name="Freeform 535"/>
            <p:cNvSpPr>
              <a:spLocks/>
            </p:cNvSpPr>
            <p:nvPr/>
          </p:nvSpPr>
          <p:spPr bwMode="auto">
            <a:xfrm>
              <a:off x="3352" y="3052"/>
              <a:ext cx="7" cy="7"/>
            </a:xfrm>
            <a:custGeom>
              <a:avLst/>
              <a:gdLst>
                <a:gd name="T0" fmla="*/ 0 w 41"/>
                <a:gd name="T1" fmla="*/ 0 h 41"/>
                <a:gd name="T2" fmla="*/ 0 w 41"/>
                <a:gd name="T3" fmla="*/ 0 h 41"/>
                <a:gd name="T4" fmla="*/ 0 w 41"/>
                <a:gd name="T5" fmla="*/ 0 h 41"/>
                <a:gd name="T6" fmla="*/ 0 w 41"/>
                <a:gd name="T7" fmla="*/ 0 h 41"/>
                <a:gd name="T8" fmla="*/ 0 w 41"/>
                <a:gd name="T9" fmla="*/ 0 h 41"/>
                <a:gd name="T10" fmla="*/ 0 w 41"/>
                <a:gd name="T11" fmla="*/ 0 h 41"/>
                <a:gd name="T12" fmla="*/ 0 w 41"/>
                <a:gd name="T13" fmla="*/ 0 h 41"/>
                <a:gd name="T14" fmla="*/ 0 w 41"/>
                <a:gd name="T15" fmla="*/ 0 h 41"/>
                <a:gd name="T16" fmla="*/ 0 w 41"/>
                <a:gd name="T17" fmla="*/ 0 h 41"/>
                <a:gd name="T18" fmla="*/ 0 w 41"/>
                <a:gd name="T19" fmla="*/ 0 h 41"/>
                <a:gd name="T20" fmla="*/ 0 w 41"/>
                <a:gd name="T21" fmla="*/ 0 h 41"/>
                <a:gd name="T22" fmla="*/ 0 w 41"/>
                <a:gd name="T23" fmla="*/ 0 h 41"/>
                <a:gd name="T24" fmla="*/ 0 w 41"/>
                <a:gd name="T25" fmla="*/ 0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1"/>
                <a:gd name="T41" fmla="*/ 41 w 41"/>
                <a:gd name="T42" fmla="*/ 41 h 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1">
                  <a:moveTo>
                    <a:pt x="41" y="41"/>
                  </a:moveTo>
                  <a:lnTo>
                    <a:pt x="36" y="41"/>
                  </a:lnTo>
                  <a:lnTo>
                    <a:pt x="31" y="40"/>
                  </a:lnTo>
                  <a:lnTo>
                    <a:pt x="26" y="38"/>
                  </a:lnTo>
                  <a:lnTo>
                    <a:pt x="21" y="36"/>
                  </a:lnTo>
                  <a:lnTo>
                    <a:pt x="16" y="33"/>
                  </a:lnTo>
                  <a:lnTo>
                    <a:pt x="13" y="30"/>
                  </a:lnTo>
                  <a:lnTo>
                    <a:pt x="9" y="25"/>
                  </a:lnTo>
                  <a:lnTo>
                    <a:pt x="6" y="21"/>
                  </a:lnTo>
                  <a:lnTo>
                    <a:pt x="4" y="17"/>
                  </a:lnTo>
                  <a:lnTo>
                    <a:pt x="2" y="12"/>
                  </a:lnTo>
                  <a:lnTo>
                    <a:pt x="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1" name="Freeform 544"/>
            <p:cNvSpPr>
              <a:spLocks/>
            </p:cNvSpPr>
            <p:nvPr/>
          </p:nvSpPr>
          <p:spPr bwMode="auto">
            <a:xfrm>
              <a:off x="3352" y="2884"/>
              <a:ext cx="14" cy="7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w 82"/>
                <a:gd name="T29" fmla="*/ 0 h 41"/>
                <a:gd name="T30" fmla="*/ 0 w 82"/>
                <a:gd name="T31" fmla="*/ 0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"/>
                <a:gd name="T49" fmla="*/ 0 h 41"/>
                <a:gd name="T50" fmla="*/ 82 w 82"/>
                <a:gd name="T51" fmla="*/ 41 h 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" h="41">
                  <a:moveTo>
                    <a:pt x="41" y="0"/>
                  </a:moveTo>
                  <a:lnTo>
                    <a:pt x="82" y="0"/>
                  </a:lnTo>
                  <a:lnTo>
                    <a:pt x="81" y="11"/>
                  </a:lnTo>
                  <a:lnTo>
                    <a:pt x="77" y="20"/>
                  </a:lnTo>
                  <a:lnTo>
                    <a:pt x="72" y="28"/>
                  </a:lnTo>
                  <a:lnTo>
                    <a:pt x="64" y="34"/>
                  </a:lnTo>
                  <a:lnTo>
                    <a:pt x="55" y="38"/>
                  </a:lnTo>
                  <a:lnTo>
                    <a:pt x="46" y="41"/>
                  </a:lnTo>
                  <a:lnTo>
                    <a:pt x="36" y="41"/>
                  </a:lnTo>
                  <a:lnTo>
                    <a:pt x="27" y="38"/>
                  </a:lnTo>
                  <a:lnTo>
                    <a:pt x="17" y="34"/>
                  </a:lnTo>
                  <a:lnTo>
                    <a:pt x="10" y="28"/>
                  </a:lnTo>
                  <a:lnTo>
                    <a:pt x="5" y="20"/>
                  </a:lnTo>
                  <a:lnTo>
                    <a:pt x="1" y="11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2" name="Freeform 546"/>
            <p:cNvSpPr>
              <a:spLocks/>
            </p:cNvSpPr>
            <p:nvPr/>
          </p:nvSpPr>
          <p:spPr bwMode="auto">
            <a:xfrm>
              <a:off x="3352" y="2977"/>
              <a:ext cx="14" cy="7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w 82"/>
                <a:gd name="T29" fmla="*/ 0 h 41"/>
                <a:gd name="T30" fmla="*/ 0 w 82"/>
                <a:gd name="T31" fmla="*/ 0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"/>
                <a:gd name="T49" fmla="*/ 0 h 41"/>
                <a:gd name="T50" fmla="*/ 82 w 82"/>
                <a:gd name="T51" fmla="*/ 41 h 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" h="41">
                  <a:moveTo>
                    <a:pt x="41" y="41"/>
                  </a:moveTo>
                  <a:lnTo>
                    <a:pt x="0" y="41"/>
                  </a:lnTo>
                  <a:lnTo>
                    <a:pt x="1" y="30"/>
                  </a:lnTo>
                  <a:lnTo>
                    <a:pt x="5" y="21"/>
                  </a:lnTo>
                  <a:lnTo>
                    <a:pt x="10" y="13"/>
                  </a:lnTo>
                  <a:lnTo>
                    <a:pt x="17" y="7"/>
                  </a:lnTo>
                  <a:lnTo>
                    <a:pt x="27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5" y="3"/>
                  </a:lnTo>
                  <a:lnTo>
                    <a:pt x="64" y="7"/>
                  </a:lnTo>
                  <a:lnTo>
                    <a:pt x="72" y="13"/>
                  </a:lnTo>
                  <a:lnTo>
                    <a:pt x="77" y="21"/>
                  </a:lnTo>
                  <a:lnTo>
                    <a:pt x="81" y="30"/>
                  </a:lnTo>
                  <a:lnTo>
                    <a:pt x="82" y="41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3" name="Freeform 548"/>
            <p:cNvSpPr>
              <a:spLocks/>
            </p:cNvSpPr>
            <p:nvPr/>
          </p:nvSpPr>
          <p:spPr bwMode="auto">
            <a:xfrm>
              <a:off x="3352" y="2984"/>
              <a:ext cx="14" cy="100"/>
            </a:xfrm>
            <a:custGeom>
              <a:avLst/>
              <a:gdLst>
                <a:gd name="T0" fmla="*/ 0 w 82"/>
                <a:gd name="T1" fmla="*/ 0 h 598"/>
                <a:gd name="T2" fmla="*/ 0 w 82"/>
                <a:gd name="T3" fmla="*/ 0 h 598"/>
                <a:gd name="T4" fmla="*/ 0 w 82"/>
                <a:gd name="T5" fmla="*/ 0 h 598"/>
                <a:gd name="T6" fmla="*/ 0 w 82"/>
                <a:gd name="T7" fmla="*/ 3 h 598"/>
                <a:gd name="T8" fmla="*/ 0 w 82"/>
                <a:gd name="T9" fmla="*/ 3 h 598"/>
                <a:gd name="T10" fmla="*/ 0 w 82"/>
                <a:gd name="T11" fmla="*/ 3 h 598"/>
                <a:gd name="T12" fmla="*/ 0 w 82"/>
                <a:gd name="T13" fmla="*/ 0 h 5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"/>
                <a:gd name="T22" fmla="*/ 0 h 598"/>
                <a:gd name="T23" fmla="*/ 82 w 82"/>
                <a:gd name="T24" fmla="*/ 598 h 5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" h="598">
                  <a:moveTo>
                    <a:pt x="82" y="0"/>
                  </a:moveTo>
                  <a:lnTo>
                    <a:pt x="41" y="0"/>
                  </a:lnTo>
                  <a:lnTo>
                    <a:pt x="0" y="0"/>
                  </a:lnTo>
                  <a:lnTo>
                    <a:pt x="0" y="598"/>
                  </a:lnTo>
                  <a:lnTo>
                    <a:pt x="41" y="598"/>
                  </a:lnTo>
                  <a:lnTo>
                    <a:pt x="82" y="598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4" name="Freeform 550"/>
            <p:cNvSpPr>
              <a:spLocks/>
            </p:cNvSpPr>
            <p:nvPr/>
          </p:nvSpPr>
          <p:spPr bwMode="auto">
            <a:xfrm>
              <a:off x="3352" y="3084"/>
              <a:ext cx="14" cy="6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w 82"/>
                <a:gd name="T29" fmla="*/ 0 h 41"/>
                <a:gd name="T30" fmla="*/ 0 w 82"/>
                <a:gd name="T31" fmla="*/ 0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"/>
                <a:gd name="T49" fmla="*/ 0 h 41"/>
                <a:gd name="T50" fmla="*/ 82 w 82"/>
                <a:gd name="T51" fmla="*/ 41 h 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" h="41">
                  <a:moveTo>
                    <a:pt x="41" y="0"/>
                  </a:moveTo>
                  <a:lnTo>
                    <a:pt x="82" y="0"/>
                  </a:lnTo>
                  <a:lnTo>
                    <a:pt x="81" y="10"/>
                  </a:lnTo>
                  <a:lnTo>
                    <a:pt x="77" y="19"/>
                  </a:lnTo>
                  <a:lnTo>
                    <a:pt x="72" y="28"/>
                  </a:lnTo>
                  <a:lnTo>
                    <a:pt x="64" y="34"/>
                  </a:lnTo>
                  <a:lnTo>
                    <a:pt x="55" y="38"/>
                  </a:lnTo>
                  <a:lnTo>
                    <a:pt x="46" y="41"/>
                  </a:lnTo>
                  <a:lnTo>
                    <a:pt x="36" y="41"/>
                  </a:lnTo>
                  <a:lnTo>
                    <a:pt x="27" y="38"/>
                  </a:lnTo>
                  <a:lnTo>
                    <a:pt x="17" y="34"/>
                  </a:lnTo>
                  <a:lnTo>
                    <a:pt x="10" y="28"/>
                  </a:lnTo>
                  <a:lnTo>
                    <a:pt x="5" y="19"/>
                  </a:lnTo>
                  <a:lnTo>
                    <a:pt x="1" y="10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5" name="Freeform 551"/>
            <p:cNvSpPr>
              <a:spLocks/>
            </p:cNvSpPr>
            <p:nvPr/>
          </p:nvSpPr>
          <p:spPr bwMode="auto">
            <a:xfrm>
              <a:off x="3352" y="3084"/>
              <a:ext cx="14" cy="6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41"/>
                <a:gd name="T44" fmla="*/ 82 w 82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41">
                  <a:moveTo>
                    <a:pt x="82" y="0"/>
                  </a:moveTo>
                  <a:lnTo>
                    <a:pt x="81" y="10"/>
                  </a:lnTo>
                  <a:lnTo>
                    <a:pt x="77" y="19"/>
                  </a:lnTo>
                  <a:lnTo>
                    <a:pt x="72" y="28"/>
                  </a:lnTo>
                  <a:lnTo>
                    <a:pt x="64" y="34"/>
                  </a:lnTo>
                  <a:lnTo>
                    <a:pt x="55" y="38"/>
                  </a:lnTo>
                  <a:lnTo>
                    <a:pt x="46" y="41"/>
                  </a:lnTo>
                  <a:lnTo>
                    <a:pt x="36" y="41"/>
                  </a:lnTo>
                  <a:lnTo>
                    <a:pt x="27" y="38"/>
                  </a:lnTo>
                  <a:lnTo>
                    <a:pt x="17" y="34"/>
                  </a:lnTo>
                  <a:lnTo>
                    <a:pt x="10" y="28"/>
                  </a:lnTo>
                  <a:lnTo>
                    <a:pt x="5" y="19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6" name="Freeform 552"/>
            <p:cNvSpPr>
              <a:spLocks/>
            </p:cNvSpPr>
            <p:nvPr/>
          </p:nvSpPr>
          <p:spPr bwMode="auto">
            <a:xfrm>
              <a:off x="3352" y="3177"/>
              <a:ext cx="14" cy="7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w 82"/>
                <a:gd name="T29" fmla="*/ 0 h 41"/>
                <a:gd name="T30" fmla="*/ 0 w 82"/>
                <a:gd name="T31" fmla="*/ 0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"/>
                <a:gd name="T49" fmla="*/ 0 h 41"/>
                <a:gd name="T50" fmla="*/ 82 w 82"/>
                <a:gd name="T51" fmla="*/ 41 h 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" h="41">
                  <a:moveTo>
                    <a:pt x="41" y="41"/>
                  </a:moveTo>
                  <a:lnTo>
                    <a:pt x="0" y="41"/>
                  </a:lnTo>
                  <a:lnTo>
                    <a:pt x="1" y="31"/>
                  </a:lnTo>
                  <a:lnTo>
                    <a:pt x="5" y="22"/>
                  </a:lnTo>
                  <a:lnTo>
                    <a:pt x="10" y="14"/>
                  </a:lnTo>
                  <a:lnTo>
                    <a:pt x="17" y="8"/>
                  </a:lnTo>
                  <a:lnTo>
                    <a:pt x="27" y="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5" y="4"/>
                  </a:lnTo>
                  <a:lnTo>
                    <a:pt x="64" y="8"/>
                  </a:lnTo>
                  <a:lnTo>
                    <a:pt x="72" y="14"/>
                  </a:lnTo>
                  <a:lnTo>
                    <a:pt x="77" y="22"/>
                  </a:lnTo>
                  <a:lnTo>
                    <a:pt x="81" y="31"/>
                  </a:lnTo>
                  <a:lnTo>
                    <a:pt x="82" y="41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7" name="Freeform 553"/>
            <p:cNvSpPr>
              <a:spLocks/>
            </p:cNvSpPr>
            <p:nvPr/>
          </p:nvSpPr>
          <p:spPr bwMode="auto">
            <a:xfrm>
              <a:off x="3352" y="3177"/>
              <a:ext cx="14" cy="7"/>
            </a:xfrm>
            <a:custGeom>
              <a:avLst/>
              <a:gdLst>
                <a:gd name="T0" fmla="*/ 0 w 82"/>
                <a:gd name="T1" fmla="*/ 0 h 41"/>
                <a:gd name="T2" fmla="*/ 0 w 82"/>
                <a:gd name="T3" fmla="*/ 0 h 41"/>
                <a:gd name="T4" fmla="*/ 0 w 82"/>
                <a:gd name="T5" fmla="*/ 0 h 41"/>
                <a:gd name="T6" fmla="*/ 0 w 82"/>
                <a:gd name="T7" fmla="*/ 0 h 41"/>
                <a:gd name="T8" fmla="*/ 0 w 82"/>
                <a:gd name="T9" fmla="*/ 0 h 41"/>
                <a:gd name="T10" fmla="*/ 0 w 82"/>
                <a:gd name="T11" fmla="*/ 0 h 41"/>
                <a:gd name="T12" fmla="*/ 0 w 82"/>
                <a:gd name="T13" fmla="*/ 0 h 41"/>
                <a:gd name="T14" fmla="*/ 0 w 82"/>
                <a:gd name="T15" fmla="*/ 0 h 41"/>
                <a:gd name="T16" fmla="*/ 0 w 82"/>
                <a:gd name="T17" fmla="*/ 0 h 41"/>
                <a:gd name="T18" fmla="*/ 0 w 82"/>
                <a:gd name="T19" fmla="*/ 0 h 41"/>
                <a:gd name="T20" fmla="*/ 0 w 82"/>
                <a:gd name="T21" fmla="*/ 0 h 41"/>
                <a:gd name="T22" fmla="*/ 0 w 82"/>
                <a:gd name="T23" fmla="*/ 0 h 41"/>
                <a:gd name="T24" fmla="*/ 0 w 82"/>
                <a:gd name="T25" fmla="*/ 0 h 41"/>
                <a:gd name="T26" fmla="*/ 0 w 8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41"/>
                <a:gd name="T44" fmla="*/ 82 w 82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41">
                  <a:moveTo>
                    <a:pt x="0" y="41"/>
                  </a:moveTo>
                  <a:lnTo>
                    <a:pt x="1" y="31"/>
                  </a:lnTo>
                  <a:lnTo>
                    <a:pt x="5" y="22"/>
                  </a:lnTo>
                  <a:lnTo>
                    <a:pt x="10" y="14"/>
                  </a:lnTo>
                  <a:lnTo>
                    <a:pt x="17" y="8"/>
                  </a:lnTo>
                  <a:lnTo>
                    <a:pt x="27" y="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5" y="4"/>
                  </a:lnTo>
                  <a:lnTo>
                    <a:pt x="64" y="8"/>
                  </a:lnTo>
                  <a:lnTo>
                    <a:pt x="72" y="14"/>
                  </a:lnTo>
                  <a:lnTo>
                    <a:pt x="77" y="22"/>
                  </a:lnTo>
                  <a:lnTo>
                    <a:pt x="81" y="31"/>
                  </a:lnTo>
                  <a:lnTo>
                    <a:pt x="82" y="4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28" name="Freeform 554"/>
            <p:cNvSpPr>
              <a:spLocks/>
            </p:cNvSpPr>
            <p:nvPr/>
          </p:nvSpPr>
          <p:spPr bwMode="auto">
            <a:xfrm>
              <a:off x="3352" y="3184"/>
              <a:ext cx="14" cy="463"/>
            </a:xfrm>
            <a:custGeom>
              <a:avLst/>
              <a:gdLst>
                <a:gd name="T0" fmla="*/ 0 w 82"/>
                <a:gd name="T1" fmla="*/ 0 h 2783"/>
                <a:gd name="T2" fmla="*/ 0 w 82"/>
                <a:gd name="T3" fmla="*/ 0 h 2783"/>
                <a:gd name="T4" fmla="*/ 0 w 82"/>
                <a:gd name="T5" fmla="*/ 0 h 2783"/>
                <a:gd name="T6" fmla="*/ 0 w 82"/>
                <a:gd name="T7" fmla="*/ 13 h 2783"/>
                <a:gd name="T8" fmla="*/ 0 w 82"/>
                <a:gd name="T9" fmla="*/ 13 h 2783"/>
                <a:gd name="T10" fmla="*/ 0 w 82"/>
                <a:gd name="T11" fmla="*/ 13 h 2783"/>
                <a:gd name="T12" fmla="*/ 0 w 82"/>
                <a:gd name="T13" fmla="*/ 0 h 27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"/>
                <a:gd name="T22" fmla="*/ 0 h 2783"/>
                <a:gd name="T23" fmla="*/ 82 w 82"/>
                <a:gd name="T24" fmla="*/ 2783 h 27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" h="2783">
                  <a:moveTo>
                    <a:pt x="82" y="0"/>
                  </a:moveTo>
                  <a:lnTo>
                    <a:pt x="41" y="0"/>
                  </a:lnTo>
                  <a:lnTo>
                    <a:pt x="0" y="0"/>
                  </a:lnTo>
                  <a:lnTo>
                    <a:pt x="0" y="2783"/>
                  </a:lnTo>
                  <a:lnTo>
                    <a:pt x="41" y="2783"/>
                  </a:lnTo>
                  <a:lnTo>
                    <a:pt x="82" y="278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529" name="Group 757"/>
            <p:cNvGrpSpPr>
              <a:grpSpLocks/>
            </p:cNvGrpSpPr>
            <p:nvPr/>
          </p:nvGrpSpPr>
          <p:grpSpPr bwMode="auto">
            <a:xfrm>
              <a:off x="2861" y="2522"/>
              <a:ext cx="1028" cy="1132"/>
              <a:chOff x="2861" y="2522"/>
              <a:chExt cx="1028" cy="1132"/>
            </a:xfrm>
          </p:grpSpPr>
          <p:sp>
            <p:nvSpPr>
              <p:cNvPr id="18096" name="Freeform 557"/>
              <p:cNvSpPr>
                <a:spLocks/>
              </p:cNvSpPr>
              <p:nvPr/>
            </p:nvSpPr>
            <p:spPr bwMode="auto">
              <a:xfrm>
                <a:off x="3352" y="3647"/>
                <a:ext cx="14" cy="7"/>
              </a:xfrm>
              <a:custGeom>
                <a:avLst/>
                <a:gdLst>
                  <a:gd name="T0" fmla="*/ 0 w 82"/>
                  <a:gd name="T1" fmla="*/ 0 h 41"/>
                  <a:gd name="T2" fmla="*/ 0 w 82"/>
                  <a:gd name="T3" fmla="*/ 0 h 41"/>
                  <a:gd name="T4" fmla="*/ 0 w 82"/>
                  <a:gd name="T5" fmla="*/ 0 h 41"/>
                  <a:gd name="T6" fmla="*/ 0 w 82"/>
                  <a:gd name="T7" fmla="*/ 0 h 41"/>
                  <a:gd name="T8" fmla="*/ 0 w 82"/>
                  <a:gd name="T9" fmla="*/ 0 h 41"/>
                  <a:gd name="T10" fmla="*/ 0 w 82"/>
                  <a:gd name="T11" fmla="*/ 0 h 41"/>
                  <a:gd name="T12" fmla="*/ 0 w 82"/>
                  <a:gd name="T13" fmla="*/ 0 h 41"/>
                  <a:gd name="T14" fmla="*/ 0 w 82"/>
                  <a:gd name="T15" fmla="*/ 0 h 41"/>
                  <a:gd name="T16" fmla="*/ 0 w 82"/>
                  <a:gd name="T17" fmla="*/ 0 h 41"/>
                  <a:gd name="T18" fmla="*/ 0 w 82"/>
                  <a:gd name="T19" fmla="*/ 0 h 41"/>
                  <a:gd name="T20" fmla="*/ 0 w 82"/>
                  <a:gd name="T21" fmla="*/ 0 h 41"/>
                  <a:gd name="T22" fmla="*/ 0 w 82"/>
                  <a:gd name="T23" fmla="*/ 0 h 41"/>
                  <a:gd name="T24" fmla="*/ 0 w 82"/>
                  <a:gd name="T25" fmla="*/ 0 h 41"/>
                  <a:gd name="T26" fmla="*/ 0 w 82"/>
                  <a:gd name="T27" fmla="*/ 0 h 41"/>
                  <a:gd name="T28" fmla="*/ 0 w 82"/>
                  <a:gd name="T29" fmla="*/ 0 h 41"/>
                  <a:gd name="T30" fmla="*/ 0 w 82"/>
                  <a:gd name="T31" fmla="*/ 0 h 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2"/>
                  <a:gd name="T49" fmla="*/ 0 h 41"/>
                  <a:gd name="T50" fmla="*/ 82 w 82"/>
                  <a:gd name="T51" fmla="*/ 41 h 4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2" h="41">
                    <a:moveTo>
                      <a:pt x="41" y="0"/>
                    </a:moveTo>
                    <a:lnTo>
                      <a:pt x="82" y="0"/>
                    </a:lnTo>
                    <a:lnTo>
                      <a:pt x="81" y="10"/>
                    </a:lnTo>
                    <a:lnTo>
                      <a:pt x="77" y="20"/>
                    </a:lnTo>
                    <a:lnTo>
                      <a:pt x="72" y="28"/>
                    </a:lnTo>
                    <a:lnTo>
                      <a:pt x="64" y="34"/>
                    </a:lnTo>
                    <a:lnTo>
                      <a:pt x="55" y="38"/>
                    </a:lnTo>
                    <a:lnTo>
                      <a:pt x="46" y="41"/>
                    </a:lnTo>
                    <a:lnTo>
                      <a:pt x="36" y="41"/>
                    </a:lnTo>
                    <a:lnTo>
                      <a:pt x="27" y="38"/>
                    </a:lnTo>
                    <a:lnTo>
                      <a:pt x="17" y="34"/>
                    </a:lnTo>
                    <a:lnTo>
                      <a:pt x="10" y="28"/>
                    </a:lnTo>
                    <a:lnTo>
                      <a:pt x="5" y="20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7" name="Freeform 558"/>
              <p:cNvSpPr>
                <a:spLocks/>
              </p:cNvSpPr>
              <p:nvPr/>
            </p:nvSpPr>
            <p:spPr bwMode="auto">
              <a:xfrm>
                <a:off x="3352" y="3647"/>
                <a:ext cx="14" cy="7"/>
              </a:xfrm>
              <a:custGeom>
                <a:avLst/>
                <a:gdLst>
                  <a:gd name="T0" fmla="*/ 0 w 82"/>
                  <a:gd name="T1" fmla="*/ 0 h 41"/>
                  <a:gd name="T2" fmla="*/ 0 w 82"/>
                  <a:gd name="T3" fmla="*/ 0 h 41"/>
                  <a:gd name="T4" fmla="*/ 0 w 82"/>
                  <a:gd name="T5" fmla="*/ 0 h 41"/>
                  <a:gd name="T6" fmla="*/ 0 w 82"/>
                  <a:gd name="T7" fmla="*/ 0 h 41"/>
                  <a:gd name="T8" fmla="*/ 0 w 82"/>
                  <a:gd name="T9" fmla="*/ 0 h 41"/>
                  <a:gd name="T10" fmla="*/ 0 w 82"/>
                  <a:gd name="T11" fmla="*/ 0 h 41"/>
                  <a:gd name="T12" fmla="*/ 0 w 82"/>
                  <a:gd name="T13" fmla="*/ 0 h 41"/>
                  <a:gd name="T14" fmla="*/ 0 w 82"/>
                  <a:gd name="T15" fmla="*/ 0 h 41"/>
                  <a:gd name="T16" fmla="*/ 0 w 82"/>
                  <a:gd name="T17" fmla="*/ 0 h 41"/>
                  <a:gd name="T18" fmla="*/ 0 w 82"/>
                  <a:gd name="T19" fmla="*/ 0 h 41"/>
                  <a:gd name="T20" fmla="*/ 0 w 82"/>
                  <a:gd name="T21" fmla="*/ 0 h 41"/>
                  <a:gd name="T22" fmla="*/ 0 w 82"/>
                  <a:gd name="T23" fmla="*/ 0 h 41"/>
                  <a:gd name="T24" fmla="*/ 0 w 82"/>
                  <a:gd name="T25" fmla="*/ 0 h 41"/>
                  <a:gd name="T26" fmla="*/ 0 w 82"/>
                  <a:gd name="T27" fmla="*/ 0 h 4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2"/>
                  <a:gd name="T43" fmla="*/ 0 h 41"/>
                  <a:gd name="T44" fmla="*/ 82 w 82"/>
                  <a:gd name="T45" fmla="*/ 41 h 4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2" h="41">
                    <a:moveTo>
                      <a:pt x="82" y="0"/>
                    </a:moveTo>
                    <a:lnTo>
                      <a:pt x="81" y="10"/>
                    </a:lnTo>
                    <a:lnTo>
                      <a:pt x="77" y="20"/>
                    </a:lnTo>
                    <a:lnTo>
                      <a:pt x="72" y="28"/>
                    </a:lnTo>
                    <a:lnTo>
                      <a:pt x="64" y="34"/>
                    </a:lnTo>
                    <a:lnTo>
                      <a:pt x="55" y="38"/>
                    </a:lnTo>
                    <a:lnTo>
                      <a:pt x="46" y="41"/>
                    </a:lnTo>
                    <a:lnTo>
                      <a:pt x="36" y="41"/>
                    </a:lnTo>
                    <a:lnTo>
                      <a:pt x="27" y="38"/>
                    </a:lnTo>
                    <a:lnTo>
                      <a:pt x="17" y="34"/>
                    </a:lnTo>
                    <a:lnTo>
                      <a:pt x="10" y="28"/>
                    </a:lnTo>
                    <a:lnTo>
                      <a:pt x="5" y="20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8" name="Freeform 559"/>
              <p:cNvSpPr>
                <a:spLocks/>
              </p:cNvSpPr>
              <p:nvPr/>
            </p:nvSpPr>
            <p:spPr bwMode="auto">
              <a:xfrm>
                <a:off x="3352" y="3641"/>
                <a:ext cx="7" cy="13"/>
              </a:xfrm>
              <a:custGeom>
                <a:avLst/>
                <a:gdLst>
                  <a:gd name="T0" fmla="*/ 0 w 41"/>
                  <a:gd name="T1" fmla="*/ 0 h 82"/>
                  <a:gd name="T2" fmla="*/ 0 w 41"/>
                  <a:gd name="T3" fmla="*/ 0 h 82"/>
                  <a:gd name="T4" fmla="*/ 0 w 41"/>
                  <a:gd name="T5" fmla="*/ 0 h 82"/>
                  <a:gd name="T6" fmla="*/ 0 w 41"/>
                  <a:gd name="T7" fmla="*/ 0 h 82"/>
                  <a:gd name="T8" fmla="*/ 0 w 41"/>
                  <a:gd name="T9" fmla="*/ 0 h 82"/>
                  <a:gd name="T10" fmla="*/ 0 w 41"/>
                  <a:gd name="T11" fmla="*/ 0 h 82"/>
                  <a:gd name="T12" fmla="*/ 0 w 41"/>
                  <a:gd name="T13" fmla="*/ 0 h 82"/>
                  <a:gd name="T14" fmla="*/ 0 w 41"/>
                  <a:gd name="T15" fmla="*/ 0 h 82"/>
                  <a:gd name="T16" fmla="*/ 0 w 41"/>
                  <a:gd name="T17" fmla="*/ 0 h 82"/>
                  <a:gd name="T18" fmla="*/ 0 w 41"/>
                  <a:gd name="T19" fmla="*/ 0 h 82"/>
                  <a:gd name="T20" fmla="*/ 0 w 41"/>
                  <a:gd name="T21" fmla="*/ 0 h 82"/>
                  <a:gd name="T22" fmla="*/ 0 w 41"/>
                  <a:gd name="T23" fmla="*/ 0 h 82"/>
                  <a:gd name="T24" fmla="*/ 0 w 41"/>
                  <a:gd name="T25" fmla="*/ 0 h 82"/>
                  <a:gd name="T26" fmla="*/ 0 w 41"/>
                  <a:gd name="T27" fmla="*/ 0 h 82"/>
                  <a:gd name="T28" fmla="*/ 0 w 41"/>
                  <a:gd name="T29" fmla="*/ 0 h 82"/>
                  <a:gd name="T30" fmla="*/ 0 w 41"/>
                  <a:gd name="T31" fmla="*/ 0 h 8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1"/>
                  <a:gd name="T49" fmla="*/ 0 h 82"/>
                  <a:gd name="T50" fmla="*/ 41 w 41"/>
                  <a:gd name="T51" fmla="*/ 82 h 8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1" h="82">
                    <a:moveTo>
                      <a:pt x="41" y="41"/>
                    </a:moveTo>
                    <a:lnTo>
                      <a:pt x="41" y="82"/>
                    </a:lnTo>
                    <a:lnTo>
                      <a:pt x="31" y="81"/>
                    </a:lnTo>
                    <a:lnTo>
                      <a:pt x="21" y="77"/>
                    </a:lnTo>
                    <a:lnTo>
                      <a:pt x="13" y="72"/>
                    </a:lnTo>
                    <a:lnTo>
                      <a:pt x="7" y="65"/>
                    </a:lnTo>
                    <a:lnTo>
                      <a:pt x="3" y="56"/>
                    </a:lnTo>
                    <a:lnTo>
                      <a:pt x="0" y="46"/>
                    </a:lnTo>
                    <a:lnTo>
                      <a:pt x="0" y="36"/>
                    </a:lnTo>
                    <a:lnTo>
                      <a:pt x="3" y="27"/>
                    </a:lnTo>
                    <a:lnTo>
                      <a:pt x="7" y="18"/>
                    </a:lnTo>
                    <a:lnTo>
                      <a:pt x="13" y="11"/>
                    </a:lnTo>
                    <a:lnTo>
                      <a:pt x="21" y="5"/>
                    </a:lnTo>
                    <a:lnTo>
                      <a:pt x="31" y="1"/>
                    </a:lnTo>
                    <a:lnTo>
                      <a:pt x="41" y="0"/>
                    </a:lnTo>
                    <a:lnTo>
                      <a:pt x="41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9" name="Freeform 560"/>
              <p:cNvSpPr>
                <a:spLocks/>
              </p:cNvSpPr>
              <p:nvPr/>
            </p:nvSpPr>
            <p:spPr bwMode="auto">
              <a:xfrm>
                <a:off x="3352" y="3641"/>
                <a:ext cx="7" cy="13"/>
              </a:xfrm>
              <a:custGeom>
                <a:avLst/>
                <a:gdLst>
                  <a:gd name="T0" fmla="*/ 0 w 41"/>
                  <a:gd name="T1" fmla="*/ 0 h 82"/>
                  <a:gd name="T2" fmla="*/ 0 w 41"/>
                  <a:gd name="T3" fmla="*/ 0 h 82"/>
                  <a:gd name="T4" fmla="*/ 0 w 41"/>
                  <a:gd name="T5" fmla="*/ 0 h 82"/>
                  <a:gd name="T6" fmla="*/ 0 w 41"/>
                  <a:gd name="T7" fmla="*/ 0 h 82"/>
                  <a:gd name="T8" fmla="*/ 0 w 41"/>
                  <a:gd name="T9" fmla="*/ 0 h 82"/>
                  <a:gd name="T10" fmla="*/ 0 w 41"/>
                  <a:gd name="T11" fmla="*/ 0 h 82"/>
                  <a:gd name="T12" fmla="*/ 0 w 41"/>
                  <a:gd name="T13" fmla="*/ 0 h 82"/>
                  <a:gd name="T14" fmla="*/ 0 w 41"/>
                  <a:gd name="T15" fmla="*/ 0 h 82"/>
                  <a:gd name="T16" fmla="*/ 0 w 41"/>
                  <a:gd name="T17" fmla="*/ 0 h 82"/>
                  <a:gd name="T18" fmla="*/ 0 w 41"/>
                  <a:gd name="T19" fmla="*/ 0 h 82"/>
                  <a:gd name="T20" fmla="*/ 0 w 41"/>
                  <a:gd name="T21" fmla="*/ 0 h 82"/>
                  <a:gd name="T22" fmla="*/ 0 w 41"/>
                  <a:gd name="T23" fmla="*/ 0 h 82"/>
                  <a:gd name="T24" fmla="*/ 0 w 41"/>
                  <a:gd name="T25" fmla="*/ 0 h 82"/>
                  <a:gd name="T26" fmla="*/ 0 w 41"/>
                  <a:gd name="T27" fmla="*/ 0 h 8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1"/>
                  <a:gd name="T43" fmla="*/ 0 h 82"/>
                  <a:gd name="T44" fmla="*/ 41 w 41"/>
                  <a:gd name="T45" fmla="*/ 82 h 8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1" h="82">
                    <a:moveTo>
                      <a:pt x="41" y="82"/>
                    </a:moveTo>
                    <a:lnTo>
                      <a:pt x="31" y="81"/>
                    </a:lnTo>
                    <a:lnTo>
                      <a:pt x="21" y="77"/>
                    </a:lnTo>
                    <a:lnTo>
                      <a:pt x="13" y="72"/>
                    </a:lnTo>
                    <a:lnTo>
                      <a:pt x="7" y="65"/>
                    </a:lnTo>
                    <a:lnTo>
                      <a:pt x="3" y="56"/>
                    </a:lnTo>
                    <a:lnTo>
                      <a:pt x="0" y="46"/>
                    </a:lnTo>
                    <a:lnTo>
                      <a:pt x="0" y="36"/>
                    </a:lnTo>
                    <a:lnTo>
                      <a:pt x="3" y="27"/>
                    </a:lnTo>
                    <a:lnTo>
                      <a:pt x="7" y="18"/>
                    </a:lnTo>
                    <a:lnTo>
                      <a:pt x="13" y="11"/>
                    </a:lnTo>
                    <a:lnTo>
                      <a:pt x="21" y="5"/>
                    </a:lnTo>
                    <a:lnTo>
                      <a:pt x="31" y="1"/>
                    </a:lnTo>
                    <a:lnTo>
                      <a:pt x="4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0" name="Freeform 561"/>
              <p:cNvSpPr>
                <a:spLocks/>
              </p:cNvSpPr>
              <p:nvPr/>
            </p:nvSpPr>
            <p:spPr bwMode="auto">
              <a:xfrm>
                <a:off x="3359" y="3641"/>
                <a:ext cx="1" cy="13"/>
              </a:xfrm>
              <a:custGeom>
                <a:avLst/>
                <a:gdLst>
                  <a:gd name="T0" fmla="*/ 0 w 2"/>
                  <a:gd name="T1" fmla="*/ 0 h 82"/>
                  <a:gd name="T2" fmla="*/ 0 w 2"/>
                  <a:gd name="T3" fmla="*/ 0 h 82"/>
                  <a:gd name="T4" fmla="*/ 0 w 2"/>
                  <a:gd name="T5" fmla="*/ 0 h 82"/>
                  <a:gd name="T6" fmla="*/ 1 w 2"/>
                  <a:gd name="T7" fmla="*/ 0 h 82"/>
                  <a:gd name="T8" fmla="*/ 1 w 2"/>
                  <a:gd name="T9" fmla="*/ 0 h 82"/>
                  <a:gd name="T10" fmla="*/ 1 w 2"/>
                  <a:gd name="T11" fmla="*/ 0 h 82"/>
                  <a:gd name="T12" fmla="*/ 0 w 2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82"/>
                  <a:gd name="T23" fmla="*/ 2 w 2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82">
                    <a:moveTo>
                      <a:pt x="0" y="0"/>
                    </a:moveTo>
                    <a:lnTo>
                      <a:pt x="0" y="41"/>
                    </a:lnTo>
                    <a:lnTo>
                      <a:pt x="0" y="82"/>
                    </a:lnTo>
                    <a:lnTo>
                      <a:pt x="2" y="82"/>
                    </a:lnTo>
                    <a:lnTo>
                      <a:pt x="2" y="4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1" name="Freeform 562"/>
              <p:cNvSpPr>
                <a:spLocks/>
              </p:cNvSpPr>
              <p:nvPr/>
            </p:nvSpPr>
            <p:spPr bwMode="auto">
              <a:xfrm>
                <a:off x="3359" y="3641"/>
                <a:ext cx="1" cy="13"/>
              </a:xfrm>
              <a:custGeom>
                <a:avLst/>
                <a:gdLst>
                  <a:gd name="T0" fmla="*/ 0 w 2"/>
                  <a:gd name="T1" fmla="*/ 0 h 82"/>
                  <a:gd name="T2" fmla="*/ 0 w 2"/>
                  <a:gd name="T3" fmla="*/ 0 h 82"/>
                  <a:gd name="T4" fmla="*/ 0 w 2"/>
                  <a:gd name="T5" fmla="*/ 0 h 82"/>
                  <a:gd name="T6" fmla="*/ 1 w 2"/>
                  <a:gd name="T7" fmla="*/ 0 h 82"/>
                  <a:gd name="T8" fmla="*/ 1 w 2"/>
                  <a:gd name="T9" fmla="*/ 0 h 82"/>
                  <a:gd name="T10" fmla="*/ 1 w 2"/>
                  <a:gd name="T11" fmla="*/ 0 h 82"/>
                  <a:gd name="T12" fmla="*/ 0 w 2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82"/>
                  <a:gd name="T23" fmla="*/ 2 w 2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82">
                    <a:moveTo>
                      <a:pt x="0" y="0"/>
                    </a:moveTo>
                    <a:lnTo>
                      <a:pt x="0" y="41"/>
                    </a:lnTo>
                    <a:lnTo>
                      <a:pt x="0" y="82"/>
                    </a:lnTo>
                    <a:lnTo>
                      <a:pt x="2" y="82"/>
                    </a:lnTo>
                    <a:lnTo>
                      <a:pt x="2" y="4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2" name="Freeform 563"/>
              <p:cNvSpPr>
                <a:spLocks/>
              </p:cNvSpPr>
              <p:nvPr/>
            </p:nvSpPr>
            <p:spPr bwMode="auto">
              <a:xfrm>
                <a:off x="3359" y="3641"/>
                <a:ext cx="7" cy="13"/>
              </a:xfrm>
              <a:custGeom>
                <a:avLst/>
                <a:gdLst>
                  <a:gd name="T0" fmla="*/ 0 w 41"/>
                  <a:gd name="T1" fmla="*/ 0 h 82"/>
                  <a:gd name="T2" fmla="*/ 0 w 41"/>
                  <a:gd name="T3" fmla="*/ 0 h 82"/>
                  <a:gd name="T4" fmla="*/ 0 w 41"/>
                  <a:gd name="T5" fmla="*/ 0 h 82"/>
                  <a:gd name="T6" fmla="*/ 0 w 41"/>
                  <a:gd name="T7" fmla="*/ 0 h 82"/>
                  <a:gd name="T8" fmla="*/ 0 w 41"/>
                  <a:gd name="T9" fmla="*/ 0 h 82"/>
                  <a:gd name="T10" fmla="*/ 0 w 41"/>
                  <a:gd name="T11" fmla="*/ 0 h 82"/>
                  <a:gd name="T12" fmla="*/ 0 w 41"/>
                  <a:gd name="T13" fmla="*/ 0 h 82"/>
                  <a:gd name="T14" fmla="*/ 0 w 41"/>
                  <a:gd name="T15" fmla="*/ 0 h 82"/>
                  <a:gd name="T16" fmla="*/ 0 w 41"/>
                  <a:gd name="T17" fmla="*/ 0 h 82"/>
                  <a:gd name="T18" fmla="*/ 0 w 41"/>
                  <a:gd name="T19" fmla="*/ 0 h 82"/>
                  <a:gd name="T20" fmla="*/ 0 w 41"/>
                  <a:gd name="T21" fmla="*/ 0 h 82"/>
                  <a:gd name="T22" fmla="*/ 0 w 41"/>
                  <a:gd name="T23" fmla="*/ 0 h 82"/>
                  <a:gd name="T24" fmla="*/ 0 w 41"/>
                  <a:gd name="T25" fmla="*/ 0 h 82"/>
                  <a:gd name="T26" fmla="*/ 0 w 41"/>
                  <a:gd name="T27" fmla="*/ 0 h 82"/>
                  <a:gd name="T28" fmla="*/ 0 w 41"/>
                  <a:gd name="T29" fmla="*/ 0 h 82"/>
                  <a:gd name="T30" fmla="*/ 0 w 41"/>
                  <a:gd name="T31" fmla="*/ 0 h 8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1"/>
                  <a:gd name="T49" fmla="*/ 0 h 82"/>
                  <a:gd name="T50" fmla="*/ 41 w 41"/>
                  <a:gd name="T51" fmla="*/ 82 h 8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1" h="82">
                    <a:moveTo>
                      <a:pt x="0" y="41"/>
                    </a:moveTo>
                    <a:lnTo>
                      <a:pt x="0" y="0"/>
                    </a:lnTo>
                    <a:lnTo>
                      <a:pt x="10" y="1"/>
                    </a:lnTo>
                    <a:lnTo>
                      <a:pt x="19" y="5"/>
                    </a:lnTo>
                    <a:lnTo>
                      <a:pt x="28" y="11"/>
                    </a:lnTo>
                    <a:lnTo>
                      <a:pt x="34" y="18"/>
                    </a:lnTo>
                    <a:lnTo>
                      <a:pt x="38" y="27"/>
                    </a:lnTo>
                    <a:lnTo>
                      <a:pt x="41" y="36"/>
                    </a:lnTo>
                    <a:lnTo>
                      <a:pt x="41" y="46"/>
                    </a:lnTo>
                    <a:lnTo>
                      <a:pt x="38" y="56"/>
                    </a:lnTo>
                    <a:lnTo>
                      <a:pt x="34" y="65"/>
                    </a:lnTo>
                    <a:lnTo>
                      <a:pt x="28" y="72"/>
                    </a:lnTo>
                    <a:lnTo>
                      <a:pt x="19" y="77"/>
                    </a:lnTo>
                    <a:lnTo>
                      <a:pt x="10" y="81"/>
                    </a:lnTo>
                    <a:lnTo>
                      <a:pt x="0" y="82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3" name="Freeform 564"/>
              <p:cNvSpPr>
                <a:spLocks/>
              </p:cNvSpPr>
              <p:nvPr/>
            </p:nvSpPr>
            <p:spPr bwMode="auto">
              <a:xfrm>
                <a:off x="3359" y="3641"/>
                <a:ext cx="7" cy="13"/>
              </a:xfrm>
              <a:custGeom>
                <a:avLst/>
                <a:gdLst>
                  <a:gd name="T0" fmla="*/ 0 w 41"/>
                  <a:gd name="T1" fmla="*/ 0 h 82"/>
                  <a:gd name="T2" fmla="*/ 0 w 41"/>
                  <a:gd name="T3" fmla="*/ 0 h 82"/>
                  <a:gd name="T4" fmla="*/ 0 w 41"/>
                  <a:gd name="T5" fmla="*/ 0 h 82"/>
                  <a:gd name="T6" fmla="*/ 0 w 41"/>
                  <a:gd name="T7" fmla="*/ 0 h 82"/>
                  <a:gd name="T8" fmla="*/ 0 w 41"/>
                  <a:gd name="T9" fmla="*/ 0 h 82"/>
                  <a:gd name="T10" fmla="*/ 0 w 41"/>
                  <a:gd name="T11" fmla="*/ 0 h 82"/>
                  <a:gd name="T12" fmla="*/ 0 w 41"/>
                  <a:gd name="T13" fmla="*/ 0 h 82"/>
                  <a:gd name="T14" fmla="*/ 0 w 41"/>
                  <a:gd name="T15" fmla="*/ 0 h 82"/>
                  <a:gd name="T16" fmla="*/ 0 w 41"/>
                  <a:gd name="T17" fmla="*/ 0 h 82"/>
                  <a:gd name="T18" fmla="*/ 0 w 41"/>
                  <a:gd name="T19" fmla="*/ 0 h 82"/>
                  <a:gd name="T20" fmla="*/ 0 w 41"/>
                  <a:gd name="T21" fmla="*/ 0 h 82"/>
                  <a:gd name="T22" fmla="*/ 0 w 41"/>
                  <a:gd name="T23" fmla="*/ 0 h 82"/>
                  <a:gd name="T24" fmla="*/ 0 w 41"/>
                  <a:gd name="T25" fmla="*/ 0 h 82"/>
                  <a:gd name="T26" fmla="*/ 0 w 41"/>
                  <a:gd name="T27" fmla="*/ 0 h 8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1"/>
                  <a:gd name="T43" fmla="*/ 0 h 82"/>
                  <a:gd name="T44" fmla="*/ 41 w 41"/>
                  <a:gd name="T45" fmla="*/ 82 h 8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1" h="82">
                    <a:moveTo>
                      <a:pt x="0" y="0"/>
                    </a:moveTo>
                    <a:lnTo>
                      <a:pt x="10" y="1"/>
                    </a:lnTo>
                    <a:lnTo>
                      <a:pt x="19" y="5"/>
                    </a:lnTo>
                    <a:lnTo>
                      <a:pt x="28" y="11"/>
                    </a:lnTo>
                    <a:lnTo>
                      <a:pt x="34" y="18"/>
                    </a:lnTo>
                    <a:lnTo>
                      <a:pt x="38" y="27"/>
                    </a:lnTo>
                    <a:lnTo>
                      <a:pt x="41" y="36"/>
                    </a:lnTo>
                    <a:lnTo>
                      <a:pt x="41" y="46"/>
                    </a:lnTo>
                    <a:lnTo>
                      <a:pt x="38" y="56"/>
                    </a:lnTo>
                    <a:lnTo>
                      <a:pt x="34" y="65"/>
                    </a:lnTo>
                    <a:lnTo>
                      <a:pt x="28" y="72"/>
                    </a:lnTo>
                    <a:lnTo>
                      <a:pt x="19" y="77"/>
                    </a:lnTo>
                    <a:lnTo>
                      <a:pt x="10" y="81"/>
                    </a:lnTo>
                    <a:lnTo>
                      <a:pt x="0" y="8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4" name="Freeform 565"/>
              <p:cNvSpPr>
                <a:spLocks/>
              </p:cNvSpPr>
              <p:nvPr/>
            </p:nvSpPr>
            <p:spPr bwMode="auto">
              <a:xfrm>
                <a:off x="3865" y="3022"/>
                <a:ext cx="24" cy="31"/>
              </a:xfrm>
              <a:custGeom>
                <a:avLst/>
                <a:gdLst>
                  <a:gd name="T0" fmla="*/ 0 w 142"/>
                  <a:gd name="T1" fmla="*/ 1 h 185"/>
                  <a:gd name="T2" fmla="*/ 0 w 142"/>
                  <a:gd name="T3" fmla="*/ 1 h 185"/>
                  <a:gd name="T4" fmla="*/ 1 w 142"/>
                  <a:gd name="T5" fmla="*/ 1 h 185"/>
                  <a:gd name="T6" fmla="*/ 1 w 142"/>
                  <a:gd name="T7" fmla="*/ 0 h 185"/>
                  <a:gd name="T8" fmla="*/ 0 w 142"/>
                  <a:gd name="T9" fmla="*/ 0 h 185"/>
                  <a:gd name="T10" fmla="*/ 0 w 142"/>
                  <a:gd name="T11" fmla="*/ 0 h 185"/>
                  <a:gd name="T12" fmla="*/ 0 w 142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85"/>
                  <a:gd name="T23" fmla="*/ 142 w 142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85">
                    <a:moveTo>
                      <a:pt x="5" y="185"/>
                    </a:moveTo>
                    <a:lnTo>
                      <a:pt x="74" y="183"/>
                    </a:lnTo>
                    <a:lnTo>
                      <a:pt x="142" y="181"/>
                    </a:lnTo>
                    <a:lnTo>
                      <a:pt x="137" y="0"/>
                    </a:lnTo>
                    <a:lnTo>
                      <a:pt x="69" y="2"/>
                    </a:lnTo>
                    <a:lnTo>
                      <a:pt x="0" y="4"/>
                    </a:lnTo>
                    <a:lnTo>
                      <a:pt x="5" y="1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5" name="Freeform 566"/>
              <p:cNvSpPr>
                <a:spLocks/>
              </p:cNvSpPr>
              <p:nvPr/>
            </p:nvSpPr>
            <p:spPr bwMode="auto">
              <a:xfrm>
                <a:off x="3865" y="3022"/>
                <a:ext cx="24" cy="31"/>
              </a:xfrm>
              <a:custGeom>
                <a:avLst/>
                <a:gdLst>
                  <a:gd name="T0" fmla="*/ 0 w 142"/>
                  <a:gd name="T1" fmla="*/ 1 h 185"/>
                  <a:gd name="T2" fmla="*/ 0 w 142"/>
                  <a:gd name="T3" fmla="*/ 1 h 185"/>
                  <a:gd name="T4" fmla="*/ 1 w 142"/>
                  <a:gd name="T5" fmla="*/ 1 h 185"/>
                  <a:gd name="T6" fmla="*/ 1 w 142"/>
                  <a:gd name="T7" fmla="*/ 0 h 185"/>
                  <a:gd name="T8" fmla="*/ 0 w 142"/>
                  <a:gd name="T9" fmla="*/ 0 h 185"/>
                  <a:gd name="T10" fmla="*/ 0 w 142"/>
                  <a:gd name="T11" fmla="*/ 0 h 185"/>
                  <a:gd name="T12" fmla="*/ 0 w 142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85"/>
                  <a:gd name="T23" fmla="*/ 142 w 142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85">
                    <a:moveTo>
                      <a:pt x="5" y="185"/>
                    </a:moveTo>
                    <a:lnTo>
                      <a:pt x="74" y="183"/>
                    </a:lnTo>
                    <a:lnTo>
                      <a:pt x="142" y="181"/>
                    </a:lnTo>
                    <a:lnTo>
                      <a:pt x="137" y="0"/>
                    </a:lnTo>
                    <a:lnTo>
                      <a:pt x="69" y="2"/>
                    </a:lnTo>
                    <a:lnTo>
                      <a:pt x="0" y="4"/>
                    </a:lnTo>
                    <a:lnTo>
                      <a:pt x="5" y="18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6" name="Freeform 567"/>
              <p:cNvSpPr>
                <a:spLocks/>
              </p:cNvSpPr>
              <p:nvPr/>
            </p:nvSpPr>
            <p:spPr bwMode="auto">
              <a:xfrm>
                <a:off x="3877" y="3021"/>
                <a:ext cx="11" cy="1"/>
              </a:xfrm>
              <a:custGeom>
                <a:avLst/>
                <a:gdLst>
                  <a:gd name="T0" fmla="*/ 0 w 68"/>
                  <a:gd name="T1" fmla="*/ 0 h 6"/>
                  <a:gd name="T2" fmla="*/ 0 w 68"/>
                  <a:gd name="T3" fmla="*/ 0 h 6"/>
                  <a:gd name="T4" fmla="*/ 0 w 68"/>
                  <a:gd name="T5" fmla="*/ 0 h 6"/>
                  <a:gd name="T6" fmla="*/ 0 w 68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6"/>
                  <a:gd name="T14" fmla="*/ 68 w 68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6">
                    <a:moveTo>
                      <a:pt x="0" y="6"/>
                    </a:moveTo>
                    <a:lnTo>
                      <a:pt x="68" y="4"/>
                    </a:lnTo>
                    <a:lnTo>
                      <a:pt x="68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7" name="Line 568"/>
              <p:cNvSpPr>
                <a:spLocks noChangeShapeType="1"/>
              </p:cNvSpPr>
              <p:nvPr/>
            </p:nvSpPr>
            <p:spPr bwMode="auto">
              <a:xfrm flipV="1">
                <a:off x="3888" y="302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8" name="Freeform 569"/>
              <p:cNvSpPr>
                <a:spLocks/>
              </p:cNvSpPr>
              <p:nvPr/>
            </p:nvSpPr>
            <p:spPr bwMode="auto">
              <a:xfrm>
                <a:off x="3862" y="2991"/>
                <a:ext cx="26" cy="32"/>
              </a:xfrm>
              <a:custGeom>
                <a:avLst/>
                <a:gdLst>
                  <a:gd name="T0" fmla="*/ 0 w 153"/>
                  <a:gd name="T1" fmla="*/ 1 h 192"/>
                  <a:gd name="T2" fmla="*/ 0 w 153"/>
                  <a:gd name="T3" fmla="*/ 1 h 192"/>
                  <a:gd name="T4" fmla="*/ 1 w 153"/>
                  <a:gd name="T5" fmla="*/ 1 h 192"/>
                  <a:gd name="T6" fmla="*/ 1 w 153"/>
                  <a:gd name="T7" fmla="*/ 0 h 192"/>
                  <a:gd name="T8" fmla="*/ 0 w 153"/>
                  <a:gd name="T9" fmla="*/ 0 h 192"/>
                  <a:gd name="T10" fmla="*/ 0 w 153"/>
                  <a:gd name="T11" fmla="*/ 0 h 192"/>
                  <a:gd name="T12" fmla="*/ 0 w 153"/>
                  <a:gd name="T13" fmla="*/ 1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92"/>
                  <a:gd name="T23" fmla="*/ 153 w 153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92">
                    <a:moveTo>
                      <a:pt x="16" y="192"/>
                    </a:moveTo>
                    <a:lnTo>
                      <a:pt x="85" y="186"/>
                    </a:lnTo>
                    <a:lnTo>
                      <a:pt x="153" y="180"/>
                    </a:lnTo>
                    <a:lnTo>
                      <a:pt x="137" y="0"/>
                    </a:lnTo>
                    <a:lnTo>
                      <a:pt x="68" y="6"/>
                    </a:lnTo>
                    <a:lnTo>
                      <a:pt x="0" y="12"/>
                    </a:lnTo>
                    <a:lnTo>
                      <a:pt x="16" y="19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09" name="Freeform 570"/>
              <p:cNvSpPr>
                <a:spLocks/>
              </p:cNvSpPr>
              <p:nvPr/>
            </p:nvSpPr>
            <p:spPr bwMode="auto">
              <a:xfrm>
                <a:off x="3862" y="2991"/>
                <a:ext cx="26" cy="32"/>
              </a:xfrm>
              <a:custGeom>
                <a:avLst/>
                <a:gdLst>
                  <a:gd name="T0" fmla="*/ 0 w 153"/>
                  <a:gd name="T1" fmla="*/ 1 h 192"/>
                  <a:gd name="T2" fmla="*/ 0 w 153"/>
                  <a:gd name="T3" fmla="*/ 1 h 192"/>
                  <a:gd name="T4" fmla="*/ 1 w 153"/>
                  <a:gd name="T5" fmla="*/ 1 h 192"/>
                  <a:gd name="T6" fmla="*/ 1 w 153"/>
                  <a:gd name="T7" fmla="*/ 0 h 192"/>
                  <a:gd name="T8" fmla="*/ 0 w 153"/>
                  <a:gd name="T9" fmla="*/ 0 h 192"/>
                  <a:gd name="T10" fmla="*/ 0 w 153"/>
                  <a:gd name="T11" fmla="*/ 0 h 192"/>
                  <a:gd name="T12" fmla="*/ 0 w 153"/>
                  <a:gd name="T13" fmla="*/ 1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92"/>
                  <a:gd name="T23" fmla="*/ 153 w 153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92">
                    <a:moveTo>
                      <a:pt x="16" y="192"/>
                    </a:moveTo>
                    <a:lnTo>
                      <a:pt x="85" y="186"/>
                    </a:lnTo>
                    <a:lnTo>
                      <a:pt x="153" y="180"/>
                    </a:lnTo>
                    <a:lnTo>
                      <a:pt x="137" y="0"/>
                    </a:lnTo>
                    <a:lnTo>
                      <a:pt x="68" y="6"/>
                    </a:lnTo>
                    <a:lnTo>
                      <a:pt x="0" y="12"/>
                    </a:lnTo>
                    <a:lnTo>
                      <a:pt x="16" y="19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0" name="Freeform 571"/>
              <p:cNvSpPr>
                <a:spLocks/>
              </p:cNvSpPr>
              <p:nvPr/>
            </p:nvSpPr>
            <p:spPr bwMode="auto">
              <a:xfrm>
                <a:off x="3874" y="2991"/>
                <a:ext cx="11" cy="1"/>
              </a:xfrm>
              <a:custGeom>
                <a:avLst/>
                <a:gdLst>
                  <a:gd name="T0" fmla="*/ 0 w 69"/>
                  <a:gd name="T1" fmla="*/ 0 h 9"/>
                  <a:gd name="T2" fmla="*/ 0 w 69"/>
                  <a:gd name="T3" fmla="*/ 0 h 9"/>
                  <a:gd name="T4" fmla="*/ 0 w 69"/>
                  <a:gd name="T5" fmla="*/ 0 h 9"/>
                  <a:gd name="T6" fmla="*/ 0 w 6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"/>
                  <a:gd name="T14" fmla="*/ 69 w 6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">
                    <a:moveTo>
                      <a:pt x="0" y="9"/>
                    </a:moveTo>
                    <a:lnTo>
                      <a:pt x="69" y="3"/>
                    </a:lnTo>
                    <a:lnTo>
                      <a:pt x="6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1" name="Line 572"/>
              <p:cNvSpPr>
                <a:spLocks noChangeShapeType="1"/>
              </p:cNvSpPr>
              <p:nvPr/>
            </p:nvSpPr>
            <p:spPr bwMode="auto">
              <a:xfrm flipH="1" flipV="1">
                <a:off x="3885" y="299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2" name="Freeform 573"/>
              <p:cNvSpPr>
                <a:spLocks/>
              </p:cNvSpPr>
              <p:nvPr/>
            </p:nvSpPr>
            <p:spPr bwMode="auto">
              <a:xfrm>
                <a:off x="3858" y="2961"/>
                <a:ext cx="27" cy="33"/>
              </a:xfrm>
              <a:custGeom>
                <a:avLst/>
                <a:gdLst>
                  <a:gd name="T0" fmla="*/ 0 w 161"/>
                  <a:gd name="T1" fmla="*/ 1 h 198"/>
                  <a:gd name="T2" fmla="*/ 1 w 161"/>
                  <a:gd name="T3" fmla="*/ 1 h 198"/>
                  <a:gd name="T4" fmla="*/ 1 w 161"/>
                  <a:gd name="T5" fmla="*/ 1 h 198"/>
                  <a:gd name="T6" fmla="*/ 1 w 161"/>
                  <a:gd name="T7" fmla="*/ 0 h 198"/>
                  <a:gd name="T8" fmla="*/ 0 w 161"/>
                  <a:gd name="T9" fmla="*/ 0 h 198"/>
                  <a:gd name="T10" fmla="*/ 0 w 161"/>
                  <a:gd name="T11" fmla="*/ 0 h 198"/>
                  <a:gd name="T12" fmla="*/ 0 w 161"/>
                  <a:gd name="T13" fmla="*/ 1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8"/>
                  <a:gd name="T23" fmla="*/ 161 w 161"/>
                  <a:gd name="T24" fmla="*/ 198 h 1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8">
                    <a:moveTo>
                      <a:pt x="26" y="198"/>
                    </a:moveTo>
                    <a:lnTo>
                      <a:pt x="93" y="189"/>
                    </a:lnTo>
                    <a:lnTo>
                      <a:pt x="161" y="180"/>
                    </a:lnTo>
                    <a:lnTo>
                      <a:pt x="135" y="0"/>
                    </a:lnTo>
                    <a:lnTo>
                      <a:pt x="68" y="9"/>
                    </a:lnTo>
                    <a:lnTo>
                      <a:pt x="0" y="18"/>
                    </a:lnTo>
                    <a:lnTo>
                      <a:pt x="26" y="19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3" name="Freeform 574"/>
              <p:cNvSpPr>
                <a:spLocks/>
              </p:cNvSpPr>
              <p:nvPr/>
            </p:nvSpPr>
            <p:spPr bwMode="auto">
              <a:xfrm>
                <a:off x="3858" y="2961"/>
                <a:ext cx="27" cy="33"/>
              </a:xfrm>
              <a:custGeom>
                <a:avLst/>
                <a:gdLst>
                  <a:gd name="T0" fmla="*/ 0 w 161"/>
                  <a:gd name="T1" fmla="*/ 1 h 198"/>
                  <a:gd name="T2" fmla="*/ 1 w 161"/>
                  <a:gd name="T3" fmla="*/ 1 h 198"/>
                  <a:gd name="T4" fmla="*/ 1 w 161"/>
                  <a:gd name="T5" fmla="*/ 1 h 198"/>
                  <a:gd name="T6" fmla="*/ 1 w 161"/>
                  <a:gd name="T7" fmla="*/ 0 h 198"/>
                  <a:gd name="T8" fmla="*/ 0 w 161"/>
                  <a:gd name="T9" fmla="*/ 0 h 198"/>
                  <a:gd name="T10" fmla="*/ 0 w 161"/>
                  <a:gd name="T11" fmla="*/ 0 h 198"/>
                  <a:gd name="T12" fmla="*/ 0 w 161"/>
                  <a:gd name="T13" fmla="*/ 1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8"/>
                  <a:gd name="T23" fmla="*/ 161 w 161"/>
                  <a:gd name="T24" fmla="*/ 198 h 1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8">
                    <a:moveTo>
                      <a:pt x="26" y="198"/>
                    </a:moveTo>
                    <a:lnTo>
                      <a:pt x="93" y="189"/>
                    </a:lnTo>
                    <a:lnTo>
                      <a:pt x="161" y="180"/>
                    </a:lnTo>
                    <a:lnTo>
                      <a:pt x="135" y="0"/>
                    </a:lnTo>
                    <a:lnTo>
                      <a:pt x="68" y="9"/>
                    </a:lnTo>
                    <a:lnTo>
                      <a:pt x="0" y="18"/>
                    </a:lnTo>
                    <a:lnTo>
                      <a:pt x="26" y="19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4" name="Freeform 575"/>
              <p:cNvSpPr>
                <a:spLocks/>
              </p:cNvSpPr>
              <p:nvPr/>
            </p:nvSpPr>
            <p:spPr bwMode="auto">
              <a:xfrm>
                <a:off x="3870" y="2960"/>
                <a:ext cx="11" cy="2"/>
              </a:xfrm>
              <a:custGeom>
                <a:avLst/>
                <a:gdLst>
                  <a:gd name="T0" fmla="*/ 0 w 67"/>
                  <a:gd name="T1" fmla="*/ 0 h 14"/>
                  <a:gd name="T2" fmla="*/ 0 w 67"/>
                  <a:gd name="T3" fmla="*/ 0 h 14"/>
                  <a:gd name="T4" fmla="*/ 0 w 67"/>
                  <a:gd name="T5" fmla="*/ 0 h 14"/>
                  <a:gd name="T6" fmla="*/ 0 w 67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14"/>
                  <a:gd name="T14" fmla="*/ 67 w 67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14">
                    <a:moveTo>
                      <a:pt x="0" y="14"/>
                    </a:moveTo>
                    <a:lnTo>
                      <a:pt x="67" y="5"/>
                    </a:lnTo>
                    <a:lnTo>
                      <a:pt x="67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5" name="Line 576"/>
              <p:cNvSpPr>
                <a:spLocks noChangeShapeType="1"/>
              </p:cNvSpPr>
              <p:nvPr/>
            </p:nvSpPr>
            <p:spPr bwMode="auto">
              <a:xfrm flipV="1">
                <a:off x="3881" y="29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6" name="Freeform 577"/>
              <p:cNvSpPr>
                <a:spLocks/>
              </p:cNvSpPr>
              <p:nvPr/>
            </p:nvSpPr>
            <p:spPr bwMode="auto">
              <a:xfrm>
                <a:off x="3852" y="2930"/>
                <a:ext cx="29" cy="35"/>
              </a:xfrm>
              <a:custGeom>
                <a:avLst/>
                <a:gdLst>
                  <a:gd name="T0" fmla="*/ 0 w 171"/>
                  <a:gd name="T1" fmla="*/ 1 h 205"/>
                  <a:gd name="T2" fmla="*/ 1 w 171"/>
                  <a:gd name="T3" fmla="*/ 1 h 205"/>
                  <a:gd name="T4" fmla="*/ 1 w 171"/>
                  <a:gd name="T5" fmla="*/ 1 h 205"/>
                  <a:gd name="T6" fmla="*/ 1 w 171"/>
                  <a:gd name="T7" fmla="*/ 0 h 205"/>
                  <a:gd name="T8" fmla="*/ 0 w 171"/>
                  <a:gd name="T9" fmla="*/ 0 h 205"/>
                  <a:gd name="T10" fmla="*/ 0 w 171"/>
                  <a:gd name="T11" fmla="*/ 0 h 205"/>
                  <a:gd name="T12" fmla="*/ 0 w 171"/>
                  <a:gd name="T13" fmla="*/ 1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205"/>
                  <a:gd name="T23" fmla="*/ 171 w 171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205">
                    <a:moveTo>
                      <a:pt x="36" y="205"/>
                    </a:moveTo>
                    <a:lnTo>
                      <a:pt x="104" y="191"/>
                    </a:lnTo>
                    <a:lnTo>
                      <a:pt x="171" y="177"/>
                    </a:lnTo>
                    <a:lnTo>
                      <a:pt x="135" y="0"/>
                    </a:lnTo>
                    <a:lnTo>
                      <a:pt x="67" y="14"/>
                    </a:lnTo>
                    <a:lnTo>
                      <a:pt x="0" y="28"/>
                    </a:lnTo>
                    <a:lnTo>
                      <a:pt x="36" y="20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7" name="Freeform 578"/>
              <p:cNvSpPr>
                <a:spLocks/>
              </p:cNvSpPr>
              <p:nvPr/>
            </p:nvSpPr>
            <p:spPr bwMode="auto">
              <a:xfrm>
                <a:off x="3852" y="2930"/>
                <a:ext cx="29" cy="35"/>
              </a:xfrm>
              <a:custGeom>
                <a:avLst/>
                <a:gdLst>
                  <a:gd name="T0" fmla="*/ 0 w 171"/>
                  <a:gd name="T1" fmla="*/ 1 h 205"/>
                  <a:gd name="T2" fmla="*/ 1 w 171"/>
                  <a:gd name="T3" fmla="*/ 1 h 205"/>
                  <a:gd name="T4" fmla="*/ 1 w 171"/>
                  <a:gd name="T5" fmla="*/ 1 h 205"/>
                  <a:gd name="T6" fmla="*/ 1 w 171"/>
                  <a:gd name="T7" fmla="*/ 0 h 205"/>
                  <a:gd name="T8" fmla="*/ 0 w 171"/>
                  <a:gd name="T9" fmla="*/ 0 h 205"/>
                  <a:gd name="T10" fmla="*/ 0 w 171"/>
                  <a:gd name="T11" fmla="*/ 0 h 205"/>
                  <a:gd name="T12" fmla="*/ 0 w 171"/>
                  <a:gd name="T13" fmla="*/ 1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205"/>
                  <a:gd name="T23" fmla="*/ 171 w 171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205">
                    <a:moveTo>
                      <a:pt x="36" y="205"/>
                    </a:moveTo>
                    <a:lnTo>
                      <a:pt x="104" y="191"/>
                    </a:lnTo>
                    <a:lnTo>
                      <a:pt x="171" y="177"/>
                    </a:lnTo>
                    <a:lnTo>
                      <a:pt x="135" y="0"/>
                    </a:lnTo>
                    <a:lnTo>
                      <a:pt x="67" y="14"/>
                    </a:lnTo>
                    <a:lnTo>
                      <a:pt x="0" y="28"/>
                    </a:lnTo>
                    <a:lnTo>
                      <a:pt x="36" y="20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8" name="Freeform 579"/>
              <p:cNvSpPr>
                <a:spLocks/>
              </p:cNvSpPr>
              <p:nvPr/>
            </p:nvSpPr>
            <p:spPr bwMode="auto">
              <a:xfrm>
                <a:off x="3864" y="2930"/>
                <a:ext cx="11" cy="3"/>
              </a:xfrm>
              <a:custGeom>
                <a:avLst/>
                <a:gdLst>
                  <a:gd name="T0" fmla="*/ 0 w 68"/>
                  <a:gd name="T1" fmla="*/ 0 h 17"/>
                  <a:gd name="T2" fmla="*/ 0 w 68"/>
                  <a:gd name="T3" fmla="*/ 0 h 17"/>
                  <a:gd name="T4" fmla="*/ 0 w 68"/>
                  <a:gd name="T5" fmla="*/ 0 h 17"/>
                  <a:gd name="T6" fmla="*/ 0 w 6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"/>
                  <a:gd name="T14" fmla="*/ 68 w 6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">
                    <a:moveTo>
                      <a:pt x="0" y="17"/>
                    </a:moveTo>
                    <a:lnTo>
                      <a:pt x="68" y="3"/>
                    </a:lnTo>
                    <a:lnTo>
                      <a:pt x="67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19" name="Line 580"/>
              <p:cNvSpPr>
                <a:spLocks noChangeShapeType="1"/>
              </p:cNvSpPr>
              <p:nvPr/>
            </p:nvSpPr>
            <p:spPr bwMode="auto">
              <a:xfrm flipH="1" flipV="1">
                <a:off x="3875" y="29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0" name="Freeform 581"/>
              <p:cNvSpPr>
                <a:spLocks/>
              </p:cNvSpPr>
              <p:nvPr/>
            </p:nvSpPr>
            <p:spPr bwMode="auto">
              <a:xfrm>
                <a:off x="3845" y="2901"/>
                <a:ext cx="30" cy="35"/>
              </a:xfrm>
              <a:custGeom>
                <a:avLst/>
                <a:gdLst>
                  <a:gd name="T0" fmla="*/ 0 w 180"/>
                  <a:gd name="T1" fmla="*/ 1 h 209"/>
                  <a:gd name="T2" fmla="*/ 0 w 180"/>
                  <a:gd name="T3" fmla="*/ 1 h 209"/>
                  <a:gd name="T4" fmla="*/ 1 w 180"/>
                  <a:gd name="T5" fmla="*/ 1 h 209"/>
                  <a:gd name="T6" fmla="*/ 1 w 180"/>
                  <a:gd name="T7" fmla="*/ 0 h 209"/>
                  <a:gd name="T8" fmla="*/ 0 w 180"/>
                  <a:gd name="T9" fmla="*/ 0 h 209"/>
                  <a:gd name="T10" fmla="*/ 0 w 180"/>
                  <a:gd name="T11" fmla="*/ 0 h 209"/>
                  <a:gd name="T12" fmla="*/ 0 w 180"/>
                  <a:gd name="T13" fmla="*/ 1 h 2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09"/>
                  <a:gd name="T23" fmla="*/ 180 w 180"/>
                  <a:gd name="T24" fmla="*/ 209 h 20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09">
                    <a:moveTo>
                      <a:pt x="47" y="209"/>
                    </a:moveTo>
                    <a:lnTo>
                      <a:pt x="113" y="192"/>
                    </a:lnTo>
                    <a:lnTo>
                      <a:pt x="180" y="175"/>
                    </a:lnTo>
                    <a:lnTo>
                      <a:pt x="132" y="0"/>
                    </a:lnTo>
                    <a:lnTo>
                      <a:pt x="66" y="17"/>
                    </a:lnTo>
                    <a:lnTo>
                      <a:pt x="0" y="34"/>
                    </a:ln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1" name="Freeform 582"/>
              <p:cNvSpPr>
                <a:spLocks/>
              </p:cNvSpPr>
              <p:nvPr/>
            </p:nvSpPr>
            <p:spPr bwMode="auto">
              <a:xfrm>
                <a:off x="3845" y="2901"/>
                <a:ext cx="30" cy="35"/>
              </a:xfrm>
              <a:custGeom>
                <a:avLst/>
                <a:gdLst>
                  <a:gd name="T0" fmla="*/ 0 w 180"/>
                  <a:gd name="T1" fmla="*/ 1 h 209"/>
                  <a:gd name="T2" fmla="*/ 0 w 180"/>
                  <a:gd name="T3" fmla="*/ 1 h 209"/>
                  <a:gd name="T4" fmla="*/ 1 w 180"/>
                  <a:gd name="T5" fmla="*/ 1 h 209"/>
                  <a:gd name="T6" fmla="*/ 1 w 180"/>
                  <a:gd name="T7" fmla="*/ 0 h 209"/>
                  <a:gd name="T8" fmla="*/ 0 w 180"/>
                  <a:gd name="T9" fmla="*/ 0 h 209"/>
                  <a:gd name="T10" fmla="*/ 0 w 180"/>
                  <a:gd name="T11" fmla="*/ 0 h 209"/>
                  <a:gd name="T12" fmla="*/ 0 w 180"/>
                  <a:gd name="T13" fmla="*/ 1 h 2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09"/>
                  <a:gd name="T23" fmla="*/ 180 w 180"/>
                  <a:gd name="T24" fmla="*/ 209 h 20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09">
                    <a:moveTo>
                      <a:pt x="47" y="209"/>
                    </a:moveTo>
                    <a:lnTo>
                      <a:pt x="113" y="192"/>
                    </a:lnTo>
                    <a:lnTo>
                      <a:pt x="180" y="175"/>
                    </a:lnTo>
                    <a:lnTo>
                      <a:pt x="132" y="0"/>
                    </a:lnTo>
                    <a:lnTo>
                      <a:pt x="66" y="17"/>
                    </a:lnTo>
                    <a:lnTo>
                      <a:pt x="0" y="34"/>
                    </a:lnTo>
                    <a:lnTo>
                      <a:pt x="47" y="20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2" name="Freeform 583"/>
              <p:cNvSpPr>
                <a:spLocks/>
              </p:cNvSpPr>
              <p:nvPr/>
            </p:nvSpPr>
            <p:spPr bwMode="auto">
              <a:xfrm>
                <a:off x="3856" y="2900"/>
                <a:ext cx="11" cy="4"/>
              </a:xfrm>
              <a:custGeom>
                <a:avLst/>
                <a:gdLst>
                  <a:gd name="T0" fmla="*/ 0 w 66"/>
                  <a:gd name="T1" fmla="*/ 0 h 21"/>
                  <a:gd name="T2" fmla="*/ 0 w 66"/>
                  <a:gd name="T3" fmla="*/ 0 h 21"/>
                  <a:gd name="T4" fmla="*/ 0 w 66"/>
                  <a:gd name="T5" fmla="*/ 0 h 21"/>
                  <a:gd name="T6" fmla="*/ 0 w 66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"/>
                  <a:gd name="T14" fmla="*/ 66 w 66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">
                    <a:moveTo>
                      <a:pt x="0" y="21"/>
                    </a:moveTo>
                    <a:lnTo>
                      <a:pt x="66" y="4"/>
                    </a:lnTo>
                    <a:lnTo>
                      <a:pt x="65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3" name="Line 584"/>
              <p:cNvSpPr>
                <a:spLocks noChangeShapeType="1"/>
              </p:cNvSpPr>
              <p:nvPr/>
            </p:nvSpPr>
            <p:spPr bwMode="auto">
              <a:xfrm flipH="1" flipV="1">
                <a:off x="3867" y="29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4" name="Freeform 585"/>
              <p:cNvSpPr>
                <a:spLocks/>
              </p:cNvSpPr>
              <p:nvPr/>
            </p:nvSpPr>
            <p:spPr bwMode="auto">
              <a:xfrm>
                <a:off x="3835" y="2871"/>
                <a:ext cx="32" cy="36"/>
              </a:xfrm>
              <a:custGeom>
                <a:avLst/>
                <a:gdLst>
                  <a:gd name="T0" fmla="*/ 0 w 187"/>
                  <a:gd name="T1" fmla="*/ 1 h 214"/>
                  <a:gd name="T2" fmla="*/ 1 w 187"/>
                  <a:gd name="T3" fmla="*/ 1 h 214"/>
                  <a:gd name="T4" fmla="*/ 1 w 187"/>
                  <a:gd name="T5" fmla="*/ 1 h 214"/>
                  <a:gd name="T6" fmla="*/ 1 w 187"/>
                  <a:gd name="T7" fmla="*/ 0 h 214"/>
                  <a:gd name="T8" fmla="*/ 0 w 187"/>
                  <a:gd name="T9" fmla="*/ 0 h 214"/>
                  <a:gd name="T10" fmla="*/ 0 w 187"/>
                  <a:gd name="T11" fmla="*/ 0 h 214"/>
                  <a:gd name="T12" fmla="*/ 0 w 187"/>
                  <a:gd name="T13" fmla="*/ 1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214"/>
                  <a:gd name="T23" fmla="*/ 187 w 187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214">
                    <a:moveTo>
                      <a:pt x="57" y="214"/>
                    </a:moveTo>
                    <a:lnTo>
                      <a:pt x="122" y="193"/>
                    </a:lnTo>
                    <a:lnTo>
                      <a:pt x="187" y="172"/>
                    </a:lnTo>
                    <a:lnTo>
                      <a:pt x="131" y="0"/>
                    </a:lnTo>
                    <a:lnTo>
                      <a:pt x="66" y="21"/>
                    </a:lnTo>
                    <a:lnTo>
                      <a:pt x="0" y="43"/>
                    </a:lnTo>
                    <a:lnTo>
                      <a:pt x="57" y="2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5" name="Freeform 586"/>
              <p:cNvSpPr>
                <a:spLocks/>
              </p:cNvSpPr>
              <p:nvPr/>
            </p:nvSpPr>
            <p:spPr bwMode="auto">
              <a:xfrm>
                <a:off x="3835" y="2871"/>
                <a:ext cx="32" cy="36"/>
              </a:xfrm>
              <a:custGeom>
                <a:avLst/>
                <a:gdLst>
                  <a:gd name="T0" fmla="*/ 0 w 187"/>
                  <a:gd name="T1" fmla="*/ 1 h 214"/>
                  <a:gd name="T2" fmla="*/ 1 w 187"/>
                  <a:gd name="T3" fmla="*/ 1 h 214"/>
                  <a:gd name="T4" fmla="*/ 1 w 187"/>
                  <a:gd name="T5" fmla="*/ 1 h 214"/>
                  <a:gd name="T6" fmla="*/ 1 w 187"/>
                  <a:gd name="T7" fmla="*/ 0 h 214"/>
                  <a:gd name="T8" fmla="*/ 0 w 187"/>
                  <a:gd name="T9" fmla="*/ 0 h 214"/>
                  <a:gd name="T10" fmla="*/ 0 w 187"/>
                  <a:gd name="T11" fmla="*/ 0 h 214"/>
                  <a:gd name="T12" fmla="*/ 0 w 187"/>
                  <a:gd name="T13" fmla="*/ 1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214"/>
                  <a:gd name="T23" fmla="*/ 187 w 187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214">
                    <a:moveTo>
                      <a:pt x="57" y="214"/>
                    </a:moveTo>
                    <a:lnTo>
                      <a:pt x="122" y="193"/>
                    </a:lnTo>
                    <a:lnTo>
                      <a:pt x="187" y="172"/>
                    </a:lnTo>
                    <a:lnTo>
                      <a:pt x="131" y="0"/>
                    </a:lnTo>
                    <a:lnTo>
                      <a:pt x="66" y="21"/>
                    </a:lnTo>
                    <a:lnTo>
                      <a:pt x="0" y="43"/>
                    </a:lnTo>
                    <a:lnTo>
                      <a:pt x="57" y="21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6" name="Freeform 587"/>
              <p:cNvSpPr>
                <a:spLocks/>
              </p:cNvSpPr>
              <p:nvPr/>
            </p:nvSpPr>
            <p:spPr bwMode="auto">
              <a:xfrm>
                <a:off x="3846" y="2871"/>
                <a:ext cx="11" cy="4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0 h 25"/>
                  <a:gd name="T4" fmla="*/ 0 w 65"/>
                  <a:gd name="T5" fmla="*/ 0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25"/>
                    </a:moveTo>
                    <a:lnTo>
                      <a:pt x="65" y="4"/>
                    </a:lnTo>
                    <a:lnTo>
                      <a:pt x="63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7" name="Line 588"/>
              <p:cNvSpPr>
                <a:spLocks noChangeShapeType="1"/>
              </p:cNvSpPr>
              <p:nvPr/>
            </p:nvSpPr>
            <p:spPr bwMode="auto">
              <a:xfrm flipH="1" flipV="1">
                <a:off x="3857" y="287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8" name="Freeform 589"/>
              <p:cNvSpPr>
                <a:spLocks/>
              </p:cNvSpPr>
              <p:nvPr/>
            </p:nvSpPr>
            <p:spPr bwMode="auto">
              <a:xfrm>
                <a:off x="3824" y="2843"/>
                <a:ext cx="33" cy="36"/>
              </a:xfrm>
              <a:custGeom>
                <a:avLst/>
                <a:gdLst>
                  <a:gd name="T0" fmla="*/ 0 w 194"/>
                  <a:gd name="T1" fmla="*/ 1 h 220"/>
                  <a:gd name="T2" fmla="*/ 1 w 194"/>
                  <a:gd name="T3" fmla="*/ 1 h 220"/>
                  <a:gd name="T4" fmla="*/ 1 w 194"/>
                  <a:gd name="T5" fmla="*/ 1 h 220"/>
                  <a:gd name="T6" fmla="*/ 1 w 194"/>
                  <a:gd name="T7" fmla="*/ 0 h 220"/>
                  <a:gd name="T8" fmla="*/ 0 w 194"/>
                  <a:gd name="T9" fmla="*/ 0 h 220"/>
                  <a:gd name="T10" fmla="*/ 0 w 194"/>
                  <a:gd name="T11" fmla="*/ 0 h 220"/>
                  <a:gd name="T12" fmla="*/ 0 w 194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20"/>
                  <a:gd name="T23" fmla="*/ 194 w 194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20">
                    <a:moveTo>
                      <a:pt x="67" y="220"/>
                    </a:moveTo>
                    <a:lnTo>
                      <a:pt x="131" y="194"/>
                    </a:lnTo>
                    <a:lnTo>
                      <a:pt x="194" y="169"/>
                    </a:lnTo>
                    <a:lnTo>
                      <a:pt x="127" y="0"/>
                    </a:lnTo>
                    <a:lnTo>
                      <a:pt x="63" y="25"/>
                    </a:lnTo>
                    <a:lnTo>
                      <a:pt x="0" y="51"/>
                    </a:lnTo>
                    <a:lnTo>
                      <a:pt x="67" y="2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29" name="Freeform 590"/>
              <p:cNvSpPr>
                <a:spLocks/>
              </p:cNvSpPr>
              <p:nvPr/>
            </p:nvSpPr>
            <p:spPr bwMode="auto">
              <a:xfrm>
                <a:off x="3824" y="2843"/>
                <a:ext cx="33" cy="36"/>
              </a:xfrm>
              <a:custGeom>
                <a:avLst/>
                <a:gdLst>
                  <a:gd name="T0" fmla="*/ 0 w 194"/>
                  <a:gd name="T1" fmla="*/ 1 h 220"/>
                  <a:gd name="T2" fmla="*/ 1 w 194"/>
                  <a:gd name="T3" fmla="*/ 1 h 220"/>
                  <a:gd name="T4" fmla="*/ 1 w 194"/>
                  <a:gd name="T5" fmla="*/ 1 h 220"/>
                  <a:gd name="T6" fmla="*/ 1 w 194"/>
                  <a:gd name="T7" fmla="*/ 0 h 220"/>
                  <a:gd name="T8" fmla="*/ 0 w 194"/>
                  <a:gd name="T9" fmla="*/ 0 h 220"/>
                  <a:gd name="T10" fmla="*/ 0 w 194"/>
                  <a:gd name="T11" fmla="*/ 0 h 220"/>
                  <a:gd name="T12" fmla="*/ 0 w 194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20"/>
                  <a:gd name="T23" fmla="*/ 194 w 194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20">
                    <a:moveTo>
                      <a:pt x="67" y="220"/>
                    </a:moveTo>
                    <a:lnTo>
                      <a:pt x="131" y="194"/>
                    </a:lnTo>
                    <a:lnTo>
                      <a:pt x="194" y="169"/>
                    </a:lnTo>
                    <a:lnTo>
                      <a:pt x="127" y="0"/>
                    </a:lnTo>
                    <a:lnTo>
                      <a:pt x="63" y="25"/>
                    </a:lnTo>
                    <a:lnTo>
                      <a:pt x="0" y="51"/>
                    </a:lnTo>
                    <a:lnTo>
                      <a:pt x="67" y="2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0" name="Freeform 591"/>
              <p:cNvSpPr>
                <a:spLocks/>
              </p:cNvSpPr>
              <p:nvPr/>
            </p:nvSpPr>
            <p:spPr bwMode="auto">
              <a:xfrm>
                <a:off x="3835" y="2842"/>
                <a:ext cx="11" cy="5"/>
              </a:xfrm>
              <a:custGeom>
                <a:avLst/>
                <a:gdLst>
                  <a:gd name="T0" fmla="*/ 0 w 64"/>
                  <a:gd name="T1" fmla="*/ 0 h 28"/>
                  <a:gd name="T2" fmla="*/ 0 w 64"/>
                  <a:gd name="T3" fmla="*/ 0 h 28"/>
                  <a:gd name="T4" fmla="*/ 0 w 64"/>
                  <a:gd name="T5" fmla="*/ 0 h 28"/>
                  <a:gd name="T6" fmla="*/ 0 w 6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28"/>
                  <a:gd name="T14" fmla="*/ 64 w 6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28">
                    <a:moveTo>
                      <a:pt x="0" y="28"/>
                    </a:moveTo>
                    <a:lnTo>
                      <a:pt x="64" y="3"/>
                    </a:lnTo>
                    <a:lnTo>
                      <a:pt x="63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1" name="Line 592"/>
              <p:cNvSpPr>
                <a:spLocks noChangeShapeType="1"/>
              </p:cNvSpPr>
              <p:nvPr/>
            </p:nvSpPr>
            <p:spPr bwMode="auto">
              <a:xfrm flipH="1" flipV="1">
                <a:off x="3845" y="284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2" name="Freeform 593"/>
              <p:cNvSpPr>
                <a:spLocks/>
              </p:cNvSpPr>
              <p:nvPr/>
            </p:nvSpPr>
            <p:spPr bwMode="auto">
              <a:xfrm>
                <a:off x="3812" y="2815"/>
                <a:ext cx="33" cy="37"/>
              </a:xfrm>
              <a:custGeom>
                <a:avLst/>
                <a:gdLst>
                  <a:gd name="T0" fmla="*/ 0 w 201"/>
                  <a:gd name="T1" fmla="*/ 1 h 221"/>
                  <a:gd name="T2" fmla="*/ 1 w 201"/>
                  <a:gd name="T3" fmla="*/ 1 h 221"/>
                  <a:gd name="T4" fmla="*/ 1 w 201"/>
                  <a:gd name="T5" fmla="*/ 1 h 221"/>
                  <a:gd name="T6" fmla="*/ 0 w 201"/>
                  <a:gd name="T7" fmla="*/ 0 h 221"/>
                  <a:gd name="T8" fmla="*/ 0 w 201"/>
                  <a:gd name="T9" fmla="*/ 0 h 221"/>
                  <a:gd name="T10" fmla="*/ 0 w 201"/>
                  <a:gd name="T11" fmla="*/ 0 h 221"/>
                  <a:gd name="T12" fmla="*/ 0 w 201"/>
                  <a:gd name="T13" fmla="*/ 1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1"/>
                  <a:gd name="T23" fmla="*/ 201 w 201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1">
                    <a:moveTo>
                      <a:pt x="76" y="221"/>
                    </a:moveTo>
                    <a:lnTo>
                      <a:pt x="138" y="192"/>
                    </a:lnTo>
                    <a:lnTo>
                      <a:pt x="201" y="164"/>
                    </a:lnTo>
                    <a:lnTo>
                      <a:pt x="125" y="0"/>
                    </a:lnTo>
                    <a:lnTo>
                      <a:pt x="63" y="29"/>
                    </a:lnTo>
                    <a:lnTo>
                      <a:pt x="0" y="57"/>
                    </a:lnTo>
                    <a:lnTo>
                      <a:pt x="76" y="2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3" name="Freeform 594"/>
              <p:cNvSpPr>
                <a:spLocks/>
              </p:cNvSpPr>
              <p:nvPr/>
            </p:nvSpPr>
            <p:spPr bwMode="auto">
              <a:xfrm>
                <a:off x="3812" y="2815"/>
                <a:ext cx="33" cy="37"/>
              </a:xfrm>
              <a:custGeom>
                <a:avLst/>
                <a:gdLst>
                  <a:gd name="T0" fmla="*/ 0 w 201"/>
                  <a:gd name="T1" fmla="*/ 1 h 221"/>
                  <a:gd name="T2" fmla="*/ 1 w 201"/>
                  <a:gd name="T3" fmla="*/ 1 h 221"/>
                  <a:gd name="T4" fmla="*/ 1 w 201"/>
                  <a:gd name="T5" fmla="*/ 1 h 221"/>
                  <a:gd name="T6" fmla="*/ 0 w 201"/>
                  <a:gd name="T7" fmla="*/ 0 h 221"/>
                  <a:gd name="T8" fmla="*/ 0 w 201"/>
                  <a:gd name="T9" fmla="*/ 0 h 221"/>
                  <a:gd name="T10" fmla="*/ 0 w 201"/>
                  <a:gd name="T11" fmla="*/ 0 h 221"/>
                  <a:gd name="T12" fmla="*/ 0 w 201"/>
                  <a:gd name="T13" fmla="*/ 1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1"/>
                  <a:gd name="T23" fmla="*/ 201 w 201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1">
                    <a:moveTo>
                      <a:pt x="76" y="221"/>
                    </a:moveTo>
                    <a:lnTo>
                      <a:pt x="138" y="192"/>
                    </a:lnTo>
                    <a:lnTo>
                      <a:pt x="201" y="164"/>
                    </a:lnTo>
                    <a:lnTo>
                      <a:pt x="125" y="0"/>
                    </a:lnTo>
                    <a:lnTo>
                      <a:pt x="63" y="29"/>
                    </a:lnTo>
                    <a:lnTo>
                      <a:pt x="0" y="57"/>
                    </a:lnTo>
                    <a:lnTo>
                      <a:pt x="76" y="22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4" name="Freeform 595"/>
              <p:cNvSpPr>
                <a:spLocks/>
              </p:cNvSpPr>
              <p:nvPr/>
            </p:nvSpPr>
            <p:spPr bwMode="auto">
              <a:xfrm>
                <a:off x="3822" y="2814"/>
                <a:ext cx="11" cy="6"/>
              </a:xfrm>
              <a:custGeom>
                <a:avLst/>
                <a:gdLst>
                  <a:gd name="T0" fmla="*/ 0 w 62"/>
                  <a:gd name="T1" fmla="*/ 0 h 33"/>
                  <a:gd name="T2" fmla="*/ 0 w 62"/>
                  <a:gd name="T3" fmla="*/ 0 h 33"/>
                  <a:gd name="T4" fmla="*/ 0 w 62"/>
                  <a:gd name="T5" fmla="*/ 0 h 33"/>
                  <a:gd name="T6" fmla="*/ 0 w 6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33"/>
                  <a:gd name="T14" fmla="*/ 62 w 6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33">
                    <a:moveTo>
                      <a:pt x="0" y="33"/>
                    </a:moveTo>
                    <a:lnTo>
                      <a:pt x="62" y="4"/>
                    </a:lnTo>
                    <a:lnTo>
                      <a:pt x="60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5" name="Line 596"/>
              <p:cNvSpPr>
                <a:spLocks noChangeShapeType="1"/>
              </p:cNvSpPr>
              <p:nvPr/>
            </p:nvSpPr>
            <p:spPr bwMode="auto">
              <a:xfrm flipH="1" flipV="1">
                <a:off x="3832" y="28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6" name="Freeform 597"/>
              <p:cNvSpPr>
                <a:spLocks/>
              </p:cNvSpPr>
              <p:nvPr/>
            </p:nvSpPr>
            <p:spPr bwMode="auto">
              <a:xfrm>
                <a:off x="3798" y="2788"/>
                <a:ext cx="34" cy="37"/>
              </a:xfrm>
              <a:custGeom>
                <a:avLst/>
                <a:gdLst>
                  <a:gd name="T0" fmla="*/ 0 w 207"/>
                  <a:gd name="T1" fmla="*/ 1 h 225"/>
                  <a:gd name="T2" fmla="*/ 1 w 207"/>
                  <a:gd name="T3" fmla="*/ 1 h 225"/>
                  <a:gd name="T4" fmla="*/ 1 w 207"/>
                  <a:gd name="T5" fmla="*/ 1 h 225"/>
                  <a:gd name="T6" fmla="*/ 0 w 207"/>
                  <a:gd name="T7" fmla="*/ 0 h 225"/>
                  <a:gd name="T8" fmla="*/ 0 w 207"/>
                  <a:gd name="T9" fmla="*/ 0 h 225"/>
                  <a:gd name="T10" fmla="*/ 0 w 207"/>
                  <a:gd name="T11" fmla="*/ 0 h 225"/>
                  <a:gd name="T12" fmla="*/ 0 w 207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86" y="225"/>
                    </a:moveTo>
                    <a:lnTo>
                      <a:pt x="147" y="192"/>
                    </a:lnTo>
                    <a:lnTo>
                      <a:pt x="207" y="159"/>
                    </a:lnTo>
                    <a:lnTo>
                      <a:pt x="121" y="0"/>
                    </a:lnTo>
                    <a:lnTo>
                      <a:pt x="61" y="32"/>
                    </a:lnTo>
                    <a:lnTo>
                      <a:pt x="0" y="65"/>
                    </a:lnTo>
                    <a:lnTo>
                      <a:pt x="86" y="2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7" name="Freeform 598"/>
              <p:cNvSpPr>
                <a:spLocks/>
              </p:cNvSpPr>
              <p:nvPr/>
            </p:nvSpPr>
            <p:spPr bwMode="auto">
              <a:xfrm>
                <a:off x="3798" y="2788"/>
                <a:ext cx="34" cy="37"/>
              </a:xfrm>
              <a:custGeom>
                <a:avLst/>
                <a:gdLst>
                  <a:gd name="T0" fmla="*/ 0 w 207"/>
                  <a:gd name="T1" fmla="*/ 1 h 225"/>
                  <a:gd name="T2" fmla="*/ 1 w 207"/>
                  <a:gd name="T3" fmla="*/ 1 h 225"/>
                  <a:gd name="T4" fmla="*/ 1 w 207"/>
                  <a:gd name="T5" fmla="*/ 1 h 225"/>
                  <a:gd name="T6" fmla="*/ 0 w 207"/>
                  <a:gd name="T7" fmla="*/ 0 h 225"/>
                  <a:gd name="T8" fmla="*/ 0 w 207"/>
                  <a:gd name="T9" fmla="*/ 0 h 225"/>
                  <a:gd name="T10" fmla="*/ 0 w 207"/>
                  <a:gd name="T11" fmla="*/ 0 h 225"/>
                  <a:gd name="T12" fmla="*/ 0 w 207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86" y="225"/>
                    </a:moveTo>
                    <a:lnTo>
                      <a:pt x="147" y="192"/>
                    </a:lnTo>
                    <a:lnTo>
                      <a:pt x="207" y="159"/>
                    </a:lnTo>
                    <a:lnTo>
                      <a:pt x="121" y="0"/>
                    </a:lnTo>
                    <a:lnTo>
                      <a:pt x="61" y="32"/>
                    </a:lnTo>
                    <a:lnTo>
                      <a:pt x="0" y="65"/>
                    </a:lnTo>
                    <a:lnTo>
                      <a:pt x="86" y="22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8" name="Freeform 599"/>
              <p:cNvSpPr>
                <a:spLocks/>
              </p:cNvSpPr>
              <p:nvPr/>
            </p:nvSpPr>
            <p:spPr bwMode="auto">
              <a:xfrm>
                <a:off x="3808" y="2787"/>
                <a:ext cx="10" cy="6"/>
              </a:xfrm>
              <a:custGeom>
                <a:avLst/>
                <a:gdLst>
                  <a:gd name="T0" fmla="*/ 0 w 60"/>
                  <a:gd name="T1" fmla="*/ 0 h 36"/>
                  <a:gd name="T2" fmla="*/ 0 w 60"/>
                  <a:gd name="T3" fmla="*/ 0 h 36"/>
                  <a:gd name="T4" fmla="*/ 0 w 60"/>
                  <a:gd name="T5" fmla="*/ 0 h 36"/>
                  <a:gd name="T6" fmla="*/ 0 w 6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36"/>
                  <a:gd name="T14" fmla="*/ 60 w 6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36">
                    <a:moveTo>
                      <a:pt x="0" y="36"/>
                    </a:moveTo>
                    <a:lnTo>
                      <a:pt x="60" y="4"/>
                    </a:lnTo>
                    <a:lnTo>
                      <a:pt x="5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39" name="Line 600"/>
              <p:cNvSpPr>
                <a:spLocks noChangeShapeType="1"/>
              </p:cNvSpPr>
              <p:nvPr/>
            </p:nvSpPr>
            <p:spPr bwMode="auto">
              <a:xfrm flipH="1" flipV="1">
                <a:off x="3818" y="278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0" name="Freeform 601"/>
              <p:cNvSpPr>
                <a:spLocks/>
              </p:cNvSpPr>
              <p:nvPr/>
            </p:nvSpPr>
            <p:spPr bwMode="auto">
              <a:xfrm>
                <a:off x="3783" y="2762"/>
                <a:ext cx="35" cy="37"/>
              </a:xfrm>
              <a:custGeom>
                <a:avLst/>
                <a:gdLst>
                  <a:gd name="T0" fmla="*/ 0 w 212"/>
                  <a:gd name="T1" fmla="*/ 1 h 225"/>
                  <a:gd name="T2" fmla="*/ 1 w 212"/>
                  <a:gd name="T3" fmla="*/ 1 h 225"/>
                  <a:gd name="T4" fmla="*/ 1 w 212"/>
                  <a:gd name="T5" fmla="*/ 1 h 225"/>
                  <a:gd name="T6" fmla="*/ 0 w 212"/>
                  <a:gd name="T7" fmla="*/ 0 h 225"/>
                  <a:gd name="T8" fmla="*/ 0 w 212"/>
                  <a:gd name="T9" fmla="*/ 0 h 225"/>
                  <a:gd name="T10" fmla="*/ 0 w 212"/>
                  <a:gd name="T11" fmla="*/ 0 h 225"/>
                  <a:gd name="T12" fmla="*/ 0 w 21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95" y="225"/>
                    </a:moveTo>
                    <a:lnTo>
                      <a:pt x="154" y="189"/>
                    </a:lnTo>
                    <a:lnTo>
                      <a:pt x="212" y="153"/>
                    </a:lnTo>
                    <a:lnTo>
                      <a:pt x="117" y="0"/>
                    </a:lnTo>
                    <a:lnTo>
                      <a:pt x="59" y="36"/>
                    </a:lnTo>
                    <a:lnTo>
                      <a:pt x="0" y="72"/>
                    </a:lnTo>
                    <a:lnTo>
                      <a:pt x="95" y="2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1" name="Freeform 602"/>
              <p:cNvSpPr>
                <a:spLocks/>
              </p:cNvSpPr>
              <p:nvPr/>
            </p:nvSpPr>
            <p:spPr bwMode="auto">
              <a:xfrm>
                <a:off x="3783" y="2762"/>
                <a:ext cx="35" cy="37"/>
              </a:xfrm>
              <a:custGeom>
                <a:avLst/>
                <a:gdLst>
                  <a:gd name="T0" fmla="*/ 0 w 212"/>
                  <a:gd name="T1" fmla="*/ 1 h 225"/>
                  <a:gd name="T2" fmla="*/ 1 w 212"/>
                  <a:gd name="T3" fmla="*/ 1 h 225"/>
                  <a:gd name="T4" fmla="*/ 1 w 212"/>
                  <a:gd name="T5" fmla="*/ 1 h 225"/>
                  <a:gd name="T6" fmla="*/ 0 w 212"/>
                  <a:gd name="T7" fmla="*/ 0 h 225"/>
                  <a:gd name="T8" fmla="*/ 0 w 212"/>
                  <a:gd name="T9" fmla="*/ 0 h 225"/>
                  <a:gd name="T10" fmla="*/ 0 w 212"/>
                  <a:gd name="T11" fmla="*/ 0 h 225"/>
                  <a:gd name="T12" fmla="*/ 0 w 21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95" y="225"/>
                    </a:moveTo>
                    <a:lnTo>
                      <a:pt x="154" y="189"/>
                    </a:lnTo>
                    <a:lnTo>
                      <a:pt x="212" y="153"/>
                    </a:lnTo>
                    <a:lnTo>
                      <a:pt x="117" y="0"/>
                    </a:lnTo>
                    <a:lnTo>
                      <a:pt x="59" y="36"/>
                    </a:lnTo>
                    <a:lnTo>
                      <a:pt x="0" y="72"/>
                    </a:lnTo>
                    <a:lnTo>
                      <a:pt x="95" y="22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2" name="Freeform 603"/>
              <p:cNvSpPr>
                <a:spLocks/>
              </p:cNvSpPr>
              <p:nvPr/>
            </p:nvSpPr>
            <p:spPr bwMode="auto">
              <a:xfrm>
                <a:off x="3792" y="2761"/>
                <a:ext cx="10" cy="6"/>
              </a:xfrm>
              <a:custGeom>
                <a:avLst/>
                <a:gdLst>
                  <a:gd name="T0" fmla="*/ 0 w 58"/>
                  <a:gd name="T1" fmla="*/ 0 h 39"/>
                  <a:gd name="T2" fmla="*/ 0 w 58"/>
                  <a:gd name="T3" fmla="*/ 0 h 39"/>
                  <a:gd name="T4" fmla="*/ 0 w 58"/>
                  <a:gd name="T5" fmla="*/ 0 h 39"/>
                  <a:gd name="T6" fmla="*/ 0 w 5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39"/>
                  <a:gd name="T14" fmla="*/ 58 w 5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39">
                    <a:moveTo>
                      <a:pt x="0" y="39"/>
                    </a:moveTo>
                    <a:lnTo>
                      <a:pt x="58" y="3"/>
                    </a:lnTo>
                    <a:lnTo>
                      <a:pt x="56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3" name="Line 604"/>
              <p:cNvSpPr>
                <a:spLocks noChangeShapeType="1"/>
              </p:cNvSpPr>
              <p:nvPr/>
            </p:nvSpPr>
            <p:spPr bwMode="auto">
              <a:xfrm flipH="1" flipV="1">
                <a:off x="3802" y="27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4" name="Freeform 605"/>
              <p:cNvSpPr>
                <a:spLocks/>
              </p:cNvSpPr>
              <p:nvPr/>
            </p:nvSpPr>
            <p:spPr bwMode="auto">
              <a:xfrm>
                <a:off x="3766" y="2736"/>
                <a:ext cx="36" cy="38"/>
              </a:xfrm>
              <a:custGeom>
                <a:avLst/>
                <a:gdLst>
                  <a:gd name="T0" fmla="*/ 0 w 217"/>
                  <a:gd name="T1" fmla="*/ 1 h 227"/>
                  <a:gd name="T2" fmla="*/ 1 w 217"/>
                  <a:gd name="T3" fmla="*/ 1 h 227"/>
                  <a:gd name="T4" fmla="*/ 1 w 217"/>
                  <a:gd name="T5" fmla="*/ 1 h 227"/>
                  <a:gd name="T6" fmla="*/ 0 w 217"/>
                  <a:gd name="T7" fmla="*/ 0 h 227"/>
                  <a:gd name="T8" fmla="*/ 0 w 217"/>
                  <a:gd name="T9" fmla="*/ 0 h 227"/>
                  <a:gd name="T10" fmla="*/ 0 w 217"/>
                  <a:gd name="T11" fmla="*/ 0 h 227"/>
                  <a:gd name="T12" fmla="*/ 0 w 217"/>
                  <a:gd name="T13" fmla="*/ 1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7"/>
                  <a:gd name="T23" fmla="*/ 217 w 217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7">
                    <a:moveTo>
                      <a:pt x="104" y="227"/>
                    </a:moveTo>
                    <a:lnTo>
                      <a:pt x="161" y="188"/>
                    </a:lnTo>
                    <a:lnTo>
                      <a:pt x="217" y="149"/>
                    </a:lnTo>
                    <a:lnTo>
                      <a:pt x="112" y="0"/>
                    </a:lnTo>
                    <a:lnTo>
                      <a:pt x="56" y="39"/>
                    </a:lnTo>
                    <a:lnTo>
                      <a:pt x="0" y="77"/>
                    </a:lnTo>
                    <a:lnTo>
                      <a:pt x="104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5" name="Freeform 606"/>
              <p:cNvSpPr>
                <a:spLocks/>
              </p:cNvSpPr>
              <p:nvPr/>
            </p:nvSpPr>
            <p:spPr bwMode="auto">
              <a:xfrm>
                <a:off x="3766" y="2736"/>
                <a:ext cx="36" cy="38"/>
              </a:xfrm>
              <a:custGeom>
                <a:avLst/>
                <a:gdLst>
                  <a:gd name="T0" fmla="*/ 0 w 217"/>
                  <a:gd name="T1" fmla="*/ 1 h 227"/>
                  <a:gd name="T2" fmla="*/ 1 w 217"/>
                  <a:gd name="T3" fmla="*/ 1 h 227"/>
                  <a:gd name="T4" fmla="*/ 1 w 217"/>
                  <a:gd name="T5" fmla="*/ 1 h 227"/>
                  <a:gd name="T6" fmla="*/ 0 w 217"/>
                  <a:gd name="T7" fmla="*/ 0 h 227"/>
                  <a:gd name="T8" fmla="*/ 0 w 217"/>
                  <a:gd name="T9" fmla="*/ 0 h 227"/>
                  <a:gd name="T10" fmla="*/ 0 w 217"/>
                  <a:gd name="T11" fmla="*/ 0 h 227"/>
                  <a:gd name="T12" fmla="*/ 0 w 217"/>
                  <a:gd name="T13" fmla="*/ 1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7"/>
                  <a:gd name="T23" fmla="*/ 217 w 217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7">
                    <a:moveTo>
                      <a:pt x="104" y="227"/>
                    </a:moveTo>
                    <a:lnTo>
                      <a:pt x="161" y="188"/>
                    </a:lnTo>
                    <a:lnTo>
                      <a:pt x="217" y="149"/>
                    </a:lnTo>
                    <a:lnTo>
                      <a:pt x="112" y="0"/>
                    </a:lnTo>
                    <a:lnTo>
                      <a:pt x="56" y="39"/>
                    </a:lnTo>
                    <a:lnTo>
                      <a:pt x="0" y="77"/>
                    </a:lnTo>
                    <a:lnTo>
                      <a:pt x="104" y="22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6" name="Freeform 607"/>
              <p:cNvSpPr>
                <a:spLocks/>
              </p:cNvSpPr>
              <p:nvPr/>
            </p:nvSpPr>
            <p:spPr bwMode="auto">
              <a:xfrm>
                <a:off x="3775" y="2735"/>
                <a:ext cx="9" cy="8"/>
              </a:xfrm>
              <a:custGeom>
                <a:avLst/>
                <a:gdLst>
                  <a:gd name="T0" fmla="*/ 0 w 56"/>
                  <a:gd name="T1" fmla="*/ 0 h 43"/>
                  <a:gd name="T2" fmla="*/ 0 w 56"/>
                  <a:gd name="T3" fmla="*/ 0 h 43"/>
                  <a:gd name="T4" fmla="*/ 0 w 56"/>
                  <a:gd name="T5" fmla="*/ 0 h 43"/>
                  <a:gd name="T6" fmla="*/ 0 w 56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43"/>
                  <a:gd name="T14" fmla="*/ 56 w 56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43">
                    <a:moveTo>
                      <a:pt x="0" y="43"/>
                    </a:moveTo>
                    <a:lnTo>
                      <a:pt x="56" y="4"/>
                    </a:lnTo>
                    <a:lnTo>
                      <a:pt x="53" y="0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7" name="Line 608"/>
              <p:cNvSpPr>
                <a:spLocks noChangeShapeType="1"/>
              </p:cNvSpPr>
              <p:nvPr/>
            </p:nvSpPr>
            <p:spPr bwMode="auto">
              <a:xfrm flipH="1" flipV="1">
                <a:off x="3784" y="273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8" name="Freeform 609"/>
              <p:cNvSpPr>
                <a:spLocks/>
              </p:cNvSpPr>
              <p:nvPr/>
            </p:nvSpPr>
            <p:spPr bwMode="auto">
              <a:xfrm>
                <a:off x="3747" y="2712"/>
                <a:ext cx="37" cy="38"/>
              </a:xfrm>
              <a:custGeom>
                <a:avLst/>
                <a:gdLst>
                  <a:gd name="T0" fmla="*/ 1 w 218"/>
                  <a:gd name="T1" fmla="*/ 1 h 227"/>
                  <a:gd name="T2" fmla="*/ 1 w 218"/>
                  <a:gd name="T3" fmla="*/ 1 h 227"/>
                  <a:gd name="T4" fmla="*/ 1 w 218"/>
                  <a:gd name="T5" fmla="*/ 1 h 227"/>
                  <a:gd name="T6" fmla="*/ 1 w 218"/>
                  <a:gd name="T7" fmla="*/ 0 h 227"/>
                  <a:gd name="T8" fmla="*/ 0 w 218"/>
                  <a:gd name="T9" fmla="*/ 0 h 227"/>
                  <a:gd name="T10" fmla="*/ 0 w 218"/>
                  <a:gd name="T11" fmla="*/ 0 h 227"/>
                  <a:gd name="T12" fmla="*/ 1 w 218"/>
                  <a:gd name="T13" fmla="*/ 1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8"/>
                  <a:gd name="T22" fmla="*/ 0 h 227"/>
                  <a:gd name="T23" fmla="*/ 218 w 218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8" h="227">
                    <a:moveTo>
                      <a:pt x="112" y="227"/>
                    </a:moveTo>
                    <a:lnTo>
                      <a:pt x="165" y="185"/>
                    </a:lnTo>
                    <a:lnTo>
                      <a:pt x="218" y="142"/>
                    </a:lnTo>
                    <a:lnTo>
                      <a:pt x="106" y="0"/>
                    </a:lnTo>
                    <a:lnTo>
                      <a:pt x="53" y="43"/>
                    </a:lnTo>
                    <a:lnTo>
                      <a:pt x="0" y="86"/>
                    </a:lnTo>
                    <a:lnTo>
                      <a:pt x="112" y="2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49" name="Freeform 610"/>
              <p:cNvSpPr>
                <a:spLocks/>
              </p:cNvSpPr>
              <p:nvPr/>
            </p:nvSpPr>
            <p:spPr bwMode="auto">
              <a:xfrm>
                <a:off x="3747" y="2712"/>
                <a:ext cx="37" cy="38"/>
              </a:xfrm>
              <a:custGeom>
                <a:avLst/>
                <a:gdLst>
                  <a:gd name="T0" fmla="*/ 1 w 218"/>
                  <a:gd name="T1" fmla="*/ 1 h 227"/>
                  <a:gd name="T2" fmla="*/ 1 w 218"/>
                  <a:gd name="T3" fmla="*/ 1 h 227"/>
                  <a:gd name="T4" fmla="*/ 1 w 218"/>
                  <a:gd name="T5" fmla="*/ 1 h 227"/>
                  <a:gd name="T6" fmla="*/ 1 w 218"/>
                  <a:gd name="T7" fmla="*/ 0 h 227"/>
                  <a:gd name="T8" fmla="*/ 0 w 218"/>
                  <a:gd name="T9" fmla="*/ 0 h 227"/>
                  <a:gd name="T10" fmla="*/ 0 w 218"/>
                  <a:gd name="T11" fmla="*/ 0 h 227"/>
                  <a:gd name="T12" fmla="*/ 1 w 218"/>
                  <a:gd name="T13" fmla="*/ 1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8"/>
                  <a:gd name="T22" fmla="*/ 0 h 227"/>
                  <a:gd name="T23" fmla="*/ 218 w 218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8" h="227">
                    <a:moveTo>
                      <a:pt x="112" y="227"/>
                    </a:moveTo>
                    <a:lnTo>
                      <a:pt x="165" y="185"/>
                    </a:lnTo>
                    <a:lnTo>
                      <a:pt x="218" y="142"/>
                    </a:lnTo>
                    <a:lnTo>
                      <a:pt x="106" y="0"/>
                    </a:lnTo>
                    <a:lnTo>
                      <a:pt x="53" y="43"/>
                    </a:lnTo>
                    <a:lnTo>
                      <a:pt x="0" y="86"/>
                    </a:lnTo>
                    <a:lnTo>
                      <a:pt x="112" y="22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0" name="Freeform 611"/>
              <p:cNvSpPr>
                <a:spLocks/>
              </p:cNvSpPr>
              <p:nvPr/>
            </p:nvSpPr>
            <p:spPr bwMode="auto">
              <a:xfrm>
                <a:off x="3756" y="2712"/>
                <a:ext cx="9" cy="7"/>
              </a:xfrm>
              <a:custGeom>
                <a:avLst/>
                <a:gdLst>
                  <a:gd name="T0" fmla="*/ 0 w 53"/>
                  <a:gd name="T1" fmla="*/ 0 h 45"/>
                  <a:gd name="T2" fmla="*/ 0 w 53"/>
                  <a:gd name="T3" fmla="*/ 0 h 45"/>
                  <a:gd name="T4" fmla="*/ 0 w 53"/>
                  <a:gd name="T5" fmla="*/ 0 h 45"/>
                  <a:gd name="T6" fmla="*/ 0 w 5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45"/>
                  <a:gd name="T14" fmla="*/ 53 w 5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45">
                    <a:moveTo>
                      <a:pt x="0" y="45"/>
                    </a:moveTo>
                    <a:lnTo>
                      <a:pt x="53" y="2"/>
                    </a:lnTo>
                    <a:lnTo>
                      <a:pt x="51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1" name="Line 612"/>
              <p:cNvSpPr>
                <a:spLocks noChangeShapeType="1"/>
              </p:cNvSpPr>
              <p:nvPr/>
            </p:nvSpPr>
            <p:spPr bwMode="auto">
              <a:xfrm flipH="1" flipV="1">
                <a:off x="3765" y="271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2" name="Freeform 613"/>
              <p:cNvSpPr>
                <a:spLocks/>
              </p:cNvSpPr>
              <p:nvPr/>
            </p:nvSpPr>
            <p:spPr bwMode="auto">
              <a:xfrm>
                <a:off x="3728" y="2689"/>
                <a:ext cx="37" cy="38"/>
              </a:xfrm>
              <a:custGeom>
                <a:avLst/>
                <a:gdLst>
                  <a:gd name="T0" fmla="*/ 1 w 222"/>
                  <a:gd name="T1" fmla="*/ 1 h 226"/>
                  <a:gd name="T2" fmla="*/ 1 w 222"/>
                  <a:gd name="T3" fmla="*/ 1 h 226"/>
                  <a:gd name="T4" fmla="*/ 1 w 222"/>
                  <a:gd name="T5" fmla="*/ 1 h 226"/>
                  <a:gd name="T6" fmla="*/ 1 w 222"/>
                  <a:gd name="T7" fmla="*/ 0 h 226"/>
                  <a:gd name="T8" fmla="*/ 0 w 222"/>
                  <a:gd name="T9" fmla="*/ 0 h 226"/>
                  <a:gd name="T10" fmla="*/ 0 w 222"/>
                  <a:gd name="T11" fmla="*/ 1 h 226"/>
                  <a:gd name="T12" fmla="*/ 1 w 222"/>
                  <a:gd name="T13" fmla="*/ 1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26"/>
                  <a:gd name="T23" fmla="*/ 222 w 222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26">
                    <a:moveTo>
                      <a:pt x="120" y="226"/>
                    </a:moveTo>
                    <a:lnTo>
                      <a:pt x="171" y="181"/>
                    </a:lnTo>
                    <a:lnTo>
                      <a:pt x="222" y="136"/>
                    </a:lnTo>
                    <a:lnTo>
                      <a:pt x="102" y="0"/>
                    </a:lnTo>
                    <a:lnTo>
                      <a:pt x="51" y="45"/>
                    </a:lnTo>
                    <a:lnTo>
                      <a:pt x="0" y="90"/>
                    </a:lnTo>
                    <a:lnTo>
                      <a:pt x="120" y="2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3" name="Freeform 614"/>
              <p:cNvSpPr>
                <a:spLocks/>
              </p:cNvSpPr>
              <p:nvPr/>
            </p:nvSpPr>
            <p:spPr bwMode="auto">
              <a:xfrm>
                <a:off x="3728" y="2689"/>
                <a:ext cx="37" cy="38"/>
              </a:xfrm>
              <a:custGeom>
                <a:avLst/>
                <a:gdLst>
                  <a:gd name="T0" fmla="*/ 1 w 222"/>
                  <a:gd name="T1" fmla="*/ 1 h 226"/>
                  <a:gd name="T2" fmla="*/ 1 w 222"/>
                  <a:gd name="T3" fmla="*/ 1 h 226"/>
                  <a:gd name="T4" fmla="*/ 1 w 222"/>
                  <a:gd name="T5" fmla="*/ 1 h 226"/>
                  <a:gd name="T6" fmla="*/ 1 w 222"/>
                  <a:gd name="T7" fmla="*/ 0 h 226"/>
                  <a:gd name="T8" fmla="*/ 0 w 222"/>
                  <a:gd name="T9" fmla="*/ 0 h 226"/>
                  <a:gd name="T10" fmla="*/ 0 w 222"/>
                  <a:gd name="T11" fmla="*/ 1 h 226"/>
                  <a:gd name="T12" fmla="*/ 1 w 222"/>
                  <a:gd name="T13" fmla="*/ 1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26"/>
                  <a:gd name="T23" fmla="*/ 222 w 222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26">
                    <a:moveTo>
                      <a:pt x="120" y="226"/>
                    </a:moveTo>
                    <a:lnTo>
                      <a:pt x="171" y="181"/>
                    </a:lnTo>
                    <a:lnTo>
                      <a:pt x="222" y="136"/>
                    </a:lnTo>
                    <a:lnTo>
                      <a:pt x="102" y="0"/>
                    </a:lnTo>
                    <a:lnTo>
                      <a:pt x="51" y="45"/>
                    </a:lnTo>
                    <a:lnTo>
                      <a:pt x="0" y="90"/>
                    </a:lnTo>
                    <a:lnTo>
                      <a:pt x="120" y="22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4" name="Freeform 615"/>
              <p:cNvSpPr>
                <a:spLocks/>
              </p:cNvSpPr>
              <p:nvPr/>
            </p:nvSpPr>
            <p:spPr bwMode="auto">
              <a:xfrm>
                <a:off x="3736" y="2688"/>
                <a:ext cx="9" cy="8"/>
              </a:xfrm>
              <a:custGeom>
                <a:avLst/>
                <a:gdLst>
                  <a:gd name="T0" fmla="*/ 0 w 51"/>
                  <a:gd name="T1" fmla="*/ 0 h 48"/>
                  <a:gd name="T2" fmla="*/ 0 w 51"/>
                  <a:gd name="T3" fmla="*/ 0 h 48"/>
                  <a:gd name="T4" fmla="*/ 0 w 51"/>
                  <a:gd name="T5" fmla="*/ 0 h 48"/>
                  <a:gd name="T6" fmla="*/ 0 w 51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48"/>
                  <a:gd name="T14" fmla="*/ 51 w 51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48">
                    <a:moveTo>
                      <a:pt x="0" y="48"/>
                    </a:moveTo>
                    <a:lnTo>
                      <a:pt x="51" y="3"/>
                    </a:lnTo>
                    <a:lnTo>
                      <a:pt x="48" y="0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5" name="Line 616"/>
              <p:cNvSpPr>
                <a:spLocks noChangeShapeType="1"/>
              </p:cNvSpPr>
              <p:nvPr/>
            </p:nvSpPr>
            <p:spPr bwMode="auto">
              <a:xfrm flipH="1" flipV="1">
                <a:off x="3744" y="268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6" name="Freeform 617"/>
              <p:cNvSpPr>
                <a:spLocks/>
              </p:cNvSpPr>
              <p:nvPr/>
            </p:nvSpPr>
            <p:spPr bwMode="auto">
              <a:xfrm>
                <a:off x="3707" y="2667"/>
                <a:ext cx="37" cy="37"/>
              </a:xfrm>
              <a:custGeom>
                <a:avLst/>
                <a:gdLst>
                  <a:gd name="T0" fmla="*/ 0 w 224"/>
                  <a:gd name="T1" fmla="*/ 1 h 224"/>
                  <a:gd name="T2" fmla="*/ 1 w 224"/>
                  <a:gd name="T3" fmla="*/ 1 h 224"/>
                  <a:gd name="T4" fmla="*/ 1 w 224"/>
                  <a:gd name="T5" fmla="*/ 0 h 224"/>
                  <a:gd name="T6" fmla="*/ 0 w 224"/>
                  <a:gd name="T7" fmla="*/ 0 h 224"/>
                  <a:gd name="T8" fmla="*/ 0 w 224"/>
                  <a:gd name="T9" fmla="*/ 0 h 224"/>
                  <a:gd name="T10" fmla="*/ 0 w 224"/>
                  <a:gd name="T11" fmla="*/ 0 h 224"/>
                  <a:gd name="T12" fmla="*/ 0 w 224"/>
                  <a:gd name="T13" fmla="*/ 1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24"/>
                  <a:gd name="T23" fmla="*/ 224 w 224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24">
                    <a:moveTo>
                      <a:pt x="128" y="224"/>
                    </a:moveTo>
                    <a:lnTo>
                      <a:pt x="176" y="176"/>
                    </a:lnTo>
                    <a:lnTo>
                      <a:pt x="224" y="128"/>
                    </a:lnTo>
                    <a:lnTo>
                      <a:pt x="96" y="0"/>
                    </a:lnTo>
                    <a:lnTo>
                      <a:pt x="48" y="49"/>
                    </a:lnTo>
                    <a:lnTo>
                      <a:pt x="0" y="97"/>
                    </a:lnTo>
                    <a:lnTo>
                      <a:pt x="128" y="2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7" name="Freeform 618"/>
              <p:cNvSpPr>
                <a:spLocks/>
              </p:cNvSpPr>
              <p:nvPr/>
            </p:nvSpPr>
            <p:spPr bwMode="auto">
              <a:xfrm>
                <a:off x="3707" y="2667"/>
                <a:ext cx="37" cy="37"/>
              </a:xfrm>
              <a:custGeom>
                <a:avLst/>
                <a:gdLst>
                  <a:gd name="T0" fmla="*/ 0 w 224"/>
                  <a:gd name="T1" fmla="*/ 1 h 224"/>
                  <a:gd name="T2" fmla="*/ 1 w 224"/>
                  <a:gd name="T3" fmla="*/ 1 h 224"/>
                  <a:gd name="T4" fmla="*/ 1 w 224"/>
                  <a:gd name="T5" fmla="*/ 0 h 224"/>
                  <a:gd name="T6" fmla="*/ 0 w 224"/>
                  <a:gd name="T7" fmla="*/ 0 h 224"/>
                  <a:gd name="T8" fmla="*/ 0 w 224"/>
                  <a:gd name="T9" fmla="*/ 0 h 224"/>
                  <a:gd name="T10" fmla="*/ 0 w 224"/>
                  <a:gd name="T11" fmla="*/ 0 h 224"/>
                  <a:gd name="T12" fmla="*/ 0 w 224"/>
                  <a:gd name="T13" fmla="*/ 1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24"/>
                  <a:gd name="T23" fmla="*/ 224 w 224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24">
                    <a:moveTo>
                      <a:pt x="128" y="224"/>
                    </a:moveTo>
                    <a:lnTo>
                      <a:pt x="176" y="176"/>
                    </a:lnTo>
                    <a:lnTo>
                      <a:pt x="224" y="128"/>
                    </a:lnTo>
                    <a:lnTo>
                      <a:pt x="96" y="0"/>
                    </a:lnTo>
                    <a:lnTo>
                      <a:pt x="48" y="49"/>
                    </a:lnTo>
                    <a:lnTo>
                      <a:pt x="0" y="97"/>
                    </a:lnTo>
                    <a:lnTo>
                      <a:pt x="128" y="22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8" name="Freeform 619"/>
              <p:cNvSpPr>
                <a:spLocks/>
              </p:cNvSpPr>
              <p:nvPr/>
            </p:nvSpPr>
            <p:spPr bwMode="auto">
              <a:xfrm>
                <a:off x="3715" y="2667"/>
                <a:ext cx="8" cy="8"/>
              </a:xfrm>
              <a:custGeom>
                <a:avLst/>
                <a:gdLst>
                  <a:gd name="T0" fmla="*/ 0 w 48"/>
                  <a:gd name="T1" fmla="*/ 0 h 52"/>
                  <a:gd name="T2" fmla="*/ 0 w 48"/>
                  <a:gd name="T3" fmla="*/ 0 h 52"/>
                  <a:gd name="T4" fmla="*/ 0 w 48"/>
                  <a:gd name="T5" fmla="*/ 0 h 52"/>
                  <a:gd name="T6" fmla="*/ 0 w 48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52"/>
                  <a:gd name="T14" fmla="*/ 48 w 48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52">
                    <a:moveTo>
                      <a:pt x="0" y="52"/>
                    </a:moveTo>
                    <a:lnTo>
                      <a:pt x="48" y="3"/>
                    </a:lnTo>
                    <a:lnTo>
                      <a:pt x="46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59" name="Line 620"/>
              <p:cNvSpPr>
                <a:spLocks noChangeShapeType="1"/>
              </p:cNvSpPr>
              <p:nvPr/>
            </p:nvSpPr>
            <p:spPr bwMode="auto">
              <a:xfrm flipH="1" flipV="1">
                <a:off x="3723" y="266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0" name="Freeform 621"/>
              <p:cNvSpPr>
                <a:spLocks/>
              </p:cNvSpPr>
              <p:nvPr/>
            </p:nvSpPr>
            <p:spPr bwMode="auto">
              <a:xfrm>
                <a:off x="3685" y="2646"/>
                <a:ext cx="38" cy="38"/>
              </a:xfrm>
              <a:custGeom>
                <a:avLst/>
                <a:gdLst>
                  <a:gd name="T0" fmla="*/ 1 w 227"/>
                  <a:gd name="T1" fmla="*/ 1 h 223"/>
                  <a:gd name="T2" fmla="*/ 1 w 227"/>
                  <a:gd name="T3" fmla="*/ 1 h 223"/>
                  <a:gd name="T4" fmla="*/ 1 w 227"/>
                  <a:gd name="T5" fmla="*/ 1 h 223"/>
                  <a:gd name="T6" fmla="*/ 1 w 227"/>
                  <a:gd name="T7" fmla="*/ 0 h 223"/>
                  <a:gd name="T8" fmla="*/ 0 w 227"/>
                  <a:gd name="T9" fmla="*/ 0 h 223"/>
                  <a:gd name="T10" fmla="*/ 0 w 227"/>
                  <a:gd name="T11" fmla="*/ 1 h 223"/>
                  <a:gd name="T12" fmla="*/ 1 w 227"/>
                  <a:gd name="T13" fmla="*/ 1 h 2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"/>
                  <a:gd name="T22" fmla="*/ 0 h 223"/>
                  <a:gd name="T23" fmla="*/ 227 w 227"/>
                  <a:gd name="T24" fmla="*/ 223 h 2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" h="223">
                    <a:moveTo>
                      <a:pt x="135" y="223"/>
                    </a:moveTo>
                    <a:lnTo>
                      <a:pt x="181" y="172"/>
                    </a:lnTo>
                    <a:lnTo>
                      <a:pt x="227" y="120"/>
                    </a:lnTo>
                    <a:lnTo>
                      <a:pt x="92" y="0"/>
                    </a:lnTo>
                    <a:lnTo>
                      <a:pt x="46" y="51"/>
                    </a:lnTo>
                    <a:lnTo>
                      <a:pt x="0" y="102"/>
                    </a:lnTo>
                    <a:lnTo>
                      <a:pt x="135" y="2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1" name="Freeform 622"/>
              <p:cNvSpPr>
                <a:spLocks/>
              </p:cNvSpPr>
              <p:nvPr/>
            </p:nvSpPr>
            <p:spPr bwMode="auto">
              <a:xfrm>
                <a:off x="3685" y="2646"/>
                <a:ext cx="38" cy="38"/>
              </a:xfrm>
              <a:custGeom>
                <a:avLst/>
                <a:gdLst>
                  <a:gd name="T0" fmla="*/ 1 w 227"/>
                  <a:gd name="T1" fmla="*/ 1 h 223"/>
                  <a:gd name="T2" fmla="*/ 1 w 227"/>
                  <a:gd name="T3" fmla="*/ 1 h 223"/>
                  <a:gd name="T4" fmla="*/ 1 w 227"/>
                  <a:gd name="T5" fmla="*/ 1 h 223"/>
                  <a:gd name="T6" fmla="*/ 1 w 227"/>
                  <a:gd name="T7" fmla="*/ 0 h 223"/>
                  <a:gd name="T8" fmla="*/ 0 w 227"/>
                  <a:gd name="T9" fmla="*/ 0 h 223"/>
                  <a:gd name="T10" fmla="*/ 0 w 227"/>
                  <a:gd name="T11" fmla="*/ 1 h 223"/>
                  <a:gd name="T12" fmla="*/ 1 w 227"/>
                  <a:gd name="T13" fmla="*/ 1 h 2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"/>
                  <a:gd name="T22" fmla="*/ 0 h 223"/>
                  <a:gd name="T23" fmla="*/ 227 w 227"/>
                  <a:gd name="T24" fmla="*/ 223 h 2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" h="223">
                    <a:moveTo>
                      <a:pt x="135" y="223"/>
                    </a:moveTo>
                    <a:lnTo>
                      <a:pt x="181" y="172"/>
                    </a:lnTo>
                    <a:lnTo>
                      <a:pt x="227" y="120"/>
                    </a:lnTo>
                    <a:lnTo>
                      <a:pt x="92" y="0"/>
                    </a:lnTo>
                    <a:lnTo>
                      <a:pt x="46" y="51"/>
                    </a:lnTo>
                    <a:lnTo>
                      <a:pt x="0" y="102"/>
                    </a:lnTo>
                    <a:lnTo>
                      <a:pt x="135" y="22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2" name="Freeform 623"/>
              <p:cNvSpPr>
                <a:spLocks/>
              </p:cNvSpPr>
              <p:nvPr/>
            </p:nvSpPr>
            <p:spPr bwMode="auto">
              <a:xfrm>
                <a:off x="3692" y="2646"/>
                <a:ext cx="8" cy="9"/>
              </a:xfrm>
              <a:custGeom>
                <a:avLst/>
                <a:gdLst>
                  <a:gd name="T0" fmla="*/ 0 w 46"/>
                  <a:gd name="T1" fmla="*/ 0 h 54"/>
                  <a:gd name="T2" fmla="*/ 0 w 46"/>
                  <a:gd name="T3" fmla="*/ 0 h 54"/>
                  <a:gd name="T4" fmla="*/ 0 w 46"/>
                  <a:gd name="T5" fmla="*/ 0 h 54"/>
                  <a:gd name="T6" fmla="*/ 0 w 46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54"/>
                  <a:gd name="T14" fmla="*/ 46 w 46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54">
                    <a:moveTo>
                      <a:pt x="0" y="54"/>
                    </a:moveTo>
                    <a:lnTo>
                      <a:pt x="46" y="3"/>
                    </a:lnTo>
                    <a:lnTo>
                      <a:pt x="42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3" name="Line 624"/>
              <p:cNvSpPr>
                <a:spLocks noChangeShapeType="1"/>
              </p:cNvSpPr>
              <p:nvPr/>
            </p:nvSpPr>
            <p:spPr bwMode="auto">
              <a:xfrm flipH="1" flipV="1">
                <a:off x="3699" y="264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4" name="Freeform 625"/>
              <p:cNvSpPr>
                <a:spLocks/>
              </p:cNvSpPr>
              <p:nvPr/>
            </p:nvSpPr>
            <p:spPr bwMode="auto">
              <a:xfrm>
                <a:off x="3662" y="2627"/>
                <a:ext cx="37" cy="37"/>
              </a:xfrm>
              <a:custGeom>
                <a:avLst/>
                <a:gdLst>
                  <a:gd name="T0" fmla="*/ 1 w 226"/>
                  <a:gd name="T1" fmla="*/ 1 h 220"/>
                  <a:gd name="T2" fmla="*/ 1 w 226"/>
                  <a:gd name="T3" fmla="*/ 1 h 220"/>
                  <a:gd name="T4" fmla="*/ 1 w 226"/>
                  <a:gd name="T5" fmla="*/ 1 h 220"/>
                  <a:gd name="T6" fmla="*/ 0 w 226"/>
                  <a:gd name="T7" fmla="*/ 0 h 220"/>
                  <a:gd name="T8" fmla="*/ 0 w 226"/>
                  <a:gd name="T9" fmla="*/ 0 h 220"/>
                  <a:gd name="T10" fmla="*/ 0 w 226"/>
                  <a:gd name="T11" fmla="*/ 1 h 220"/>
                  <a:gd name="T12" fmla="*/ 1 w 226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0"/>
                  <a:gd name="T23" fmla="*/ 226 w 226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0">
                    <a:moveTo>
                      <a:pt x="142" y="220"/>
                    </a:moveTo>
                    <a:lnTo>
                      <a:pt x="184" y="166"/>
                    </a:lnTo>
                    <a:lnTo>
                      <a:pt x="226" y="112"/>
                    </a:lnTo>
                    <a:lnTo>
                      <a:pt x="84" y="0"/>
                    </a:lnTo>
                    <a:lnTo>
                      <a:pt x="42" y="54"/>
                    </a:lnTo>
                    <a:lnTo>
                      <a:pt x="0" y="109"/>
                    </a:lnTo>
                    <a:lnTo>
                      <a:pt x="142" y="2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5" name="Freeform 626"/>
              <p:cNvSpPr>
                <a:spLocks/>
              </p:cNvSpPr>
              <p:nvPr/>
            </p:nvSpPr>
            <p:spPr bwMode="auto">
              <a:xfrm>
                <a:off x="3662" y="2627"/>
                <a:ext cx="37" cy="37"/>
              </a:xfrm>
              <a:custGeom>
                <a:avLst/>
                <a:gdLst>
                  <a:gd name="T0" fmla="*/ 1 w 226"/>
                  <a:gd name="T1" fmla="*/ 1 h 220"/>
                  <a:gd name="T2" fmla="*/ 1 w 226"/>
                  <a:gd name="T3" fmla="*/ 1 h 220"/>
                  <a:gd name="T4" fmla="*/ 1 w 226"/>
                  <a:gd name="T5" fmla="*/ 1 h 220"/>
                  <a:gd name="T6" fmla="*/ 0 w 226"/>
                  <a:gd name="T7" fmla="*/ 0 h 220"/>
                  <a:gd name="T8" fmla="*/ 0 w 226"/>
                  <a:gd name="T9" fmla="*/ 0 h 220"/>
                  <a:gd name="T10" fmla="*/ 0 w 226"/>
                  <a:gd name="T11" fmla="*/ 1 h 220"/>
                  <a:gd name="T12" fmla="*/ 1 w 226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0"/>
                  <a:gd name="T23" fmla="*/ 226 w 226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0">
                    <a:moveTo>
                      <a:pt x="142" y="220"/>
                    </a:moveTo>
                    <a:lnTo>
                      <a:pt x="184" y="166"/>
                    </a:lnTo>
                    <a:lnTo>
                      <a:pt x="226" y="112"/>
                    </a:lnTo>
                    <a:lnTo>
                      <a:pt x="84" y="0"/>
                    </a:lnTo>
                    <a:lnTo>
                      <a:pt x="42" y="54"/>
                    </a:lnTo>
                    <a:lnTo>
                      <a:pt x="0" y="109"/>
                    </a:lnTo>
                    <a:lnTo>
                      <a:pt x="142" y="2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6" name="Freeform 627"/>
              <p:cNvSpPr>
                <a:spLocks/>
              </p:cNvSpPr>
              <p:nvPr/>
            </p:nvSpPr>
            <p:spPr bwMode="auto">
              <a:xfrm>
                <a:off x="3669" y="2627"/>
                <a:ext cx="7" cy="9"/>
              </a:xfrm>
              <a:custGeom>
                <a:avLst/>
                <a:gdLst>
                  <a:gd name="T0" fmla="*/ 0 w 42"/>
                  <a:gd name="T1" fmla="*/ 0 h 56"/>
                  <a:gd name="T2" fmla="*/ 0 w 42"/>
                  <a:gd name="T3" fmla="*/ 0 h 56"/>
                  <a:gd name="T4" fmla="*/ 0 w 42"/>
                  <a:gd name="T5" fmla="*/ 0 h 56"/>
                  <a:gd name="T6" fmla="*/ 0 w 42"/>
                  <a:gd name="T7" fmla="*/ 0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56"/>
                  <a:gd name="T14" fmla="*/ 42 w 42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56">
                    <a:moveTo>
                      <a:pt x="0" y="56"/>
                    </a:moveTo>
                    <a:lnTo>
                      <a:pt x="42" y="2"/>
                    </a:lnTo>
                    <a:lnTo>
                      <a:pt x="40" y="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7" name="Line 628"/>
              <p:cNvSpPr>
                <a:spLocks noChangeShapeType="1"/>
              </p:cNvSpPr>
              <p:nvPr/>
            </p:nvSpPr>
            <p:spPr bwMode="auto">
              <a:xfrm flipH="1" flipV="1">
                <a:off x="3675" y="262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8" name="Freeform 629"/>
              <p:cNvSpPr>
                <a:spLocks/>
              </p:cNvSpPr>
              <p:nvPr/>
            </p:nvSpPr>
            <p:spPr bwMode="auto">
              <a:xfrm>
                <a:off x="3637" y="2610"/>
                <a:ext cx="38" cy="36"/>
              </a:xfrm>
              <a:custGeom>
                <a:avLst/>
                <a:gdLst>
                  <a:gd name="T0" fmla="*/ 1 w 228"/>
                  <a:gd name="T1" fmla="*/ 1 h 217"/>
                  <a:gd name="T2" fmla="*/ 1 w 228"/>
                  <a:gd name="T3" fmla="*/ 1 h 217"/>
                  <a:gd name="T4" fmla="*/ 1 w 228"/>
                  <a:gd name="T5" fmla="*/ 0 h 217"/>
                  <a:gd name="T6" fmla="*/ 0 w 228"/>
                  <a:gd name="T7" fmla="*/ 0 h 217"/>
                  <a:gd name="T8" fmla="*/ 0 w 228"/>
                  <a:gd name="T9" fmla="*/ 0 h 217"/>
                  <a:gd name="T10" fmla="*/ 0 w 228"/>
                  <a:gd name="T11" fmla="*/ 0 h 217"/>
                  <a:gd name="T12" fmla="*/ 1 w 228"/>
                  <a:gd name="T13" fmla="*/ 1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148" y="217"/>
                    </a:moveTo>
                    <a:lnTo>
                      <a:pt x="188" y="160"/>
                    </a:lnTo>
                    <a:lnTo>
                      <a:pt x="228" y="104"/>
                    </a:lnTo>
                    <a:lnTo>
                      <a:pt x="80" y="0"/>
                    </a:lnTo>
                    <a:lnTo>
                      <a:pt x="40" y="56"/>
                    </a:lnTo>
                    <a:lnTo>
                      <a:pt x="0" y="112"/>
                    </a:lnTo>
                    <a:lnTo>
                      <a:pt x="148" y="2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69" name="Freeform 630"/>
              <p:cNvSpPr>
                <a:spLocks/>
              </p:cNvSpPr>
              <p:nvPr/>
            </p:nvSpPr>
            <p:spPr bwMode="auto">
              <a:xfrm>
                <a:off x="3637" y="2610"/>
                <a:ext cx="38" cy="36"/>
              </a:xfrm>
              <a:custGeom>
                <a:avLst/>
                <a:gdLst>
                  <a:gd name="T0" fmla="*/ 1 w 228"/>
                  <a:gd name="T1" fmla="*/ 1 h 217"/>
                  <a:gd name="T2" fmla="*/ 1 w 228"/>
                  <a:gd name="T3" fmla="*/ 1 h 217"/>
                  <a:gd name="T4" fmla="*/ 1 w 228"/>
                  <a:gd name="T5" fmla="*/ 0 h 217"/>
                  <a:gd name="T6" fmla="*/ 0 w 228"/>
                  <a:gd name="T7" fmla="*/ 0 h 217"/>
                  <a:gd name="T8" fmla="*/ 0 w 228"/>
                  <a:gd name="T9" fmla="*/ 0 h 217"/>
                  <a:gd name="T10" fmla="*/ 0 w 228"/>
                  <a:gd name="T11" fmla="*/ 0 h 217"/>
                  <a:gd name="T12" fmla="*/ 1 w 228"/>
                  <a:gd name="T13" fmla="*/ 1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148" y="217"/>
                    </a:moveTo>
                    <a:lnTo>
                      <a:pt x="188" y="160"/>
                    </a:lnTo>
                    <a:lnTo>
                      <a:pt x="228" y="104"/>
                    </a:lnTo>
                    <a:lnTo>
                      <a:pt x="80" y="0"/>
                    </a:lnTo>
                    <a:lnTo>
                      <a:pt x="40" y="56"/>
                    </a:lnTo>
                    <a:lnTo>
                      <a:pt x="0" y="112"/>
                    </a:lnTo>
                    <a:lnTo>
                      <a:pt x="148" y="21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0" name="Freeform 631"/>
              <p:cNvSpPr>
                <a:spLocks/>
              </p:cNvSpPr>
              <p:nvPr/>
            </p:nvSpPr>
            <p:spPr bwMode="auto">
              <a:xfrm>
                <a:off x="3644" y="2609"/>
                <a:ext cx="7" cy="10"/>
              </a:xfrm>
              <a:custGeom>
                <a:avLst/>
                <a:gdLst>
                  <a:gd name="T0" fmla="*/ 0 w 40"/>
                  <a:gd name="T1" fmla="*/ 0 h 58"/>
                  <a:gd name="T2" fmla="*/ 0 w 40"/>
                  <a:gd name="T3" fmla="*/ 0 h 58"/>
                  <a:gd name="T4" fmla="*/ 0 w 40"/>
                  <a:gd name="T5" fmla="*/ 0 h 58"/>
                  <a:gd name="T6" fmla="*/ 0 w 40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58"/>
                  <a:gd name="T14" fmla="*/ 40 w 40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58">
                    <a:moveTo>
                      <a:pt x="0" y="58"/>
                    </a:moveTo>
                    <a:lnTo>
                      <a:pt x="40" y="2"/>
                    </a:lnTo>
                    <a:lnTo>
                      <a:pt x="36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1" name="Line 632"/>
              <p:cNvSpPr>
                <a:spLocks noChangeShapeType="1"/>
              </p:cNvSpPr>
              <p:nvPr/>
            </p:nvSpPr>
            <p:spPr bwMode="auto">
              <a:xfrm flipH="1" flipV="1">
                <a:off x="3650" y="260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2" name="Freeform 633"/>
              <p:cNvSpPr>
                <a:spLocks/>
              </p:cNvSpPr>
              <p:nvPr/>
            </p:nvSpPr>
            <p:spPr bwMode="auto">
              <a:xfrm>
                <a:off x="3612" y="2593"/>
                <a:ext cx="38" cy="36"/>
              </a:xfrm>
              <a:custGeom>
                <a:avLst/>
                <a:gdLst>
                  <a:gd name="T0" fmla="*/ 1 w 226"/>
                  <a:gd name="T1" fmla="*/ 1 h 211"/>
                  <a:gd name="T2" fmla="*/ 1 w 226"/>
                  <a:gd name="T3" fmla="*/ 1 h 211"/>
                  <a:gd name="T4" fmla="*/ 1 w 226"/>
                  <a:gd name="T5" fmla="*/ 1 h 211"/>
                  <a:gd name="T6" fmla="*/ 0 w 226"/>
                  <a:gd name="T7" fmla="*/ 0 h 211"/>
                  <a:gd name="T8" fmla="*/ 0 w 226"/>
                  <a:gd name="T9" fmla="*/ 0 h 211"/>
                  <a:gd name="T10" fmla="*/ 0 w 226"/>
                  <a:gd name="T11" fmla="*/ 1 h 211"/>
                  <a:gd name="T12" fmla="*/ 1 w 226"/>
                  <a:gd name="T13" fmla="*/ 1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1"/>
                  <a:gd name="T23" fmla="*/ 226 w 226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1">
                    <a:moveTo>
                      <a:pt x="154" y="211"/>
                    </a:moveTo>
                    <a:lnTo>
                      <a:pt x="190" y="153"/>
                    </a:lnTo>
                    <a:lnTo>
                      <a:pt x="226" y="95"/>
                    </a:lnTo>
                    <a:lnTo>
                      <a:pt x="71" y="0"/>
                    </a:lnTo>
                    <a:lnTo>
                      <a:pt x="35" y="58"/>
                    </a:lnTo>
                    <a:lnTo>
                      <a:pt x="0" y="116"/>
                    </a:lnTo>
                    <a:lnTo>
                      <a:pt x="154" y="2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3" name="Freeform 634"/>
              <p:cNvSpPr>
                <a:spLocks/>
              </p:cNvSpPr>
              <p:nvPr/>
            </p:nvSpPr>
            <p:spPr bwMode="auto">
              <a:xfrm>
                <a:off x="3612" y="2593"/>
                <a:ext cx="38" cy="36"/>
              </a:xfrm>
              <a:custGeom>
                <a:avLst/>
                <a:gdLst>
                  <a:gd name="T0" fmla="*/ 1 w 226"/>
                  <a:gd name="T1" fmla="*/ 1 h 211"/>
                  <a:gd name="T2" fmla="*/ 1 w 226"/>
                  <a:gd name="T3" fmla="*/ 1 h 211"/>
                  <a:gd name="T4" fmla="*/ 1 w 226"/>
                  <a:gd name="T5" fmla="*/ 1 h 211"/>
                  <a:gd name="T6" fmla="*/ 0 w 226"/>
                  <a:gd name="T7" fmla="*/ 0 h 211"/>
                  <a:gd name="T8" fmla="*/ 0 w 226"/>
                  <a:gd name="T9" fmla="*/ 0 h 211"/>
                  <a:gd name="T10" fmla="*/ 0 w 226"/>
                  <a:gd name="T11" fmla="*/ 1 h 211"/>
                  <a:gd name="T12" fmla="*/ 1 w 226"/>
                  <a:gd name="T13" fmla="*/ 1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1"/>
                  <a:gd name="T23" fmla="*/ 226 w 226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1">
                    <a:moveTo>
                      <a:pt x="154" y="211"/>
                    </a:moveTo>
                    <a:lnTo>
                      <a:pt x="190" y="153"/>
                    </a:lnTo>
                    <a:lnTo>
                      <a:pt x="226" y="95"/>
                    </a:lnTo>
                    <a:lnTo>
                      <a:pt x="71" y="0"/>
                    </a:lnTo>
                    <a:lnTo>
                      <a:pt x="35" y="58"/>
                    </a:lnTo>
                    <a:lnTo>
                      <a:pt x="0" y="116"/>
                    </a:lnTo>
                    <a:lnTo>
                      <a:pt x="154" y="21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4" name="Freeform 635"/>
              <p:cNvSpPr>
                <a:spLocks/>
              </p:cNvSpPr>
              <p:nvPr/>
            </p:nvSpPr>
            <p:spPr bwMode="auto">
              <a:xfrm>
                <a:off x="3618" y="2593"/>
                <a:ext cx="6" cy="10"/>
              </a:xfrm>
              <a:custGeom>
                <a:avLst/>
                <a:gdLst>
                  <a:gd name="T0" fmla="*/ 0 w 36"/>
                  <a:gd name="T1" fmla="*/ 0 h 60"/>
                  <a:gd name="T2" fmla="*/ 0 w 36"/>
                  <a:gd name="T3" fmla="*/ 0 h 60"/>
                  <a:gd name="T4" fmla="*/ 0 w 36"/>
                  <a:gd name="T5" fmla="*/ 0 h 60"/>
                  <a:gd name="T6" fmla="*/ 0 w 3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60"/>
                  <a:gd name="T14" fmla="*/ 36 w 3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60">
                    <a:moveTo>
                      <a:pt x="0" y="60"/>
                    </a:moveTo>
                    <a:lnTo>
                      <a:pt x="36" y="2"/>
                    </a:lnTo>
                    <a:lnTo>
                      <a:pt x="33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5" name="Line 636"/>
              <p:cNvSpPr>
                <a:spLocks noChangeShapeType="1"/>
              </p:cNvSpPr>
              <p:nvPr/>
            </p:nvSpPr>
            <p:spPr bwMode="auto">
              <a:xfrm flipH="1" flipV="1">
                <a:off x="3624" y="25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6" name="Freeform 637"/>
              <p:cNvSpPr>
                <a:spLocks/>
              </p:cNvSpPr>
              <p:nvPr/>
            </p:nvSpPr>
            <p:spPr bwMode="auto">
              <a:xfrm>
                <a:off x="3586" y="2579"/>
                <a:ext cx="38" cy="34"/>
              </a:xfrm>
              <a:custGeom>
                <a:avLst/>
                <a:gdLst>
                  <a:gd name="T0" fmla="*/ 1 w 225"/>
                  <a:gd name="T1" fmla="*/ 1 h 206"/>
                  <a:gd name="T2" fmla="*/ 1 w 225"/>
                  <a:gd name="T3" fmla="*/ 1 h 206"/>
                  <a:gd name="T4" fmla="*/ 1 w 225"/>
                  <a:gd name="T5" fmla="*/ 0 h 206"/>
                  <a:gd name="T6" fmla="*/ 0 w 225"/>
                  <a:gd name="T7" fmla="*/ 0 h 206"/>
                  <a:gd name="T8" fmla="*/ 0 w 225"/>
                  <a:gd name="T9" fmla="*/ 0 h 206"/>
                  <a:gd name="T10" fmla="*/ 0 w 225"/>
                  <a:gd name="T11" fmla="*/ 0 h 206"/>
                  <a:gd name="T12" fmla="*/ 1 w 225"/>
                  <a:gd name="T13" fmla="*/ 1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06"/>
                  <a:gd name="T23" fmla="*/ 225 w 225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06">
                    <a:moveTo>
                      <a:pt x="160" y="206"/>
                    </a:moveTo>
                    <a:lnTo>
                      <a:pt x="192" y="146"/>
                    </a:lnTo>
                    <a:lnTo>
                      <a:pt x="225" y="86"/>
                    </a:lnTo>
                    <a:lnTo>
                      <a:pt x="66" y="0"/>
                    </a:lnTo>
                    <a:lnTo>
                      <a:pt x="33" y="60"/>
                    </a:lnTo>
                    <a:lnTo>
                      <a:pt x="0" y="120"/>
                    </a:lnTo>
                    <a:lnTo>
                      <a:pt x="160" y="20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7" name="Freeform 638"/>
              <p:cNvSpPr>
                <a:spLocks/>
              </p:cNvSpPr>
              <p:nvPr/>
            </p:nvSpPr>
            <p:spPr bwMode="auto">
              <a:xfrm>
                <a:off x="3586" y="2579"/>
                <a:ext cx="38" cy="34"/>
              </a:xfrm>
              <a:custGeom>
                <a:avLst/>
                <a:gdLst>
                  <a:gd name="T0" fmla="*/ 1 w 225"/>
                  <a:gd name="T1" fmla="*/ 1 h 206"/>
                  <a:gd name="T2" fmla="*/ 1 w 225"/>
                  <a:gd name="T3" fmla="*/ 1 h 206"/>
                  <a:gd name="T4" fmla="*/ 1 w 225"/>
                  <a:gd name="T5" fmla="*/ 0 h 206"/>
                  <a:gd name="T6" fmla="*/ 0 w 225"/>
                  <a:gd name="T7" fmla="*/ 0 h 206"/>
                  <a:gd name="T8" fmla="*/ 0 w 225"/>
                  <a:gd name="T9" fmla="*/ 0 h 206"/>
                  <a:gd name="T10" fmla="*/ 0 w 225"/>
                  <a:gd name="T11" fmla="*/ 0 h 206"/>
                  <a:gd name="T12" fmla="*/ 1 w 225"/>
                  <a:gd name="T13" fmla="*/ 1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06"/>
                  <a:gd name="T23" fmla="*/ 225 w 225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06">
                    <a:moveTo>
                      <a:pt x="160" y="206"/>
                    </a:moveTo>
                    <a:lnTo>
                      <a:pt x="192" y="146"/>
                    </a:lnTo>
                    <a:lnTo>
                      <a:pt x="225" y="86"/>
                    </a:lnTo>
                    <a:lnTo>
                      <a:pt x="66" y="0"/>
                    </a:lnTo>
                    <a:lnTo>
                      <a:pt x="33" y="60"/>
                    </a:lnTo>
                    <a:lnTo>
                      <a:pt x="0" y="120"/>
                    </a:lnTo>
                    <a:lnTo>
                      <a:pt x="160" y="20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8" name="Freeform 639"/>
              <p:cNvSpPr>
                <a:spLocks/>
              </p:cNvSpPr>
              <p:nvPr/>
            </p:nvSpPr>
            <p:spPr bwMode="auto">
              <a:xfrm>
                <a:off x="3592" y="2578"/>
                <a:ext cx="5" cy="11"/>
              </a:xfrm>
              <a:custGeom>
                <a:avLst/>
                <a:gdLst>
                  <a:gd name="T0" fmla="*/ 0 w 33"/>
                  <a:gd name="T1" fmla="*/ 0 h 62"/>
                  <a:gd name="T2" fmla="*/ 0 w 33"/>
                  <a:gd name="T3" fmla="*/ 0 h 62"/>
                  <a:gd name="T4" fmla="*/ 0 w 33"/>
                  <a:gd name="T5" fmla="*/ 0 h 62"/>
                  <a:gd name="T6" fmla="*/ 0 w 33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62"/>
                  <a:gd name="T14" fmla="*/ 33 w 33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62">
                    <a:moveTo>
                      <a:pt x="0" y="62"/>
                    </a:moveTo>
                    <a:lnTo>
                      <a:pt x="33" y="2"/>
                    </a:lnTo>
                    <a:lnTo>
                      <a:pt x="29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79" name="Line 640"/>
              <p:cNvSpPr>
                <a:spLocks noChangeShapeType="1"/>
              </p:cNvSpPr>
              <p:nvPr/>
            </p:nvSpPr>
            <p:spPr bwMode="auto">
              <a:xfrm flipH="1" flipV="1">
                <a:off x="3596" y="257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0" name="Freeform 641"/>
              <p:cNvSpPr>
                <a:spLocks/>
              </p:cNvSpPr>
              <p:nvPr/>
            </p:nvSpPr>
            <p:spPr bwMode="auto">
              <a:xfrm>
                <a:off x="3560" y="2566"/>
                <a:ext cx="36" cy="33"/>
              </a:xfrm>
              <a:custGeom>
                <a:avLst/>
                <a:gdLst>
                  <a:gd name="T0" fmla="*/ 1 w 221"/>
                  <a:gd name="T1" fmla="*/ 1 h 201"/>
                  <a:gd name="T2" fmla="*/ 1 w 221"/>
                  <a:gd name="T3" fmla="*/ 1 h 201"/>
                  <a:gd name="T4" fmla="*/ 1 w 221"/>
                  <a:gd name="T5" fmla="*/ 0 h 201"/>
                  <a:gd name="T6" fmla="*/ 0 w 221"/>
                  <a:gd name="T7" fmla="*/ 0 h 201"/>
                  <a:gd name="T8" fmla="*/ 0 w 221"/>
                  <a:gd name="T9" fmla="*/ 0 h 201"/>
                  <a:gd name="T10" fmla="*/ 0 w 221"/>
                  <a:gd name="T11" fmla="*/ 0 h 201"/>
                  <a:gd name="T12" fmla="*/ 1 w 221"/>
                  <a:gd name="T13" fmla="*/ 1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1"/>
                  <a:gd name="T22" fmla="*/ 0 h 201"/>
                  <a:gd name="T23" fmla="*/ 221 w 221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1" h="201">
                    <a:moveTo>
                      <a:pt x="163" y="201"/>
                    </a:moveTo>
                    <a:lnTo>
                      <a:pt x="192" y="139"/>
                    </a:lnTo>
                    <a:lnTo>
                      <a:pt x="221" y="77"/>
                    </a:lnTo>
                    <a:lnTo>
                      <a:pt x="57" y="0"/>
                    </a:lnTo>
                    <a:lnTo>
                      <a:pt x="28" y="62"/>
                    </a:lnTo>
                    <a:lnTo>
                      <a:pt x="0" y="125"/>
                    </a:lnTo>
                    <a:lnTo>
                      <a:pt x="163" y="2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1" name="Freeform 642"/>
              <p:cNvSpPr>
                <a:spLocks/>
              </p:cNvSpPr>
              <p:nvPr/>
            </p:nvSpPr>
            <p:spPr bwMode="auto">
              <a:xfrm>
                <a:off x="3560" y="2566"/>
                <a:ext cx="36" cy="33"/>
              </a:xfrm>
              <a:custGeom>
                <a:avLst/>
                <a:gdLst>
                  <a:gd name="T0" fmla="*/ 1 w 221"/>
                  <a:gd name="T1" fmla="*/ 1 h 201"/>
                  <a:gd name="T2" fmla="*/ 1 w 221"/>
                  <a:gd name="T3" fmla="*/ 1 h 201"/>
                  <a:gd name="T4" fmla="*/ 1 w 221"/>
                  <a:gd name="T5" fmla="*/ 0 h 201"/>
                  <a:gd name="T6" fmla="*/ 0 w 221"/>
                  <a:gd name="T7" fmla="*/ 0 h 201"/>
                  <a:gd name="T8" fmla="*/ 0 w 221"/>
                  <a:gd name="T9" fmla="*/ 0 h 201"/>
                  <a:gd name="T10" fmla="*/ 0 w 221"/>
                  <a:gd name="T11" fmla="*/ 0 h 201"/>
                  <a:gd name="T12" fmla="*/ 1 w 221"/>
                  <a:gd name="T13" fmla="*/ 1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1"/>
                  <a:gd name="T22" fmla="*/ 0 h 201"/>
                  <a:gd name="T23" fmla="*/ 221 w 221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1" h="201">
                    <a:moveTo>
                      <a:pt x="163" y="201"/>
                    </a:moveTo>
                    <a:lnTo>
                      <a:pt x="192" y="139"/>
                    </a:lnTo>
                    <a:lnTo>
                      <a:pt x="221" y="77"/>
                    </a:lnTo>
                    <a:lnTo>
                      <a:pt x="57" y="0"/>
                    </a:lnTo>
                    <a:lnTo>
                      <a:pt x="28" y="62"/>
                    </a:lnTo>
                    <a:lnTo>
                      <a:pt x="0" y="125"/>
                    </a:lnTo>
                    <a:lnTo>
                      <a:pt x="163" y="20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2" name="Freeform 643"/>
              <p:cNvSpPr>
                <a:spLocks/>
              </p:cNvSpPr>
              <p:nvPr/>
            </p:nvSpPr>
            <p:spPr bwMode="auto">
              <a:xfrm>
                <a:off x="3564" y="2565"/>
                <a:ext cx="5" cy="11"/>
              </a:xfrm>
              <a:custGeom>
                <a:avLst/>
                <a:gdLst>
                  <a:gd name="T0" fmla="*/ 0 w 29"/>
                  <a:gd name="T1" fmla="*/ 0 h 63"/>
                  <a:gd name="T2" fmla="*/ 0 w 29"/>
                  <a:gd name="T3" fmla="*/ 0 h 63"/>
                  <a:gd name="T4" fmla="*/ 0 w 29"/>
                  <a:gd name="T5" fmla="*/ 0 h 63"/>
                  <a:gd name="T6" fmla="*/ 0 w 2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3"/>
                  <a:gd name="T14" fmla="*/ 29 w 2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3">
                    <a:moveTo>
                      <a:pt x="0" y="63"/>
                    </a:moveTo>
                    <a:lnTo>
                      <a:pt x="29" y="1"/>
                    </a:lnTo>
                    <a:lnTo>
                      <a:pt x="26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3" name="Line 644"/>
              <p:cNvSpPr>
                <a:spLocks noChangeShapeType="1"/>
              </p:cNvSpPr>
              <p:nvPr/>
            </p:nvSpPr>
            <p:spPr bwMode="auto">
              <a:xfrm flipH="1" flipV="1">
                <a:off x="3569" y="256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4" name="Freeform 645"/>
              <p:cNvSpPr>
                <a:spLocks/>
              </p:cNvSpPr>
              <p:nvPr/>
            </p:nvSpPr>
            <p:spPr bwMode="auto">
              <a:xfrm>
                <a:off x="3532" y="2554"/>
                <a:ext cx="37" cy="33"/>
              </a:xfrm>
              <a:custGeom>
                <a:avLst/>
                <a:gdLst>
                  <a:gd name="T0" fmla="*/ 1 w 219"/>
                  <a:gd name="T1" fmla="*/ 1 h 194"/>
                  <a:gd name="T2" fmla="*/ 1 w 219"/>
                  <a:gd name="T3" fmla="*/ 1 h 194"/>
                  <a:gd name="T4" fmla="*/ 1 w 219"/>
                  <a:gd name="T5" fmla="*/ 0 h 194"/>
                  <a:gd name="T6" fmla="*/ 0 w 219"/>
                  <a:gd name="T7" fmla="*/ 0 h 194"/>
                  <a:gd name="T8" fmla="*/ 0 w 219"/>
                  <a:gd name="T9" fmla="*/ 0 h 194"/>
                  <a:gd name="T10" fmla="*/ 0 w 219"/>
                  <a:gd name="T11" fmla="*/ 1 h 194"/>
                  <a:gd name="T12" fmla="*/ 1 w 219"/>
                  <a:gd name="T13" fmla="*/ 1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168" y="194"/>
                    </a:moveTo>
                    <a:lnTo>
                      <a:pt x="193" y="130"/>
                    </a:lnTo>
                    <a:lnTo>
                      <a:pt x="219" y="67"/>
                    </a:lnTo>
                    <a:lnTo>
                      <a:pt x="51" y="0"/>
                    </a:lnTo>
                    <a:lnTo>
                      <a:pt x="26" y="64"/>
                    </a:lnTo>
                    <a:lnTo>
                      <a:pt x="0" y="127"/>
                    </a:lnTo>
                    <a:lnTo>
                      <a:pt x="168" y="19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5" name="Freeform 646"/>
              <p:cNvSpPr>
                <a:spLocks/>
              </p:cNvSpPr>
              <p:nvPr/>
            </p:nvSpPr>
            <p:spPr bwMode="auto">
              <a:xfrm>
                <a:off x="3532" y="2554"/>
                <a:ext cx="37" cy="33"/>
              </a:xfrm>
              <a:custGeom>
                <a:avLst/>
                <a:gdLst>
                  <a:gd name="T0" fmla="*/ 1 w 219"/>
                  <a:gd name="T1" fmla="*/ 1 h 194"/>
                  <a:gd name="T2" fmla="*/ 1 w 219"/>
                  <a:gd name="T3" fmla="*/ 1 h 194"/>
                  <a:gd name="T4" fmla="*/ 1 w 219"/>
                  <a:gd name="T5" fmla="*/ 0 h 194"/>
                  <a:gd name="T6" fmla="*/ 0 w 219"/>
                  <a:gd name="T7" fmla="*/ 0 h 194"/>
                  <a:gd name="T8" fmla="*/ 0 w 219"/>
                  <a:gd name="T9" fmla="*/ 0 h 194"/>
                  <a:gd name="T10" fmla="*/ 0 w 219"/>
                  <a:gd name="T11" fmla="*/ 1 h 194"/>
                  <a:gd name="T12" fmla="*/ 1 w 219"/>
                  <a:gd name="T13" fmla="*/ 1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168" y="194"/>
                    </a:moveTo>
                    <a:lnTo>
                      <a:pt x="193" y="130"/>
                    </a:lnTo>
                    <a:lnTo>
                      <a:pt x="219" y="67"/>
                    </a:lnTo>
                    <a:lnTo>
                      <a:pt x="51" y="0"/>
                    </a:lnTo>
                    <a:lnTo>
                      <a:pt x="26" y="64"/>
                    </a:lnTo>
                    <a:lnTo>
                      <a:pt x="0" y="127"/>
                    </a:lnTo>
                    <a:lnTo>
                      <a:pt x="168" y="19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6" name="Freeform 647"/>
              <p:cNvSpPr>
                <a:spLocks/>
              </p:cNvSpPr>
              <p:nvPr/>
            </p:nvSpPr>
            <p:spPr bwMode="auto">
              <a:xfrm>
                <a:off x="3536" y="2554"/>
                <a:ext cx="5" cy="11"/>
              </a:xfrm>
              <a:custGeom>
                <a:avLst/>
                <a:gdLst>
                  <a:gd name="T0" fmla="*/ 0 w 25"/>
                  <a:gd name="T1" fmla="*/ 0 h 66"/>
                  <a:gd name="T2" fmla="*/ 0 w 25"/>
                  <a:gd name="T3" fmla="*/ 0 h 66"/>
                  <a:gd name="T4" fmla="*/ 0 w 25"/>
                  <a:gd name="T5" fmla="*/ 0 h 66"/>
                  <a:gd name="T6" fmla="*/ 0 w 25"/>
                  <a:gd name="T7" fmla="*/ 0 h 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66"/>
                  <a:gd name="T14" fmla="*/ 25 w 25"/>
                  <a:gd name="T15" fmla="*/ 66 h 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66">
                    <a:moveTo>
                      <a:pt x="0" y="66"/>
                    </a:moveTo>
                    <a:lnTo>
                      <a:pt x="25" y="2"/>
                    </a:lnTo>
                    <a:lnTo>
                      <a:pt x="21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7" name="Line 648"/>
              <p:cNvSpPr>
                <a:spLocks noChangeShapeType="1"/>
              </p:cNvSpPr>
              <p:nvPr/>
            </p:nvSpPr>
            <p:spPr bwMode="auto">
              <a:xfrm flipH="1" flipV="1">
                <a:off x="3540" y="255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8" name="Freeform 649"/>
              <p:cNvSpPr>
                <a:spLocks/>
              </p:cNvSpPr>
              <p:nvPr/>
            </p:nvSpPr>
            <p:spPr bwMode="auto">
              <a:xfrm>
                <a:off x="3504" y="2545"/>
                <a:ext cx="36" cy="31"/>
              </a:xfrm>
              <a:custGeom>
                <a:avLst/>
                <a:gdLst>
                  <a:gd name="T0" fmla="*/ 1 w 215"/>
                  <a:gd name="T1" fmla="*/ 1 h 188"/>
                  <a:gd name="T2" fmla="*/ 1 w 215"/>
                  <a:gd name="T3" fmla="*/ 0 h 188"/>
                  <a:gd name="T4" fmla="*/ 1 w 215"/>
                  <a:gd name="T5" fmla="*/ 0 h 188"/>
                  <a:gd name="T6" fmla="*/ 0 w 215"/>
                  <a:gd name="T7" fmla="*/ 0 h 188"/>
                  <a:gd name="T8" fmla="*/ 0 w 215"/>
                  <a:gd name="T9" fmla="*/ 0 h 188"/>
                  <a:gd name="T10" fmla="*/ 0 w 215"/>
                  <a:gd name="T11" fmla="*/ 1 h 188"/>
                  <a:gd name="T12" fmla="*/ 1 w 215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8"/>
                  <a:gd name="T23" fmla="*/ 215 w 215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8">
                    <a:moveTo>
                      <a:pt x="172" y="188"/>
                    </a:moveTo>
                    <a:lnTo>
                      <a:pt x="194" y="123"/>
                    </a:lnTo>
                    <a:lnTo>
                      <a:pt x="215" y="57"/>
                    </a:lnTo>
                    <a:lnTo>
                      <a:pt x="43" y="0"/>
                    </a:lnTo>
                    <a:lnTo>
                      <a:pt x="22" y="66"/>
                    </a:lnTo>
                    <a:lnTo>
                      <a:pt x="0" y="131"/>
                    </a:lnTo>
                    <a:lnTo>
                      <a:pt x="172" y="1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89" name="Freeform 650"/>
              <p:cNvSpPr>
                <a:spLocks/>
              </p:cNvSpPr>
              <p:nvPr/>
            </p:nvSpPr>
            <p:spPr bwMode="auto">
              <a:xfrm>
                <a:off x="3504" y="2545"/>
                <a:ext cx="36" cy="31"/>
              </a:xfrm>
              <a:custGeom>
                <a:avLst/>
                <a:gdLst>
                  <a:gd name="T0" fmla="*/ 1 w 215"/>
                  <a:gd name="T1" fmla="*/ 1 h 188"/>
                  <a:gd name="T2" fmla="*/ 1 w 215"/>
                  <a:gd name="T3" fmla="*/ 0 h 188"/>
                  <a:gd name="T4" fmla="*/ 1 w 215"/>
                  <a:gd name="T5" fmla="*/ 0 h 188"/>
                  <a:gd name="T6" fmla="*/ 0 w 215"/>
                  <a:gd name="T7" fmla="*/ 0 h 188"/>
                  <a:gd name="T8" fmla="*/ 0 w 215"/>
                  <a:gd name="T9" fmla="*/ 0 h 188"/>
                  <a:gd name="T10" fmla="*/ 0 w 215"/>
                  <a:gd name="T11" fmla="*/ 1 h 188"/>
                  <a:gd name="T12" fmla="*/ 1 w 215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8"/>
                  <a:gd name="T23" fmla="*/ 215 w 215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8">
                    <a:moveTo>
                      <a:pt x="172" y="188"/>
                    </a:moveTo>
                    <a:lnTo>
                      <a:pt x="194" y="123"/>
                    </a:lnTo>
                    <a:lnTo>
                      <a:pt x="215" y="57"/>
                    </a:lnTo>
                    <a:lnTo>
                      <a:pt x="43" y="0"/>
                    </a:lnTo>
                    <a:lnTo>
                      <a:pt x="22" y="66"/>
                    </a:lnTo>
                    <a:lnTo>
                      <a:pt x="0" y="131"/>
                    </a:lnTo>
                    <a:lnTo>
                      <a:pt x="172" y="18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0" name="Freeform 651"/>
              <p:cNvSpPr>
                <a:spLocks/>
              </p:cNvSpPr>
              <p:nvPr/>
            </p:nvSpPr>
            <p:spPr bwMode="auto">
              <a:xfrm>
                <a:off x="3508" y="2544"/>
                <a:ext cx="3" cy="11"/>
              </a:xfrm>
              <a:custGeom>
                <a:avLst/>
                <a:gdLst>
                  <a:gd name="T0" fmla="*/ 0 w 21"/>
                  <a:gd name="T1" fmla="*/ 0 h 67"/>
                  <a:gd name="T2" fmla="*/ 0 w 21"/>
                  <a:gd name="T3" fmla="*/ 0 h 67"/>
                  <a:gd name="T4" fmla="*/ 0 w 21"/>
                  <a:gd name="T5" fmla="*/ 0 h 67"/>
                  <a:gd name="T6" fmla="*/ 0 w 21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67"/>
                  <a:gd name="T14" fmla="*/ 21 w 21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67">
                    <a:moveTo>
                      <a:pt x="0" y="67"/>
                    </a:moveTo>
                    <a:lnTo>
                      <a:pt x="21" y="1"/>
                    </a:lnTo>
                    <a:lnTo>
                      <a:pt x="17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1" name="Line 652"/>
              <p:cNvSpPr>
                <a:spLocks noChangeShapeType="1"/>
              </p:cNvSpPr>
              <p:nvPr/>
            </p:nvSpPr>
            <p:spPr bwMode="auto">
              <a:xfrm flipH="1" flipV="1">
                <a:off x="3511" y="25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2" name="Freeform 653"/>
              <p:cNvSpPr>
                <a:spLocks/>
              </p:cNvSpPr>
              <p:nvPr/>
            </p:nvSpPr>
            <p:spPr bwMode="auto">
              <a:xfrm>
                <a:off x="3476" y="2537"/>
                <a:ext cx="35" cy="30"/>
              </a:xfrm>
              <a:custGeom>
                <a:avLst/>
                <a:gdLst>
                  <a:gd name="T0" fmla="*/ 1 w 210"/>
                  <a:gd name="T1" fmla="*/ 1 h 180"/>
                  <a:gd name="T2" fmla="*/ 1 w 210"/>
                  <a:gd name="T3" fmla="*/ 0 h 180"/>
                  <a:gd name="T4" fmla="*/ 1 w 210"/>
                  <a:gd name="T5" fmla="*/ 0 h 180"/>
                  <a:gd name="T6" fmla="*/ 0 w 210"/>
                  <a:gd name="T7" fmla="*/ 0 h 180"/>
                  <a:gd name="T8" fmla="*/ 0 w 210"/>
                  <a:gd name="T9" fmla="*/ 0 h 180"/>
                  <a:gd name="T10" fmla="*/ 0 w 210"/>
                  <a:gd name="T11" fmla="*/ 1 h 180"/>
                  <a:gd name="T12" fmla="*/ 1 w 210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"/>
                  <a:gd name="T22" fmla="*/ 0 h 180"/>
                  <a:gd name="T23" fmla="*/ 210 w 210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" h="180">
                    <a:moveTo>
                      <a:pt x="175" y="180"/>
                    </a:moveTo>
                    <a:lnTo>
                      <a:pt x="193" y="114"/>
                    </a:lnTo>
                    <a:lnTo>
                      <a:pt x="210" y="47"/>
                    </a:lnTo>
                    <a:lnTo>
                      <a:pt x="35" y="0"/>
                    </a:lnTo>
                    <a:lnTo>
                      <a:pt x="18" y="66"/>
                    </a:lnTo>
                    <a:lnTo>
                      <a:pt x="0" y="133"/>
                    </a:lnTo>
                    <a:lnTo>
                      <a:pt x="175" y="1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3" name="Freeform 654"/>
              <p:cNvSpPr>
                <a:spLocks/>
              </p:cNvSpPr>
              <p:nvPr/>
            </p:nvSpPr>
            <p:spPr bwMode="auto">
              <a:xfrm>
                <a:off x="3476" y="2537"/>
                <a:ext cx="35" cy="30"/>
              </a:xfrm>
              <a:custGeom>
                <a:avLst/>
                <a:gdLst>
                  <a:gd name="T0" fmla="*/ 1 w 210"/>
                  <a:gd name="T1" fmla="*/ 1 h 180"/>
                  <a:gd name="T2" fmla="*/ 1 w 210"/>
                  <a:gd name="T3" fmla="*/ 0 h 180"/>
                  <a:gd name="T4" fmla="*/ 1 w 210"/>
                  <a:gd name="T5" fmla="*/ 0 h 180"/>
                  <a:gd name="T6" fmla="*/ 0 w 210"/>
                  <a:gd name="T7" fmla="*/ 0 h 180"/>
                  <a:gd name="T8" fmla="*/ 0 w 210"/>
                  <a:gd name="T9" fmla="*/ 0 h 180"/>
                  <a:gd name="T10" fmla="*/ 0 w 210"/>
                  <a:gd name="T11" fmla="*/ 1 h 180"/>
                  <a:gd name="T12" fmla="*/ 1 w 210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"/>
                  <a:gd name="T22" fmla="*/ 0 h 180"/>
                  <a:gd name="T23" fmla="*/ 210 w 210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" h="180">
                    <a:moveTo>
                      <a:pt x="175" y="180"/>
                    </a:moveTo>
                    <a:lnTo>
                      <a:pt x="193" y="114"/>
                    </a:lnTo>
                    <a:lnTo>
                      <a:pt x="210" y="47"/>
                    </a:lnTo>
                    <a:lnTo>
                      <a:pt x="35" y="0"/>
                    </a:lnTo>
                    <a:lnTo>
                      <a:pt x="18" y="66"/>
                    </a:lnTo>
                    <a:lnTo>
                      <a:pt x="0" y="133"/>
                    </a:lnTo>
                    <a:lnTo>
                      <a:pt x="175" y="18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4" name="Freeform 655"/>
              <p:cNvSpPr>
                <a:spLocks/>
              </p:cNvSpPr>
              <p:nvPr/>
            </p:nvSpPr>
            <p:spPr bwMode="auto">
              <a:xfrm>
                <a:off x="3479" y="2536"/>
                <a:ext cx="3" cy="12"/>
              </a:xfrm>
              <a:custGeom>
                <a:avLst/>
                <a:gdLst>
                  <a:gd name="T0" fmla="*/ 0 w 17"/>
                  <a:gd name="T1" fmla="*/ 0 h 67"/>
                  <a:gd name="T2" fmla="*/ 0 w 17"/>
                  <a:gd name="T3" fmla="*/ 0 h 67"/>
                  <a:gd name="T4" fmla="*/ 0 w 17"/>
                  <a:gd name="T5" fmla="*/ 0 h 67"/>
                  <a:gd name="T6" fmla="*/ 0 w 17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7"/>
                  <a:gd name="T14" fmla="*/ 17 w 17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7">
                    <a:moveTo>
                      <a:pt x="0" y="67"/>
                    </a:moveTo>
                    <a:lnTo>
                      <a:pt x="17" y="1"/>
                    </a:lnTo>
                    <a:lnTo>
                      <a:pt x="13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5" name="Line 656"/>
              <p:cNvSpPr>
                <a:spLocks noChangeShapeType="1"/>
              </p:cNvSpPr>
              <p:nvPr/>
            </p:nvSpPr>
            <p:spPr bwMode="auto">
              <a:xfrm flipH="1" flipV="1">
                <a:off x="3481" y="253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6" name="Freeform 657"/>
              <p:cNvSpPr>
                <a:spLocks/>
              </p:cNvSpPr>
              <p:nvPr/>
            </p:nvSpPr>
            <p:spPr bwMode="auto">
              <a:xfrm>
                <a:off x="3447" y="2530"/>
                <a:ext cx="34" cy="29"/>
              </a:xfrm>
              <a:custGeom>
                <a:avLst/>
                <a:gdLst>
                  <a:gd name="T0" fmla="*/ 1 w 203"/>
                  <a:gd name="T1" fmla="*/ 1 h 171"/>
                  <a:gd name="T2" fmla="*/ 1 w 203"/>
                  <a:gd name="T3" fmla="*/ 1 h 171"/>
                  <a:gd name="T4" fmla="*/ 1 w 203"/>
                  <a:gd name="T5" fmla="*/ 0 h 171"/>
                  <a:gd name="T6" fmla="*/ 0 w 203"/>
                  <a:gd name="T7" fmla="*/ 0 h 171"/>
                  <a:gd name="T8" fmla="*/ 0 w 203"/>
                  <a:gd name="T9" fmla="*/ 0 h 171"/>
                  <a:gd name="T10" fmla="*/ 0 w 203"/>
                  <a:gd name="T11" fmla="*/ 1 h 171"/>
                  <a:gd name="T12" fmla="*/ 1 w 203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71"/>
                  <a:gd name="T23" fmla="*/ 203 w 203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71">
                    <a:moveTo>
                      <a:pt x="177" y="171"/>
                    </a:moveTo>
                    <a:lnTo>
                      <a:pt x="190" y="103"/>
                    </a:lnTo>
                    <a:lnTo>
                      <a:pt x="203" y="36"/>
                    </a:lnTo>
                    <a:lnTo>
                      <a:pt x="26" y="0"/>
                    </a:lnTo>
                    <a:lnTo>
                      <a:pt x="13" y="68"/>
                    </a:lnTo>
                    <a:lnTo>
                      <a:pt x="0" y="135"/>
                    </a:lnTo>
                    <a:lnTo>
                      <a:pt x="177" y="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7" name="Freeform 658"/>
              <p:cNvSpPr>
                <a:spLocks/>
              </p:cNvSpPr>
              <p:nvPr/>
            </p:nvSpPr>
            <p:spPr bwMode="auto">
              <a:xfrm>
                <a:off x="3447" y="2530"/>
                <a:ext cx="34" cy="29"/>
              </a:xfrm>
              <a:custGeom>
                <a:avLst/>
                <a:gdLst>
                  <a:gd name="T0" fmla="*/ 1 w 203"/>
                  <a:gd name="T1" fmla="*/ 1 h 171"/>
                  <a:gd name="T2" fmla="*/ 1 w 203"/>
                  <a:gd name="T3" fmla="*/ 1 h 171"/>
                  <a:gd name="T4" fmla="*/ 1 w 203"/>
                  <a:gd name="T5" fmla="*/ 0 h 171"/>
                  <a:gd name="T6" fmla="*/ 0 w 203"/>
                  <a:gd name="T7" fmla="*/ 0 h 171"/>
                  <a:gd name="T8" fmla="*/ 0 w 203"/>
                  <a:gd name="T9" fmla="*/ 0 h 171"/>
                  <a:gd name="T10" fmla="*/ 0 w 203"/>
                  <a:gd name="T11" fmla="*/ 1 h 171"/>
                  <a:gd name="T12" fmla="*/ 1 w 203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71"/>
                  <a:gd name="T23" fmla="*/ 203 w 203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71">
                    <a:moveTo>
                      <a:pt x="177" y="171"/>
                    </a:moveTo>
                    <a:lnTo>
                      <a:pt x="190" y="103"/>
                    </a:lnTo>
                    <a:lnTo>
                      <a:pt x="203" y="36"/>
                    </a:lnTo>
                    <a:lnTo>
                      <a:pt x="26" y="0"/>
                    </a:lnTo>
                    <a:lnTo>
                      <a:pt x="13" y="68"/>
                    </a:lnTo>
                    <a:lnTo>
                      <a:pt x="0" y="135"/>
                    </a:lnTo>
                    <a:lnTo>
                      <a:pt x="177" y="17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8" name="Freeform 659"/>
              <p:cNvSpPr>
                <a:spLocks/>
              </p:cNvSpPr>
              <p:nvPr/>
            </p:nvSpPr>
            <p:spPr bwMode="auto">
              <a:xfrm>
                <a:off x="3449" y="2530"/>
                <a:ext cx="2" cy="12"/>
              </a:xfrm>
              <a:custGeom>
                <a:avLst/>
                <a:gdLst>
                  <a:gd name="T0" fmla="*/ 0 w 13"/>
                  <a:gd name="T1" fmla="*/ 0 h 68"/>
                  <a:gd name="T2" fmla="*/ 0 w 13"/>
                  <a:gd name="T3" fmla="*/ 0 h 68"/>
                  <a:gd name="T4" fmla="*/ 0 w 13"/>
                  <a:gd name="T5" fmla="*/ 0 h 68"/>
                  <a:gd name="T6" fmla="*/ 0 w 13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8"/>
                  <a:gd name="T14" fmla="*/ 13 w 13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8">
                    <a:moveTo>
                      <a:pt x="0" y="68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99" name="Line 660"/>
              <p:cNvSpPr>
                <a:spLocks noChangeShapeType="1"/>
              </p:cNvSpPr>
              <p:nvPr/>
            </p:nvSpPr>
            <p:spPr bwMode="auto">
              <a:xfrm flipH="1">
                <a:off x="3451" y="25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0" name="Freeform 661"/>
              <p:cNvSpPr>
                <a:spLocks/>
              </p:cNvSpPr>
              <p:nvPr/>
            </p:nvSpPr>
            <p:spPr bwMode="auto">
              <a:xfrm>
                <a:off x="3418" y="2526"/>
                <a:ext cx="33" cy="27"/>
              </a:xfrm>
              <a:custGeom>
                <a:avLst/>
                <a:gdLst>
                  <a:gd name="T0" fmla="*/ 1 w 199"/>
                  <a:gd name="T1" fmla="*/ 1 h 161"/>
                  <a:gd name="T2" fmla="*/ 1 w 199"/>
                  <a:gd name="T3" fmla="*/ 1 h 161"/>
                  <a:gd name="T4" fmla="*/ 1 w 199"/>
                  <a:gd name="T5" fmla="*/ 0 h 161"/>
                  <a:gd name="T6" fmla="*/ 0 w 199"/>
                  <a:gd name="T7" fmla="*/ 0 h 161"/>
                  <a:gd name="T8" fmla="*/ 0 w 199"/>
                  <a:gd name="T9" fmla="*/ 0 h 161"/>
                  <a:gd name="T10" fmla="*/ 0 w 199"/>
                  <a:gd name="T11" fmla="*/ 1 h 161"/>
                  <a:gd name="T12" fmla="*/ 1 w 199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179" y="161"/>
                    </a:moveTo>
                    <a:lnTo>
                      <a:pt x="189" y="94"/>
                    </a:lnTo>
                    <a:lnTo>
                      <a:pt x="199" y="26"/>
                    </a:lnTo>
                    <a:lnTo>
                      <a:pt x="20" y="0"/>
                    </a:lnTo>
                    <a:lnTo>
                      <a:pt x="10" y="67"/>
                    </a:lnTo>
                    <a:lnTo>
                      <a:pt x="0" y="135"/>
                    </a:lnTo>
                    <a:lnTo>
                      <a:pt x="179" y="16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1" name="Freeform 662"/>
              <p:cNvSpPr>
                <a:spLocks/>
              </p:cNvSpPr>
              <p:nvPr/>
            </p:nvSpPr>
            <p:spPr bwMode="auto">
              <a:xfrm>
                <a:off x="3418" y="2526"/>
                <a:ext cx="33" cy="27"/>
              </a:xfrm>
              <a:custGeom>
                <a:avLst/>
                <a:gdLst>
                  <a:gd name="T0" fmla="*/ 1 w 199"/>
                  <a:gd name="T1" fmla="*/ 1 h 161"/>
                  <a:gd name="T2" fmla="*/ 1 w 199"/>
                  <a:gd name="T3" fmla="*/ 1 h 161"/>
                  <a:gd name="T4" fmla="*/ 1 w 199"/>
                  <a:gd name="T5" fmla="*/ 0 h 161"/>
                  <a:gd name="T6" fmla="*/ 0 w 199"/>
                  <a:gd name="T7" fmla="*/ 0 h 161"/>
                  <a:gd name="T8" fmla="*/ 0 w 199"/>
                  <a:gd name="T9" fmla="*/ 0 h 161"/>
                  <a:gd name="T10" fmla="*/ 0 w 199"/>
                  <a:gd name="T11" fmla="*/ 1 h 161"/>
                  <a:gd name="T12" fmla="*/ 1 w 199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179" y="161"/>
                    </a:moveTo>
                    <a:lnTo>
                      <a:pt x="189" y="94"/>
                    </a:lnTo>
                    <a:lnTo>
                      <a:pt x="199" y="26"/>
                    </a:lnTo>
                    <a:lnTo>
                      <a:pt x="20" y="0"/>
                    </a:lnTo>
                    <a:lnTo>
                      <a:pt x="10" y="67"/>
                    </a:lnTo>
                    <a:lnTo>
                      <a:pt x="0" y="135"/>
                    </a:lnTo>
                    <a:lnTo>
                      <a:pt x="179" y="16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2" name="Freeform 663"/>
              <p:cNvSpPr>
                <a:spLocks/>
              </p:cNvSpPr>
              <p:nvPr/>
            </p:nvSpPr>
            <p:spPr bwMode="auto">
              <a:xfrm>
                <a:off x="3419" y="2526"/>
                <a:ext cx="2" cy="11"/>
              </a:xfrm>
              <a:custGeom>
                <a:avLst/>
                <a:gdLst>
                  <a:gd name="T0" fmla="*/ 0 w 10"/>
                  <a:gd name="T1" fmla="*/ 0 h 68"/>
                  <a:gd name="T2" fmla="*/ 0 w 10"/>
                  <a:gd name="T3" fmla="*/ 0 h 68"/>
                  <a:gd name="T4" fmla="*/ 0 w 10"/>
                  <a:gd name="T5" fmla="*/ 0 h 68"/>
                  <a:gd name="T6" fmla="*/ 0 w 10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68"/>
                  <a:gd name="T14" fmla="*/ 10 w 1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68">
                    <a:moveTo>
                      <a:pt x="0" y="68"/>
                    </a:moveTo>
                    <a:lnTo>
                      <a:pt x="10" y="1"/>
                    </a:lnTo>
                    <a:lnTo>
                      <a:pt x="6" y="0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3" name="Line 664"/>
              <p:cNvSpPr>
                <a:spLocks noChangeShapeType="1"/>
              </p:cNvSpPr>
              <p:nvPr/>
            </p:nvSpPr>
            <p:spPr bwMode="auto">
              <a:xfrm flipH="1" flipV="1">
                <a:off x="3420" y="252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4" name="Freeform 665"/>
              <p:cNvSpPr>
                <a:spLocks/>
              </p:cNvSpPr>
              <p:nvPr/>
            </p:nvSpPr>
            <p:spPr bwMode="auto">
              <a:xfrm>
                <a:off x="3388" y="2523"/>
                <a:ext cx="32" cy="26"/>
              </a:xfrm>
              <a:custGeom>
                <a:avLst/>
                <a:gdLst>
                  <a:gd name="T0" fmla="*/ 1 w 193"/>
                  <a:gd name="T1" fmla="*/ 1 h 153"/>
                  <a:gd name="T2" fmla="*/ 1 w 193"/>
                  <a:gd name="T3" fmla="*/ 0 h 153"/>
                  <a:gd name="T4" fmla="*/ 1 w 193"/>
                  <a:gd name="T5" fmla="*/ 0 h 153"/>
                  <a:gd name="T6" fmla="*/ 0 w 193"/>
                  <a:gd name="T7" fmla="*/ 0 h 153"/>
                  <a:gd name="T8" fmla="*/ 0 w 193"/>
                  <a:gd name="T9" fmla="*/ 0 h 153"/>
                  <a:gd name="T10" fmla="*/ 0 w 193"/>
                  <a:gd name="T11" fmla="*/ 1 h 153"/>
                  <a:gd name="T12" fmla="*/ 1 w 193"/>
                  <a:gd name="T13" fmla="*/ 1 h 1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3"/>
                  <a:gd name="T23" fmla="*/ 193 w 193"/>
                  <a:gd name="T24" fmla="*/ 153 h 1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3">
                    <a:moveTo>
                      <a:pt x="181" y="153"/>
                    </a:moveTo>
                    <a:lnTo>
                      <a:pt x="187" y="84"/>
                    </a:lnTo>
                    <a:lnTo>
                      <a:pt x="193" y="16"/>
                    </a:lnTo>
                    <a:lnTo>
                      <a:pt x="12" y="0"/>
                    </a:lnTo>
                    <a:lnTo>
                      <a:pt x="6" y="69"/>
                    </a:lnTo>
                    <a:lnTo>
                      <a:pt x="0" y="137"/>
                    </a:lnTo>
                    <a:lnTo>
                      <a:pt x="181" y="1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5" name="Freeform 666"/>
              <p:cNvSpPr>
                <a:spLocks/>
              </p:cNvSpPr>
              <p:nvPr/>
            </p:nvSpPr>
            <p:spPr bwMode="auto">
              <a:xfrm>
                <a:off x="3388" y="2523"/>
                <a:ext cx="32" cy="26"/>
              </a:xfrm>
              <a:custGeom>
                <a:avLst/>
                <a:gdLst>
                  <a:gd name="T0" fmla="*/ 1 w 193"/>
                  <a:gd name="T1" fmla="*/ 1 h 153"/>
                  <a:gd name="T2" fmla="*/ 1 w 193"/>
                  <a:gd name="T3" fmla="*/ 0 h 153"/>
                  <a:gd name="T4" fmla="*/ 1 w 193"/>
                  <a:gd name="T5" fmla="*/ 0 h 153"/>
                  <a:gd name="T6" fmla="*/ 0 w 193"/>
                  <a:gd name="T7" fmla="*/ 0 h 153"/>
                  <a:gd name="T8" fmla="*/ 0 w 193"/>
                  <a:gd name="T9" fmla="*/ 0 h 153"/>
                  <a:gd name="T10" fmla="*/ 0 w 193"/>
                  <a:gd name="T11" fmla="*/ 1 h 153"/>
                  <a:gd name="T12" fmla="*/ 1 w 193"/>
                  <a:gd name="T13" fmla="*/ 1 h 1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3"/>
                  <a:gd name="T23" fmla="*/ 193 w 193"/>
                  <a:gd name="T24" fmla="*/ 153 h 1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3">
                    <a:moveTo>
                      <a:pt x="181" y="153"/>
                    </a:moveTo>
                    <a:lnTo>
                      <a:pt x="187" y="84"/>
                    </a:lnTo>
                    <a:lnTo>
                      <a:pt x="193" y="16"/>
                    </a:lnTo>
                    <a:lnTo>
                      <a:pt x="12" y="0"/>
                    </a:lnTo>
                    <a:lnTo>
                      <a:pt x="6" y="69"/>
                    </a:lnTo>
                    <a:lnTo>
                      <a:pt x="0" y="137"/>
                    </a:lnTo>
                    <a:lnTo>
                      <a:pt x="181" y="15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6" name="Freeform 667"/>
              <p:cNvSpPr>
                <a:spLocks/>
              </p:cNvSpPr>
              <p:nvPr/>
            </p:nvSpPr>
            <p:spPr bwMode="auto">
              <a:xfrm>
                <a:off x="3389" y="2523"/>
                <a:ext cx="1" cy="12"/>
              </a:xfrm>
              <a:custGeom>
                <a:avLst/>
                <a:gdLst>
                  <a:gd name="T0" fmla="*/ 0 w 6"/>
                  <a:gd name="T1" fmla="*/ 0 h 69"/>
                  <a:gd name="T2" fmla="*/ 0 w 6"/>
                  <a:gd name="T3" fmla="*/ 0 h 69"/>
                  <a:gd name="T4" fmla="*/ 0 w 6"/>
                  <a:gd name="T5" fmla="*/ 0 h 69"/>
                  <a:gd name="T6" fmla="*/ 0 w 6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9"/>
                  <a:gd name="T14" fmla="*/ 6 w 6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9">
                    <a:moveTo>
                      <a:pt x="0" y="69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7" name="Line 668"/>
              <p:cNvSpPr>
                <a:spLocks noChangeShapeType="1"/>
              </p:cNvSpPr>
              <p:nvPr/>
            </p:nvSpPr>
            <p:spPr bwMode="auto">
              <a:xfrm flipH="1">
                <a:off x="3389" y="252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8" name="Freeform 669"/>
              <p:cNvSpPr>
                <a:spLocks/>
              </p:cNvSpPr>
              <p:nvPr/>
            </p:nvSpPr>
            <p:spPr bwMode="auto">
              <a:xfrm>
                <a:off x="3359" y="2522"/>
                <a:ext cx="30" cy="24"/>
              </a:xfrm>
              <a:custGeom>
                <a:avLst/>
                <a:gdLst>
                  <a:gd name="T0" fmla="*/ 1 w 185"/>
                  <a:gd name="T1" fmla="*/ 1 h 143"/>
                  <a:gd name="T2" fmla="*/ 1 w 185"/>
                  <a:gd name="T3" fmla="*/ 0 h 143"/>
                  <a:gd name="T4" fmla="*/ 1 w 185"/>
                  <a:gd name="T5" fmla="*/ 0 h 143"/>
                  <a:gd name="T6" fmla="*/ 0 w 185"/>
                  <a:gd name="T7" fmla="*/ 0 h 143"/>
                  <a:gd name="T8" fmla="*/ 0 w 185"/>
                  <a:gd name="T9" fmla="*/ 0 h 143"/>
                  <a:gd name="T10" fmla="*/ 0 w 185"/>
                  <a:gd name="T11" fmla="*/ 1 h 143"/>
                  <a:gd name="T12" fmla="*/ 1 w 185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43"/>
                  <a:gd name="T23" fmla="*/ 185 w 185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43">
                    <a:moveTo>
                      <a:pt x="181" y="143"/>
                    </a:moveTo>
                    <a:lnTo>
                      <a:pt x="183" y="75"/>
                    </a:lnTo>
                    <a:lnTo>
                      <a:pt x="185" y="6"/>
                    </a:lnTo>
                    <a:lnTo>
                      <a:pt x="4" y="0"/>
                    </a:lnTo>
                    <a:lnTo>
                      <a:pt x="2" y="69"/>
                    </a:lnTo>
                    <a:lnTo>
                      <a:pt x="0" y="137"/>
                    </a:lnTo>
                    <a:lnTo>
                      <a:pt x="181" y="1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09" name="Freeform 670"/>
              <p:cNvSpPr>
                <a:spLocks/>
              </p:cNvSpPr>
              <p:nvPr/>
            </p:nvSpPr>
            <p:spPr bwMode="auto">
              <a:xfrm>
                <a:off x="3359" y="2522"/>
                <a:ext cx="30" cy="24"/>
              </a:xfrm>
              <a:custGeom>
                <a:avLst/>
                <a:gdLst>
                  <a:gd name="T0" fmla="*/ 1 w 185"/>
                  <a:gd name="T1" fmla="*/ 1 h 143"/>
                  <a:gd name="T2" fmla="*/ 1 w 185"/>
                  <a:gd name="T3" fmla="*/ 0 h 143"/>
                  <a:gd name="T4" fmla="*/ 1 w 185"/>
                  <a:gd name="T5" fmla="*/ 0 h 143"/>
                  <a:gd name="T6" fmla="*/ 0 w 185"/>
                  <a:gd name="T7" fmla="*/ 0 h 143"/>
                  <a:gd name="T8" fmla="*/ 0 w 185"/>
                  <a:gd name="T9" fmla="*/ 0 h 143"/>
                  <a:gd name="T10" fmla="*/ 0 w 185"/>
                  <a:gd name="T11" fmla="*/ 1 h 143"/>
                  <a:gd name="T12" fmla="*/ 1 w 185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43"/>
                  <a:gd name="T23" fmla="*/ 185 w 185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43">
                    <a:moveTo>
                      <a:pt x="181" y="143"/>
                    </a:moveTo>
                    <a:lnTo>
                      <a:pt x="183" y="75"/>
                    </a:lnTo>
                    <a:lnTo>
                      <a:pt x="185" y="6"/>
                    </a:lnTo>
                    <a:lnTo>
                      <a:pt x="4" y="0"/>
                    </a:lnTo>
                    <a:lnTo>
                      <a:pt x="2" y="69"/>
                    </a:lnTo>
                    <a:lnTo>
                      <a:pt x="0" y="137"/>
                    </a:lnTo>
                    <a:lnTo>
                      <a:pt x="181" y="14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0" name="Freeform 671"/>
              <p:cNvSpPr>
                <a:spLocks/>
              </p:cNvSpPr>
              <p:nvPr/>
            </p:nvSpPr>
            <p:spPr bwMode="auto">
              <a:xfrm>
                <a:off x="3359" y="2522"/>
                <a:ext cx="1" cy="12"/>
              </a:xfrm>
              <a:custGeom>
                <a:avLst/>
                <a:gdLst>
                  <a:gd name="T0" fmla="*/ 0 w 4"/>
                  <a:gd name="T1" fmla="*/ 0 h 69"/>
                  <a:gd name="T2" fmla="*/ 0 w 4"/>
                  <a:gd name="T3" fmla="*/ 0 h 69"/>
                  <a:gd name="T4" fmla="*/ 0 w 4"/>
                  <a:gd name="T5" fmla="*/ 0 h 69"/>
                  <a:gd name="T6" fmla="*/ 0 w 4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69"/>
                  <a:gd name="T14" fmla="*/ 4 w 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69">
                    <a:moveTo>
                      <a:pt x="2" y="69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1" name="Line 672"/>
              <p:cNvSpPr>
                <a:spLocks noChangeShapeType="1"/>
              </p:cNvSpPr>
              <p:nvPr/>
            </p:nvSpPr>
            <p:spPr bwMode="auto">
              <a:xfrm flipH="1">
                <a:off x="3359" y="252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2" name="Freeform 673"/>
              <p:cNvSpPr>
                <a:spLocks/>
              </p:cNvSpPr>
              <p:nvPr/>
            </p:nvSpPr>
            <p:spPr bwMode="auto">
              <a:xfrm>
                <a:off x="3329" y="2522"/>
                <a:ext cx="30" cy="24"/>
              </a:xfrm>
              <a:custGeom>
                <a:avLst/>
                <a:gdLst>
                  <a:gd name="T0" fmla="*/ 1 w 184"/>
                  <a:gd name="T1" fmla="*/ 1 h 143"/>
                  <a:gd name="T2" fmla="*/ 1 w 184"/>
                  <a:gd name="T3" fmla="*/ 0 h 143"/>
                  <a:gd name="T4" fmla="*/ 1 w 184"/>
                  <a:gd name="T5" fmla="*/ 0 h 143"/>
                  <a:gd name="T6" fmla="*/ 0 w 184"/>
                  <a:gd name="T7" fmla="*/ 0 h 143"/>
                  <a:gd name="T8" fmla="*/ 0 w 184"/>
                  <a:gd name="T9" fmla="*/ 0 h 143"/>
                  <a:gd name="T10" fmla="*/ 0 w 184"/>
                  <a:gd name="T11" fmla="*/ 1 h 143"/>
                  <a:gd name="T12" fmla="*/ 1 w 184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43"/>
                  <a:gd name="T23" fmla="*/ 184 w 184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43">
                    <a:moveTo>
                      <a:pt x="184" y="137"/>
                    </a:moveTo>
                    <a:lnTo>
                      <a:pt x="182" y="69"/>
                    </a:lnTo>
                    <a:lnTo>
                      <a:pt x="180" y="0"/>
                    </a:lnTo>
                    <a:lnTo>
                      <a:pt x="0" y="6"/>
                    </a:lnTo>
                    <a:lnTo>
                      <a:pt x="2" y="75"/>
                    </a:lnTo>
                    <a:lnTo>
                      <a:pt x="4" y="143"/>
                    </a:lnTo>
                    <a:lnTo>
                      <a:pt x="184" y="1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3" name="Freeform 674"/>
              <p:cNvSpPr>
                <a:spLocks/>
              </p:cNvSpPr>
              <p:nvPr/>
            </p:nvSpPr>
            <p:spPr bwMode="auto">
              <a:xfrm>
                <a:off x="3329" y="2522"/>
                <a:ext cx="30" cy="24"/>
              </a:xfrm>
              <a:custGeom>
                <a:avLst/>
                <a:gdLst>
                  <a:gd name="T0" fmla="*/ 1 w 184"/>
                  <a:gd name="T1" fmla="*/ 1 h 143"/>
                  <a:gd name="T2" fmla="*/ 1 w 184"/>
                  <a:gd name="T3" fmla="*/ 0 h 143"/>
                  <a:gd name="T4" fmla="*/ 1 w 184"/>
                  <a:gd name="T5" fmla="*/ 0 h 143"/>
                  <a:gd name="T6" fmla="*/ 0 w 184"/>
                  <a:gd name="T7" fmla="*/ 0 h 143"/>
                  <a:gd name="T8" fmla="*/ 0 w 184"/>
                  <a:gd name="T9" fmla="*/ 0 h 143"/>
                  <a:gd name="T10" fmla="*/ 0 w 184"/>
                  <a:gd name="T11" fmla="*/ 1 h 143"/>
                  <a:gd name="T12" fmla="*/ 1 w 184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43"/>
                  <a:gd name="T23" fmla="*/ 184 w 184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43">
                    <a:moveTo>
                      <a:pt x="184" y="137"/>
                    </a:moveTo>
                    <a:lnTo>
                      <a:pt x="182" y="69"/>
                    </a:lnTo>
                    <a:lnTo>
                      <a:pt x="180" y="0"/>
                    </a:lnTo>
                    <a:lnTo>
                      <a:pt x="0" y="6"/>
                    </a:lnTo>
                    <a:lnTo>
                      <a:pt x="2" y="75"/>
                    </a:lnTo>
                    <a:lnTo>
                      <a:pt x="4" y="143"/>
                    </a:lnTo>
                    <a:lnTo>
                      <a:pt x="184" y="1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4" name="Freeform 675"/>
              <p:cNvSpPr>
                <a:spLocks/>
              </p:cNvSpPr>
              <p:nvPr/>
            </p:nvSpPr>
            <p:spPr bwMode="auto">
              <a:xfrm>
                <a:off x="3328" y="2523"/>
                <a:ext cx="1" cy="12"/>
              </a:xfrm>
              <a:custGeom>
                <a:avLst/>
                <a:gdLst>
                  <a:gd name="T0" fmla="*/ 0 w 6"/>
                  <a:gd name="T1" fmla="*/ 0 h 69"/>
                  <a:gd name="T2" fmla="*/ 0 w 6"/>
                  <a:gd name="T3" fmla="*/ 0 h 69"/>
                  <a:gd name="T4" fmla="*/ 0 w 6"/>
                  <a:gd name="T5" fmla="*/ 0 h 69"/>
                  <a:gd name="T6" fmla="*/ 0 w 6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9"/>
                  <a:gd name="T14" fmla="*/ 6 w 6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9">
                    <a:moveTo>
                      <a:pt x="6" y="69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6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5" name="Line 676"/>
              <p:cNvSpPr>
                <a:spLocks noChangeShapeType="1"/>
              </p:cNvSpPr>
              <p:nvPr/>
            </p:nvSpPr>
            <p:spPr bwMode="auto">
              <a:xfrm flipH="1">
                <a:off x="3328" y="252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6" name="Freeform 677"/>
              <p:cNvSpPr>
                <a:spLocks/>
              </p:cNvSpPr>
              <p:nvPr/>
            </p:nvSpPr>
            <p:spPr bwMode="auto">
              <a:xfrm>
                <a:off x="3298" y="2523"/>
                <a:ext cx="32" cy="26"/>
              </a:xfrm>
              <a:custGeom>
                <a:avLst/>
                <a:gdLst>
                  <a:gd name="T0" fmla="*/ 1 w 193"/>
                  <a:gd name="T1" fmla="*/ 1 h 153"/>
                  <a:gd name="T2" fmla="*/ 1 w 193"/>
                  <a:gd name="T3" fmla="*/ 0 h 153"/>
                  <a:gd name="T4" fmla="*/ 1 w 193"/>
                  <a:gd name="T5" fmla="*/ 0 h 153"/>
                  <a:gd name="T6" fmla="*/ 0 w 193"/>
                  <a:gd name="T7" fmla="*/ 0 h 153"/>
                  <a:gd name="T8" fmla="*/ 0 w 193"/>
                  <a:gd name="T9" fmla="*/ 0 h 153"/>
                  <a:gd name="T10" fmla="*/ 0 w 193"/>
                  <a:gd name="T11" fmla="*/ 1 h 153"/>
                  <a:gd name="T12" fmla="*/ 1 w 193"/>
                  <a:gd name="T13" fmla="*/ 1 h 1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3"/>
                  <a:gd name="T23" fmla="*/ 193 w 193"/>
                  <a:gd name="T24" fmla="*/ 153 h 1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3">
                    <a:moveTo>
                      <a:pt x="193" y="137"/>
                    </a:moveTo>
                    <a:lnTo>
                      <a:pt x="187" y="69"/>
                    </a:lnTo>
                    <a:lnTo>
                      <a:pt x="181" y="0"/>
                    </a:lnTo>
                    <a:lnTo>
                      <a:pt x="0" y="16"/>
                    </a:lnTo>
                    <a:lnTo>
                      <a:pt x="6" y="84"/>
                    </a:lnTo>
                    <a:lnTo>
                      <a:pt x="12" y="153"/>
                    </a:lnTo>
                    <a:lnTo>
                      <a:pt x="193" y="1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7" name="Freeform 678"/>
              <p:cNvSpPr>
                <a:spLocks/>
              </p:cNvSpPr>
              <p:nvPr/>
            </p:nvSpPr>
            <p:spPr bwMode="auto">
              <a:xfrm>
                <a:off x="3298" y="2523"/>
                <a:ext cx="32" cy="26"/>
              </a:xfrm>
              <a:custGeom>
                <a:avLst/>
                <a:gdLst>
                  <a:gd name="T0" fmla="*/ 1 w 193"/>
                  <a:gd name="T1" fmla="*/ 1 h 153"/>
                  <a:gd name="T2" fmla="*/ 1 w 193"/>
                  <a:gd name="T3" fmla="*/ 0 h 153"/>
                  <a:gd name="T4" fmla="*/ 1 w 193"/>
                  <a:gd name="T5" fmla="*/ 0 h 153"/>
                  <a:gd name="T6" fmla="*/ 0 w 193"/>
                  <a:gd name="T7" fmla="*/ 0 h 153"/>
                  <a:gd name="T8" fmla="*/ 0 w 193"/>
                  <a:gd name="T9" fmla="*/ 0 h 153"/>
                  <a:gd name="T10" fmla="*/ 0 w 193"/>
                  <a:gd name="T11" fmla="*/ 1 h 153"/>
                  <a:gd name="T12" fmla="*/ 1 w 193"/>
                  <a:gd name="T13" fmla="*/ 1 h 1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3"/>
                  <a:gd name="T23" fmla="*/ 193 w 193"/>
                  <a:gd name="T24" fmla="*/ 153 h 1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3">
                    <a:moveTo>
                      <a:pt x="193" y="137"/>
                    </a:moveTo>
                    <a:lnTo>
                      <a:pt x="187" y="69"/>
                    </a:lnTo>
                    <a:lnTo>
                      <a:pt x="181" y="0"/>
                    </a:lnTo>
                    <a:lnTo>
                      <a:pt x="0" y="16"/>
                    </a:lnTo>
                    <a:lnTo>
                      <a:pt x="6" y="84"/>
                    </a:lnTo>
                    <a:lnTo>
                      <a:pt x="12" y="153"/>
                    </a:lnTo>
                    <a:lnTo>
                      <a:pt x="193" y="1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8" name="Freeform 679"/>
              <p:cNvSpPr>
                <a:spLocks/>
              </p:cNvSpPr>
              <p:nvPr/>
            </p:nvSpPr>
            <p:spPr bwMode="auto">
              <a:xfrm>
                <a:off x="3297" y="2526"/>
                <a:ext cx="2" cy="11"/>
              </a:xfrm>
              <a:custGeom>
                <a:avLst/>
                <a:gdLst>
                  <a:gd name="T0" fmla="*/ 0 w 10"/>
                  <a:gd name="T1" fmla="*/ 0 h 68"/>
                  <a:gd name="T2" fmla="*/ 0 w 10"/>
                  <a:gd name="T3" fmla="*/ 0 h 68"/>
                  <a:gd name="T4" fmla="*/ 0 w 10"/>
                  <a:gd name="T5" fmla="*/ 0 h 68"/>
                  <a:gd name="T6" fmla="*/ 0 w 10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68"/>
                  <a:gd name="T14" fmla="*/ 10 w 1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68">
                    <a:moveTo>
                      <a:pt x="10" y="68"/>
                    </a:moveTo>
                    <a:lnTo>
                      <a:pt x="4" y="0"/>
                    </a:lnTo>
                    <a:lnTo>
                      <a:pt x="0" y="1"/>
                    </a:lnTo>
                    <a:lnTo>
                      <a:pt x="10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19" name="Line 680"/>
              <p:cNvSpPr>
                <a:spLocks noChangeShapeType="1"/>
              </p:cNvSpPr>
              <p:nvPr/>
            </p:nvSpPr>
            <p:spPr bwMode="auto">
              <a:xfrm flipH="1">
                <a:off x="3297" y="252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0" name="Freeform 681"/>
              <p:cNvSpPr>
                <a:spLocks/>
              </p:cNvSpPr>
              <p:nvPr/>
            </p:nvSpPr>
            <p:spPr bwMode="auto">
              <a:xfrm>
                <a:off x="3267" y="2526"/>
                <a:ext cx="34" cy="27"/>
              </a:xfrm>
              <a:custGeom>
                <a:avLst/>
                <a:gdLst>
                  <a:gd name="T0" fmla="*/ 1 w 199"/>
                  <a:gd name="T1" fmla="*/ 1 h 161"/>
                  <a:gd name="T2" fmla="*/ 1 w 199"/>
                  <a:gd name="T3" fmla="*/ 0 h 161"/>
                  <a:gd name="T4" fmla="*/ 1 w 199"/>
                  <a:gd name="T5" fmla="*/ 0 h 161"/>
                  <a:gd name="T6" fmla="*/ 0 w 199"/>
                  <a:gd name="T7" fmla="*/ 0 h 161"/>
                  <a:gd name="T8" fmla="*/ 0 w 199"/>
                  <a:gd name="T9" fmla="*/ 1 h 161"/>
                  <a:gd name="T10" fmla="*/ 0 w 199"/>
                  <a:gd name="T11" fmla="*/ 1 h 161"/>
                  <a:gd name="T12" fmla="*/ 1 w 199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199" y="135"/>
                    </a:moveTo>
                    <a:lnTo>
                      <a:pt x="189" y="67"/>
                    </a:lnTo>
                    <a:lnTo>
                      <a:pt x="179" y="0"/>
                    </a:lnTo>
                    <a:lnTo>
                      <a:pt x="0" y="26"/>
                    </a:lnTo>
                    <a:lnTo>
                      <a:pt x="10" y="94"/>
                    </a:lnTo>
                    <a:lnTo>
                      <a:pt x="20" y="161"/>
                    </a:lnTo>
                    <a:lnTo>
                      <a:pt x="199" y="1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1" name="Freeform 682"/>
              <p:cNvSpPr>
                <a:spLocks/>
              </p:cNvSpPr>
              <p:nvPr/>
            </p:nvSpPr>
            <p:spPr bwMode="auto">
              <a:xfrm>
                <a:off x="3267" y="2526"/>
                <a:ext cx="34" cy="27"/>
              </a:xfrm>
              <a:custGeom>
                <a:avLst/>
                <a:gdLst>
                  <a:gd name="T0" fmla="*/ 1 w 199"/>
                  <a:gd name="T1" fmla="*/ 1 h 161"/>
                  <a:gd name="T2" fmla="*/ 1 w 199"/>
                  <a:gd name="T3" fmla="*/ 0 h 161"/>
                  <a:gd name="T4" fmla="*/ 1 w 199"/>
                  <a:gd name="T5" fmla="*/ 0 h 161"/>
                  <a:gd name="T6" fmla="*/ 0 w 199"/>
                  <a:gd name="T7" fmla="*/ 0 h 161"/>
                  <a:gd name="T8" fmla="*/ 0 w 199"/>
                  <a:gd name="T9" fmla="*/ 1 h 161"/>
                  <a:gd name="T10" fmla="*/ 0 w 199"/>
                  <a:gd name="T11" fmla="*/ 1 h 161"/>
                  <a:gd name="T12" fmla="*/ 1 w 199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199" y="135"/>
                    </a:moveTo>
                    <a:lnTo>
                      <a:pt x="189" y="67"/>
                    </a:lnTo>
                    <a:lnTo>
                      <a:pt x="179" y="0"/>
                    </a:lnTo>
                    <a:lnTo>
                      <a:pt x="0" y="26"/>
                    </a:lnTo>
                    <a:lnTo>
                      <a:pt x="10" y="94"/>
                    </a:lnTo>
                    <a:lnTo>
                      <a:pt x="20" y="161"/>
                    </a:lnTo>
                    <a:lnTo>
                      <a:pt x="199" y="13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2" name="Freeform 683"/>
              <p:cNvSpPr>
                <a:spLocks/>
              </p:cNvSpPr>
              <p:nvPr/>
            </p:nvSpPr>
            <p:spPr bwMode="auto">
              <a:xfrm>
                <a:off x="3267" y="2530"/>
                <a:ext cx="2" cy="12"/>
              </a:xfrm>
              <a:custGeom>
                <a:avLst/>
                <a:gdLst>
                  <a:gd name="T0" fmla="*/ 0 w 13"/>
                  <a:gd name="T1" fmla="*/ 0 h 68"/>
                  <a:gd name="T2" fmla="*/ 0 w 13"/>
                  <a:gd name="T3" fmla="*/ 0 h 68"/>
                  <a:gd name="T4" fmla="*/ 0 w 13"/>
                  <a:gd name="T5" fmla="*/ 0 h 68"/>
                  <a:gd name="T6" fmla="*/ 0 w 13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8"/>
                  <a:gd name="T14" fmla="*/ 13 w 13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8">
                    <a:moveTo>
                      <a:pt x="13" y="68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3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3" name="Line 684"/>
              <p:cNvSpPr>
                <a:spLocks noChangeShapeType="1"/>
              </p:cNvSpPr>
              <p:nvPr/>
            </p:nvSpPr>
            <p:spPr bwMode="auto">
              <a:xfrm flipH="1">
                <a:off x="3267" y="25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4" name="Freeform 685"/>
              <p:cNvSpPr>
                <a:spLocks/>
              </p:cNvSpPr>
              <p:nvPr/>
            </p:nvSpPr>
            <p:spPr bwMode="auto">
              <a:xfrm>
                <a:off x="3237" y="2530"/>
                <a:ext cx="34" cy="29"/>
              </a:xfrm>
              <a:custGeom>
                <a:avLst/>
                <a:gdLst>
                  <a:gd name="T0" fmla="*/ 1 w 203"/>
                  <a:gd name="T1" fmla="*/ 1 h 171"/>
                  <a:gd name="T2" fmla="*/ 1 w 203"/>
                  <a:gd name="T3" fmla="*/ 0 h 171"/>
                  <a:gd name="T4" fmla="*/ 1 w 203"/>
                  <a:gd name="T5" fmla="*/ 0 h 171"/>
                  <a:gd name="T6" fmla="*/ 0 w 203"/>
                  <a:gd name="T7" fmla="*/ 0 h 171"/>
                  <a:gd name="T8" fmla="*/ 0 w 203"/>
                  <a:gd name="T9" fmla="*/ 1 h 171"/>
                  <a:gd name="T10" fmla="*/ 0 w 203"/>
                  <a:gd name="T11" fmla="*/ 1 h 171"/>
                  <a:gd name="T12" fmla="*/ 1 w 203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71"/>
                  <a:gd name="T23" fmla="*/ 203 w 203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71">
                    <a:moveTo>
                      <a:pt x="203" y="135"/>
                    </a:moveTo>
                    <a:lnTo>
                      <a:pt x="190" y="68"/>
                    </a:lnTo>
                    <a:lnTo>
                      <a:pt x="177" y="0"/>
                    </a:lnTo>
                    <a:lnTo>
                      <a:pt x="0" y="36"/>
                    </a:lnTo>
                    <a:lnTo>
                      <a:pt x="13" y="103"/>
                    </a:lnTo>
                    <a:lnTo>
                      <a:pt x="26" y="171"/>
                    </a:lnTo>
                    <a:lnTo>
                      <a:pt x="203" y="1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5" name="Freeform 686"/>
              <p:cNvSpPr>
                <a:spLocks/>
              </p:cNvSpPr>
              <p:nvPr/>
            </p:nvSpPr>
            <p:spPr bwMode="auto">
              <a:xfrm>
                <a:off x="3237" y="2530"/>
                <a:ext cx="34" cy="29"/>
              </a:xfrm>
              <a:custGeom>
                <a:avLst/>
                <a:gdLst>
                  <a:gd name="T0" fmla="*/ 1 w 203"/>
                  <a:gd name="T1" fmla="*/ 1 h 171"/>
                  <a:gd name="T2" fmla="*/ 1 w 203"/>
                  <a:gd name="T3" fmla="*/ 0 h 171"/>
                  <a:gd name="T4" fmla="*/ 1 w 203"/>
                  <a:gd name="T5" fmla="*/ 0 h 171"/>
                  <a:gd name="T6" fmla="*/ 0 w 203"/>
                  <a:gd name="T7" fmla="*/ 0 h 171"/>
                  <a:gd name="T8" fmla="*/ 0 w 203"/>
                  <a:gd name="T9" fmla="*/ 1 h 171"/>
                  <a:gd name="T10" fmla="*/ 0 w 203"/>
                  <a:gd name="T11" fmla="*/ 1 h 171"/>
                  <a:gd name="T12" fmla="*/ 1 w 203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71"/>
                  <a:gd name="T23" fmla="*/ 203 w 203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71">
                    <a:moveTo>
                      <a:pt x="203" y="135"/>
                    </a:moveTo>
                    <a:lnTo>
                      <a:pt x="190" y="68"/>
                    </a:lnTo>
                    <a:lnTo>
                      <a:pt x="177" y="0"/>
                    </a:lnTo>
                    <a:lnTo>
                      <a:pt x="0" y="36"/>
                    </a:lnTo>
                    <a:lnTo>
                      <a:pt x="13" y="103"/>
                    </a:lnTo>
                    <a:lnTo>
                      <a:pt x="26" y="171"/>
                    </a:lnTo>
                    <a:lnTo>
                      <a:pt x="203" y="13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6" name="Freeform 687"/>
              <p:cNvSpPr>
                <a:spLocks/>
              </p:cNvSpPr>
              <p:nvPr/>
            </p:nvSpPr>
            <p:spPr bwMode="auto">
              <a:xfrm>
                <a:off x="3237" y="2536"/>
                <a:ext cx="3" cy="12"/>
              </a:xfrm>
              <a:custGeom>
                <a:avLst/>
                <a:gdLst>
                  <a:gd name="T0" fmla="*/ 0 w 17"/>
                  <a:gd name="T1" fmla="*/ 0 h 67"/>
                  <a:gd name="T2" fmla="*/ 0 w 17"/>
                  <a:gd name="T3" fmla="*/ 0 h 67"/>
                  <a:gd name="T4" fmla="*/ 0 w 17"/>
                  <a:gd name="T5" fmla="*/ 0 h 67"/>
                  <a:gd name="T6" fmla="*/ 0 w 17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7"/>
                  <a:gd name="T14" fmla="*/ 17 w 17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7">
                    <a:moveTo>
                      <a:pt x="17" y="67"/>
                    </a:moveTo>
                    <a:lnTo>
                      <a:pt x="4" y="0"/>
                    </a:lnTo>
                    <a:lnTo>
                      <a:pt x="0" y="1"/>
                    </a:lnTo>
                    <a:lnTo>
                      <a:pt x="17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7" name="Line 688"/>
              <p:cNvSpPr>
                <a:spLocks noChangeShapeType="1"/>
              </p:cNvSpPr>
              <p:nvPr/>
            </p:nvSpPr>
            <p:spPr bwMode="auto">
              <a:xfrm flipH="1">
                <a:off x="3237" y="253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8" name="Freeform 689"/>
              <p:cNvSpPr>
                <a:spLocks/>
              </p:cNvSpPr>
              <p:nvPr/>
            </p:nvSpPr>
            <p:spPr bwMode="auto">
              <a:xfrm>
                <a:off x="3207" y="2537"/>
                <a:ext cx="35" cy="30"/>
              </a:xfrm>
              <a:custGeom>
                <a:avLst/>
                <a:gdLst>
                  <a:gd name="T0" fmla="*/ 1 w 209"/>
                  <a:gd name="T1" fmla="*/ 1 h 180"/>
                  <a:gd name="T2" fmla="*/ 1 w 209"/>
                  <a:gd name="T3" fmla="*/ 0 h 180"/>
                  <a:gd name="T4" fmla="*/ 1 w 209"/>
                  <a:gd name="T5" fmla="*/ 0 h 180"/>
                  <a:gd name="T6" fmla="*/ 0 w 209"/>
                  <a:gd name="T7" fmla="*/ 0 h 180"/>
                  <a:gd name="T8" fmla="*/ 0 w 209"/>
                  <a:gd name="T9" fmla="*/ 0 h 180"/>
                  <a:gd name="T10" fmla="*/ 0 w 209"/>
                  <a:gd name="T11" fmla="*/ 1 h 180"/>
                  <a:gd name="T12" fmla="*/ 1 w 209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9"/>
                  <a:gd name="T22" fmla="*/ 0 h 180"/>
                  <a:gd name="T23" fmla="*/ 209 w 209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9" h="180">
                    <a:moveTo>
                      <a:pt x="209" y="133"/>
                    </a:moveTo>
                    <a:lnTo>
                      <a:pt x="192" y="66"/>
                    </a:lnTo>
                    <a:lnTo>
                      <a:pt x="175" y="0"/>
                    </a:lnTo>
                    <a:lnTo>
                      <a:pt x="0" y="47"/>
                    </a:lnTo>
                    <a:lnTo>
                      <a:pt x="17" y="114"/>
                    </a:lnTo>
                    <a:lnTo>
                      <a:pt x="35" y="180"/>
                    </a:lnTo>
                    <a:lnTo>
                      <a:pt x="209" y="13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9" name="Freeform 690"/>
              <p:cNvSpPr>
                <a:spLocks/>
              </p:cNvSpPr>
              <p:nvPr/>
            </p:nvSpPr>
            <p:spPr bwMode="auto">
              <a:xfrm>
                <a:off x="3207" y="2537"/>
                <a:ext cx="35" cy="30"/>
              </a:xfrm>
              <a:custGeom>
                <a:avLst/>
                <a:gdLst>
                  <a:gd name="T0" fmla="*/ 1 w 209"/>
                  <a:gd name="T1" fmla="*/ 1 h 180"/>
                  <a:gd name="T2" fmla="*/ 1 w 209"/>
                  <a:gd name="T3" fmla="*/ 0 h 180"/>
                  <a:gd name="T4" fmla="*/ 1 w 209"/>
                  <a:gd name="T5" fmla="*/ 0 h 180"/>
                  <a:gd name="T6" fmla="*/ 0 w 209"/>
                  <a:gd name="T7" fmla="*/ 0 h 180"/>
                  <a:gd name="T8" fmla="*/ 0 w 209"/>
                  <a:gd name="T9" fmla="*/ 0 h 180"/>
                  <a:gd name="T10" fmla="*/ 0 w 209"/>
                  <a:gd name="T11" fmla="*/ 1 h 180"/>
                  <a:gd name="T12" fmla="*/ 1 w 209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9"/>
                  <a:gd name="T22" fmla="*/ 0 h 180"/>
                  <a:gd name="T23" fmla="*/ 209 w 209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9" h="180">
                    <a:moveTo>
                      <a:pt x="209" y="133"/>
                    </a:moveTo>
                    <a:lnTo>
                      <a:pt x="192" y="66"/>
                    </a:lnTo>
                    <a:lnTo>
                      <a:pt x="175" y="0"/>
                    </a:lnTo>
                    <a:lnTo>
                      <a:pt x="0" y="47"/>
                    </a:lnTo>
                    <a:lnTo>
                      <a:pt x="17" y="114"/>
                    </a:lnTo>
                    <a:lnTo>
                      <a:pt x="35" y="180"/>
                    </a:lnTo>
                    <a:lnTo>
                      <a:pt x="209" y="13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0" name="Freeform 691"/>
              <p:cNvSpPr>
                <a:spLocks/>
              </p:cNvSpPr>
              <p:nvPr/>
            </p:nvSpPr>
            <p:spPr bwMode="auto">
              <a:xfrm>
                <a:off x="3207" y="2544"/>
                <a:ext cx="3" cy="11"/>
              </a:xfrm>
              <a:custGeom>
                <a:avLst/>
                <a:gdLst>
                  <a:gd name="T0" fmla="*/ 0 w 21"/>
                  <a:gd name="T1" fmla="*/ 0 h 67"/>
                  <a:gd name="T2" fmla="*/ 0 w 21"/>
                  <a:gd name="T3" fmla="*/ 0 h 67"/>
                  <a:gd name="T4" fmla="*/ 0 w 21"/>
                  <a:gd name="T5" fmla="*/ 0 h 67"/>
                  <a:gd name="T6" fmla="*/ 0 w 21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67"/>
                  <a:gd name="T14" fmla="*/ 21 w 21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67">
                    <a:moveTo>
                      <a:pt x="21" y="67"/>
                    </a:moveTo>
                    <a:lnTo>
                      <a:pt x="4" y="0"/>
                    </a:lnTo>
                    <a:lnTo>
                      <a:pt x="0" y="1"/>
                    </a:lnTo>
                    <a:lnTo>
                      <a:pt x="21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1" name="Line 692"/>
              <p:cNvSpPr>
                <a:spLocks noChangeShapeType="1"/>
              </p:cNvSpPr>
              <p:nvPr/>
            </p:nvSpPr>
            <p:spPr bwMode="auto">
              <a:xfrm flipH="1">
                <a:off x="3207" y="25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2" name="Freeform 693"/>
              <p:cNvSpPr>
                <a:spLocks/>
              </p:cNvSpPr>
              <p:nvPr/>
            </p:nvSpPr>
            <p:spPr bwMode="auto">
              <a:xfrm>
                <a:off x="3178" y="2545"/>
                <a:ext cx="36" cy="31"/>
              </a:xfrm>
              <a:custGeom>
                <a:avLst/>
                <a:gdLst>
                  <a:gd name="T0" fmla="*/ 1 w 215"/>
                  <a:gd name="T1" fmla="*/ 1 h 188"/>
                  <a:gd name="T2" fmla="*/ 1 w 215"/>
                  <a:gd name="T3" fmla="*/ 0 h 188"/>
                  <a:gd name="T4" fmla="*/ 1 w 215"/>
                  <a:gd name="T5" fmla="*/ 0 h 188"/>
                  <a:gd name="T6" fmla="*/ 0 w 215"/>
                  <a:gd name="T7" fmla="*/ 0 h 188"/>
                  <a:gd name="T8" fmla="*/ 0 w 215"/>
                  <a:gd name="T9" fmla="*/ 0 h 188"/>
                  <a:gd name="T10" fmla="*/ 0 w 215"/>
                  <a:gd name="T11" fmla="*/ 1 h 188"/>
                  <a:gd name="T12" fmla="*/ 1 w 215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8"/>
                  <a:gd name="T23" fmla="*/ 215 w 215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8">
                    <a:moveTo>
                      <a:pt x="215" y="131"/>
                    </a:moveTo>
                    <a:lnTo>
                      <a:pt x="193" y="66"/>
                    </a:lnTo>
                    <a:lnTo>
                      <a:pt x="172" y="0"/>
                    </a:lnTo>
                    <a:lnTo>
                      <a:pt x="0" y="57"/>
                    </a:lnTo>
                    <a:lnTo>
                      <a:pt x="21" y="123"/>
                    </a:lnTo>
                    <a:lnTo>
                      <a:pt x="43" y="188"/>
                    </a:lnTo>
                    <a:lnTo>
                      <a:pt x="215" y="1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3" name="Freeform 694"/>
              <p:cNvSpPr>
                <a:spLocks/>
              </p:cNvSpPr>
              <p:nvPr/>
            </p:nvSpPr>
            <p:spPr bwMode="auto">
              <a:xfrm>
                <a:off x="3178" y="2545"/>
                <a:ext cx="36" cy="31"/>
              </a:xfrm>
              <a:custGeom>
                <a:avLst/>
                <a:gdLst>
                  <a:gd name="T0" fmla="*/ 1 w 215"/>
                  <a:gd name="T1" fmla="*/ 1 h 188"/>
                  <a:gd name="T2" fmla="*/ 1 w 215"/>
                  <a:gd name="T3" fmla="*/ 0 h 188"/>
                  <a:gd name="T4" fmla="*/ 1 w 215"/>
                  <a:gd name="T5" fmla="*/ 0 h 188"/>
                  <a:gd name="T6" fmla="*/ 0 w 215"/>
                  <a:gd name="T7" fmla="*/ 0 h 188"/>
                  <a:gd name="T8" fmla="*/ 0 w 215"/>
                  <a:gd name="T9" fmla="*/ 0 h 188"/>
                  <a:gd name="T10" fmla="*/ 0 w 215"/>
                  <a:gd name="T11" fmla="*/ 1 h 188"/>
                  <a:gd name="T12" fmla="*/ 1 w 215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8"/>
                  <a:gd name="T23" fmla="*/ 215 w 215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8">
                    <a:moveTo>
                      <a:pt x="215" y="131"/>
                    </a:moveTo>
                    <a:lnTo>
                      <a:pt x="193" y="66"/>
                    </a:lnTo>
                    <a:lnTo>
                      <a:pt x="172" y="0"/>
                    </a:lnTo>
                    <a:lnTo>
                      <a:pt x="0" y="57"/>
                    </a:lnTo>
                    <a:lnTo>
                      <a:pt x="21" y="123"/>
                    </a:lnTo>
                    <a:lnTo>
                      <a:pt x="43" y="188"/>
                    </a:lnTo>
                    <a:lnTo>
                      <a:pt x="215" y="13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4" name="Freeform 695"/>
              <p:cNvSpPr>
                <a:spLocks/>
              </p:cNvSpPr>
              <p:nvPr/>
            </p:nvSpPr>
            <p:spPr bwMode="auto">
              <a:xfrm>
                <a:off x="3177" y="2554"/>
                <a:ext cx="5" cy="11"/>
              </a:xfrm>
              <a:custGeom>
                <a:avLst/>
                <a:gdLst>
                  <a:gd name="T0" fmla="*/ 0 w 25"/>
                  <a:gd name="T1" fmla="*/ 0 h 66"/>
                  <a:gd name="T2" fmla="*/ 0 w 25"/>
                  <a:gd name="T3" fmla="*/ 0 h 66"/>
                  <a:gd name="T4" fmla="*/ 0 w 25"/>
                  <a:gd name="T5" fmla="*/ 0 h 66"/>
                  <a:gd name="T6" fmla="*/ 0 w 25"/>
                  <a:gd name="T7" fmla="*/ 0 h 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66"/>
                  <a:gd name="T14" fmla="*/ 25 w 25"/>
                  <a:gd name="T15" fmla="*/ 66 h 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66">
                    <a:moveTo>
                      <a:pt x="25" y="66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5" name="Line 696"/>
              <p:cNvSpPr>
                <a:spLocks noChangeShapeType="1"/>
              </p:cNvSpPr>
              <p:nvPr/>
            </p:nvSpPr>
            <p:spPr bwMode="auto">
              <a:xfrm flipH="1">
                <a:off x="3177" y="255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6" name="Freeform 697"/>
              <p:cNvSpPr>
                <a:spLocks/>
              </p:cNvSpPr>
              <p:nvPr/>
            </p:nvSpPr>
            <p:spPr bwMode="auto">
              <a:xfrm>
                <a:off x="3150" y="2554"/>
                <a:ext cx="36" cy="33"/>
              </a:xfrm>
              <a:custGeom>
                <a:avLst/>
                <a:gdLst>
                  <a:gd name="T0" fmla="*/ 1 w 219"/>
                  <a:gd name="T1" fmla="*/ 1 h 194"/>
                  <a:gd name="T2" fmla="*/ 1 w 219"/>
                  <a:gd name="T3" fmla="*/ 0 h 194"/>
                  <a:gd name="T4" fmla="*/ 1 w 219"/>
                  <a:gd name="T5" fmla="*/ 0 h 194"/>
                  <a:gd name="T6" fmla="*/ 0 w 219"/>
                  <a:gd name="T7" fmla="*/ 0 h 194"/>
                  <a:gd name="T8" fmla="*/ 0 w 219"/>
                  <a:gd name="T9" fmla="*/ 1 h 194"/>
                  <a:gd name="T10" fmla="*/ 0 w 219"/>
                  <a:gd name="T11" fmla="*/ 1 h 194"/>
                  <a:gd name="T12" fmla="*/ 1 w 219"/>
                  <a:gd name="T13" fmla="*/ 1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219" y="127"/>
                    </a:moveTo>
                    <a:lnTo>
                      <a:pt x="193" y="64"/>
                    </a:lnTo>
                    <a:lnTo>
                      <a:pt x="168" y="0"/>
                    </a:lnTo>
                    <a:lnTo>
                      <a:pt x="0" y="67"/>
                    </a:lnTo>
                    <a:lnTo>
                      <a:pt x="26" y="130"/>
                    </a:lnTo>
                    <a:lnTo>
                      <a:pt x="51" y="194"/>
                    </a:lnTo>
                    <a:lnTo>
                      <a:pt x="219" y="1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7" name="Freeform 698"/>
              <p:cNvSpPr>
                <a:spLocks/>
              </p:cNvSpPr>
              <p:nvPr/>
            </p:nvSpPr>
            <p:spPr bwMode="auto">
              <a:xfrm>
                <a:off x="3150" y="2554"/>
                <a:ext cx="36" cy="33"/>
              </a:xfrm>
              <a:custGeom>
                <a:avLst/>
                <a:gdLst>
                  <a:gd name="T0" fmla="*/ 1 w 219"/>
                  <a:gd name="T1" fmla="*/ 1 h 194"/>
                  <a:gd name="T2" fmla="*/ 1 w 219"/>
                  <a:gd name="T3" fmla="*/ 0 h 194"/>
                  <a:gd name="T4" fmla="*/ 1 w 219"/>
                  <a:gd name="T5" fmla="*/ 0 h 194"/>
                  <a:gd name="T6" fmla="*/ 0 w 219"/>
                  <a:gd name="T7" fmla="*/ 0 h 194"/>
                  <a:gd name="T8" fmla="*/ 0 w 219"/>
                  <a:gd name="T9" fmla="*/ 1 h 194"/>
                  <a:gd name="T10" fmla="*/ 0 w 219"/>
                  <a:gd name="T11" fmla="*/ 1 h 194"/>
                  <a:gd name="T12" fmla="*/ 1 w 219"/>
                  <a:gd name="T13" fmla="*/ 1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219" y="127"/>
                    </a:moveTo>
                    <a:lnTo>
                      <a:pt x="193" y="64"/>
                    </a:lnTo>
                    <a:lnTo>
                      <a:pt x="168" y="0"/>
                    </a:lnTo>
                    <a:lnTo>
                      <a:pt x="0" y="67"/>
                    </a:lnTo>
                    <a:lnTo>
                      <a:pt x="26" y="130"/>
                    </a:lnTo>
                    <a:lnTo>
                      <a:pt x="51" y="194"/>
                    </a:lnTo>
                    <a:lnTo>
                      <a:pt x="219" y="12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8" name="Freeform 699"/>
              <p:cNvSpPr>
                <a:spLocks/>
              </p:cNvSpPr>
              <p:nvPr/>
            </p:nvSpPr>
            <p:spPr bwMode="auto">
              <a:xfrm>
                <a:off x="3149" y="2565"/>
                <a:ext cx="5" cy="11"/>
              </a:xfrm>
              <a:custGeom>
                <a:avLst/>
                <a:gdLst>
                  <a:gd name="T0" fmla="*/ 0 w 29"/>
                  <a:gd name="T1" fmla="*/ 0 h 63"/>
                  <a:gd name="T2" fmla="*/ 0 w 29"/>
                  <a:gd name="T3" fmla="*/ 0 h 63"/>
                  <a:gd name="T4" fmla="*/ 0 w 29"/>
                  <a:gd name="T5" fmla="*/ 0 h 63"/>
                  <a:gd name="T6" fmla="*/ 0 w 2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3"/>
                  <a:gd name="T14" fmla="*/ 29 w 2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3">
                    <a:moveTo>
                      <a:pt x="29" y="63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29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39" name="Line 700"/>
              <p:cNvSpPr>
                <a:spLocks noChangeShapeType="1"/>
              </p:cNvSpPr>
              <p:nvPr/>
            </p:nvSpPr>
            <p:spPr bwMode="auto">
              <a:xfrm flipH="1">
                <a:off x="3149" y="256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0" name="Freeform 701"/>
              <p:cNvSpPr>
                <a:spLocks/>
              </p:cNvSpPr>
              <p:nvPr/>
            </p:nvSpPr>
            <p:spPr bwMode="auto">
              <a:xfrm>
                <a:off x="3122" y="2566"/>
                <a:ext cx="37" cy="33"/>
              </a:xfrm>
              <a:custGeom>
                <a:avLst/>
                <a:gdLst>
                  <a:gd name="T0" fmla="*/ 1 w 222"/>
                  <a:gd name="T1" fmla="*/ 0 h 201"/>
                  <a:gd name="T2" fmla="*/ 1 w 222"/>
                  <a:gd name="T3" fmla="*/ 0 h 201"/>
                  <a:gd name="T4" fmla="*/ 1 w 222"/>
                  <a:gd name="T5" fmla="*/ 0 h 201"/>
                  <a:gd name="T6" fmla="*/ 0 w 222"/>
                  <a:gd name="T7" fmla="*/ 0 h 201"/>
                  <a:gd name="T8" fmla="*/ 0 w 222"/>
                  <a:gd name="T9" fmla="*/ 1 h 201"/>
                  <a:gd name="T10" fmla="*/ 0 w 222"/>
                  <a:gd name="T11" fmla="*/ 1 h 201"/>
                  <a:gd name="T12" fmla="*/ 1 w 222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01"/>
                  <a:gd name="T23" fmla="*/ 222 w 222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01">
                    <a:moveTo>
                      <a:pt x="222" y="125"/>
                    </a:moveTo>
                    <a:lnTo>
                      <a:pt x="194" y="62"/>
                    </a:lnTo>
                    <a:lnTo>
                      <a:pt x="165" y="0"/>
                    </a:lnTo>
                    <a:lnTo>
                      <a:pt x="0" y="77"/>
                    </a:lnTo>
                    <a:lnTo>
                      <a:pt x="29" y="139"/>
                    </a:lnTo>
                    <a:lnTo>
                      <a:pt x="58" y="201"/>
                    </a:lnTo>
                    <a:lnTo>
                      <a:pt x="222" y="1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1" name="Freeform 702"/>
              <p:cNvSpPr>
                <a:spLocks/>
              </p:cNvSpPr>
              <p:nvPr/>
            </p:nvSpPr>
            <p:spPr bwMode="auto">
              <a:xfrm>
                <a:off x="3122" y="2566"/>
                <a:ext cx="37" cy="33"/>
              </a:xfrm>
              <a:custGeom>
                <a:avLst/>
                <a:gdLst>
                  <a:gd name="T0" fmla="*/ 1 w 222"/>
                  <a:gd name="T1" fmla="*/ 0 h 201"/>
                  <a:gd name="T2" fmla="*/ 1 w 222"/>
                  <a:gd name="T3" fmla="*/ 0 h 201"/>
                  <a:gd name="T4" fmla="*/ 1 w 222"/>
                  <a:gd name="T5" fmla="*/ 0 h 201"/>
                  <a:gd name="T6" fmla="*/ 0 w 222"/>
                  <a:gd name="T7" fmla="*/ 0 h 201"/>
                  <a:gd name="T8" fmla="*/ 0 w 222"/>
                  <a:gd name="T9" fmla="*/ 1 h 201"/>
                  <a:gd name="T10" fmla="*/ 0 w 222"/>
                  <a:gd name="T11" fmla="*/ 1 h 201"/>
                  <a:gd name="T12" fmla="*/ 1 w 222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01"/>
                  <a:gd name="T23" fmla="*/ 222 w 222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01">
                    <a:moveTo>
                      <a:pt x="222" y="125"/>
                    </a:moveTo>
                    <a:lnTo>
                      <a:pt x="194" y="62"/>
                    </a:lnTo>
                    <a:lnTo>
                      <a:pt x="165" y="0"/>
                    </a:lnTo>
                    <a:lnTo>
                      <a:pt x="0" y="77"/>
                    </a:lnTo>
                    <a:lnTo>
                      <a:pt x="29" y="139"/>
                    </a:lnTo>
                    <a:lnTo>
                      <a:pt x="58" y="201"/>
                    </a:lnTo>
                    <a:lnTo>
                      <a:pt x="222" y="12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2" name="Freeform 703"/>
              <p:cNvSpPr>
                <a:spLocks/>
              </p:cNvSpPr>
              <p:nvPr/>
            </p:nvSpPr>
            <p:spPr bwMode="auto">
              <a:xfrm>
                <a:off x="3121" y="2578"/>
                <a:ext cx="5" cy="11"/>
              </a:xfrm>
              <a:custGeom>
                <a:avLst/>
                <a:gdLst>
                  <a:gd name="T0" fmla="*/ 0 w 33"/>
                  <a:gd name="T1" fmla="*/ 0 h 62"/>
                  <a:gd name="T2" fmla="*/ 0 w 33"/>
                  <a:gd name="T3" fmla="*/ 0 h 62"/>
                  <a:gd name="T4" fmla="*/ 0 w 33"/>
                  <a:gd name="T5" fmla="*/ 0 h 62"/>
                  <a:gd name="T6" fmla="*/ 0 w 33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62"/>
                  <a:gd name="T14" fmla="*/ 33 w 33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62">
                    <a:moveTo>
                      <a:pt x="33" y="6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33" y="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3" name="Line 704"/>
              <p:cNvSpPr>
                <a:spLocks noChangeShapeType="1"/>
              </p:cNvSpPr>
              <p:nvPr/>
            </p:nvSpPr>
            <p:spPr bwMode="auto">
              <a:xfrm flipH="1">
                <a:off x="3121" y="257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4" name="Freeform 705"/>
              <p:cNvSpPr>
                <a:spLocks/>
              </p:cNvSpPr>
              <p:nvPr/>
            </p:nvSpPr>
            <p:spPr bwMode="auto">
              <a:xfrm>
                <a:off x="3094" y="2579"/>
                <a:ext cx="38" cy="34"/>
              </a:xfrm>
              <a:custGeom>
                <a:avLst/>
                <a:gdLst>
                  <a:gd name="T0" fmla="*/ 1 w 224"/>
                  <a:gd name="T1" fmla="*/ 0 h 206"/>
                  <a:gd name="T2" fmla="*/ 1 w 224"/>
                  <a:gd name="T3" fmla="*/ 0 h 206"/>
                  <a:gd name="T4" fmla="*/ 1 w 224"/>
                  <a:gd name="T5" fmla="*/ 0 h 206"/>
                  <a:gd name="T6" fmla="*/ 0 w 224"/>
                  <a:gd name="T7" fmla="*/ 0 h 206"/>
                  <a:gd name="T8" fmla="*/ 0 w 224"/>
                  <a:gd name="T9" fmla="*/ 1 h 206"/>
                  <a:gd name="T10" fmla="*/ 0 w 224"/>
                  <a:gd name="T11" fmla="*/ 1 h 206"/>
                  <a:gd name="T12" fmla="*/ 1 w 224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06"/>
                  <a:gd name="T23" fmla="*/ 224 w 224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06">
                    <a:moveTo>
                      <a:pt x="224" y="120"/>
                    </a:moveTo>
                    <a:lnTo>
                      <a:pt x="191" y="60"/>
                    </a:lnTo>
                    <a:lnTo>
                      <a:pt x="158" y="0"/>
                    </a:lnTo>
                    <a:lnTo>
                      <a:pt x="0" y="86"/>
                    </a:lnTo>
                    <a:lnTo>
                      <a:pt x="32" y="146"/>
                    </a:lnTo>
                    <a:lnTo>
                      <a:pt x="65" y="206"/>
                    </a:lnTo>
                    <a:lnTo>
                      <a:pt x="224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5" name="Freeform 706"/>
              <p:cNvSpPr>
                <a:spLocks/>
              </p:cNvSpPr>
              <p:nvPr/>
            </p:nvSpPr>
            <p:spPr bwMode="auto">
              <a:xfrm>
                <a:off x="3094" y="2579"/>
                <a:ext cx="38" cy="34"/>
              </a:xfrm>
              <a:custGeom>
                <a:avLst/>
                <a:gdLst>
                  <a:gd name="T0" fmla="*/ 1 w 224"/>
                  <a:gd name="T1" fmla="*/ 0 h 206"/>
                  <a:gd name="T2" fmla="*/ 1 w 224"/>
                  <a:gd name="T3" fmla="*/ 0 h 206"/>
                  <a:gd name="T4" fmla="*/ 1 w 224"/>
                  <a:gd name="T5" fmla="*/ 0 h 206"/>
                  <a:gd name="T6" fmla="*/ 0 w 224"/>
                  <a:gd name="T7" fmla="*/ 0 h 206"/>
                  <a:gd name="T8" fmla="*/ 0 w 224"/>
                  <a:gd name="T9" fmla="*/ 1 h 206"/>
                  <a:gd name="T10" fmla="*/ 0 w 224"/>
                  <a:gd name="T11" fmla="*/ 1 h 206"/>
                  <a:gd name="T12" fmla="*/ 1 w 224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06"/>
                  <a:gd name="T23" fmla="*/ 224 w 224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06">
                    <a:moveTo>
                      <a:pt x="224" y="120"/>
                    </a:moveTo>
                    <a:lnTo>
                      <a:pt x="191" y="60"/>
                    </a:lnTo>
                    <a:lnTo>
                      <a:pt x="158" y="0"/>
                    </a:lnTo>
                    <a:lnTo>
                      <a:pt x="0" y="86"/>
                    </a:lnTo>
                    <a:lnTo>
                      <a:pt x="32" y="146"/>
                    </a:lnTo>
                    <a:lnTo>
                      <a:pt x="65" y="206"/>
                    </a:lnTo>
                    <a:lnTo>
                      <a:pt x="224" y="1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6" name="Freeform 707"/>
              <p:cNvSpPr>
                <a:spLocks/>
              </p:cNvSpPr>
              <p:nvPr/>
            </p:nvSpPr>
            <p:spPr bwMode="auto">
              <a:xfrm>
                <a:off x="3094" y="2593"/>
                <a:ext cx="6" cy="10"/>
              </a:xfrm>
              <a:custGeom>
                <a:avLst/>
                <a:gdLst>
                  <a:gd name="T0" fmla="*/ 0 w 35"/>
                  <a:gd name="T1" fmla="*/ 0 h 60"/>
                  <a:gd name="T2" fmla="*/ 0 w 35"/>
                  <a:gd name="T3" fmla="*/ 0 h 60"/>
                  <a:gd name="T4" fmla="*/ 0 w 35"/>
                  <a:gd name="T5" fmla="*/ 0 h 60"/>
                  <a:gd name="T6" fmla="*/ 0 w 3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60"/>
                  <a:gd name="T14" fmla="*/ 35 w 3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60">
                    <a:moveTo>
                      <a:pt x="35" y="6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5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7" name="Line 708"/>
              <p:cNvSpPr>
                <a:spLocks noChangeShapeType="1"/>
              </p:cNvSpPr>
              <p:nvPr/>
            </p:nvSpPr>
            <p:spPr bwMode="auto">
              <a:xfrm flipH="1">
                <a:off x="3094" y="25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8" name="Freeform 709"/>
              <p:cNvSpPr>
                <a:spLocks/>
              </p:cNvSpPr>
              <p:nvPr/>
            </p:nvSpPr>
            <p:spPr bwMode="auto">
              <a:xfrm>
                <a:off x="3068" y="2593"/>
                <a:ext cx="38" cy="36"/>
              </a:xfrm>
              <a:custGeom>
                <a:avLst/>
                <a:gdLst>
                  <a:gd name="T0" fmla="*/ 1 w 226"/>
                  <a:gd name="T1" fmla="*/ 1 h 211"/>
                  <a:gd name="T2" fmla="*/ 1 w 226"/>
                  <a:gd name="T3" fmla="*/ 0 h 211"/>
                  <a:gd name="T4" fmla="*/ 1 w 226"/>
                  <a:gd name="T5" fmla="*/ 0 h 211"/>
                  <a:gd name="T6" fmla="*/ 0 w 226"/>
                  <a:gd name="T7" fmla="*/ 1 h 211"/>
                  <a:gd name="T8" fmla="*/ 0 w 226"/>
                  <a:gd name="T9" fmla="*/ 1 h 211"/>
                  <a:gd name="T10" fmla="*/ 0 w 226"/>
                  <a:gd name="T11" fmla="*/ 1 h 211"/>
                  <a:gd name="T12" fmla="*/ 1 w 226"/>
                  <a:gd name="T13" fmla="*/ 1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1"/>
                  <a:gd name="T23" fmla="*/ 226 w 226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1">
                    <a:moveTo>
                      <a:pt x="226" y="116"/>
                    </a:moveTo>
                    <a:lnTo>
                      <a:pt x="190" y="58"/>
                    </a:lnTo>
                    <a:lnTo>
                      <a:pt x="155" y="0"/>
                    </a:lnTo>
                    <a:lnTo>
                      <a:pt x="0" y="95"/>
                    </a:lnTo>
                    <a:lnTo>
                      <a:pt x="36" y="153"/>
                    </a:lnTo>
                    <a:lnTo>
                      <a:pt x="72" y="211"/>
                    </a:lnTo>
                    <a:lnTo>
                      <a:pt x="226" y="1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49" name="Freeform 710"/>
              <p:cNvSpPr>
                <a:spLocks/>
              </p:cNvSpPr>
              <p:nvPr/>
            </p:nvSpPr>
            <p:spPr bwMode="auto">
              <a:xfrm>
                <a:off x="3068" y="2593"/>
                <a:ext cx="38" cy="36"/>
              </a:xfrm>
              <a:custGeom>
                <a:avLst/>
                <a:gdLst>
                  <a:gd name="T0" fmla="*/ 1 w 226"/>
                  <a:gd name="T1" fmla="*/ 1 h 211"/>
                  <a:gd name="T2" fmla="*/ 1 w 226"/>
                  <a:gd name="T3" fmla="*/ 0 h 211"/>
                  <a:gd name="T4" fmla="*/ 1 w 226"/>
                  <a:gd name="T5" fmla="*/ 0 h 211"/>
                  <a:gd name="T6" fmla="*/ 0 w 226"/>
                  <a:gd name="T7" fmla="*/ 1 h 211"/>
                  <a:gd name="T8" fmla="*/ 0 w 226"/>
                  <a:gd name="T9" fmla="*/ 1 h 211"/>
                  <a:gd name="T10" fmla="*/ 0 w 226"/>
                  <a:gd name="T11" fmla="*/ 1 h 211"/>
                  <a:gd name="T12" fmla="*/ 1 w 226"/>
                  <a:gd name="T13" fmla="*/ 1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1"/>
                  <a:gd name="T23" fmla="*/ 226 w 226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1">
                    <a:moveTo>
                      <a:pt x="226" y="116"/>
                    </a:moveTo>
                    <a:lnTo>
                      <a:pt x="190" y="58"/>
                    </a:lnTo>
                    <a:lnTo>
                      <a:pt x="155" y="0"/>
                    </a:lnTo>
                    <a:lnTo>
                      <a:pt x="0" y="95"/>
                    </a:lnTo>
                    <a:lnTo>
                      <a:pt x="36" y="153"/>
                    </a:lnTo>
                    <a:lnTo>
                      <a:pt x="72" y="211"/>
                    </a:lnTo>
                    <a:lnTo>
                      <a:pt x="226" y="11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0" name="Freeform 711"/>
              <p:cNvSpPr>
                <a:spLocks/>
              </p:cNvSpPr>
              <p:nvPr/>
            </p:nvSpPr>
            <p:spPr bwMode="auto">
              <a:xfrm>
                <a:off x="3068" y="2609"/>
                <a:ext cx="6" cy="10"/>
              </a:xfrm>
              <a:custGeom>
                <a:avLst/>
                <a:gdLst>
                  <a:gd name="T0" fmla="*/ 0 w 40"/>
                  <a:gd name="T1" fmla="*/ 0 h 58"/>
                  <a:gd name="T2" fmla="*/ 0 w 40"/>
                  <a:gd name="T3" fmla="*/ 0 h 58"/>
                  <a:gd name="T4" fmla="*/ 0 w 40"/>
                  <a:gd name="T5" fmla="*/ 0 h 58"/>
                  <a:gd name="T6" fmla="*/ 0 w 40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58"/>
                  <a:gd name="T14" fmla="*/ 40 w 40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58">
                    <a:moveTo>
                      <a:pt x="40" y="58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0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1" name="Line 712"/>
              <p:cNvSpPr>
                <a:spLocks noChangeShapeType="1"/>
              </p:cNvSpPr>
              <p:nvPr/>
            </p:nvSpPr>
            <p:spPr bwMode="auto">
              <a:xfrm flipH="1">
                <a:off x="3068" y="260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2" name="Freeform 713"/>
              <p:cNvSpPr>
                <a:spLocks/>
              </p:cNvSpPr>
              <p:nvPr/>
            </p:nvSpPr>
            <p:spPr bwMode="auto">
              <a:xfrm>
                <a:off x="3043" y="2610"/>
                <a:ext cx="38" cy="36"/>
              </a:xfrm>
              <a:custGeom>
                <a:avLst/>
                <a:gdLst>
                  <a:gd name="T0" fmla="*/ 1 w 228"/>
                  <a:gd name="T1" fmla="*/ 0 h 217"/>
                  <a:gd name="T2" fmla="*/ 1 w 228"/>
                  <a:gd name="T3" fmla="*/ 0 h 217"/>
                  <a:gd name="T4" fmla="*/ 1 w 228"/>
                  <a:gd name="T5" fmla="*/ 0 h 217"/>
                  <a:gd name="T6" fmla="*/ 0 w 228"/>
                  <a:gd name="T7" fmla="*/ 0 h 217"/>
                  <a:gd name="T8" fmla="*/ 0 w 228"/>
                  <a:gd name="T9" fmla="*/ 1 h 217"/>
                  <a:gd name="T10" fmla="*/ 0 w 228"/>
                  <a:gd name="T11" fmla="*/ 1 h 217"/>
                  <a:gd name="T12" fmla="*/ 1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228" y="112"/>
                    </a:moveTo>
                    <a:lnTo>
                      <a:pt x="188" y="56"/>
                    </a:lnTo>
                    <a:lnTo>
                      <a:pt x="148" y="0"/>
                    </a:lnTo>
                    <a:lnTo>
                      <a:pt x="0" y="104"/>
                    </a:lnTo>
                    <a:lnTo>
                      <a:pt x="40" y="160"/>
                    </a:lnTo>
                    <a:lnTo>
                      <a:pt x="80" y="217"/>
                    </a:lnTo>
                    <a:lnTo>
                      <a:pt x="228" y="1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3" name="Freeform 714"/>
              <p:cNvSpPr>
                <a:spLocks/>
              </p:cNvSpPr>
              <p:nvPr/>
            </p:nvSpPr>
            <p:spPr bwMode="auto">
              <a:xfrm>
                <a:off x="3043" y="2610"/>
                <a:ext cx="38" cy="36"/>
              </a:xfrm>
              <a:custGeom>
                <a:avLst/>
                <a:gdLst>
                  <a:gd name="T0" fmla="*/ 1 w 228"/>
                  <a:gd name="T1" fmla="*/ 0 h 217"/>
                  <a:gd name="T2" fmla="*/ 1 w 228"/>
                  <a:gd name="T3" fmla="*/ 0 h 217"/>
                  <a:gd name="T4" fmla="*/ 1 w 228"/>
                  <a:gd name="T5" fmla="*/ 0 h 217"/>
                  <a:gd name="T6" fmla="*/ 0 w 228"/>
                  <a:gd name="T7" fmla="*/ 0 h 217"/>
                  <a:gd name="T8" fmla="*/ 0 w 228"/>
                  <a:gd name="T9" fmla="*/ 1 h 217"/>
                  <a:gd name="T10" fmla="*/ 0 w 228"/>
                  <a:gd name="T11" fmla="*/ 1 h 217"/>
                  <a:gd name="T12" fmla="*/ 1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228" y="112"/>
                    </a:moveTo>
                    <a:lnTo>
                      <a:pt x="188" y="56"/>
                    </a:lnTo>
                    <a:lnTo>
                      <a:pt x="148" y="0"/>
                    </a:lnTo>
                    <a:lnTo>
                      <a:pt x="0" y="104"/>
                    </a:lnTo>
                    <a:lnTo>
                      <a:pt x="40" y="160"/>
                    </a:lnTo>
                    <a:lnTo>
                      <a:pt x="80" y="217"/>
                    </a:lnTo>
                    <a:lnTo>
                      <a:pt x="228" y="11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4" name="Freeform 715"/>
              <p:cNvSpPr>
                <a:spLocks/>
              </p:cNvSpPr>
              <p:nvPr/>
            </p:nvSpPr>
            <p:spPr bwMode="auto">
              <a:xfrm>
                <a:off x="3042" y="2627"/>
                <a:ext cx="7" cy="9"/>
              </a:xfrm>
              <a:custGeom>
                <a:avLst/>
                <a:gdLst>
                  <a:gd name="T0" fmla="*/ 0 w 42"/>
                  <a:gd name="T1" fmla="*/ 0 h 56"/>
                  <a:gd name="T2" fmla="*/ 0 w 42"/>
                  <a:gd name="T3" fmla="*/ 0 h 56"/>
                  <a:gd name="T4" fmla="*/ 0 w 42"/>
                  <a:gd name="T5" fmla="*/ 0 h 56"/>
                  <a:gd name="T6" fmla="*/ 0 w 42"/>
                  <a:gd name="T7" fmla="*/ 0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56"/>
                  <a:gd name="T14" fmla="*/ 42 w 42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56">
                    <a:moveTo>
                      <a:pt x="42" y="56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42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5" name="Line 716"/>
              <p:cNvSpPr>
                <a:spLocks noChangeShapeType="1"/>
              </p:cNvSpPr>
              <p:nvPr/>
            </p:nvSpPr>
            <p:spPr bwMode="auto">
              <a:xfrm flipH="1">
                <a:off x="3042" y="262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6" name="Freeform 717"/>
              <p:cNvSpPr>
                <a:spLocks/>
              </p:cNvSpPr>
              <p:nvPr/>
            </p:nvSpPr>
            <p:spPr bwMode="auto">
              <a:xfrm>
                <a:off x="3019" y="2627"/>
                <a:ext cx="37" cy="37"/>
              </a:xfrm>
              <a:custGeom>
                <a:avLst/>
                <a:gdLst>
                  <a:gd name="T0" fmla="*/ 1 w 226"/>
                  <a:gd name="T1" fmla="*/ 1 h 220"/>
                  <a:gd name="T2" fmla="*/ 1 w 226"/>
                  <a:gd name="T3" fmla="*/ 0 h 220"/>
                  <a:gd name="T4" fmla="*/ 1 w 226"/>
                  <a:gd name="T5" fmla="*/ 0 h 220"/>
                  <a:gd name="T6" fmla="*/ 0 w 226"/>
                  <a:gd name="T7" fmla="*/ 1 h 220"/>
                  <a:gd name="T8" fmla="*/ 0 w 226"/>
                  <a:gd name="T9" fmla="*/ 1 h 220"/>
                  <a:gd name="T10" fmla="*/ 0 w 226"/>
                  <a:gd name="T11" fmla="*/ 1 h 220"/>
                  <a:gd name="T12" fmla="*/ 1 w 226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0"/>
                  <a:gd name="T23" fmla="*/ 226 w 226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0">
                    <a:moveTo>
                      <a:pt x="226" y="109"/>
                    </a:moveTo>
                    <a:lnTo>
                      <a:pt x="184" y="54"/>
                    </a:lnTo>
                    <a:lnTo>
                      <a:pt x="142" y="0"/>
                    </a:lnTo>
                    <a:lnTo>
                      <a:pt x="0" y="112"/>
                    </a:lnTo>
                    <a:lnTo>
                      <a:pt x="42" y="166"/>
                    </a:lnTo>
                    <a:lnTo>
                      <a:pt x="84" y="220"/>
                    </a:lnTo>
                    <a:lnTo>
                      <a:pt x="226" y="1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7" name="Freeform 718"/>
              <p:cNvSpPr>
                <a:spLocks/>
              </p:cNvSpPr>
              <p:nvPr/>
            </p:nvSpPr>
            <p:spPr bwMode="auto">
              <a:xfrm>
                <a:off x="3019" y="2627"/>
                <a:ext cx="37" cy="37"/>
              </a:xfrm>
              <a:custGeom>
                <a:avLst/>
                <a:gdLst>
                  <a:gd name="T0" fmla="*/ 1 w 226"/>
                  <a:gd name="T1" fmla="*/ 1 h 220"/>
                  <a:gd name="T2" fmla="*/ 1 w 226"/>
                  <a:gd name="T3" fmla="*/ 0 h 220"/>
                  <a:gd name="T4" fmla="*/ 1 w 226"/>
                  <a:gd name="T5" fmla="*/ 0 h 220"/>
                  <a:gd name="T6" fmla="*/ 0 w 226"/>
                  <a:gd name="T7" fmla="*/ 1 h 220"/>
                  <a:gd name="T8" fmla="*/ 0 w 226"/>
                  <a:gd name="T9" fmla="*/ 1 h 220"/>
                  <a:gd name="T10" fmla="*/ 0 w 226"/>
                  <a:gd name="T11" fmla="*/ 1 h 220"/>
                  <a:gd name="T12" fmla="*/ 1 w 226"/>
                  <a:gd name="T13" fmla="*/ 1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0"/>
                  <a:gd name="T23" fmla="*/ 226 w 226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0">
                    <a:moveTo>
                      <a:pt x="226" y="109"/>
                    </a:moveTo>
                    <a:lnTo>
                      <a:pt x="184" y="54"/>
                    </a:lnTo>
                    <a:lnTo>
                      <a:pt x="142" y="0"/>
                    </a:lnTo>
                    <a:lnTo>
                      <a:pt x="0" y="112"/>
                    </a:lnTo>
                    <a:lnTo>
                      <a:pt x="42" y="166"/>
                    </a:lnTo>
                    <a:lnTo>
                      <a:pt x="84" y="220"/>
                    </a:lnTo>
                    <a:lnTo>
                      <a:pt x="226" y="10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8" name="Freeform 719"/>
              <p:cNvSpPr>
                <a:spLocks/>
              </p:cNvSpPr>
              <p:nvPr/>
            </p:nvSpPr>
            <p:spPr bwMode="auto">
              <a:xfrm>
                <a:off x="3018" y="2646"/>
                <a:ext cx="8" cy="9"/>
              </a:xfrm>
              <a:custGeom>
                <a:avLst/>
                <a:gdLst>
                  <a:gd name="T0" fmla="*/ 0 w 46"/>
                  <a:gd name="T1" fmla="*/ 0 h 54"/>
                  <a:gd name="T2" fmla="*/ 0 w 46"/>
                  <a:gd name="T3" fmla="*/ 0 h 54"/>
                  <a:gd name="T4" fmla="*/ 0 w 46"/>
                  <a:gd name="T5" fmla="*/ 0 h 54"/>
                  <a:gd name="T6" fmla="*/ 0 w 46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54"/>
                  <a:gd name="T14" fmla="*/ 46 w 46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54">
                    <a:moveTo>
                      <a:pt x="46" y="5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46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59" name="Line 720"/>
              <p:cNvSpPr>
                <a:spLocks noChangeShapeType="1"/>
              </p:cNvSpPr>
              <p:nvPr/>
            </p:nvSpPr>
            <p:spPr bwMode="auto">
              <a:xfrm flipH="1">
                <a:off x="3018" y="264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0" name="Freeform 721"/>
              <p:cNvSpPr>
                <a:spLocks/>
              </p:cNvSpPr>
              <p:nvPr/>
            </p:nvSpPr>
            <p:spPr bwMode="auto">
              <a:xfrm>
                <a:off x="2996" y="2646"/>
                <a:ext cx="37" cy="38"/>
              </a:xfrm>
              <a:custGeom>
                <a:avLst/>
                <a:gdLst>
                  <a:gd name="T0" fmla="*/ 1 w 227"/>
                  <a:gd name="T1" fmla="*/ 1 h 223"/>
                  <a:gd name="T2" fmla="*/ 1 w 227"/>
                  <a:gd name="T3" fmla="*/ 0 h 223"/>
                  <a:gd name="T4" fmla="*/ 1 w 227"/>
                  <a:gd name="T5" fmla="*/ 0 h 223"/>
                  <a:gd name="T6" fmla="*/ 0 w 227"/>
                  <a:gd name="T7" fmla="*/ 1 h 223"/>
                  <a:gd name="T8" fmla="*/ 0 w 227"/>
                  <a:gd name="T9" fmla="*/ 1 h 223"/>
                  <a:gd name="T10" fmla="*/ 0 w 227"/>
                  <a:gd name="T11" fmla="*/ 1 h 223"/>
                  <a:gd name="T12" fmla="*/ 1 w 227"/>
                  <a:gd name="T13" fmla="*/ 1 h 2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"/>
                  <a:gd name="T22" fmla="*/ 0 h 223"/>
                  <a:gd name="T23" fmla="*/ 227 w 227"/>
                  <a:gd name="T24" fmla="*/ 223 h 2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" h="223">
                    <a:moveTo>
                      <a:pt x="227" y="102"/>
                    </a:moveTo>
                    <a:lnTo>
                      <a:pt x="181" y="51"/>
                    </a:lnTo>
                    <a:lnTo>
                      <a:pt x="135" y="0"/>
                    </a:lnTo>
                    <a:lnTo>
                      <a:pt x="0" y="120"/>
                    </a:lnTo>
                    <a:lnTo>
                      <a:pt x="46" y="172"/>
                    </a:lnTo>
                    <a:lnTo>
                      <a:pt x="92" y="223"/>
                    </a:lnTo>
                    <a:lnTo>
                      <a:pt x="227" y="10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1" name="Freeform 722"/>
              <p:cNvSpPr>
                <a:spLocks/>
              </p:cNvSpPr>
              <p:nvPr/>
            </p:nvSpPr>
            <p:spPr bwMode="auto">
              <a:xfrm>
                <a:off x="2996" y="2646"/>
                <a:ext cx="37" cy="38"/>
              </a:xfrm>
              <a:custGeom>
                <a:avLst/>
                <a:gdLst>
                  <a:gd name="T0" fmla="*/ 1 w 227"/>
                  <a:gd name="T1" fmla="*/ 1 h 223"/>
                  <a:gd name="T2" fmla="*/ 1 w 227"/>
                  <a:gd name="T3" fmla="*/ 0 h 223"/>
                  <a:gd name="T4" fmla="*/ 1 w 227"/>
                  <a:gd name="T5" fmla="*/ 0 h 223"/>
                  <a:gd name="T6" fmla="*/ 0 w 227"/>
                  <a:gd name="T7" fmla="*/ 1 h 223"/>
                  <a:gd name="T8" fmla="*/ 0 w 227"/>
                  <a:gd name="T9" fmla="*/ 1 h 223"/>
                  <a:gd name="T10" fmla="*/ 0 w 227"/>
                  <a:gd name="T11" fmla="*/ 1 h 223"/>
                  <a:gd name="T12" fmla="*/ 1 w 227"/>
                  <a:gd name="T13" fmla="*/ 1 h 2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"/>
                  <a:gd name="T22" fmla="*/ 0 h 223"/>
                  <a:gd name="T23" fmla="*/ 227 w 227"/>
                  <a:gd name="T24" fmla="*/ 223 h 2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" h="223">
                    <a:moveTo>
                      <a:pt x="227" y="102"/>
                    </a:moveTo>
                    <a:lnTo>
                      <a:pt x="181" y="51"/>
                    </a:lnTo>
                    <a:lnTo>
                      <a:pt x="135" y="0"/>
                    </a:lnTo>
                    <a:lnTo>
                      <a:pt x="0" y="120"/>
                    </a:lnTo>
                    <a:lnTo>
                      <a:pt x="46" y="172"/>
                    </a:lnTo>
                    <a:lnTo>
                      <a:pt x="92" y="223"/>
                    </a:lnTo>
                    <a:lnTo>
                      <a:pt x="227" y="10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2" name="Freeform 723"/>
              <p:cNvSpPr>
                <a:spLocks/>
              </p:cNvSpPr>
              <p:nvPr/>
            </p:nvSpPr>
            <p:spPr bwMode="auto">
              <a:xfrm>
                <a:off x="2995" y="2667"/>
                <a:ext cx="8" cy="8"/>
              </a:xfrm>
              <a:custGeom>
                <a:avLst/>
                <a:gdLst>
                  <a:gd name="T0" fmla="*/ 0 w 48"/>
                  <a:gd name="T1" fmla="*/ 0 h 52"/>
                  <a:gd name="T2" fmla="*/ 0 w 48"/>
                  <a:gd name="T3" fmla="*/ 0 h 52"/>
                  <a:gd name="T4" fmla="*/ 0 w 48"/>
                  <a:gd name="T5" fmla="*/ 0 h 52"/>
                  <a:gd name="T6" fmla="*/ 0 w 48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52"/>
                  <a:gd name="T14" fmla="*/ 48 w 48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52">
                    <a:moveTo>
                      <a:pt x="48" y="52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48" y="5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3" name="Line 724"/>
              <p:cNvSpPr>
                <a:spLocks noChangeShapeType="1"/>
              </p:cNvSpPr>
              <p:nvPr/>
            </p:nvSpPr>
            <p:spPr bwMode="auto">
              <a:xfrm flipH="1">
                <a:off x="2995" y="266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4" name="Freeform 725"/>
              <p:cNvSpPr>
                <a:spLocks/>
              </p:cNvSpPr>
              <p:nvPr/>
            </p:nvSpPr>
            <p:spPr bwMode="auto">
              <a:xfrm>
                <a:off x="2974" y="2667"/>
                <a:ext cx="37" cy="37"/>
              </a:xfrm>
              <a:custGeom>
                <a:avLst/>
                <a:gdLst>
                  <a:gd name="T0" fmla="*/ 1 w 224"/>
                  <a:gd name="T1" fmla="*/ 0 h 224"/>
                  <a:gd name="T2" fmla="*/ 1 w 224"/>
                  <a:gd name="T3" fmla="*/ 0 h 224"/>
                  <a:gd name="T4" fmla="*/ 0 w 224"/>
                  <a:gd name="T5" fmla="*/ 0 h 224"/>
                  <a:gd name="T6" fmla="*/ 0 w 224"/>
                  <a:gd name="T7" fmla="*/ 0 h 224"/>
                  <a:gd name="T8" fmla="*/ 0 w 224"/>
                  <a:gd name="T9" fmla="*/ 1 h 224"/>
                  <a:gd name="T10" fmla="*/ 0 w 224"/>
                  <a:gd name="T11" fmla="*/ 1 h 224"/>
                  <a:gd name="T12" fmla="*/ 1 w 224"/>
                  <a:gd name="T13" fmla="*/ 0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24"/>
                  <a:gd name="T23" fmla="*/ 224 w 224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24">
                    <a:moveTo>
                      <a:pt x="224" y="97"/>
                    </a:moveTo>
                    <a:lnTo>
                      <a:pt x="176" y="49"/>
                    </a:lnTo>
                    <a:lnTo>
                      <a:pt x="128" y="0"/>
                    </a:lnTo>
                    <a:lnTo>
                      <a:pt x="0" y="128"/>
                    </a:lnTo>
                    <a:lnTo>
                      <a:pt x="48" y="176"/>
                    </a:lnTo>
                    <a:lnTo>
                      <a:pt x="96" y="224"/>
                    </a:lnTo>
                    <a:lnTo>
                      <a:pt x="224" y="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5" name="Freeform 726"/>
              <p:cNvSpPr>
                <a:spLocks/>
              </p:cNvSpPr>
              <p:nvPr/>
            </p:nvSpPr>
            <p:spPr bwMode="auto">
              <a:xfrm>
                <a:off x="2974" y="2667"/>
                <a:ext cx="37" cy="37"/>
              </a:xfrm>
              <a:custGeom>
                <a:avLst/>
                <a:gdLst>
                  <a:gd name="T0" fmla="*/ 1 w 224"/>
                  <a:gd name="T1" fmla="*/ 0 h 224"/>
                  <a:gd name="T2" fmla="*/ 1 w 224"/>
                  <a:gd name="T3" fmla="*/ 0 h 224"/>
                  <a:gd name="T4" fmla="*/ 0 w 224"/>
                  <a:gd name="T5" fmla="*/ 0 h 224"/>
                  <a:gd name="T6" fmla="*/ 0 w 224"/>
                  <a:gd name="T7" fmla="*/ 0 h 224"/>
                  <a:gd name="T8" fmla="*/ 0 w 224"/>
                  <a:gd name="T9" fmla="*/ 1 h 224"/>
                  <a:gd name="T10" fmla="*/ 0 w 224"/>
                  <a:gd name="T11" fmla="*/ 1 h 224"/>
                  <a:gd name="T12" fmla="*/ 1 w 224"/>
                  <a:gd name="T13" fmla="*/ 0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24"/>
                  <a:gd name="T23" fmla="*/ 224 w 224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24">
                    <a:moveTo>
                      <a:pt x="224" y="97"/>
                    </a:moveTo>
                    <a:lnTo>
                      <a:pt x="176" y="49"/>
                    </a:lnTo>
                    <a:lnTo>
                      <a:pt x="128" y="0"/>
                    </a:lnTo>
                    <a:lnTo>
                      <a:pt x="0" y="128"/>
                    </a:lnTo>
                    <a:lnTo>
                      <a:pt x="48" y="176"/>
                    </a:lnTo>
                    <a:lnTo>
                      <a:pt x="96" y="224"/>
                    </a:lnTo>
                    <a:lnTo>
                      <a:pt x="224" y="9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6" name="Freeform 727"/>
              <p:cNvSpPr>
                <a:spLocks/>
              </p:cNvSpPr>
              <p:nvPr/>
            </p:nvSpPr>
            <p:spPr bwMode="auto">
              <a:xfrm>
                <a:off x="2973" y="2688"/>
                <a:ext cx="9" cy="8"/>
              </a:xfrm>
              <a:custGeom>
                <a:avLst/>
                <a:gdLst>
                  <a:gd name="T0" fmla="*/ 0 w 51"/>
                  <a:gd name="T1" fmla="*/ 0 h 48"/>
                  <a:gd name="T2" fmla="*/ 0 w 51"/>
                  <a:gd name="T3" fmla="*/ 0 h 48"/>
                  <a:gd name="T4" fmla="*/ 0 w 51"/>
                  <a:gd name="T5" fmla="*/ 0 h 48"/>
                  <a:gd name="T6" fmla="*/ 0 w 51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48"/>
                  <a:gd name="T14" fmla="*/ 51 w 51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48">
                    <a:moveTo>
                      <a:pt x="51" y="48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51" y="4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7" name="Line 728"/>
              <p:cNvSpPr>
                <a:spLocks noChangeShapeType="1"/>
              </p:cNvSpPr>
              <p:nvPr/>
            </p:nvSpPr>
            <p:spPr bwMode="auto">
              <a:xfrm flipH="1">
                <a:off x="2973" y="268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8" name="Freeform 729"/>
              <p:cNvSpPr>
                <a:spLocks/>
              </p:cNvSpPr>
              <p:nvPr/>
            </p:nvSpPr>
            <p:spPr bwMode="auto">
              <a:xfrm>
                <a:off x="2953" y="2689"/>
                <a:ext cx="37" cy="38"/>
              </a:xfrm>
              <a:custGeom>
                <a:avLst/>
                <a:gdLst>
                  <a:gd name="T0" fmla="*/ 1 w 223"/>
                  <a:gd name="T1" fmla="*/ 1 h 226"/>
                  <a:gd name="T2" fmla="*/ 1 w 223"/>
                  <a:gd name="T3" fmla="*/ 0 h 226"/>
                  <a:gd name="T4" fmla="*/ 0 w 223"/>
                  <a:gd name="T5" fmla="*/ 0 h 226"/>
                  <a:gd name="T6" fmla="*/ 0 w 223"/>
                  <a:gd name="T7" fmla="*/ 1 h 226"/>
                  <a:gd name="T8" fmla="*/ 0 w 223"/>
                  <a:gd name="T9" fmla="*/ 1 h 226"/>
                  <a:gd name="T10" fmla="*/ 0 w 223"/>
                  <a:gd name="T11" fmla="*/ 1 h 226"/>
                  <a:gd name="T12" fmla="*/ 1 w 223"/>
                  <a:gd name="T13" fmla="*/ 1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3"/>
                  <a:gd name="T22" fmla="*/ 0 h 226"/>
                  <a:gd name="T23" fmla="*/ 223 w 223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3" h="226">
                    <a:moveTo>
                      <a:pt x="223" y="90"/>
                    </a:moveTo>
                    <a:lnTo>
                      <a:pt x="172" y="45"/>
                    </a:lnTo>
                    <a:lnTo>
                      <a:pt x="121" y="0"/>
                    </a:lnTo>
                    <a:lnTo>
                      <a:pt x="0" y="136"/>
                    </a:lnTo>
                    <a:lnTo>
                      <a:pt x="51" y="181"/>
                    </a:lnTo>
                    <a:lnTo>
                      <a:pt x="102" y="226"/>
                    </a:lnTo>
                    <a:lnTo>
                      <a:pt x="223" y="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69" name="Freeform 730"/>
              <p:cNvSpPr>
                <a:spLocks/>
              </p:cNvSpPr>
              <p:nvPr/>
            </p:nvSpPr>
            <p:spPr bwMode="auto">
              <a:xfrm>
                <a:off x="2953" y="2689"/>
                <a:ext cx="37" cy="38"/>
              </a:xfrm>
              <a:custGeom>
                <a:avLst/>
                <a:gdLst>
                  <a:gd name="T0" fmla="*/ 1 w 223"/>
                  <a:gd name="T1" fmla="*/ 1 h 226"/>
                  <a:gd name="T2" fmla="*/ 1 w 223"/>
                  <a:gd name="T3" fmla="*/ 0 h 226"/>
                  <a:gd name="T4" fmla="*/ 0 w 223"/>
                  <a:gd name="T5" fmla="*/ 0 h 226"/>
                  <a:gd name="T6" fmla="*/ 0 w 223"/>
                  <a:gd name="T7" fmla="*/ 1 h 226"/>
                  <a:gd name="T8" fmla="*/ 0 w 223"/>
                  <a:gd name="T9" fmla="*/ 1 h 226"/>
                  <a:gd name="T10" fmla="*/ 0 w 223"/>
                  <a:gd name="T11" fmla="*/ 1 h 226"/>
                  <a:gd name="T12" fmla="*/ 1 w 223"/>
                  <a:gd name="T13" fmla="*/ 1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3"/>
                  <a:gd name="T22" fmla="*/ 0 h 226"/>
                  <a:gd name="T23" fmla="*/ 223 w 223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3" h="226">
                    <a:moveTo>
                      <a:pt x="223" y="90"/>
                    </a:moveTo>
                    <a:lnTo>
                      <a:pt x="172" y="45"/>
                    </a:lnTo>
                    <a:lnTo>
                      <a:pt x="121" y="0"/>
                    </a:lnTo>
                    <a:lnTo>
                      <a:pt x="0" y="136"/>
                    </a:lnTo>
                    <a:lnTo>
                      <a:pt x="51" y="181"/>
                    </a:lnTo>
                    <a:lnTo>
                      <a:pt x="102" y="226"/>
                    </a:lnTo>
                    <a:lnTo>
                      <a:pt x="223" y="9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0" name="Freeform 731"/>
              <p:cNvSpPr>
                <a:spLocks/>
              </p:cNvSpPr>
              <p:nvPr/>
            </p:nvSpPr>
            <p:spPr bwMode="auto">
              <a:xfrm>
                <a:off x="2953" y="2712"/>
                <a:ext cx="9" cy="7"/>
              </a:xfrm>
              <a:custGeom>
                <a:avLst/>
                <a:gdLst>
                  <a:gd name="T0" fmla="*/ 0 w 54"/>
                  <a:gd name="T1" fmla="*/ 0 h 45"/>
                  <a:gd name="T2" fmla="*/ 0 w 54"/>
                  <a:gd name="T3" fmla="*/ 0 h 45"/>
                  <a:gd name="T4" fmla="*/ 0 w 54"/>
                  <a:gd name="T5" fmla="*/ 0 h 45"/>
                  <a:gd name="T6" fmla="*/ 0 w 54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45"/>
                  <a:gd name="T14" fmla="*/ 54 w 54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45">
                    <a:moveTo>
                      <a:pt x="54" y="45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54" y="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1" name="Line 732"/>
              <p:cNvSpPr>
                <a:spLocks noChangeShapeType="1"/>
              </p:cNvSpPr>
              <p:nvPr/>
            </p:nvSpPr>
            <p:spPr bwMode="auto">
              <a:xfrm flipH="1">
                <a:off x="2953" y="271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2" name="Freeform 733"/>
              <p:cNvSpPr>
                <a:spLocks/>
              </p:cNvSpPr>
              <p:nvPr/>
            </p:nvSpPr>
            <p:spPr bwMode="auto">
              <a:xfrm>
                <a:off x="2934" y="2712"/>
                <a:ext cx="37" cy="38"/>
              </a:xfrm>
              <a:custGeom>
                <a:avLst/>
                <a:gdLst>
                  <a:gd name="T0" fmla="*/ 1 w 220"/>
                  <a:gd name="T1" fmla="*/ 0 h 227"/>
                  <a:gd name="T2" fmla="*/ 1 w 220"/>
                  <a:gd name="T3" fmla="*/ 0 h 227"/>
                  <a:gd name="T4" fmla="*/ 1 w 220"/>
                  <a:gd name="T5" fmla="*/ 0 h 227"/>
                  <a:gd name="T6" fmla="*/ 0 w 220"/>
                  <a:gd name="T7" fmla="*/ 1 h 227"/>
                  <a:gd name="T8" fmla="*/ 0 w 220"/>
                  <a:gd name="T9" fmla="*/ 1 h 227"/>
                  <a:gd name="T10" fmla="*/ 1 w 220"/>
                  <a:gd name="T11" fmla="*/ 1 h 227"/>
                  <a:gd name="T12" fmla="*/ 1 w 220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7"/>
                  <a:gd name="T23" fmla="*/ 220 w 220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7">
                    <a:moveTo>
                      <a:pt x="220" y="86"/>
                    </a:moveTo>
                    <a:lnTo>
                      <a:pt x="166" y="43"/>
                    </a:lnTo>
                    <a:lnTo>
                      <a:pt x="112" y="0"/>
                    </a:lnTo>
                    <a:lnTo>
                      <a:pt x="0" y="142"/>
                    </a:lnTo>
                    <a:lnTo>
                      <a:pt x="55" y="185"/>
                    </a:lnTo>
                    <a:lnTo>
                      <a:pt x="109" y="227"/>
                    </a:lnTo>
                    <a:lnTo>
                      <a:pt x="220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3" name="Freeform 734"/>
              <p:cNvSpPr>
                <a:spLocks/>
              </p:cNvSpPr>
              <p:nvPr/>
            </p:nvSpPr>
            <p:spPr bwMode="auto">
              <a:xfrm>
                <a:off x="2934" y="2712"/>
                <a:ext cx="37" cy="38"/>
              </a:xfrm>
              <a:custGeom>
                <a:avLst/>
                <a:gdLst>
                  <a:gd name="T0" fmla="*/ 1 w 220"/>
                  <a:gd name="T1" fmla="*/ 0 h 227"/>
                  <a:gd name="T2" fmla="*/ 1 w 220"/>
                  <a:gd name="T3" fmla="*/ 0 h 227"/>
                  <a:gd name="T4" fmla="*/ 1 w 220"/>
                  <a:gd name="T5" fmla="*/ 0 h 227"/>
                  <a:gd name="T6" fmla="*/ 0 w 220"/>
                  <a:gd name="T7" fmla="*/ 1 h 227"/>
                  <a:gd name="T8" fmla="*/ 0 w 220"/>
                  <a:gd name="T9" fmla="*/ 1 h 227"/>
                  <a:gd name="T10" fmla="*/ 1 w 220"/>
                  <a:gd name="T11" fmla="*/ 1 h 227"/>
                  <a:gd name="T12" fmla="*/ 1 w 220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7"/>
                  <a:gd name="T23" fmla="*/ 220 w 220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7">
                    <a:moveTo>
                      <a:pt x="220" y="86"/>
                    </a:moveTo>
                    <a:lnTo>
                      <a:pt x="166" y="43"/>
                    </a:lnTo>
                    <a:lnTo>
                      <a:pt x="112" y="0"/>
                    </a:lnTo>
                    <a:lnTo>
                      <a:pt x="0" y="142"/>
                    </a:lnTo>
                    <a:lnTo>
                      <a:pt x="55" y="185"/>
                    </a:lnTo>
                    <a:lnTo>
                      <a:pt x="109" y="227"/>
                    </a:lnTo>
                    <a:lnTo>
                      <a:pt x="220" y="8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4" name="Freeform 735"/>
              <p:cNvSpPr>
                <a:spLocks/>
              </p:cNvSpPr>
              <p:nvPr/>
            </p:nvSpPr>
            <p:spPr bwMode="auto">
              <a:xfrm>
                <a:off x="2934" y="2735"/>
                <a:ext cx="9" cy="8"/>
              </a:xfrm>
              <a:custGeom>
                <a:avLst/>
                <a:gdLst>
                  <a:gd name="T0" fmla="*/ 0 w 57"/>
                  <a:gd name="T1" fmla="*/ 0 h 43"/>
                  <a:gd name="T2" fmla="*/ 0 w 57"/>
                  <a:gd name="T3" fmla="*/ 0 h 43"/>
                  <a:gd name="T4" fmla="*/ 0 w 57"/>
                  <a:gd name="T5" fmla="*/ 0 h 43"/>
                  <a:gd name="T6" fmla="*/ 0 w 5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43"/>
                  <a:gd name="T14" fmla="*/ 57 w 5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43">
                    <a:moveTo>
                      <a:pt x="57" y="43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57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5" name="Line 736"/>
              <p:cNvSpPr>
                <a:spLocks noChangeShapeType="1"/>
              </p:cNvSpPr>
              <p:nvPr/>
            </p:nvSpPr>
            <p:spPr bwMode="auto">
              <a:xfrm flipH="1">
                <a:off x="2934" y="273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6" name="Freeform 737"/>
              <p:cNvSpPr>
                <a:spLocks/>
              </p:cNvSpPr>
              <p:nvPr/>
            </p:nvSpPr>
            <p:spPr bwMode="auto">
              <a:xfrm>
                <a:off x="2917" y="2736"/>
                <a:ext cx="36" cy="38"/>
              </a:xfrm>
              <a:custGeom>
                <a:avLst/>
                <a:gdLst>
                  <a:gd name="T0" fmla="*/ 1 w 217"/>
                  <a:gd name="T1" fmla="*/ 0 h 227"/>
                  <a:gd name="T2" fmla="*/ 1 w 217"/>
                  <a:gd name="T3" fmla="*/ 0 h 227"/>
                  <a:gd name="T4" fmla="*/ 0 w 217"/>
                  <a:gd name="T5" fmla="*/ 0 h 227"/>
                  <a:gd name="T6" fmla="*/ 0 w 217"/>
                  <a:gd name="T7" fmla="*/ 1 h 227"/>
                  <a:gd name="T8" fmla="*/ 0 w 217"/>
                  <a:gd name="T9" fmla="*/ 1 h 227"/>
                  <a:gd name="T10" fmla="*/ 0 w 217"/>
                  <a:gd name="T11" fmla="*/ 1 h 227"/>
                  <a:gd name="T12" fmla="*/ 1 w 21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7"/>
                  <a:gd name="T23" fmla="*/ 217 w 217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7">
                    <a:moveTo>
                      <a:pt x="217" y="77"/>
                    </a:moveTo>
                    <a:lnTo>
                      <a:pt x="161" y="39"/>
                    </a:lnTo>
                    <a:lnTo>
                      <a:pt x="104" y="0"/>
                    </a:lnTo>
                    <a:lnTo>
                      <a:pt x="0" y="149"/>
                    </a:lnTo>
                    <a:lnTo>
                      <a:pt x="56" y="188"/>
                    </a:lnTo>
                    <a:lnTo>
                      <a:pt x="113" y="227"/>
                    </a:lnTo>
                    <a:lnTo>
                      <a:pt x="217" y="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7" name="Freeform 738"/>
              <p:cNvSpPr>
                <a:spLocks/>
              </p:cNvSpPr>
              <p:nvPr/>
            </p:nvSpPr>
            <p:spPr bwMode="auto">
              <a:xfrm>
                <a:off x="2917" y="2736"/>
                <a:ext cx="36" cy="38"/>
              </a:xfrm>
              <a:custGeom>
                <a:avLst/>
                <a:gdLst>
                  <a:gd name="T0" fmla="*/ 1 w 217"/>
                  <a:gd name="T1" fmla="*/ 0 h 227"/>
                  <a:gd name="T2" fmla="*/ 1 w 217"/>
                  <a:gd name="T3" fmla="*/ 0 h 227"/>
                  <a:gd name="T4" fmla="*/ 0 w 217"/>
                  <a:gd name="T5" fmla="*/ 0 h 227"/>
                  <a:gd name="T6" fmla="*/ 0 w 217"/>
                  <a:gd name="T7" fmla="*/ 1 h 227"/>
                  <a:gd name="T8" fmla="*/ 0 w 217"/>
                  <a:gd name="T9" fmla="*/ 1 h 227"/>
                  <a:gd name="T10" fmla="*/ 0 w 217"/>
                  <a:gd name="T11" fmla="*/ 1 h 227"/>
                  <a:gd name="T12" fmla="*/ 1 w 217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7"/>
                  <a:gd name="T23" fmla="*/ 217 w 217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7">
                    <a:moveTo>
                      <a:pt x="217" y="77"/>
                    </a:moveTo>
                    <a:lnTo>
                      <a:pt x="161" y="39"/>
                    </a:lnTo>
                    <a:lnTo>
                      <a:pt x="104" y="0"/>
                    </a:lnTo>
                    <a:lnTo>
                      <a:pt x="0" y="149"/>
                    </a:lnTo>
                    <a:lnTo>
                      <a:pt x="56" y="188"/>
                    </a:lnTo>
                    <a:lnTo>
                      <a:pt x="113" y="227"/>
                    </a:lnTo>
                    <a:lnTo>
                      <a:pt x="217" y="7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8" name="Freeform 739"/>
              <p:cNvSpPr>
                <a:spLocks/>
              </p:cNvSpPr>
              <p:nvPr/>
            </p:nvSpPr>
            <p:spPr bwMode="auto">
              <a:xfrm>
                <a:off x="2916" y="2761"/>
                <a:ext cx="10" cy="6"/>
              </a:xfrm>
              <a:custGeom>
                <a:avLst/>
                <a:gdLst>
                  <a:gd name="T0" fmla="*/ 0 w 58"/>
                  <a:gd name="T1" fmla="*/ 0 h 39"/>
                  <a:gd name="T2" fmla="*/ 0 w 58"/>
                  <a:gd name="T3" fmla="*/ 0 h 39"/>
                  <a:gd name="T4" fmla="*/ 0 w 58"/>
                  <a:gd name="T5" fmla="*/ 0 h 39"/>
                  <a:gd name="T6" fmla="*/ 0 w 5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39"/>
                  <a:gd name="T14" fmla="*/ 58 w 5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39">
                    <a:moveTo>
                      <a:pt x="58" y="39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58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79" name="Line 740"/>
              <p:cNvSpPr>
                <a:spLocks noChangeShapeType="1"/>
              </p:cNvSpPr>
              <p:nvPr/>
            </p:nvSpPr>
            <p:spPr bwMode="auto">
              <a:xfrm flipH="1">
                <a:off x="2916" y="27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0" name="Freeform 741"/>
              <p:cNvSpPr>
                <a:spLocks/>
              </p:cNvSpPr>
              <p:nvPr/>
            </p:nvSpPr>
            <p:spPr bwMode="auto">
              <a:xfrm>
                <a:off x="2900" y="2762"/>
                <a:ext cx="36" cy="37"/>
              </a:xfrm>
              <a:custGeom>
                <a:avLst/>
                <a:gdLst>
                  <a:gd name="T0" fmla="*/ 1 w 212"/>
                  <a:gd name="T1" fmla="*/ 0 h 225"/>
                  <a:gd name="T2" fmla="*/ 1 w 212"/>
                  <a:gd name="T3" fmla="*/ 0 h 225"/>
                  <a:gd name="T4" fmla="*/ 1 w 212"/>
                  <a:gd name="T5" fmla="*/ 0 h 225"/>
                  <a:gd name="T6" fmla="*/ 0 w 212"/>
                  <a:gd name="T7" fmla="*/ 1 h 225"/>
                  <a:gd name="T8" fmla="*/ 0 w 212"/>
                  <a:gd name="T9" fmla="*/ 1 h 225"/>
                  <a:gd name="T10" fmla="*/ 1 w 212"/>
                  <a:gd name="T11" fmla="*/ 1 h 225"/>
                  <a:gd name="T12" fmla="*/ 1 w 212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212" y="72"/>
                    </a:moveTo>
                    <a:lnTo>
                      <a:pt x="153" y="36"/>
                    </a:lnTo>
                    <a:lnTo>
                      <a:pt x="95" y="0"/>
                    </a:lnTo>
                    <a:lnTo>
                      <a:pt x="0" y="153"/>
                    </a:lnTo>
                    <a:lnTo>
                      <a:pt x="58" y="189"/>
                    </a:lnTo>
                    <a:lnTo>
                      <a:pt x="116" y="225"/>
                    </a:lnTo>
                    <a:lnTo>
                      <a:pt x="212" y="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1" name="Freeform 742"/>
              <p:cNvSpPr>
                <a:spLocks/>
              </p:cNvSpPr>
              <p:nvPr/>
            </p:nvSpPr>
            <p:spPr bwMode="auto">
              <a:xfrm>
                <a:off x="2900" y="2762"/>
                <a:ext cx="36" cy="37"/>
              </a:xfrm>
              <a:custGeom>
                <a:avLst/>
                <a:gdLst>
                  <a:gd name="T0" fmla="*/ 1 w 212"/>
                  <a:gd name="T1" fmla="*/ 0 h 225"/>
                  <a:gd name="T2" fmla="*/ 1 w 212"/>
                  <a:gd name="T3" fmla="*/ 0 h 225"/>
                  <a:gd name="T4" fmla="*/ 1 w 212"/>
                  <a:gd name="T5" fmla="*/ 0 h 225"/>
                  <a:gd name="T6" fmla="*/ 0 w 212"/>
                  <a:gd name="T7" fmla="*/ 1 h 225"/>
                  <a:gd name="T8" fmla="*/ 0 w 212"/>
                  <a:gd name="T9" fmla="*/ 1 h 225"/>
                  <a:gd name="T10" fmla="*/ 1 w 212"/>
                  <a:gd name="T11" fmla="*/ 1 h 225"/>
                  <a:gd name="T12" fmla="*/ 1 w 212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212" y="72"/>
                    </a:moveTo>
                    <a:lnTo>
                      <a:pt x="153" y="36"/>
                    </a:lnTo>
                    <a:lnTo>
                      <a:pt x="95" y="0"/>
                    </a:lnTo>
                    <a:lnTo>
                      <a:pt x="0" y="153"/>
                    </a:lnTo>
                    <a:lnTo>
                      <a:pt x="58" y="189"/>
                    </a:lnTo>
                    <a:lnTo>
                      <a:pt x="116" y="225"/>
                    </a:lnTo>
                    <a:lnTo>
                      <a:pt x="212" y="7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2" name="Freeform 743"/>
              <p:cNvSpPr>
                <a:spLocks/>
              </p:cNvSpPr>
              <p:nvPr/>
            </p:nvSpPr>
            <p:spPr bwMode="auto">
              <a:xfrm>
                <a:off x="2900" y="2787"/>
                <a:ext cx="10" cy="6"/>
              </a:xfrm>
              <a:custGeom>
                <a:avLst/>
                <a:gdLst>
                  <a:gd name="T0" fmla="*/ 0 w 60"/>
                  <a:gd name="T1" fmla="*/ 0 h 36"/>
                  <a:gd name="T2" fmla="*/ 0 w 60"/>
                  <a:gd name="T3" fmla="*/ 0 h 36"/>
                  <a:gd name="T4" fmla="*/ 0 w 60"/>
                  <a:gd name="T5" fmla="*/ 0 h 36"/>
                  <a:gd name="T6" fmla="*/ 0 w 6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36"/>
                  <a:gd name="T14" fmla="*/ 60 w 6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36">
                    <a:moveTo>
                      <a:pt x="60" y="36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60" y="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3" name="Line 744"/>
              <p:cNvSpPr>
                <a:spLocks noChangeShapeType="1"/>
              </p:cNvSpPr>
              <p:nvPr/>
            </p:nvSpPr>
            <p:spPr bwMode="auto">
              <a:xfrm flipH="1">
                <a:off x="2900" y="278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4" name="Freeform 745"/>
              <p:cNvSpPr>
                <a:spLocks/>
              </p:cNvSpPr>
              <p:nvPr/>
            </p:nvSpPr>
            <p:spPr bwMode="auto">
              <a:xfrm>
                <a:off x="2886" y="2788"/>
                <a:ext cx="34" cy="37"/>
              </a:xfrm>
              <a:custGeom>
                <a:avLst/>
                <a:gdLst>
                  <a:gd name="T0" fmla="*/ 1 w 207"/>
                  <a:gd name="T1" fmla="*/ 0 h 225"/>
                  <a:gd name="T2" fmla="*/ 1 w 207"/>
                  <a:gd name="T3" fmla="*/ 0 h 225"/>
                  <a:gd name="T4" fmla="*/ 0 w 207"/>
                  <a:gd name="T5" fmla="*/ 0 h 225"/>
                  <a:gd name="T6" fmla="*/ 0 w 207"/>
                  <a:gd name="T7" fmla="*/ 1 h 225"/>
                  <a:gd name="T8" fmla="*/ 0 w 207"/>
                  <a:gd name="T9" fmla="*/ 1 h 225"/>
                  <a:gd name="T10" fmla="*/ 0 w 207"/>
                  <a:gd name="T11" fmla="*/ 1 h 225"/>
                  <a:gd name="T12" fmla="*/ 1 w 207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207" y="65"/>
                    </a:moveTo>
                    <a:lnTo>
                      <a:pt x="146" y="32"/>
                    </a:lnTo>
                    <a:lnTo>
                      <a:pt x="86" y="0"/>
                    </a:lnTo>
                    <a:lnTo>
                      <a:pt x="0" y="159"/>
                    </a:lnTo>
                    <a:lnTo>
                      <a:pt x="60" y="192"/>
                    </a:lnTo>
                    <a:lnTo>
                      <a:pt x="121" y="225"/>
                    </a:lnTo>
                    <a:lnTo>
                      <a:pt x="207" y="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5" name="Freeform 746"/>
              <p:cNvSpPr>
                <a:spLocks/>
              </p:cNvSpPr>
              <p:nvPr/>
            </p:nvSpPr>
            <p:spPr bwMode="auto">
              <a:xfrm>
                <a:off x="2886" y="2788"/>
                <a:ext cx="34" cy="37"/>
              </a:xfrm>
              <a:custGeom>
                <a:avLst/>
                <a:gdLst>
                  <a:gd name="T0" fmla="*/ 1 w 207"/>
                  <a:gd name="T1" fmla="*/ 0 h 225"/>
                  <a:gd name="T2" fmla="*/ 1 w 207"/>
                  <a:gd name="T3" fmla="*/ 0 h 225"/>
                  <a:gd name="T4" fmla="*/ 0 w 207"/>
                  <a:gd name="T5" fmla="*/ 0 h 225"/>
                  <a:gd name="T6" fmla="*/ 0 w 207"/>
                  <a:gd name="T7" fmla="*/ 1 h 225"/>
                  <a:gd name="T8" fmla="*/ 0 w 207"/>
                  <a:gd name="T9" fmla="*/ 1 h 225"/>
                  <a:gd name="T10" fmla="*/ 0 w 207"/>
                  <a:gd name="T11" fmla="*/ 1 h 225"/>
                  <a:gd name="T12" fmla="*/ 1 w 207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207" y="65"/>
                    </a:moveTo>
                    <a:lnTo>
                      <a:pt x="146" y="32"/>
                    </a:lnTo>
                    <a:lnTo>
                      <a:pt x="86" y="0"/>
                    </a:lnTo>
                    <a:lnTo>
                      <a:pt x="0" y="159"/>
                    </a:lnTo>
                    <a:lnTo>
                      <a:pt x="60" y="192"/>
                    </a:lnTo>
                    <a:lnTo>
                      <a:pt x="121" y="225"/>
                    </a:lnTo>
                    <a:lnTo>
                      <a:pt x="207" y="6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6" name="Freeform 747"/>
              <p:cNvSpPr>
                <a:spLocks/>
              </p:cNvSpPr>
              <p:nvPr/>
            </p:nvSpPr>
            <p:spPr bwMode="auto">
              <a:xfrm>
                <a:off x="2885" y="2814"/>
                <a:ext cx="11" cy="6"/>
              </a:xfrm>
              <a:custGeom>
                <a:avLst/>
                <a:gdLst>
                  <a:gd name="T0" fmla="*/ 0 w 62"/>
                  <a:gd name="T1" fmla="*/ 0 h 33"/>
                  <a:gd name="T2" fmla="*/ 0 w 62"/>
                  <a:gd name="T3" fmla="*/ 0 h 33"/>
                  <a:gd name="T4" fmla="*/ 0 w 62"/>
                  <a:gd name="T5" fmla="*/ 0 h 33"/>
                  <a:gd name="T6" fmla="*/ 0 w 6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33"/>
                  <a:gd name="T14" fmla="*/ 62 w 6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33">
                    <a:moveTo>
                      <a:pt x="62" y="33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62" y="3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7" name="Line 748"/>
              <p:cNvSpPr>
                <a:spLocks noChangeShapeType="1"/>
              </p:cNvSpPr>
              <p:nvPr/>
            </p:nvSpPr>
            <p:spPr bwMode="auto">
              <a:xfrm flipH="1">
                <a:off x="2885" y="28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8" name="Freeform 749"/>
              <p:cNvSpPr>
                <a:spLocks/>
              </p:cNvSpPr>
              <p:nvPr/>
            </p:nvSpPr>
            <p:spPr bwMode="auto">
              <a:xfrm>
                <a:off x="2873" y="2815"/>
                <a:ext cx="33" cy="37"/>
              </a:xfrm>
              <a:custGeom>
                <a:avLst/>
                <a:gdLst>
                  <a:gd name="T0" fmla="*/ 1 w 201"/>
                  <a:gd name="T1" fmla="*/ 0 h 221"/>
                  <a:gd name="T2" fmla="*/ 1 w 201"/>
                  <a:gd name="T3" fmla="*/ 0 h 221"/>
                  <a:gd name="T4" fmla="*/ 0 w 201"/>
                  <a:gd name="T5" fmla="*/ 0 h 221"/>
                  <a:gd name="T6" fmla="*/ 0 w 201"/>
                  <a:gd name="T7" fmla="*/ 1 h 221"/>
                  <a:gd name="T8" fmla="*/ 0 w 201"/>
                  <a:gd name="T9" fmla="*/ 1 h 221"/>
                  <a:gd name="T10" fmla="*/ 0 w 201"/>
                  <a:gd name="T11" fmla="*/ 1 h 221"/>
                  <a:gd name="T12" fmla="*/ 1 w 201"/>
                  <a:gd name="T13" fmla="*/ 0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1"/>
                  <a:gd name="T23" fmla="*/ 201 w 201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1">
                    <a:moveTo>
                      <a:pt x="201" y="57"/>
                    </a:moveTo>
                    <a:lnTo>
                      <a:pt x="138" y="29"/>
                    </a:lnTo>
                    <a:lnTo>
                      <a:pt x="76" y="0"/>
                    </a:lnTo>
                    <a:lnTo>
                      <a:pt x="0" y="164"/>
                    </a:lnTo>
                    <a:lnTo>
                      <a:pt x="63" y="192"/>
                    </a:lnTo>
                    <a:lnTo>
                      <a:pt x="125" y="221"/>
                    </a:lnTo>
                    <a:lnTo>
                      <a:pt x="201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89" name="Freeform 750"/>
              <p:cNvSpPr>
                <a:spLocks/>
              </p:cNvSpPr>
              <p:nvPr/>
            </p:nvSpPr>
            <p:spPr bwMode="auto">
              <a:xfrm>
                <a:off x="2873" y="2815"/>
                <a:ext cx="33" cy="37"/>
              </a:xfrm>
              <a:custGeom>
                <a:avLst/>
                <a:gdLst>
                  <a:gd name="T0" fmla="*/ 1 w 201"/>
                  <a:gd name="T1" fmla="*/ 0 h 221"/>
                  <a:gd name="T2" fmla="*/ 1 w 201"/>
                  <a:gd name="T3" fmla="*/ 0 h 221"/>
                  <a:gd name="T4" fmla="*/ 0 w 201"/>
                  <a:gd name="T5" fmla="*/ 0 h 221"/>
                  <a:gd name="T6" fmla="*/ 0 w 201"/>
                  <a:gd name="T7" fmla="*/ 1 h 221"/>
                  <a:gd name="T8" fmla="*/ 0 w 201"/>
                  <a:gd name="T9" fmla="*/ 1 h 221"/>
                  <a:gd name="T10" fmla="*/ 0 w 201"/>
                  <a:gd name="T11" fmla="*/ 1 h 221"/>
                  <a:gd name="T12" fmla="*/ 1 w 201"/>
                  <a:gd name="T13" fmla="*/ 0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1"/>
                  <a:gd name="T23" fmla="*/ 201 w 201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1">
                    <a:moveTo>
                      <a:pt x="201" y="57"/>
                    </a:moveTo>
                    <a:lnTo>
                      <a:pt x="138" y="29"/>
                    </a:lnTo>
                    <a:lnTo>
                      <a:pt x="76" y="0"/>
                    </a:lnTo>
                    <a:lnTo>
                      <a:pt x="0" y="164"/>
                    </a:lnTo>
                    <a:lnTo>
                      <a:pt x="63" y="192"/>
                    </a:lnTo>
                    <a:lnTo>
                      <a:pt x="125" y="221"/>
                    </a:lnTo>
                    <a:lnTo>
                      <a:pt x="201" y="5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0" name="Freeform 751"/>
              <p:cNvSpPr>
                <a:spLocks/>
              </p:cNvSpPr>
              <p:nvPr/>
            </p:nvSpPr>
            <p:spPr bwMode="auto">
              <a:xfrm>
                <a:off x="2873" y="2842"/>
                <a:ext cx="10" cy="5"/>
              </a:xfrm>
              <a:custGeom>
                <a:avLst/>
                <a:gdLst>
                  <a:gd name="T0" fmla="*/ 0 w 64"/>
                  <a:gd name="T1" fmla="*/ 0 h 28"/>
                  <a:gd name="T2" fmla="*/ 0 w 64"/>
                  <a:gd name="T3" fmla="*/ 0 h 28"/>
                  <a:gd name="T4" fmla="*/ 0 w 64"/>
                  <a:gd name="T5" fmla="*/ 0 h 28"/>
                  <a:gd name="T6" fmla="*/ 0 w 64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28"/>
                  <a:gd name="T14" fmla="*/ 64 w 64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28">
                    <a:moveTo>
                      <a:pt x="64" y="28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64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1" name="Line 752"/>
              <p:cNvSpPr>
                <a:spLocks noChangeShapeType="1"/>
              </p:cNvSpPr>
              <p:nvPr/>
            </p:nvSpPr>
            <p:spPr bwMode="auto">
              <a:xfrm flipH="1">
                <a:off x="2873" y="284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2" name="Freeform 753"/>
              <p:cNvSpPr>
                <a:spLocks/>
              </p:cNvSpPr>
              <p:nvPr/>
            </p:nvSpPr>
            <p:spPr bwMode="auto">
              <a:xfrm>
                <a:off x="2861" y="2843"/>
                <a:ext cx="33" cy="36"/>
              </a:xfrm>
              <a:custGeom>
                <a:avLst/>
                <a:gdLst>
                  <a:gd name="T0" fmla="*/ 1 w 194"/>
                  <a:gd name="T1" fmla="*/ 0 h 220"/>
                  <a:gd name="T2" fmla="*/ 1 w 194"/>
                  <a:gd name="T3" fmla="*/ 0 h 220"/>
                  <a:gd name="T4" fmla="*/ 0 w 194"/>
                  <a:gd name="T5" fmla="*/ 0 h 220"/>
                  <a:gd name="T6" fmla="*/ 0 w 194"/>
                  <a:gd name="T7" fmla="*/ 1 h 220"/>
                  <a:gd name="T8" fmla="*/ 0 w 194"/>
                  <a:gd name="T9" fmla="*/ 1 h 220"/>
                  <a:gd name="T10" fmla="*/ 1 w 194"/>
                  <a:gd name="T11" fmla="*/ 1 h 220"/>
                  <a:gd name="T12" fmla="*/ 1 w 194"/>
                  <a:gd name="T13" fmla="*/ 0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20"/>
                  <a:gd name="T23" fmla="*/ 194 w 194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20">
                    <a:moveTo>
                      <a:pt x="194" y="51"/>
                    </a:moveTo>
                    <a:lnTo>
                      <a:pt x="131" y="25"/>
                    </a:lnTo>
                    <a:lnTo>
                      <a:pt x="67" y="0"/>
                    </a:lnTo>
                    <a:lnTo>
                      <a:pt x="0" y="169"/>
                    </a:lnTo>
                    <a:lnTo>
                      <a:pt x="63" y="194"/>
                    </a:lnTo>
                    <a:lnTo>
                      <a:pt x="127" y="220"/>
                    </a:lnTo>
                    <a:lnTo>
                      <a:pt x="194" y="5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3" name="Freeform 754"/>
              <p:cNvSpPr>
                <a:spLocks/>
              </p:cNvSpPr>
              <p:nvPr/>
            </p:nvSpPr>
            <p:spPr bwMode="auto">
              <a:xfrm>
                <a:off x="2861" y="2843"/>
                <a:ext cx="33" cy="36"/>
              </a:xfrm>
              <a:custGeom>
                <a:avLst/>
                <a:gdLst>
                  <a:gd name="T0" fmla="*/ 1 w 194"/>
                  <a:gd name="T1" fmla="*/ 0 h 220"/>
                  <a:gd name="T2" fmla="*/ 1 w 194"/>
                  <a:gd name="T3" fmla="*/ 0 h 220"/>
                  <a:gd name="T4" fmla="*/ 0 w 194"/>
                  <a:gd name="T5" fmla="*/ 0 h 220"/>
                  <a:gd name="T6" fmla="*/ 0 w 194"/>
                  <a:gd name="T7" fmla="*/ 1 h 220"/>
                  <a:gd name="T8" fmla="*/ 0 w 194"/>
                  <a:gd name="T9" fmla="*/ 1 h 220"/>
                  <a:gd name="T10" fmla="*/ 1 w 194"/>
                  <a:gd name="T11" fmla="*/ 1 h 220"/>
                  <a:gd name="T12" fmla="*/ 1 w 194"/>
                  <a:gd name="T13" fmla="*/ 0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20"/>
                  <a:gd name="T23" fmla="*/ 194 w 194"/>
                  <a:gd name="T24" fmla="*/ 220 h 2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20">
                    <a:moveTo>
                      <a:pt x="194" y="51"/>
                    </a:moveTo>
                    <a:lnTo>
                      <a:pt x="131" y="25"/>
                    </a:lnTo>
                    <a:lnTo>
                      <a:pt x="67" y="0"/>
                    </a:lnTo>
                    <a:lnTo>
                      <a:pt x="0" y="169"/>
                    </a:lnTo>
                    <a:lnTo>
                      <a:pt x="63" y="194"/>
                    </a:lnTo>
                    <a:lnTo>
                      <a:pt x="127" y="220"/>
                    </a:lnTo>
                    <a:lnTo>
                      <a:pt x="194" y="5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4" name="Freeform 755"/>
              <p:cNvSpPr>
                <a:spLocks/>
              </p:cNvSpPr>
              <p:nvPr/>
            </p:nvSpPr>
            <p:spPr bwMode="auto">
              <a:xfrm>
                <a:off x="2861" y="2871"/>
                <a:ext cx="11" cy="4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0 h 25"/>
                  <a:gd name="T4" fmla="*/ 0 w 65"/>
                  <a:gd name="T5" fmla="*/ 0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65" y="25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65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95" name="Line 756"/>
              <p:cNvSpPr>
                <a:spLocks noChangeShapeType="1"/>
              </p:cNvSpPr>
              <p:nvPr/>
            </p:nvSpPr>
            <p:spPr bwMode="auto">
              <a:xfrm flipH="1">
                <a:off x="2861" y="287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530" name="Group 958"/>
            <p:cNvGrpSpPr>
              <a:grpSpLocks/>
            </p:cNvGrpSpPr>
            <p:nvPr/>
          </p:nvGrpSpPr>
          <p:grpSpPr bwMode="auto">
            <a:xfrm>
              <a:off x="2829" y="2871"/>
              <a:ext cx="974" cy="713"/>
              <a:chOff x="2829" y="2871"/>
              <a:chExt cx="974" cy="713"/>
            </a:xfrm>
          </p:grpSpPr>
          <p:sp>
            <p:nvSpPr>
              <p:cNvPr id="17896" name="Freeform 758"/>
              <p:cNvSpPr>
                <a:spLocks/>
              </p:cNvSpPr>
              <p:nvPr/>
            </p:nvSpPr>
            <p:spPr bwMode="auto">
              <a:xfrm>
                <a:off x="2852" y="2871"/>
                <a:ext cx="31" cy="36"/>
              </a:xfrm>
              <a:custGeom>
                <a:avLst/>
                <a:gdLst>
                  <a:gd name="T0" fmla="*/ 1 w 188"/>
                  <a:gd name="T1" fmla="*/ 0 h 214"/>
                  <a:gd name="T2" fmla="*/ 0 w 188"/>
                  <a:gd name="T3" fmla="*/ 0 h 214"/>
                  <a:gd name="T4" fmla="*/ 0 w 188"/>
                  <a:gd name="T5" fmla="*/ 0 h 214"/>
                  <a:gd name="T6" fmla="*/ 0 w 188"/>
                  <a:gd name="T7" fmla="*/ 1 h 214"/>
                  <a:gd name="T8" fmla="*/ 0 w 188"/>
                  <a:gd name="T9" fmla="*/ 1 h 214"/>
                  <a:gd name="T10" fmla="*/ 1 w 188"/>
                  <a:gd name="T11" fmla="*/ 1 h 214"/>
                  <a:gd name="T12" fmla="*/ 1 w 188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214"/>
                  <a:gd name="T23" fmla="*/ 188 w 188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214">
                    <a:moveTo>
                      <a:pt x="188" y="43"/>
                    </a:moveTo>
                    <a:lnTo>
                      <a:pt x="122" y="21"/>
                    </a:lnTo>
                    <a:lnTo>
                      <a:pt x="57" y="0"/>
                    </a:lnTo>
                    <a:lnTo>
                      <a:pt x="0" y="172"/>
                    </a:lnTo>
                    <a:lnTo>
                      <a:pt x="66" y="193"/>
                    </a:lnTo>
                    <a:lnTo>
                      <a:pt x="131" y="214"/>
                    </a:lnTo>
                    <a:lnTo>
                      <a:pt x="188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7" name="Freeform 759"/>
              <p:cNvSpPr>
                <a:spLocks/>
              </p:cNvSpPr>
              <p:nvPr/>
            </p:nvSpPr>
            <p:spPr bwMode="auto">
              <a:xfrm>
                <a:off x="2852" y="2871"/>
                <a:ext cx="31" cy="36"/>
              </a:xfrm>
              <a:custGeom>
                <a:avLst/>
                <a:gdLst>
                  <a:gd name="T0" fmla="*/ 1 w 188"/>
                  <a:gd name="T1" fmla="*/ 0 h 214"/>
                  <a:gd name="T2" fmla="*/ 0 w 188"/>
                  <a:gd name="T3" fmla="*/ 0 h 214"/>
                  <a:gd name="T4" fmla="*/ 0 w 188"/>
                  <a:gd name="T5" fmla="*/ 0 h 214"/>
                  <a:gd name="T6" fmla="*/ 0 w 188"/>
                  <a:gd name="T7" fmla="*/ 1 h 214"/>
                  <a:gd name="T8" fmla="*/ 0 w 188"/>
                  <a:gd name="T9" fmla="*/ 1 h 214"/>
                  <a:gd name="T10" fmla="*/ 1 w 188"/>
                  <a:gd name="T11" fmla="*/ 1 h 214"/>
                  <a:gd name="T12" fmla="*/ 1 w 188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214"/>
                  <a:gd name="T23" fmla="*/ 188 w 188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214">
                    <a:moveTo>
                      <a:pt x="188" y="43"/>
                    </a:moveTo>
                    <a:lnTo>
                      <a:pt x="122" y="21"/>
                    </a:lnTo>
                    <a:lnTo>
                      <a:pt x="57" y="0"/>
                    </a:lnTo>
                    <a:lnTo>
                      <a:pt x="0" y="172"/>
                    </a:lnTo>
                    <a:lnTo>
                      <a:pt x="66" y="193"/>
                    </a:lnTo>
                    <a:lnTo>
                      <a:pt x="131" y="214"/>
                    </a:lnTo>
                    <a:lnTo>
                      <a:pt x="188" y="4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8" name="Freeform 760"/>
              <p:cNvSpPr>
                <a:spLocks/>
              </p:cNvSpPr>
              <p:nvPr/>
            </p:nvSpPr>
            <p:spPr bwMode="auto">
              <a:xfrm>
                <a:off x="2851" y="2900"/>
                <a:ext cx="11" cy="4"/>
              </a:xfrm>
              <a:custGeom>
                <a:avLst/>
                <a:gdLst>
                  <a:gd name="T0" fmla="*/ 0 w 67"/>
                  <a:gd name="T1" fmla="*/ 0 h 21"/>
                  <a:gd name="T2" fmla="*/ 0 w 67"/>
                  <a:gd name="T3" fmla="*/ 0 h 21"/>
                  <a:gd name="T4" fmla="*/ 0 w 67"/>
                  <a:gd name="T5" fmla="*/ 0 h 21"/>
                  <a:gd name="T6" fmla="*/ 0 w 6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21"/>
                  <a:gd name="T14" fmla="*/ 67 w 67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21">
                    <a:moveTo>
                      <a:pt x="67" y="2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67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9" name="Line 761"/>
              <p:cNvSpPr>
                <a:spLocks noChangeShapeType="1"/>
              </p:cNvSpPr>
              <p:nvPr/>
            </p:nvSpPr>
            <p:spPr bwMode="auto">
              <a:xfrm flipH="1">
                <a:off x="2851" y="29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0" name="Freeform 762"/>
              <p:cNvSpPr>
                <a:spLocks/>
              </p:cNvSpPr>
              <p:nvPr/>
            </p:nvSpPr>
            <p:spPr bwMode="auto">
              <a:xfrm>
                <a:off x="2844" y="2901"/>
                <a:ext cx="30" cy="35"/>
              </a:xfrm>
              <a:custGeom>
                <a:avLst/>
                <a:gdLst>
                  <a:gd name="T0" fmla="*/ 1 w 180"/>
                  <a:gd name="T1" fmla="*/ 0 h 209"/>
                  <a:gd name="T2" fmla="*/ 0 w 180"/>
                  <a:gd name="T3" fmla="*/ 0 h 209"/>
                  <a:gd name="T4" fmla="*/ 0 w 180"/>
                  <a:gd name="T5" fmla="*/ 0 h 209"/>
                  <a:gd name="T6" fmla="*/ 0 w 180"/>
                  <a:gd name="T7" fmla="*/ 1 h 209"/>
                  <a:gd name="T8" fmla="*/ 0 w 180"/>
                  <a:gd name="T9" fmla="*/ 1 h 209"/>
                  <a:gd name="T10" fmla="*/ 1 w 180"/>
                  <a:gd name="T11" fmla="*/ 1 h 209"/>
                  <a:gd name="T12" fmla="*/ 1 w 180"/>
                  <a:gd name="T13" fmla="*/ 0 h 2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09"/>
                  <a:gd name="T23" fmla="*/ 180 w 180"/>
                  <a:gd name="T24" fmla="*/ 209 h 20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09">
                    <a:moveTo>
                      <a:pt x="180" y="34"/>
                    </a:moveTo>
                    <a:lnTo>
                      <a:pt x="114" y="17"/>
                    </a:lnTo>
                    <a:lnTo>
                      <a:pt x="47" y="0"/>
                    </a:lnTo>
                    <a:lnTo>
                      <a:pt x="0" y="175"/>
                    </a:lnTo>
                    <a:lnTo>
                      <a:pt x="67" y="192"/>
                    </a:lnTo>
                    <a:lnTo>
                      <a:pt x="133" y="209"/>
                    </a:lnTo>
                    <a:lnTo>
                      <a:pt x="18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1" name="Freeform 763"/>
              <p:cNvSpPr>
                <a:spLocks/>
              </p:cNvSpPr>
              <p:nvPr/>
            </p:nvSpPr>
            <p:spPr bwMode="auto">
              <a:xfrm>
                <a:off x="2844" y="2901"/>
                <a:ext cx="30" cy="35"/>
              </a:xfrm>
              <a:custGeom>
                <a:avLst/>
                <a:gdLst>
                  <a:gd name="T0" fmla="*/ 1 w 180"/>
                  <a:gd name="T1" fmla="*/ 0 h 209"/>
                  <a:gd name="T2" fmla="*/ 0 w 180"/>
                  <a:gd name="T3" fmla="*/ 0 h 209"/>
                  <a:gd name="T4" fmla="*/ 0 w 180"/>
                  <a:gd name="T5" fmla="*/ 0 h 209"/>
                  <a:gd name="T6" fmla="*/ 0 w 180"/>
                  <a:gd name="T7" fmla="*/ 1 h 209"/>
                  <a:gd name="T8" fmla="*/ 0 w 180"/>
                  <a:gd name="T9" fmla="*/ 1 h 209"/>
                  <a:gd name="T10" fmla="*/ 1 w 180"/>
                  <a:gd name="T11" fmla="*/ 1 h 209"/>
                  <a:gd name="T12" fmla="*/ 1 w 180"/>
                  <a:gd name="T13" fmla="*/ 0 h 2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09"/>
                  <a:gd name="T23" fmla="*/ 180 w 180"/>
                  <a:gd name="T24" fmla="*/ 209 h 20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09">
                    <a:moveTo>
                      <a:pt x="180" y="34"/>
                    </a:moveTo>
                    <a:lnTo>
                      <a:pt x="114" y="17"/>
                    </a:lnTo>
                    <a:lnTo>
                      <a:pt x="47" y="0"/>
                    </a:lnTo>
                    <a:lnTo>
                      <a:pt x="0" y="175"/>
                    </a:lnTo>
                    <a:lnTo>
                      <a:pt x="67" y="192"/>
                    </a:lnTo>
                    <a:lnTo>
                      <a:pt x="133" y="209"/>
                    </a:lnTo>
                    <a:lnTo>
                      <a:pt x="180" y="3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2" name="Freeform 764"/>
              <p:cNvSpPr>
                <a:spLocks/>
              </p:cNvSpPr>
              <p:nvPr/>
            </p:nvSpPr>
            <p:spPr bwMode="auto">
              <a:xfrm>
                <a:off x="2843" y="2930"/>
                <a:ext cx="12" cy="3"/>
              </a:xfrm>
              <a:custGeom>
                <a:avLst/>
                <a:gdLst>
                  <a:gd name="T0" fmla="*/ 0 w 68"/>
                  <a:gd name="T1" fmla="*/ 0 h 17"/>
                  <a:gd name="T2" fmla="*/ 0 w 68"/>
                  <a:gd name="T3" fmla="*/ 0 h 17"/>
                  <a:gd name="T4" fmla="*/ 0 w 68"/>
                  <a:gd name="T5" fmla="*/ 0 h 17"/>
                  <a:gd name="T6" fmla="*/ 0 w 6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"/>
                  <a:gd name="T14" fmla="*/ 68 w 6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">
                    <a:moveTo>
                      <a:pt x="68" y="17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6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3" name="Line 765"/>
              <p:cNvSpPr>
                <a:spLocks noChangeShapeType="1"/>
              </p:cNvSpPr>
              <p:nvPr/>
            </p:nvSpPr>
            <p:spPr bwMode="auto">
              <a:xfrm flipH="1">
                <a:off x="2843" y="29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4" name="Freeform 766"/>
              <p:cNvSpPr>
                <a:spLocks/>
              </p:cNvSpPr>
              <p:nvPr/>
            </p:nvSpPr>
            <p:spPr bwMode="auto">
              <a:xfrm>
                <a:off x="2837" y="2930"/>
                <a:ext cx="29" cy="35"/>
              </a:xfrm>
              <a:custGeom>
                <a:avLst/>
                <a:gdLst>
                  <a:gd name="T0" fmla="*/ 1 w 172"/>
                  <a:gd name="T1" fmla="*/ 0 h 205"/>
                  <a:gd name="T2" fmla="*/ 1 w 172"/>
                  <a:gd name="T3" fmla="*/ 0 h 205"/>
                  <a:gd name="T4" fmla="*/ 0 w 172"/>
                  <a:gd name="T5" fmla="*/ 0 h 205"/>
                  <a:gd name="T6" fmla="*/ 0 w 172"/>
                  <a:gd name="T7" fmla="*/ 1 h 205"/>
                  <a:gd name="T8" fmla="*/ 0 w 172"/>
                  <a:gd name="T9" fmla="*/ 1 h 205"/>
                  <a:gd name="T10" fmla="*/ 1 w 172"/>
                  <a:gd name="T11" fmla="*/ 1 h 205"/>
                  <a:gd name="T12" fmla="*/ 1 w 172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2"/>
                  <a:gd name="T22" fmla="*/ 0 h 205"/>
                  <a:gd name="T23" fmla="*/ 172 w 172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2" h="205">
                    <a:moveTo>
                      <a:pt x="172" y="28"/>
                    </a:moveTo>
                    <a:lnTo>
                      <a:pt x="105" y="14"/>
                    </a:lnTo>
                    <a:lnTo>
                      <a:pt x="37" y="0"/>
                    </a:lnTo>
                    <a:lnTo>
                      <a:pt x="0" y="177"/>
                    </a:lnTo>
                    <a:lnTo>
                      <a:pt x="68" y="191"/>
                    </a:lnTo>
                    <a:lnTo>
                      <a:pt x="135" y="205"/>
                    </a:lnTo>
                    <a:lnTo>
                      <a:pt x="172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5" name="Freeform 767"/>
              <p:cNvSpPr>
                <a:spLocks/>
              </p:cNvSpPr>
              <p:nvPr/>
            </p:nvSpPr>
            <p:spPr bwMode="auto">
              <a:xfrm>
                <a:off x="2837" y="2930"/>
                <a:ext cx="29" cy="35"/>
              </a:xfrm>
              <a:custGeom>
                <a:avLst/>
                <a:gdLst>
                  <a:gd name="T0" fmla="*/ 1 w 172"/>
                  <a:gd name="T1" fmla="*/ 0 h 205"/>
                  <a:gd name="T2" fmla="*/ 1 w 172"/>
                  <a:gd name="T3" fmla="*/ 0 h 205"/>
                  <a:gd name="T4" fmla="*/ 0 w 172"/>
                  <a:gd name="T5" fmla="*/ 0 h 205"/>
                  <a:gd name="T6" fmla="*/ 0 w 172"/>
                  <a:gd name="T7" fmla="*/ 1 h 205"/>
                  <a:gd name="T8" fmla="*/ 0 w 172"/>
                  <a:gd name="T9" fmla="*/ 1 h 205"/>
                  <a:gd name="T10" fmla="*/ 1 w 172"/>
                  <a:gd name="T11" fmla="*/ 1 h 205"/>
                  <a:gd name="T12" fmla="*/ 1 w 172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2"/>
                  <a:gd name="T22" fmla="*/ 0 h 205"/>
                  <a:gd name="T23" fmla="*/ 172 w 172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2" h="205">
                    <a:moveTo>
                      <a:pt x="172" y="28"/>
                    </a:moveTo>
                    <a:lnTo>
                      <a:pt x="105" y="14"/>
                    </a:lnTo>
                    <a:lnTo>
                      <a:pt x="37" y="0"/>
                    </a:lnTo>
                    <a:lnTo>
                      <a:pt x="0" y="177"/>
                    </a:lnTo>
                    <a:lnTo>
                      <a:pt x="68" y="191"/>
                    </a:lnTo>
                    <a:lnTo>
                      <a:pt x="135" y="205"/>
                    </a:lnTo>
                    <a:lnTo>
                      <a:pt x="172" y="2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6" name="Freeform 768"/>
              <p:cNvSpPr>
                <a:spLocks/>
              </p:cNvSpPr>
              <p:nvPr/>
            </p:nvSpPr>
            <p:spPr bwMode="auto">
              <a:xfrm>
                <a:off x="2837" y="2960"/>
                <a:ext cx="11" cy="2"/>
              </a:xfrm>
              <a:custGeom>
                <a:avLst/>
                <a:gdLst>
                  <a:gd name="T0" fmla="*/ 0 w 68"/>
                  <a:gd name="T1" fmla="*/ 0 h 14"/>
                  <a:gd name="T2" fmla="*/ 0 w 68"/>
                  <a:gd name="T3" fmla="*/ 0 h 14"/>
                  <a:gd name="T4" fmla="*/ 0 w 68"/>
                  <a:gd name="T5" fmla="*/ 0 h 14"/>
                  <a:gd name="T6" fmla="*/ 0 w 68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4"/>
                  <a:gd name="T14" fmla="*/ 68 w 68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4">
                    <a:moveTo>
                      <a:pt x="68" y="14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7" name="Line 769"/>
              <p:cNvSpPr>
                <a:spLocks noChangeShapeType="1"/>
              </p:cNvSpPr>
              <p:nvPr/>
            </p:nvSpPr>
            <p:spPr bwMode="auto">
              <a:xfrm>
                <a:off x="2837" y="29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8" name="Freeform 770"/>
              <p:cNvSpPr>
                <a:spLocks/>
              </p:cNvSpPr>
              <p:nvPr/>
            </p:nvSpPr>
            <p:spPr bwMode="auto">
              <a:xfrm>
                <a:off x="2833" y="2961"/>
                <a:ext cx="27" cy="33"/>
              </a:xfrm>
              <a:custGeom>
                <a:avLst/>
                <a:gdLst>
                  <a:gd name="T0" fmla="*/ 1 w 161"/>
                  <a:gd name="T1" fmla="*/ 0 h 200"/>
                  <a:gd name="T2" fmla="*/ 1 w 161"/>
                  <a:gd name="T3" fmla="*/ 0 h 200"/>
                  <a:gd name="T4" fmla="*/ 0 w 161"/>
                  <a:gd name="T5" fmla="*/ 0 h 200"/>
                  <a:gd name="T6" fmla="*/ 0 w 161"/>
                  <a:gd name="T7" fmla="*/ 1 h 200"/>
                  <a:gd name="T8" fmla="*/ 0 w 161"/>
                  <a:gd name="T9" fmla="*/ 1 h 200"/>
                  <a:gd name="T10" fmla="*/ 1 w 161"/>
                  <a:gd name="T11" fmla="*/ 1 h 200"/>
                  <a:gd name="T12" fmla="*/ 1 w 161"/>
                  <a:gd name="T13" fmla="*/ 0 h 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200"/>
                  <a:gd name="T23" fmla="*/ 161 w 161"/>
                  <a:gd name="T24" fmla="*/ 200 h 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200">
                    <a:moveTo>
                      <a:pt x="161" y="20"/>
                    </a:moveTo>
                    <a:lnTo>
                      <a:pt x="94" y="10"/>
                    </a:lnTo>
                    <a:lnTo>
                      <a:pt x="26" y="0"/>
                    </a:lnTo>
                    <a:lnTo>
                      <a:pt x="0" y="180"/>
                    </a:lnTo>
                    <a:lnTo>
                      <a:pt x="67" y="190"/>
                    </a:lnTo>
                    <a:lnTo>
                      <a:pt x="135" y="200"/>
                    </a:lnTo>
                    <a:lnTo>
                      <a:pt x="161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09" name="Freeform 771"/>
              <p:cNvSpPr>
                <a:spLocks/>
              </p:cNvSpPr>
              <p:nvPr/>
            </p:nvSpPr>
            <p:spPr bwMode="auto">
              <a:xfrm>
                <a:off x="2833" y="2961"/>
                <a:ext cx="27" cy="33"/>
              </a:xfrm>
              <a:custGeom>
                <a:avLst/>
                <a:gdLst>
                  <a:gd name="T0" fmla="*/ 1 w 161"/>
                  <a:gd name="T1" fmla="*/ 0 h 200"/>
                  <a:gd name="T2" fmla="*/ 1 w 161"/>
                  <a:gd name="T3" fmla="*/ 0 h 200"/>
                  <a:gd name="T4" fmla="*/ 0 w 161"/>
                  <a:gd name="T5" fmla="*/ 0 h 200"/>
                  <a:gd name="T6" fmla="*/ 0 w 161"/>
                  <a:gd name="T7" fmla="*/ 1 h 200"/>
                  <a:gd name="T8" fmla="*/ 0 w 161"/>
                  <a:gd name="T9" fmla="*/ 1 h 200"/>
                  <a:gd name="T10" fmla="*/ 1 w 161"/>
                  <a:gd name="T11" fmla="*/ 1 h 200"/>
                  <a:gd name="T12" fmla="*/ 1 w 161"/>
                  <a:gd name="T13" fmla="*/ 0 h 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200"/>
                  <a:gd name="T23" fmla="*/ 161 w 161"/>
                  <a:gd name="T24" fmla="*/ 200 h 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200">
                    <a:moveTo>
                      <a:pt x="161" y="20"/>
                    </a:moveTo>
                    <a:lnTo>
                      <a:pt x="94" y="10"/>
                    </a:lnTo>
                    <a:lnTo>
                      <a:pt x="26" y="0"/>
                    </a:lnTo>
                    <a:lnTo>
                      <a:pt x="0" y="180"/>
                    </a:lnTo>
                    <a:lnTo>
                      <a:pt x="67" y="190"/>
                    </a:lnTo>
                    <a:lnTo>
                      <a:pt x="135" y="200"/>
                    </a:lnTo>
                    <a:lnTo>
                      <a:pt x="161" y="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0" name="Freeform 772"/>
              <p:cNvSpPr>
                <a:spLocks/>
              </p:cNvSpPr>
              <p:nvPr/>
            </p:nvSpPr>
            <p:spPr bwMode="auto">
              <a:xfrm>
                <a:off x="2833" y="2991"/>
                <a:ext cx="11" cy="1"/>
              </a:xfrm>
              <a:custGeom>
                <a:avLst/>
                <a:gdLst>
                  <a:gd name="T0" fmla="*/ 0 w 68"/>
                  <a:gd name="T1" fmla="*/ 0 h 10"/>
                  <a:gd name="T2" fmla="*/ 0 w 68"/>
                  <a:gd name="T3" fmla="*/ 0 h 10"/>
                  <a:gd name="T4" fmla="*/ 0 w 68"/>
                  <a:gd name="T5" fmla="*/ 0 h 10"/>
                  <a:gd name="T6" fmla="*/ 0 w 68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0"/>
                  <a:gd name="T14" fmla="*/ 68 w 68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0">
                    <a:moveTo>
                      <a:pt x="68" y="10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68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1" name="Line 773"/>
              <p:cNvSpPr>
                <a:spLocks noChangeShapeType="1"/>
              </p:cNvSpPr>
              <p:nvPr/>
            </p:nvSpPr>
            <p:spPr bwMode="auto">
              <a:xfrm flipH="1">
                <a:off x="2833" y="299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2" name="Freeform 774"/>
              <p:cNvSpPr>
                <a:spLocks/>
              </p:cNvSpPr>
              <p:nvPr/>
            </p:nvSpPr>
            <p:spPr bwMode="auto">
              <a:xfrm>
                <a:off x="2830" y="2991"/>
                <a:ext cx="25" cy="32"/>
              </a:xfrm>
              <a:custGeom>
                <a:avLst/>
                <a:gdLst>
                  <a:gd name="T0" fmla="*/ 1 w 152"/>
                  <a:gd name="T1" fmla="*/ 0 h 192"/>
                  <a:gd name="T2" fmla="*/ 0 w 152"/>
                  <a:gd name="T3" fmla="*/ 0 h 192"/>
                  <a:gd name="T4" fmla="*/ 0 w 152"/>
                  <a:gd name="T5" fmla="*/ 0 h 192"/>
                  <a:gd name="T6" fmla="*/ 0 w 152"/>
                  <a:gd name="T7" fmla="*/ 1 h 192"/>
                  <a:gd name="T8" fmla="*/ 0 w 152"/>
                  <a:gd name="T9" fmla="*/ 1 h 192"/>
                  <a:gd name="T10" fmla="*/ 1 w 152"/>
                  <a:gd name="T11" fmla="*/ 1 h 192"/>
                  <a:gd name="T12" fmla="*/ 1 w 152"/>
                  <a:gd name="T13" fmla="*/ 0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2"/>
                  <a:gd name="T22" fmla="*/ 0 h 192"/>
                  <a:gd name="T23" fmla="*/ 152 w 152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2" h="192">
                    <a:moveTo>
                      <a:pt x="152" y="12"/>
                    </a:moveTo>
                    <a:lnTo>
                      <a:pt x="83" y="6"/>
                    </a:lnTo>
                    <a:lnTo>
                      <a:pt x="15" y="0"/>
                    </a:lnTo>
                    <a:lnTo>
                      <a:pt x="0" y="180"/>
                    </a:lnTo>
                    <a:lnTo>
                      <a:pt x="68" y="186"/>
                    </a:lnTo>
                    <a:lnTo>
                      <a:pt x="137" y="192"/>
                    </a:lnTo>
                    <a:lnTo>
                      <a:pt x="15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3" name="Freeform 775"/>
              <p:cNvSpPr>
                <a:spLocks/>
              </p:cNvSpPr>
              <p:nvPr/>
            </p:nvSpPr>
            <p:spPr bwMode="auto">
              <a:xfrm>
                <a:off x="2830" y="2991"/>
                <a:ext cx="25" cy="32"/>
              </a:xfrm>
              <a:custGeom>
                <a:avLst/>
                <a:gdLst>
                  <a:gd name="T0" fmla="*/ 1 w 152"/>
                  <a:gd name="T1" fmla="*/ 0 h 192"/>
                  <a:gd name="T2" fmla="*/ 0 w 152"/>
                  <a:gd name="T3" fmla="*/ 0 h 192"/>
                  <a:gd name="T4" fmla="*/ 0 w 152"/>
                  <a:gd name="T5" fmla="*/ 0 h 192"/>
                  <a:gd name="T6" fmla="*/ 0 w 152"/>
                  <a:gd name="T7" fmla="*/ 1 h 192"/>
                  <a:gd name="T8" fmla="*/ 0 w 152"/>
                  <a:gd name="T9" fmla="*/ 1 h 192"/>
                  <a:gd name="T10" fmla="*/ 1 w 152"/>
                  <a:gd name="T11" fmla="*/ 1 h 192"/>
                  <a:gd name="T12" fmla="*/ 1 w 152"/>
                  <a:gd name="T13" fmla="*/ 0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2"/>
                  <a:gd name="T22" fmla="*/ 0 h 192"/>
                  <a:gd name="T23" fmla="*/ 152 w 152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2" h="192">
                    <a:moveTo>
                      <a:pt x="152" y="12"/>
                    </a:moveTo>
                    <a:lnTo>
                      <a:pt x="83" y="6"/>
                    </a:lnTo>
                    <a:lnTo>
                      <a:pt x="15" y="0"/>
                    </a:lnTo>
                    <a:lnTo>
                      <a:pt x="0" y="180"/>
                    </a:lnTo>
                    <a:lnTo>
                      <a:pt x="68" y="186"/>
                    </a:lnTo>
                    <a:lnTo>
                      <a:pt x="137" y="192"/>
                    </a:lnTo>
                    <a:lnTo>
                      <a:pt x="152" y="1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4" name="Freeform 776"/>
              <p:cNvSpPr>
                <a:spLocks/>
              </p:cNvSpPr>
              <p:nvPr/>
            </p:nvSpPr>
            <p:spPr bwMode="auto">
              <a:xfrm>
                <a:off x="2830" y="3021"/>
                <a:ext cx="12" cy="1"/>
              </a:xfrm>
              <a:custGeom>
                <a:avLst/>
                <a:gdLst>
                  <a:gd name="T0" fmla="*/ 0 w 68"/>
                  <a:gd name="T1" fmla="*/ 0 h 6"/>
                  <a:gd name="T2" fmla="*/ 0 w 68"/>
                  <a:gd name="T3" fmla="*/ 0 h 6"/>
                  <a:gd name="T4" fmla="*/ 0 w 68"/>
                  <a:gd name="T5" fmla="*/ 0 h 6"/>
                  <a:gd name="T6" fmla="*/ 0 w 68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6"/>
                  <a:gd name="T14" fmla="*/ 68 w 68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6">
                    <a:moveTo>
                      <a:pt x="68" y="6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68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5" name="Line 777"/>
              <p:cNvSpPr>
                <a:spLocks noChangeShapeType="1"/>
              </p:cNvSpPr>
              <p:nvPr/>
            </p:nvSpPr>
            <p:spPr bwMode="auto">
              <a:xfrm>
                <a:off x="2830" y="302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6" name="Freeform 778"/>
              <p:cNvSpPr>
                <a:spLocks/>
              </p:cNvSpPr>
              <p:nvPr/>
            </p:nvSpPr>
            <p:spPr bwMode="auto">
              <a:xfrm>
                <a:off x="2829" y="3022"/>
                <a:ext cx="24" cy="31"/>
              </a:xfrm>
              <a:custGeom>
                <a:avLst/>
                <a:gdLst>
                  <a:gd name="T0" fmla="*/ 1 w 143"/>
                  <a:gd name="T1" fmla="*/ 0 h 185"/>
                  <a:gd name="T2" fmla="*/ 0 w 143"/>
                  <a:gd name="T3" fmla="*/ 0 h 185"/>
                  <a:gd name="T4" fmla="*/ 0 w 143"/>
                  <a:gd name="T5" fmla="*/ 0 h 185"/>
                  <a:gd name="T6" fmla="*/ 0 w 143"/>
                  <a:gd name="T7" fmla="*/ 1 h 185"/>
                  <a:gd name="T8" fmla="*/ 0 w 143"/>
                  <a:gd name="T9" fmla="*/ 1 h 185"/>
                  <a:gd name="T10" fmla="*/ 1 w 143"/>
                  <a:gd name="T11" fmla="*/ 1 h 185"/>
                  <a:gd name="T12" fmla="*/ 1 w 143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85"/>
                  <a:gd name="T23" fmla="*/ 143 w 143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85">
                    <a:moveTo>
                      <a:pt x="143" y="4"/>
                    </a:moveTo>
                    <a:lnTo>
                      <a:pt x="74" y="2"/>
                    </a:lnTo>
                    <a:lnTo>
                      <a:pt x="6" y="0"/>
                    </a:lnTo>
                    <a:lnTo>
                      <a:pt x="0" y="181"/>
                    </a:lnTo>
                    <a:lnTo>
                      <a:pt x="69" y="183"/>
                    </a:lnTo>
                    <a:lnTo>
                      <a:pt x="137" y="185"/>
                    </a:ln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7" name="Freeform 779"/>
              <p:cNvSpPr>
                <a:spLocks/>
              </p:cNvSpPr>
              <p:nvPr/>
            </p:nvSpPr>
            <p:spPr bwMode="auto">
              <a:xfrm>
                <a:off x="2829" y="3022"/>
                <a:ext cx="24" cy="31"/>
              </a:xfrm>
              <a:custGeom>
                <a:avLst/>
                <a:gdLst>
                  <a:gd name="T0" fmla="*/ 1 w 143"/>
                  <a:gd name="T1" fmla="*/ 0 h 185"/>
                  <a:gd name="T2" fmla="*/ 0 w 143"/>
                  <a:gd name="T3" fmla="*/ 0 h 185"/>
                  <a:gd name="T4" fmla="*/ 0 w 143"/>
                  <a:gd name="T5" fmla="*/ 0 h 185"/>
                  <a:gd name="T6" fmla="*/ 0 w 143"/>
                  <a:gd name="T7" fmla="*/ 1 h 185"/>
                  <a:gd name="T8" fmla="*/ 0 w 143"/>
                  <a:gd name="T9" fmla="*/ 1 h 185"/>
                  <a:gd name="T10" fmla="*/ 1 w 143"/>
                  <a:gd name="T11" fmla="*/ 1 h 185"/>
                  <a:gd name="T12" fmla="*/ 1 w 143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85"/>
                  <a:gd name="T23" fmla="*/ 143 w 143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85">
                    <a:moveTo>
                      <a:pt x="143" y="4"/>
                    </a:moveTo>
                    <a:lnTo>
                      <a:pt x="74" y="2"/>
                    </a:lnTo>
                    <a:lnTo>
                      <a:pt x="6" y="0"/>
                    </a:lnTo>
                    <a:lnTo>
                      <a:pt x="0" y="181"/>
                    </a:lnTo>
                    <a:lnTo>
                      <a:pt x="69" y="183"/>
                    </a:lnTo>
                    <a:lnTo>
                      <a:pt x="137" y="185"/>
                    </a:lnTo>
                    <a:lnTo>
                      <a:pt x="143" y="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8" name="Freeform 780"/>
              <p:cNvSpPr>
                <a:spLocks/>
              </p:cNvSpPr>
              <p:nvPr/>
            </p:nvSpPr>
            <p:spPr bwMode="auto">
              <a:xfrm>
                <a:off x="2829" y="3052"/>
                <a:ext cx="12" cy="1"/>
              </a:xfrm>
              <a:custGeom>
                <a:avLst/>
                <a:gdLst>
                  <a:gd name="T0" fmla="*/ 0 w 69"/>
                  <a:gd name="T1" fmla="*/ 0 h 4"/>
                  <a:gd name="T2" fmla="*/ 0 w 69"/>
                  <a:gd name="T3" fmla="*/ 0 h 4"/>
                  <a:gd name="T4" fmla="*/ 0 w 69"/>
                  <a:gd name="T5" fmla="*/ 0 h 4"/>
                  <a:gd name="T6" fmla="*/ 0 w 6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"/>
                  <a:gd name="T14" fmla="*/ 69 w 69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">
                    <a:moveTo>
                      <a:pt x="69" y="2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69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19" name="Line 781"/>
              <p:cNvSpPr>
                <a:spLocks noChangeShapeType="1"/>
              </p:cNvSpPr>
              <p:nvPr/>
            </p:nvSpPr>
            <p:spPr bwMode="auto">
              <a:xfrm>
                <a:off x="2829" y="305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0" name="Freeform 782"/>
              <p:cNvSpPr>
                <a:spLocks/>
              </p:cNvSpPr>
              <p:nvPr/>
            </p:nvSpPr>
            <p:spPr bwMode="auto">
              <a:xfrm>
                <a:off x="2829" y="3052"/>
                <a:ext cx="24" cy="31"/>
              </a:xfrm>
              <a:custGeom>
                <a:avLst/>
                <a:gdLst>
                  <a:gd name="T0" fmla="*/ 1 w 143"/>
                  <a:gd name="T1" fmla="*/ 0 h 185"/>
                  <a:gd name="T2" fmla="*/ 0 w 143"/>
                  <a:gd name="T3" fmla="*/ 0 h 185"/>
                  <a:gd name="T4" fmla="*/ 0 w 143"/>
                  <a:gd name="T5" fmla="*/ 0 h 185"/>
                  <a:gd name="T6" fmla="*/ 0 w 143"/>
                  <a:gd name="T7" fmla="*/ 1 h 185"/>
                  <a:gd name="T8" fmla="*/ 0 w 143"/>
                  <a:gd name="T9" fmla="*/ 1 h 185"/>
                  <a:gd name="T10" fmla="*/ 1 w 143"/>
                  <a:gd name="T11" fmla="*/ 1 h 185"/>
                  <a:gd name="T12" fmla="*/ 1 w 143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85"/>
                  <a:gd name="T23" fmla="*/ 143 w 143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85">
                    <a:moveTo>
                      <a:pt x="137" y="0"/>
                    </a:moveTo>
                    <a:lnTo>
                      <a:pt x="69" y="2"/>
                    </a:lnTo>
                    <a:lnTo>
                      <a:pt x="0" y="4"/>
                    </a:lnTo>
                    <a:lnTo>
                      <a:pt x="6" y="185"/>
                    </a:lnTo>
                    <a:lnTo>
                      <a:pt x="74" y="183"/>
                    </a:lnTo>
                    <a:lnTo>
                      <a:pt x="143" y="181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1" name="Freeform 783"/>
              <p:cNvSpPr>
                <a:spLocks/>
              </p:cNvSpPr>
              <p:nvPr/>
            </p:nvSpPr>
            <p:spPr bwMode="auto">
              <a:xfrm>
                <a:off x="2829" y="3052"/>
                <a:ext cx="24" cy="31"/>
              </a:xfrm>
              <a:custGeom>
                <a:avLst/>
                <a:gdLst>
                  <a:gd name="T0" fmla="*/ 1 w 143"/>
                  <a:gd name="T1" fmla="*/ 0 h 185"/>
                  <a:gd name="T2" fmla="*/ 0 w 143"/>
                  <a:gd name="T3" fmla="*/ 0 h 185"/>
                  <a:gd name="T4" fmla="*/ 0 w 143"/>
                  <a:gd name="T5" fmla="*/ 0 h 185"/>
                  <a:gd name="T6" fmla="*/ 0 w 143"/>
                  <a:gd name="T7" fmla="*/ 1 h 185"/>
                  <a:gd name="T8" fmla="*/ 0 w 143"/>
                  <a:gd name="T9" fmla="*/ 1 h 185"/>
                  <a:gd name="T10" fmla="*/ 1 w 143"/>
                  <a:gd name="T11" fmla="*/ 1 h 185"/>
                  <a:gd name="T12" fmla="*/ 1 w 143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85"/>
                  <a:gd name="T23" fmla="*/ 143 w 143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85">
                    <a:moveTo>
                      <a:pt x="137" y="0"/>
                    </a:moveTo>
                    <a:lnTo>
                      <a:pt x="69" y="2"/>
                    </a:lnTo>
                    <a:lnTo>
                      <a:pt x="0" y="4"/>
                    </a:lnTo>
                    <a:lnTo>
                      <a:pt x="6" y="185"/>
                    </a:lnTo>
                    <a:lnTo>
                      <a:pt x="74" y="183"/>
                    </a:lnTo>
                    <a:lnTo>
                      <a:pt x="143" y="181"/>
                    </a:lnTo>
                    <a:lnTo>
                      <a:pt x="137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2" name="Freeform 784"/>
              <p:cNvSpPr>
                <a:spLocks/>
              </p:cNvSpPr>
              <p:nvPr/>
            </p:nvSpPr>
            <p:spPr bwMode="auto">
              <a:xfrm>
                <a:off x="2830" y="3083"/>
                <a:ext cx="12" cy="1"/>
              </a:xfrm>
              <a:custGeom>
                <a:avLst/>
                <a:gdLst>
                  <a:gd name="T0" fmla="*/ 0 w 68"/>
                  <a:gd name="T1" fmla="*/ 0 h 6"/>
                  <a:gd name="T2" fmla="*/ 0 w 68"/>
                  <a:gd name="T3" fmla="*/ 0 h 6"/>
                  <a:gd name="T4" fmla="*/ 0 w 68"/>
                  <a:gd name="T5" fmla="*/ 0 h 6"/>
                  <a:gd name="T6" fmla="*/ 0 w 68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6"/>
                  <a:gd name="T14" fmla="*/ 68 w 68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6">
                    <a:moveTo>
                      <a:pt x="68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3" name="Line 785"/>
              <p:cNvSpPr>
                <a:spLocks noChangeShapeType="1"/>
              </p:cNvSpPr>
              <p:nvPr/>
            </p:nvSpPr>
            <p:spPr bwMode="auto">
              <a:xfrm>
                <a:off x="2830" y="308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4" name="Freeform 786"/>
              <p:cNvSpPr>
                <a:spLocks/>
              </p:cNvSpPr>
              <p:nvPr/>
            </p:nvSpPr>
            <p:spPr bwMode="auto">
              <a:xfrm>
                <a:off x="2830" y="3082"/>
                <a:ext cx="25" cy="32"/>
              </a:xfrm>
              <a:custGeom>
                <a:avLst/>
                <a:gdLst>
                  <a:gd name="T0" fmla="*/ 1 w 152"/>
                  <a:gd name="T1" fmla="*/ 0 h 192"/>
                  <a:gd name="T2" fmla="*/ 0 w 152"/>
                  <a:gd name="T3" fmla="*/ 0 h 192"/>
                  <a:gd name="T4" fmla="*/ 0 w 152"/>
                  <a:gd name="T5" fmla="*/ 0 h 192"/>
                  <a:gd name="T6" fmla="*/ 0 w 152"/>
                  <a:gd name="T7" fmla="*/ 1 h 192"/>
                  <a:gd name="T8" fmla="*/ 0 w 152"/>
                  <a:gd name="T9" fmla="*/ 1 h 192"/>
                  <a:gd name="T10" fmla="*/ 1 w 152"/>
                  <a:gd name="T11" fmla="*/ 1 h 192"/>
                  <a:gd name="T12" fmla="*/ 1 w 152"/>
                  <a:gd name="T13" fmla="*/ 0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2"/>
                  <a:gd name="T22" fmla="*/ 0 h 192"/>
                  <a:gd name="T23" fmla="*/ 152 w 152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2" h="192">
                    <a:moveTo>
                      <a:pt x="137" y="0"/>
                    </a:moveTo>
                    <a:lnTo>
                      <a:pt x="68" y="6"/>
                    </a:lnTo>
                    <a:lnTo>
                      <a:pt x="0" y="12"/>
                    </a:lnTo>
                    <a:lnTo>
                      <a:pt x="15" y="192"/>
                    </a:lnTo>
                    <a:lnTo>
                      <a:pt x="83" y="186"/>
                    </a:lnTo>
                    <a:lnTo>
                      <a:pt x="152" y="18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5" name="Freeform 787"/>
              <p:cNvSpPr>
                <a:spLocks/>
              </p:cNvSpPr>
              <p:nvPr/>
            </p:nvSpPr>
            <p:spPr bwMode="auto">
              <a:xfrm>
                <a:off x="2830" y="3082"/>
                <a:ext cx="25" cy="32"/>
              </a:xfrm>
              <a:custGeom>
                <a:avLst/>
                <a:gdLst>
                  <a:gd name="T0" fmla="*/ 1 w 152"/>
                  <a:gd name="T1" fmla="*/ 0 h 192"/>
                  <a:gd name="T2" fmla="*/ 0 w 152"/>
                  <a:gd name="T3" fmla="*/ 0 h 192"/>
                  <a:gd name="T4" fmla="*/ 0 w 152"/>
                  <a:gd name="T5" fmla="*/ 0 h 192"/>
                  <a:gd name="T6" fmla="*/ 0 w 152"/>
                  <a:gd name="T7" fmla="*/ 1 h 192"/>
                  <a:gd name="T8" fmla="*/ 0 w 152"/>
                  <a:gd name="T9" fmla="*/ 1 h 192"/>
                  <a:gd name="T10" fmla="*/ 1 w 152"/>
                  <a:gd name="T11" fmla="*/ 1 h 192"/>
                  <a:gd name="T12" fmla="*/ 1 w 152"/>
                  <a:gd name="T13" fmla="*/ 0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2"/>
                  <a:gd name="T22" fmla="*/ 0 h 192"/>
                  <a:gd name="T23" fmla="*/ 152 w 152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2" h="192">
                    <a:moveTo>
                      <a:pt x="137" y="0"/>
                    </a:moveTo>
                    <a:lnTo>
                      <a:pt x="68" y="6"/>
                    </a:lnTo>
                    <a:lnTo>
                      <a:pt x="0" y="12"/>
                    </a:lnTo>
                    <a:lnTo>
                      <a:pt x="15" y="192"/>
                    </a:lnTo>
                    <a:lnTo>
                      <a:pt x="83" y="186"/>
                    </a:lnTo>
                    <a:lnTo>
                      <a:pt x="152" y="180"/>
                    </a:lnTo>
                    <a:lnTo>
                      <a:pt x="137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6" name="Freeform 788"/>
              <p:cNvSpPr>
                <a:spLocks/>
              </p:cNvSpPr>
              <p:nvPr/>
            </p:nvSpPr>
            <p:spPr bwMode="auto">
              <a:xfrm>
                <a:off x="2833" y="3113"/>
                <a:ext cx="11" cy="1"/>
              </a:xfrm>
              <a:custGeom>
                <a:avLst/>
                <a:gdLst>
                  <a:gd name="T0" fmla="*/ 0 w 68"/>
                  <a:gd name="T1" fmla="*/ 0 h 10"/>
                  <a:gd name="T2" fmla="*/ 0 w 68"/>
                  <a:gd name="T3" fmla="*/ 0 h 10"/>
                  <a:gd name="T4" fmla="*/ 0 w 68"/>
                  <a:gd name="T5" fmla="*/ 0 h 10"/>
                  <a:gd name="T6" fmla="*/ 0 w 68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0"/>
                  <a:gd name="T14" fmla="*/ 68 w 68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0">
                    <a:moveTo>
                      <a:pt x="68" y="0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7" name="Line 789"/>
              <p:cNvSpPr>
                <a:spLocks noChangeShapeType="1"/>
              </p:cNvSpPr>
              <p:nvPr/>
            </p:nvSpPr>
            <p:spPr bwMode="auto">
              <a:xfrm>
                <a:off x="2833" y="31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8" name="Freeform 790"/>
              <p:cNvSpPr>
                <a:spLocks/>
              </p:cNvSpPr>
              <p:nvPr/>
            </p:nvSpPr>
            <p:spPr bwMode="auto">
              <a:xfrm>
                <a:off x="2833" y="3111"/>
                <a:ext cx="27" cy="33"/>
              </a:xfrm>
              <a:custGeom>
                <a:avLst/>
                <a:gdLst>
                  <a:gd name="T0" fmla="*/ 1 w 161"/>
                  <a:gd name="T1" fmla="*/ 0 h 199"/>
                  <a:gd name="T2" fmla="*/ 0 w 161"/>
                  <a:gd name="T3" fmla="*/ 0 h 199"/>
                  <a:gd name="T4" fmla="*/ 0 w 161"/>
                  <a:gd name="T5" fmla="*/ 0 h 199"/>
                  <a:gd name="T6" fmla="*/ 0 w 161"/>
                  <a:gd name="T7" fmla="*/ 1 h 199"/>
                  <a:gd name="T8" fmla="*/ 1 w 161"/>
                  <a:gd name="T9" fmla="*/ 1 h 199"/>
                  <a:gd name="T10" fmla="*/ 1 w 161"/>
                  <a:gd name="T11" fmla="*/ 1 h 199"/>
                  <a:gd name="T12" fmla="*/ 1 w 161"/>
                  <a:gd name="T13" fmla="*/ 0 h 1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9"/>
                  <a:gd name="T23" fmla="*/ 161 w 161"/>
                  <a:gd name="T24" fmla="*/ 199 h 19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9">
                    <a:moveTo>
                      <a:pt x="135" y="0"/>
                    </a:moveTo>
                    <a:lnTo>
                      <a:pt x="67" y="10"/>
                    </a:lnTo>
                    <a:lnTo>
                      <a:pt x="0" y="20"/>
                    </a:lnTo>
                    <a:lnTo>
                      <a:pt x="26" y="199"/>
                    </a:lnTo>
                    <a:lnTo>
                      <a:pt x="94" y="189"/>
                    </a:lnTo>
                    <a:lnTo>
                      <a:pt x="161" y="17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29" name="Freeform 791"/>
              <p:cNvSpPr>
                <a:spLocks/>
              </p:cNvSpPr>
              <p:nvPr/>
            </p:nvSpPr>
            <p:spPr bwMode="auto">
              <a:xfrm>
                <a:off x="2833" y="3111"/>
                <a:ext cx="27" cy="33"/>
              </a:xfrm>
              <a:custGeom>
                <a:avLst/>
                <a:gdLst>
                  <a:gd name="T0" fmla="*/ 1 w 161"/>
                  <a:gd name="T1" fmla="*/ 0 h 199"/>
                  <a:gd name="T2" fmla="*/ 0 w 161"/>
                  <a:gd name="T3" fmla="*/ 0 h 199"/>
                  <a:gd name="T4" fmla="*/ 0 w 161"/>
                  <a:gd name="T5" fmla="*/ 0 h 199"/>
                  <a:gd name="T6" fmla="*/ 0 w 161"/>
                  <a:gd name="T7" fmla="*/ 1 h 199"/>
                  <a:gd name="T8" fmla="*/ 1 w 161"/>
                  <a:gd name="T9" fmla="*/ 1 h 199"/>
                  <a:gd name="T10" fmla="*/ 1 w 161"/>
                  <a:gd name="T11" fmla="*/ 1 h 199"/>
                  <a:gd name="T12" fmla="*/ 1 w 161"/>
                  <a:gd name="T13" fmla="*/ 0 h 1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9"/>
                  <a:gd name="T23" fmla="*/ 161 w 161"/>
                  <a:gd name="T24" fmla="*/ 199 h 19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9">
                    <a:moveTo>
                      <a:pt x="135" y="0"/>
                    </a:moveTo>
                    <a:lnTo>
                      <a:pt x="67" y="10"/>
                    </a:lnTo>
                    <a:lnTo>
                      <a:pt x="0" y="20"/>
                    </a:lnTo>
                    <a:lnTo>
                      <a:pt x="26" y="199"/>
                    </a:lnTo>
                    <a:lnTo>
                      <a:pt x="94" y="189"/>
                    </a:lnTo>
                    <a:lnTo>
                      <a:pt x="161" y="179"/>
                    </a:lnTo>
                    <a:lnTo>
                      <a:pt x="135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0" name="Freeform 792"/>
              <p:cNvSpPr>
                <a:spLocks/>
              </p:cNvSpPr>
              <p:nvPr/>
            </p:nvSpPr>
            <p:spPr bwMode="auto">
              <a:xfrm>
                <a:off x="2837" y="3142"/>
                <a:ext cx="11" cy="3"/>
              </a:xfrm>
              <a:custGeom>
                <a:avLst/>
                <a:gdLst>
                  <a:gd name="T0" fmla="*/ 0 w 68"/>
                  <a:gd name="T1" fmla="*/ 0 h 14"/>
                  <a:gd name="T2" fmla="*/ 0 w 68"/>
                  <a:gd name="T3" fmla="*/ 0 h 14"/>
                  <a:gd name="T4" fmla="*/ 0 w 68"/>
                  <a:gd name="T5" fmla="*/ 0 h 14"/>
                  <a:gd name="T6" fmla="*/ 0 w 68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4"/>
                  <a:gd name="T14" fmla="*/ 68 w 68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4">
                    <a:moveTo>
                      <a:pt x="68" y="0"/>
                    </a:moveTo>
                    <a:lnTo>
                      <a:pt x="0" y="10"/>
                    </a:lnTo>
                    <a:lnTo>
                      <a:pt x="0" y="1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1" name="Line 793"/>
              <p:cNvSpPr>
                <a:spLocks noChangeShapeType="1"/>
              </p:cNvSpPr>
              <p:nvPr/>
            </p:nvSpPr>
            <p:spPr bwMode="auto">
              <a:xfrm>
                <a:off x="2837" y="31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2" name="Freeform 794"/>
              <p:cNvSpPr>
                <a:spLocks/>
              </p:cNvSpPr>
              <p:nvPr/>
            </p:nvSpPr>
            <p:spPr bwMode="auto">
              <a:xfrm>
                <a:off x="2837" y="3140"/>
                <a:ext cx="29" cy="35"/>
              </a:xfrm>
              <a:custGeom>
                <a:avLst/>
                <a:gdLst>
                  <a:gd name="T0" fmla="*/ 1 w 172"/>
                  <a:gd name="T1" fmla="*/ 0 h 206"/>
                  <a:gd name="T2" fmla="*/ 0 w 172"/>
                  <a:gd name="T3" fmla="*/ 0 h 206"/>
                  <a:gd name="T4" fmla="*/ 0 w 172"/>
                  <a:gd name="T5" fmla="*/ 0 h 206"/>
                  <a:gd name="T6" fmla="*/ 0 w 172"/>
                  <a:gd name="T7" fmla="*/ 1 h 206"/>
                  <a:gd name="T8" fmla="*/ 1 w 172"/>
                  <a:gd name="T9" fmla="*/ 1 h 206"/>
                  <a:gd name="T10" fmla="*/ 1 w 172"/>
                  <a:gd name="T11" fmla="*/ 1 h 206"/>
                  <a:gd name="T12" fmla="*/ 1 w 172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2"/>
                  <a:gd name="T22" fmla="*/ 0 h 206"/>
                  <a:gd name="T23" fmla="*/ 172 w 172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2" h="206">
                    <a:moveTo>
                      <a:pt x="135" y="0"/>
                    </a:moveTo>
                    <a:lnTo>
                      <a:pt x="68" y="14"/>
                    </a:lnTo>
                    <a:lnTo>
                      <a:pt x="0" y="28"/>
                    </a:lnTo>
                    <a:lnTo>
                      <a:pt x="37" y="206"/>
                    </a:lnTo>
                    <a:lnTo>
                      <a:pt x="105" y="192"/>
                    </a:lnTo>
                    <a:lnTo>
                      <a:pt x="172" y="178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3" name="Freeform 795"/>
              <p:cNvSpPr>
                <a:spLocks/>
              </p:cNvSpPr>
              <p:nvPr/>
            </p:nvSpPr>
            <p:spPr bwMode="auto">
              <a:xfrm>
                <a:off x="2837" y="3140"/>
                <a:ext cx="29" cy="35"/>
              </a:xfrm>
              <a:custGeom>
                <a:avLst/>
                <a:gdLst>
                  <a:gd name="T0" fmla="*/ 1 w 172"/>
                  <a:gd name="T1" fmla="*/ 0 h 206"/>
                  <a:gd name="T2" fmla="*/ 0 w 172"/>
                  <a:gd name="T3" fmla="*/ 0 h 206"/>
                  <a:gd name="T4" fmla="*/ 0 w 172"/>
                  <a:gd name="T5" fmla="*/ 0 h 206"/>
                  <a:gd name="T6" fmla="*/ 0 w 172"/>
                  <a:gd name="T7" fmla="*/ 1 h 206"/>
                  <a:gd name="T8" fmla="*/ 1 w 172"/>
                  <a:gd name="T9" fmla="*/ 1 h 206"/>
                  <a:gd name="T10" fmla="*/ 1 w 172"/>
                  <a:gd name="T11" fmla="*/ 1 h 206"/>
                  <a:gd name="T12" fmla="*/ 1 w 172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2"/>
                  <a:gd name="T22" fmla="*/ 0 h 206"/>
                  <a:gd name="T23" fmla="*/ 172 w 172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2" h="206">
                    <a:moveTo>
                      <a:pt x="135" y="0"/>
                    </a:moveTo>
                    <a:lnTo>
                      <a:pt x="68" y="14"/>
                    </a:lnTo>
                    <a:lnTo>
                      <a:pt x="0" y="28"/>
                    </a:lnTo>
                    <a:lnTo>
                      <a:pt x="37" y="206"/>
                    </a:lnTo>
                    <a:lnTo>
                      <a:pt x="105" y="192"/>
                    </a:lnTo>
                    <a:lnTo>
                      <a:pt x="172" y="178"/>
                    </a:lnTo>
                    <a:lnTo>
                      <a:pt x="135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4" name="Freeform 796"/>
              <p:cNvSpPr>
                <a:spLocks/>
              </p:cNvSpPr>
              <p:nvPr/>
            </p:nvSpPr>
            <p:spPr bwMode="auto">
              <a:xfrm>
                <a:off x="2843" y="3172"/>
                <a:ext cx="12" cy="3"/>
              </a:xfrm>
              <a:custGeom>
                <a:avLst/>
                <a:gdLst>
                  <a:gd name="T0" fmla="*/ 0 w 68"/>
                  <a:gd name="T1" fmla="*/ 0 h 17"/>
                  <a:gd name="T2" fmla="*/ 0 w 68"/>
                  <a:gd name="T3" fmla="*/ 0 h 17"/>
                  <a:gd name="T4" fmla="*/ 0 w 68"/>
                  <a:gd name="T5" fmla="*/ 0 h 17"/>
                  <a:gd name="T6" fmla="*/ 0 w 6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"/>
                  <a:gd name="T14" fmla="*/ 68 w 6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">
                    <a:moveTo>
                      <a:pt x="68" y="0"/>
                    </a:moveTo>
                    <a:lnTo>
                      <a:pt x="0" y="14"/>
                    </a:lnTo>
                    <a:lnTo>
                      <a:pt x="1" y="1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5" name="Line 797"/>
              <p:cNvSpPr>
                <a:spLocks noChangeShapeType="1"/>
              </p:cNvSpPr>
              <p:nvPr/>
            </p:nvSpPr>
            <p:spPr bwMode="auto">
              <a:xfrm>
                <a:off x="2843" y="31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6" name="Freeform 798"/>
              <p:cNvSpPr>
                <a:spLocks/>
              </p:cNvSpPr>
              <p:nvPr/>
            </p:nvSpPr>
            <p:spPr bwMode="auto">
              <a:xfrm>
                <a:off x="2844" y="3169"/>
                <a:ext cx="30" cy="35"/>
              </a:xfrm>
              <a:custGeom>
                <a:avLst/>
                <a:gdLst>
                  <a:gd name="T0" fmla="*/ 1 w 180"/>
                  <a:gd name="T1" fmla="*/ 0 h 210"/>
                  <a:gd name="T2" fmla="*/ 0 w 180"/>
                  <a:gd name="T3" fmla="*/ 0 h 210"/>
                  <a:gd name="T4" fmla="*/ 0 w 180"/>
                  <a:gd name="T5" fmla="*/ 0 h 210"/>
                  <a:gd name="T6" fmla="*/ 0 w 180"/>
                  <a:gd name="T7" fmla="*/ 1 h 210"/>
                  <a:gd name="T8" fmla="*/ 0 w 180"/>
                  <a:gd name="T9" fmla="*/ 1 h 210"/>
                  <a:gd name="T10" fmla="*/ 1 w 180"/>
                  <a:gd name="T11" fmla="*/ 1 h 210"/>
                  <a:gd name="T12" fmla="*/ 1 w 180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10"/>
                  <a:gd name="T23" fmla="*/ 180 w 180"/>
                  <a:gd name="T24" fmla="*/ 210 h 2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10">
                    <a:moveTo>
                      <a:pt x="133" y="0"/>
                    </a:moveTo>
                    <a:lnTo>
                      <a:pt x="67" y="18"/>
                    </a:lnTo>
                    <a:lnTo>
                      <a:pt x="0" y="35"/>
                    </a:lnTo>
                    <a:lnTo>
                      <a:pt x="47" y="210"/>
                    </a:lnTo>
                    <a:lnTo>
                      <a:pt x="114" y="193"/>
                    </a:lnTo>
                    <a:lnTo>
                      <a:pt x="180" y="175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7" name="Freeform 799"/>
              <p:cNvSpPr>
                <a:spLocks/>
              </p:cNvSpPr>
              <p:nvPr/>
            </p:nvSpPr>
            <p:spPr bwMode="auto">
              <a:xfrm>
                <a:off x="2844" y="3169"/>
                <a:ext cx="30" cy="35"/>
              </a:xfrm>
              <a:custGeom>
                <a:avLst/>
                <a:gdLst>
                  <a:gd name="T0" fmla="*/ 1 w 180"/>
                  <a:gd name="T1" fmla="*/ 0 h 210"/>
                  <a:gd name="T2" fmla="*/ 0 w 180"/>
                  <a:gd name="T3" fmla="*/ 0 h 210"/>
                  <a:gd name="T4" fmla="*/ 0 w 180"/>
                  <a:gd name="T5" fmla="*/ 0 h 210"/>
                  <a:gd name="T6" fmla="*/ 0 w 180"/>
                  <a:gd name="T7" fmla="*/ 1 h 210"/>
                  <a:gd name="T8" fmla="*/ 0 w 180"/>
                  <a:gd name="T9" fmla="*/ 1 h 210"/>
                  <a:gd name="T10" fmla="*/ 1 w 180"/>
                  <a:gd name="T11" fmla="*/ 1 h 210"/>
                  <a:gd name="T12" fmla="*/ 1 w 180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10"/>
                  <a:gd name="T23" fmla="*/ 180 w 180"/>
                  <a:gd name="T24" fmla="*/ 210 h 2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10">
                    <a:moveTo>
                      <a:pt x="133" y="0"/>
                    </a:moveTo>
                    <a:lnTo>
                      <a:pt x="67" y="18"/>
                    </a:lnTo>
                    <a:lnTo>
                      <a:pt x="0" y="35"/>
                    </a:lnTo>
                    <a:lnTo>
                      <a:pt x="47" y="210"/>
                    </a:lnTo>
                    <a:lnTo>
                      <a:pt x="114" y="193"/>
                    </a:lnTo>
                    <a:lnTo>
                      <a:pt x="180" y="175"/>
                    </a:lnTo>
                    <a:lnTo>
                      <a:pt x="133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8" name="Freeform 800"/>
              <p:cNvSpPr>
                <a:spLocks/>
              </p:cNvSpPr>
              <p:nvPr/>
            </p:nvSpPr>
            <p:spPr bwMode="auto">
              <a:xfrm>
                <a:off x="2851" y="3201"/>
                <a:ext cx="11" cy="4"/>
              </a:xfrm>
              <a:custGeom>
                <a:avLst/>
                <a:gdLst>
                  <a:gd name="T0" fmla="*/ 0 w 67"/>
                  <a:gd name="T1" fmla="*/ 0 h 21"/>
                  <a:gd name="T2" fmla="*/ 0 w 67"/>
                  <a:gd name="T3" fmla="*/ 0 h 21"/>
                  <a:gd name="T4" fmla="*/ 0 w 67"/>
                  <a:gd name="T5" fmla="*/ 0 h 21"/>
                  <a:gd name="T6" fmla="*/ 0 w 6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21"/>
                  <a:gd name="T14" fmla="*/ 67 w 67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21">
                    <a:moveTo>
                      <a:pt x="67" y="0"/>
                    </a:moveTo>
                    <a:lnTo>
                      <a:pt x="0" y="17"/>
                    </a:lnTo>
                    <a:lnTo>
                      <a:pt x="1" y="21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39" name="Line 801"/>
              <p:cNvSpPr>
                <a:spLocks noChangeShapeType="1"/>
              </p:cNvSpPr>
              <p:nvPr/>
            </p:nvSpPr>
            <p:spPr bwMode="auto">
              <a:xfrm>
                <a:off x="2851" y="320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0" name="Freeform 802"/>
              <p:cNvSpPr>
                <a:spLocks/>
              </p:cNvSpPr>
              <p:nvPr/>
            </p:nvSpPr>
            <p:spPr bwMode="auto">
              <a:xfrm>
                <a:off x="2852" y="3198"/>
                <a:ext cx="31" cy="36"/>
              </a:xfrm>
              <a:custGeom>
                <a:avLst/>
                <a:gdLst>
                  <a:gd name="T0" fmla="*/ 1 w 188"/>
                  <a:gd name="T1" fmla="*/ 0 h 215"/>
                  <a:gd name="T2" fmla="*/ 0 w 188"/>
                  <a:gd name="T3" fmla="*/ 0 h 215"/>
                  <a:gd name="T4" fmla="*/ 0 w 188"/>
                  <a:gd name="T5" fmla="*/ 0 h 215"/>
                  <a:gd name="T6" fmla="*/ 0 w 188"/>
                  <a:gd name="T7" fmla="*/ 1 h 215"/>
                  <a:gd name="T8" fmla="*/ 0 w 188"/>
                  <a:gd name="T9" fmla="*/ 1 h 215"/>
                  <a:gd name="T10" fmla="*/ 1 w 188"/>
                  <a:gd name="T11" fmla="*/ 1 h 215"/>
                  <a:gd name="T12" fmla="*/ 1 w 188"/>
                  <a:gd name="T13" fmla="*/ 0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215"/>
                  <a:gd name="T23" fmla="*/ 188 w 188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215">
                    <a:moveTo>
                      <a:pt x="131" y="0"/>
                    </a:moveTo>
                    <a:lnTo>
                      <a:pt x="66" y="22"/>
                    </a:lnTo>
                    <a:lnTo>
                      <a:pt x="0" y="43"/>
                    </a:lnTo>
                    <a:lnTo>
                      <a:pt x="57" y="215"/>
                    </a:lnTo>
                    <a:lnTo>
                      <a:pt x="122" y="194"/>
                    </a:lnTo>
                    <a:lnTo>
                      <a:pt x="188" y="172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1" name="Freeform 803"/>
              <p:cNvSpPr>
                <a:spLocks/>
              </p:cNvSpPr>
              <p:nvPr/>
            </p:nvSpPr>
            <p:spPr bwMode="auto">
              <a:xfrm>
                <a:off x="2852" y="3198"/>
                <a:ext cx="31" cy="36"/>
              </a:xfrm>
              <a:custGeom>
                <a:avLst/>
                <a:gdLst>
                  <a:gd name="T0" fmla="*/ 1 w 188"/>
                  <a:gd name="T1" fmla="*/ 0 h 215"/>
                  <a:gd name="T2" fmla="*/ 0 w 188"/>
                  <a:gd name="T3" fmla="*/ 0 h 215"/>
                  <a:gd name="T4" fmla="*/ 0 w 188"/>
                  <a:gd name="T5" fmla="*/ 0 h 215"/>
                  <a:gd name="T6" fmla="*/ 0 w 188"/>
                  <a:gd name="T7" fmla="*/ 1 h 215"/>
                  <a:gd name="T8" fmla="*/ 0 w 188"/>
                  <a:gd name="T9" fmla="*/ 1 h 215"/>
                  <a:gd name="T10" fmla="*/ 1 w 188"/>
                  <a:gd name="T11" fmla="*/ 1 h 215"/>
                  <a:gd name="T12" fmla="*/ 1 w 188"/>
                  <a:gd name="T13" fmla="*/ 0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215"/>
                  <a:gd name="T23" fmla="*/ 188 w 188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215">
                    <a:moveTo>
                      <a:pt x="131" y="0"/>
                    </a:moveTo>
                    <a:lnTo>
                      <a:pt x="66" y="22"/>
                    </a:lnTo>
                    <a:lnTo>
                      <a:pt x="0" y="43"/>
                    </a:lnTo>
                    <a:lnTo>
                      <a:pt x="57" y="215"/>
                    </a:lnTo>
                    <a:lnTo>
                      <a:pt x="122" y="194"/>
                    </a:lnTo>
                    <a:lnTo>
                      <a:pt x="188" y="172"/>
                    </a:lnTo>
                    <a:lnTo>
                      <a:pt x="131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2" name="Freeform 804"/>
              <p:cNvSpPr>
                <a:spLocks/>
              </p:cNvSpPr>
              <p:nvPr/>
            </p:nvSpPr>
            <p:spPr bwMode="auto">
              <a:xfrm>
                <a:off x="2861" y="3230"/>
                <a:ext cx="11" cy="4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0 h 25"/>
                  <a:gd name="T4" fmla="*/ 0 w 65"/>
                  <a:gd name="T5" fmla="*/ 0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65" y="0"/>
                    </a:moveTo>
                    <a:lnTo>
                      <a:pt x="0" y="21"/>
                    </a:lnTo>
                    <a:lnTo>
                      <a:pt x="2" y="2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3" name="Line 805"/>
              <p:cNvSpPr>
                <a:spLocks noChangeShapeType="1"/>
              </p:cNvSpPr>
              <p:nvPr/>
            </p:nvSpPr>
            <p:spPr bwMode="auto">
              <a:xfrm>
                <a:off x="2861" y="323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4" name="Freeform 806"/>
              <p:cNvSpPr>
                <a:spLocks/>
              </p:cNvSpPr>
              <p:nvPr/>
            </p:nvSpPr>
            <p:spPr bwMode="auto">
              <a:xfrm>
                <a:off x="2861" y="3226"/>
                <a:ext cx="33" cy="36"/>
              </a:xfrm>
              <a:custGeom>
                <a:avLst/>
                <a:gdLst>
                  <a:gd name="T0" fmla="*/ 1 w 194"/>
                  <a:gd name="T1" fmla="*/ 0 h 219"/>
                  <a:gd name="T2" fmla="*/ 0 w 194"/>
                  <a:gd name="T3" fmla="*/ 0 h 219"/>
                  <a:gd name="T4" fmla="*/ 0 w 194"/>
                  <a:gd name="T5" fmla="*/ 0 h 219"/>
                  <a:gd name="T6" fmla="*/ 0 w 194"/>
                  <a:gd name="T7" fmla="*/ 1 h 219"/>
                  <a:gd name="T8" fmla="*/ 1 w 194"/>
                  <a:gd name="T9" fmla="*/ 1 h 219"/>
                  <a:gd name="T10" fmla="*/ 1 w 194"/>
                  <a:gd name="T11" fmla="*/ 1 h 219"/>
                  <a:gd name="T12" fmla="*/ 1 w 194"/>
                  <a:gd name="T13" fmla="*/ 0 h 2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19"/>
                  <a:gd name="T23" fmla="*/ 194 w 194"/>
                  <a:gd name="T24" fmla="*/ 219 h 2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19">
                    <a:moveTo>
                      <a:pt x="127" y="0"/>
                    </a:moveTo>
                    <a:lnTo>
                      <a:pt x="63" y="26"/>
                    </a:lnTo>
                    <a:lnTo>
                      <a:pt x="0" y="51"/>
                    </a:lnTo>
                    <a:lnTo>
                      <a:pt x="67" y="219"/>
                    </a:lnTo>
                    <a:lnTo>
                      <a:pt x="131" y="193"/>
                    </a:lnTo>
                    <a:lnTo>
                      <a:pt x="194" y="168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5" name="Freeform 807"/>
              <p:cNvSpPr>
                <a:spLocks/>
              </p:cNvSpPr>
              <p:nvPr/>
            </p:nvSpPr>
            <p:spPr bwMode="auto">
              <a:xfrm>
                <a:off x="2861" y="3226"/>
                <a:ext cx="33" cy="36"/>
              </a:xfrm>
              <a:custGeom>
                <a:avLst/>
                <a:gdLst>
                  <a:gd name="T0" fmla="*/ 1 w 194"/>
                  <a:gd name="T1" fmla="*/ 0 h 219"/>
                  <a:gd name="T2" fmla="*/ 0 w 194"/>
                  <a:gd name="T3" fmla="*/ 0 h 219"/>
                  <a:gd name="T4" fmla="*/ 0 w 194"/>
                  <a:gd name="T5" fmla="*/ 0 h 219"/>
                  <a:gd name="T6" fmla="*/ 0 w 194"/>
                  <a:gd name="T7" fmla="*/ 1 h 219"/>
                  <a:gd name="T8" fmla="*/ 1 w 194"/>
                  <a:gd name="T9" fmla="*/ 1 h 219"/>
                  <a:gd name="T10" fmla="*/ 1 w 194"/>
                  <a:gd name="T11" fmla="*/ 1 h 219"/>
                  <a:gd name="T12" fmla="*/ 1 w 194"/>
                  <a:gd name="T13" fmla="*/ 0 h 2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19"/>
                  <a:gd name="T23" fmla="*/ 194 w 194"/>
                  <a:gd name="T24" fmla="*/ 219 h 2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19">
                    <a:moveTo>
                      <a:pt x="127" y="0"/>
                    </a:moveTo>
                    <a:lnTo>
                      <a:pt x="63" y="26"/>
                    </a:lnTo>
                    <a:lnTo>
                      <a:pt x="0" y="51"/>
                    </a:lnTo>
                    <a:lnTo>
                      <a:pt x="67" y="219"/>
                    </a:lnTo>
                    <a:lnTo>
                      <a:pt x="131" y="193"/>
                    </a:lnTo>
                    <a:lnTo>
                      <a:pt x="194" y="168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6" name="Freeform 808"/>
              <p:cNvSpPr>
                <a:spLocks/>
              </p:cNvSpPr>
              <p:nvPr/>
            </p:nvSpPr>
            <p:spPr bwMode="auto">
              <a:xfrm>
                <a:off x="2873" y="3258"/>
                <a:ext cx="10" cy="5"/>
              </a:xfrm>
              <a:custGeom>
                <a:avLst/>
                <a:gdLst>
                  <a:gd name="T0" fmla="*/ 0 w 64"/>
                  <a:gd name="T1" fmla="*/ 0 h 29"/>
                  <a:gd name="T2" fmla="*/ 0 w 64"/>
                  <a:gd name="T3" fmla="*/ 0 h 29"/>
                  <a:gd name="T4" fmla="*/ 0 w 64"/>
                  <a:gd name="T5" fmla="*/ 0 h 29"/>
                  <a:gd name="T6" fmla="*/ 0 w 6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29"/>
                  <a:gd name="T14" fmla="*/ 64 w 6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29">
                    <a:moveTo>
                      <a:pt x="64" y="0"/>
                    </a:moveTo>
                    <a:lnTo>
                      <a:pt x="0" y="26"/>
                    </a:lnTo>
                    <a:lnTo>
                      <a:pt x="1" y="29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7" name="Line 809"/>
              <p:cNvSpPr>
                <a:spLocks noChangeShapeType="1"/>
              </p:cNvSpPr>
              <p:nvPr/>
            </p:nvSpPr>
            <p:spPr bwMode="auto">
              <a:xfrm>
                <a:off x="2873" y="32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8" name="Freeform 810"/>
              <p:cNvSpPr>
                <a:spLocks/>
              </p:cNvSpPr>
              <p:nvPr/>
            </p:nvSpPr>
            <p:spPr bwMode="auto">
              <a:xfrm>
                <a:off x="2873" y="3253"/>
                <a:ext cx="33" cy="37"/>
              </a:xfrm>
              <a:custGeom>
                <a:avLst/>
                <a:gdLst>
                  <a:gd name="T0" fmla="*/ 0 w 201"/>
                  <a:gd name="T1" fmla="*/ 0 h 222"/>
                  <a:gd name="T2" fmla="*/ 0 w 201"/>
                  <a:gd name="T3" fmla="*/ 0 h 222"/>
                  <a:gd name="T4" fmla="*/ 0 w 201"/>
                  <a:gd name="T5" fmla="*/ 0 h 222"/>
                  <a:gd name="T6" fmla="*/ 0 w 201"/>
                  <a:gd name="T7" fmla="*/ 1 h 222"/>
                  <a:gd name="T8" fmla="*/ 1 w 201"/>
                  <a:gd name="T9" fmla="*/ 1 h 222"/>
                  <a:gd name="T10" fmla="*/ 1 w 201"/>
                  <a:gd name="T11" fmla="*/ 1 h 222"/>
                  <a:gd name="T12" fmla="*/ 0 w 201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2"/>
                  <a:gd name="T23" fmla="*/ 201 w 201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2">
                    <a:moveTo>
                      <a:pt x="125" y="0"/>
                    </a:moveTo>
                    <a:lnTo>
                      <a:pt x="63" y="28"/>
                    </a:lnTo>
                    <a:lnTo>
                      <a:pt x="0" y="57"/>
                    </a:lnTo>
                    <a:lnTo>
                      <a:pt x="76" y="222"/>
                    </a:lnTo>
                    <a:lnTo>
                      <a:pt x="138" y="193"/>
                    </a:lnTo>
                    <a:lnTo>
                      <a:pt x="201" y="16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49" name="Freeform 811"/>
              <p:cNvSpPr>
                <a:spLocks/>
              </p:cNvSpPr>
              <p:nvPr/>
            </p:nvSpPr>
            <p:spPr bwMode="auto">
              <a:xfrm>
                <a:off x="2873" y="3253"/>
                <a:ext cx="33" cy="37"/>
              </a:xfrm>
              <a:custGeom>
                <a:avLst/>
                <a:gdLst>
                  <a:gd name="T0" fmla="*/ 0 w 201"/>
                  <a:gd name="T1" fmla="*/ 0 h 222"/>
                  <a:gd name="T2" fmla="*/ 0 w 201"/>
                  <a:gd name="T3" fmla="*/ 0 h 222"/>
                  <a:gd name="T4" fmla="*/ 0 w 201"/>
                  <a:gd name="T5" fmla="*/ 0 h 222"/>
                  <a:gd name="T6" fmla="*/ 0 w 201"/>
                  <a:gd name="T7" fmla="*/ 1 h 222"/>
                  <a:gd name="T8" fmla="*/ 1 w 201"/>
                  <a:gd name="T9" fmla="*/ 1 h 222"/>
                  <a:gd name="T10" fmla="*/ 1 w 201"/>
                  <a:gd name="T11" fmla="*/ 1 h 222"/>
                  <a:gd name="T12" fmla="*/ 0 w 201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2"/>
                  <a:gd name="T23" fmla="*/ 201 w 201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2">
                    <a:moveTo>
                      <a:pt x="125" y="0"/>
                    </a:moveTo>
                    <a:lnTo>
                      <a:pt x="63" y="28"/>
                    </a:lnTo>
                    <a:lnTo>
                      <a:pt x="0" y="57"/>
                    </a:lnTo>
                    <a:lnTo>
                      <a:pt x="76" y="222"/>
                    </a:lnTo>
                    <a:lnTo>
                      <a:pt x="138" y="193"/>
                    </a:lnTo>
                    <a:lnTo>
                      <a:pt x="201" y="164"/>
                    </a:lnTo>
                    <a:lnTo>
                      <a:pt x="125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0" name="Freeform 812"/>
              <p:cNvSpPr>
                <a:spLocks/>
              </p:cNvSpPr>
              <p:nvPr/>
            </p:nvSpPr>
            <p:spPr bwMode="auto">
              <a:xfrm>
                <a:off x="2885" y="3285"/>
                <a:ext cx="11" cy="6"/>
              </a:xfrm>
              <a:custGeom>
                <a:avLst/>
                <a:gdLst>
                  <a:gd name="T0" fmla="*/ 0 w 62"/>
                  <a:gd name="T1" fmla="*/ 0 h 33"/>
                  <a:gd name="T2" fmla="*/ 0 w 62"/>
                  <a:gd name="T3" fmla="*/ 0 h 33"/>
                  <a:gd name="T4" fmla="*/ 0 w 62"/>
                  <a:gd name="T5" fmla="*/ 0 h 33"/>
                  <a:gd name="T6" fmla="*/ 0 w 6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33"/>
                  <a:gd name="T14" fmla="*/ 62 w 6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33">
                    <a:moveTo>
                      <a:pt x="62" y="0"/>
                    </a:moveTo>
                    <a:lnTo>
                      <a:pt x="0" y="29"/>
                    </a:lnTo>
                    <a:lnTo>
                      <a:pt x="2" y="3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1" name="Line 813"/>
              <p:cNvSpPr>
                <a:spLocks noChangeShapeType="1"/>
              </p:cNvSpPr>
              <p:nvPr/>
            </p:nvSpPr>
            <p:spPr bwMode="auto">
              <a:xfrm>
                <a:off x="2885" y="329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2" name="Freeform 814"/>
              <p:cNvSpPr>
                <a:spLocks/>
              </p:cNvSpPr>
              <p:nvPr/>
            </p:nvSpPr>
            <p:spPr bwMode="auto">
              <a:xfrm>
                <a:off x="2886" y="3280"/>
                <a:ext cx="34" cy="37"/>
              </a:xfrm>
              <a:custGeom>
                <a:avLst/>
                <a:gdLst>
                  <a:gd name="T0" fmla="*/ 0 w 207"/>
                  <a:gd name="T1" fmla="*/ 0 h 225"/>
                  <a:gd name="T2" fmla="*/ 0 w 207"/>
                  <a:gd name="T3" fmla="*/ 0 h 225"/>
                  <a:gd name="T4" fmla="*/ 0 w 207"/>
                  <a:gd name="T5" fmla="*/ 0 h 225"/>
                  <a:gd name="T6" fmla="*/ 0 w 207"/>
                  <a:gd name="T7" fmla="*/ 1 h 225"/>
                  <a:gd name="T8" fmla="*/ 1 w 207"/>
                  <a:gd name="T9" fmla="*/ 1 h 225"/>
                  <a:gd name="T10" fmla="*/ 1 w 207"/>
                  <a:gd name="T11" fmla="*/ 1 h 225"/>
                  <a:gd name="T12" fmla="*/ 0 w 207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121" y="0"/>
                    </a:moveTo>
                    <a:lnTo>
                      <a:pt x="60" y="33"/>
                    </a:lnTo>
                    <a:lnTo>
                      <a:pt x="0" y="66"/>
                    </a:lnTo>
                    <a:lnTo>
                      <a:pt x="86" y="225"/>
                    </a:lnTo>
                    <a:lnTo>
                      <a:pt x="146" y="192"/>
                    </a:lnTo>
                    <a:lnTo>
                      <a:pt x="207" y="16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3" name="Freeform 815"/>
              <p:cNvSpPr>
                <a:spLocks/>
              </p:cNvSpPr>
              <p:nvPr/>
            </p:nvSpPr>
            <p:spPr bwMode="auto">
              <a:xfrm>
                <a:off x="2886" y="3280"/>
                <a:ext cx="34" cy="37"/>
              </a:xfrm>
              <a:custGeom>
                <a:avLst/>
                <a:gdLst>
                  <a:gd name="T0" fmla="*/ 0 w 207"/>
                  <a:gd name="T1" fmla="*/ 0 h 225"/>
                  <a:gd name="T2" fmla="*/ 0 w 207"/>
                  <a:gd name="T3" fmla="*/ 0 h 225"/>
                  <a:gd name="T4" fmla="*/ 0 w 207"/>
                  <a:gd name="T5" fmla="*/ 0 h 225"/>
                  <a:gd name="T6" fmla="*/ 0 w 207"/>
                  <a:gd name="T7" fmla="*/ 1 h 225"/>
                  <a:gd name="T8" fmla="*/ 1 w 207"/>
                  <a:gd name="T9" fmla="*/ 1 h 225"/>
                  <a:gd name="T10" fmla="*/ 1 w 207"/>
                  <a:gd name="T11" fmla="*/ 1 h 225"/>
                  <a:gd name="T12" fmla="*/ 0 w 207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121" y="0"/>
                    </a:moveTo>
                    <a:lnTo>
                      <a:pt x="60" y="33"/>
                    </a:lnTo>
                    <a:lnTo>
                      <a:pt x="0" y="66"/>
                    </a:lnTo>
                    <a:lnTo>
                      <a:pt x="86" y="225"/>
                    </a:lnTo>
                    <a:lnTo>
                      <a:pt x="146" y="192"/>
                    </a:lnTo>
                    <a:lnTo>
                      <a:pt x="207" y="160"/>
                    </a:lnTo>
                    <a:lnTo>
                      <a:pt x="121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4" name="Freeform 816"/>
              <p:cNvSpPr>
                <a:spLocks/>
              </p:cNvSpPr>
              <p:nvPr/>
            </p:nvSpPr>
            <p:spPr bwMode="auto">
              <a:xfrm>
                <a:off x="2900" y="3312"/>
                <a:ext cx="10" cy="6"/>
              </a:xfrm>
              <a:custGeom>
                <a:avLst/>
                <a:gdLst>
                  <a:gd name="T0" fmla="*/ 0 w 60"/>
                  <a:gd name="T1" fmla="*/ 0 h 36"/>
                  <a:gd name="T2" fmla="*/ 0 w 60"/>
                  <a:gd name="T3" fmla="*/ 0 h 36"/>
                  <a:gd name="T4" fmla="*/ 0 w 60"/>
                  <a:gd name="T5" fmla="*/ 0 h 36"/>
                  <a:gd name="T6" fmla="*/ 0 w 6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36"/>
                  <a:gd name="T14" fmla="*/ 60 w 6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36">
                    <a:moveTo>
                      <a:pt x="60" y="0"/>
                    </a:moveTo>
                    <a:lnTo>
                      <a:pt x="0" y="33"/>
                    </a:lnTo>
                    <a:lnTo>
                      <a:pt x="2" y="36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5" name="Line 817"/>
              <p:cNvSpPr>
                <a:spLocks noChangeShapeType="1"/>
              </p:cNvSpPr>
              <p:nvPr/>
            </p:nvSpPr>
            <p:spPr bwMode="auto">
              <a:xfrm>
                <a:off x="2900" y="331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6" name="Freeform 818"/>
              <p:cNvSpPr>
                <a:spLocks/>
              </p:cNvSpPr>
              <p:nvPr/>
            </p:nvSpPr>
            <p:spPr bwMode="auto">
              <a:xfrm>
                <a:off x="2900" y="3306"/>
                <a:ext cx="36" cy="37"/>
              </a:xfrm>
              <a:custGeom>
                <a:avLst/>
                <a:gdLst>
                  <a:gd name="T0" fmla="*/ 1 w 212"/>
                  <a:gd name="T1" fmla="*/ 0 h 225"/>
                  <a:gd name="T2" fmla="*/ 0 w 212"/>
                  <a:gd name="T3" fmla="*/ 0 h 225"/>
                  <a:gd name="T4" fmla="*/ 0 w 212"/>
                  <a:gd name="T5" fmla="*/ 0 h 225"/>
                  <a:gd name="T6" fmla="*/ 1 w 212"/>
                  <a:gd name="T7" fmla="*/ 1 h 225"/>
                  <a:gd name="T8" fmla="*/ 1 w 212"/>
                  <a:gd name="T9" fmla="*/ 1 h 225"/>
                  <a:gd name="T10" fmla="*/ 1 w 212"/>
                  <a:gd name="T11" fmla="*/ 1 h 225"/>
                  <a:gd name="T12" fmla="*/ 1 w 212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116" y="0"/>
                    </a:moveTo>
                    <a:lnTo>
                      <a:pt x="58" y="35"/>
                    </a:lnTo>
                    <a:lnTo>
                      <a:pt x="0" y="71"/>
                    </a:lnTo>
                    <a:lnTo>
                      <a:pt x="95" y="225"/>
                    </a:lnTo>
                    <a:lnTo>
                      <a:pt x="153" y="189"/>
                    </a:lnTo>
                    <a:lnTo>
                      <a:pt x="212" y="153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7" name="Freeform 819"/>
              <p:cNvSpPr>
                <a:spLocks/>
              </p:cNvSpPr>
              <p:nvPr/>
            </p:nvSpPr>
            <p:spPr bwMode="auto">
              <a:xfrm>
                <a:off x="2900" y="3306"/>
                <a:ext cx="36" cy="37"/>
              </a:xfrm>
              <a:custGeom>
                <a:avLst/>
                <a:gdLst>
                  <a:gd name="T0" fmla="*/ 1 w 212"/>
                  <a:gd name="T1" fmla="*/ 0 h 225"/>
                  <a:gd name="T2" fmla="*/ 0 w 212"/>
                  <a:gd name="T3" fmla="*/ 0 h 225"/>
                  <a:gd name="T4" fmla="*/ 0 w 212"/>
                  <a:gd name="T5" fmla="*/ 0 h 225"/>
                  <a:gd name="T6" fmla="*/ 1 w 212"/>
                  <a:gd name="T7" fmla="*/ 1 h 225"/>
                  <a:gd name="T8" fmla="*/ 1 w 212"/>
                  <a:gd name="T9" fmla="*/ 1 h 225"/>
                  <a:gd name="T10" fmla="*/ 1 w 212"/>
                  <a:gd name="T11" fmla="*/ 1 h 225"/>
                  <a:gd name="T12" fmla="*/ 1 w 212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116" y="0"/>
                    </a:moveTo>
                    <a:lnTo>
                      <a:pt x="58" y="35"/>
                    </a:lnTo>
                    <a:lnTo>
                      <a:pt x="0" y="71"/>
                    </a:lnTo>
                    <a:lnTo>
                      <a:pt x="95" y="225"/>
                    </a:lnTo>
                    <a:lnTo>
                      <a:pt x="153" y="189"/>
                    </a:lnTo>
                    <a:lnTo>
                      <a:pt x="212" y="153"/>
                    </a:lnTo>
                    <a:lnTo>
                      <a:pt x="116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8" name="Freeform 820"/>
              <p:cNvSpPr>
                <a:spLocks/>
              </p:cNvSpPr>
              <p:nvPr/>
            </p:nvSpPr>
            <p:spPr bwMode="auto">
              <a:xfrm>
                <a:off x="2916" y="3337"/>
                <a:ext cx="10" cy="7"/>
              </a:xfrm>
              <a:custGeom>
                <a:avLst/>
                <a:gdLst>
                  <a:gd name="T0" fmla="*/ 0 w 58"/>
                  <a:gd name="T1" fmla="*/ 0 h 40"/>
                  <a:gd name="T2" fmla="*/ 0 w 58"/>
                  <a:gd name="T3" fmla="*/ 0 h 40"/>
                  <a:gd name="T4" fmla="*/ 0 w 58"/>
                  <a:gd name="T5" fmla="*/ 0 h 40"/>
                  <a:gd name="T6" fmla="*/ 0 w 58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40"/>
                  <a:gd name="T14" fmla="*/ 58 w 58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40">
                    <a:moveTo>
                      <a:pt x="58" y="0"/>
                    </a:moveTo>
                    <a:lnTo>
                      <a:pt x="0" y="36"/>
                    </a:lnTo>
                    <a:lnTo>
                      <a:pt x="2" y="4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59" name="Line 821"/>
              <p:cNvSpPr>
                <a:spLocks noChangeShapeType="1"/>
              </p:cNvSpPr>
              <p:nvPr/>
            </p:nvSpPr>
            <p:spPr bwMode="auto">
              <a:xfrm>
                <a:off x="2916" y="334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0" name="Freeform 822"/>
              <p:cNvSpPr>
                <a:spLocks/>
              </p:cNvSpPr>
              <p:nvPr/>
            </p:nvSpPr>
            <p:spPr bwMode="auto">
              <a:xfrm>
                <a:off x="2917" y="3331"/>
                <a:ext cx="36" cy="38"/>
              </a:xfrm>
              <a:custGeom>
                <a:avLst/>
                <a:gdLst>
                  <a:gd name="T0" fmla="*/ 0 w 217"/>
                  <a:gd name="T1" fmla="*/ 0 h 228"/>
                  <a:gd name="T2" fmla="*/ 0 w 217"/>
                  <a:gd name="T3" fmla="*/ 0 h 228"/>
                  <a:gd name="T4" fmla="*/ 0 w 217"/>
                  <a:gd name="T5" fmla="*/ 0 h 228"/>
                  <a:gd name="T6" fmla="*/ 0 w 217"/>
                  <a:gd name="T7" fmla="*/ 1 h 228"/>
                  <a:gd name="T8" fmla="*/ 1 w 217"/>
                  <a:gd name="T9" fmla="*/ 1 h 228"/>
                  <a:gd name="T10" fmla="*/ 1 w 217"/>
                  <a:gd name="T11" fmla="*/ 1 h 228"/>
                  <a:gd name="T12" fmla="*/ 0 w 217"/>
                  <a:gd name="T13" fmla="*/ 0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8"/>
                  <a:gd name="T23" fmla="*/ 217 w 217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8">
                    <a:moveTo>
                      <a:pt x="113" y="0"/>
                    </a:moveTo>
                    <a:lnTo>
                      <a:pt x="56" y="40"/>
                    </a:lnTo>
                    <a:lnTo>
                      <a:pt x="0" y="80"/>
                    </a:lnTo>
                    <a:lnTo>
                      <a:pt x="104" y="228"/>
                    </a:lnTo>
                    <a:lnTo>
                      <a:pt x="161" y="188"/>
                    </a:lnTo>
                    <a:lnTo>
                      <a:pt x="217" y="14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1" name="Freeform 823"/>
              <p:cNvSpPr>
                <a:spLocks/>
              </p:cNvSpPr>
              <p:nvPr/>
            </p:nvSpPr>
            <p:spPr bwMode="auto">
              <a:xfrm>
                <a:off x="2917" y="3331"/>
                <a:ext cx="36" cy="38"/>
              </a:xfrm>
              <a:custGeom>
                <a:avLst/>
                <a:gdLst>
                  <a:gd name="T0" fmla="*/ 0 w 217"/>
                  <a:gd name="T1" fmla="*/ 0 h 228"/>
                  <a:gd name="T2" fmla="*/ 0 w 217"/>
                  <a:gd name="T3" fmla="*/ 0 h 228"/>
                  <a:gd name="T4" fmla="*/ 0 w 217"/>
                  <a:gd name="T5" fmla="*/ 0 h 228"/>
                  <a:gd name="T6" fmla="*/ 0 w 217"/>
                  <a:gd name="T7" fmla="*/ 1 h 228"/>
                  <a:gd name="T8" fmla="*/ 1 w 217"/>
                  <a:gd name="T9" fmla="*/ 1 h 228"/>
                  <a:gd name="T10" fmla="*/ 1 w 217"/>
                  <a:gd name="T11" fmla="*/ 1 h 228"/>
                  <a:gd name="T12" fmla="*/ 0 w 217"/>
                  <a:gd name="T13" fmla="*/ 0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8"/>
                  <a:gd name="T23" fmla="*/ 217 w 217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8">
                    <a:moveTo>
                      <a:pt x="113" y="0"/>
                    </a:moveTo>
                    <a:lnTo>
                      <a:pt x="56" y="40"/>
                    </a:lnTo>
                    <a:lnTo>
                      <a:pt x="0" y="80"/>
                    </a:lnTo>
                    <a:lnTo>
                      <a:pt x="104" y="228"/>
                    </a:lnTo>
                    <a:lnTo>
                      <a:pt x="161" y="188"/>
                    </a:lnTo>
                    <a:lnTo>
                      <a:pt x="217" y="148"/>
                    </a:lnTo>
                    <a:lnTo>
                      <a:pt x="113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2" name="Freeform 824"/>
              <p:cNvSpPr>
                <a:spLocks/>
              </p:cNvSpPr>
              <p:nvPr/>
            </p:nvSpPr>
            <p:spPr bwMode="auto">
              <a:xfrm>
                <a:off x="2934" y="3362"/>
                <a:ext cx="9" cy="7"/>
              </a:xfrm>
              <a:custGeom>
                <a:avLst/>
                <a:gdLst>
                  <a:gd name="T0" fmla="*/ 0 w 57"/>
                  <a:gd name="T1" fmla="*/ 0 h 42"/>
                  <a:gd name="T2" fmla="*/ 0 w 57"/>
                  <a:gd name="T3" fmla="*/ 0 h 42"/>
                  <a:gd name="T4" fmla="*/ 0 w 57"/>
                  <a:gd name="T5" fmla="*/ 0 h 42"/>
                  <a:gd name="T6" fmla="*/ 0 w 5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42"/>
                  <a:gd name="T14" fmla="*/ 57 w 5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42">
                    <a:moveTo>
                      <a:pt x="57" y="0"/>
                    </a:moveTo>
                    <a:lnTo>
                      <a:pt x="0" y="40"/>
                    </a:lnTo>
                    <a:lnTo>
                      <a:pt x="2" y="4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3" name="Line 825"/>
              <p:cNvSpPr>
                <a:spLocks noChangeShapeType="1"/>
              </p:cNvSpPr>
              <p:nvPr/>
            </p:nvSpPr>
            <p:spPr bwMode="auto">
              <a:xfrm>
                <a:off x="2934" y="336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4" name="Freeform 826"/>
              <p:cNvSpPr>
                <a:spLocks/>
              </p:cNvSpPr>
              <p:nvPr/>
            </p:nvSpPr>
            <p:spPr bwMode="auto">
              <a:xfrm>
                <a:off x="2934" y="3355"/>
                <a:ext cx="37" cy="38"/>
              </a:xfrm>
              <a:custGeom>
                <a:avLst/>
                <a:gdLst>
                  <a:gd name="T0" fmla="*/ 1 w 220"/>
                  <a:gd name="T1" fmla="*/ 0 h 226"/>
                  <a:gd name="T2" fmla="*/ 0 w 220"/>
                  <a:gd name="T3" fmla="*/ 0 h 226"/>
                  <a:gd name="T4" fmla="*/ 0 w 220"/>
                  <a:gd name="T5" fmla="*/ 0 h 226"/>
                  <a:gd name="T6" fmla="*/ 1 w 220"/>
                  <a:gd name="T7" fmla="*/ 1 h 226"/>
                  <a:gd name="T8" fmla="*/ 1 w 220"/>
                  <a:gd name="T9" fmla="*/ 1 h 226"/>
                  <a:gd name="T10" fmla="*/ 1 w 220"/>
                  <a:gd name="T11" fmla="*/ 1 h 226"/>
                  <a:gd name="T12" fmla="*/ 1 w 220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6"/>
                  <a:gd name="T23" fmla="*/ 220 w 220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6">
                    <a:moveTo>
                      <a:pt x="109" y="0"/>
                    </a:moveTo>
                    <a:lnTo>
                      <a:pt x="55" y="42"/>
                    </a:lnTo>
                    <a:lnTo>
                      <a:pt x="0" y="84"/>
                    </a:lnTo>
                    <a:lnTo>
                      <a:pt x="112" y="226"/>
                    </a:lnTo>
                    <a:lnTo>
                      <a:pt x="166" y="184"/>
                    </a:lnTo>
                    <a:lnTo>
                      <a:pt x="220" y="142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5" name="Freeform 827"/>
              <p:cNvSpPr>
                <a:spLocks/>
              </p:cNvSpPr>
              <p:nvPr/>
            </p:nvSpPr>
            <p:spPr bwMode="auto">
              <a:xfrm>
                <a:off x="2934" y="3355"/>
                <a:ext cx="37" cy="38"/>
              </a:xfrm>
              <a:custGeom>
                <a:avLst/>
                <a:gdLst>
                  <a:gd name="T0" fmla="*/ 1 w 220"/>
                  <a:gd name="T1" fmla="*/ 0 h 226"/>
                  <a:gd name="T2" fmla="*/ 0 w 220"/>
                  <a:gd name="T3" fmla="*/ 0 h 226"/>
                  <a:gd name="T4" fmla="*/ 0 w 220"/>
                  <a:gd name="T5" fmla="*/ 0 h 226"/>
                  <a:gd name="T6" fmla="*/ 1 w 220"/>
                  <a:gd name="T7" fmla="*/ 1 h 226"/>
                  <a:gd name="T8" fmla="*/ 1 w 220"/>
                  <a:gd name="T9" fmla="*/ 1 h 226"/>
                  <a:gd name="T10" fmla="*/ 1 w 220"/>
                  <a:gd name="T11" fmla="*/ 1 h 226"/>
                  <a:gd name="T12" fmla="*/ 1 w 220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6"/>
                  <a:gd name="T23" fmla="*/ 220 w 220"/>
                  <a:gd name="T24" fmla="*/ 226 h 2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6">
                    <a:moveTo>
                      <a:pt x="109" y="0"/>
                    </a:moveTo>
                    <a:lnTo>
                      <a:pt x="55" y="42"/>
                    </a:lnTo>
                    <a:lnTo>
                      <a:pt x="0" y="84"/>
                    </a:lnTo>
                    <a:lnTo>
                      <a:pt x="112" y="226"/>
                    </a:lnTo>
                    <a:lnTo>
                      <a:pt x="166" y="184"/>
                    </a:lnTo>
                    <a:lnTo>
                      <a:pt x="220" y="142"/>
                    </a:lnTo>
                    <a:lnTo>
                      <a:pt x="109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6" name="Freeform 828"/>
              <p:cNvSpPr>
                <a:spLocks/>
              </p:cNvSpPr>
              <p:nvPr/>
            </p:nvSpPr>
            <p:spPr bwMode="auto">
              <a:xfrm>
                <a:off x="2953" y="3386"/>
                <a:ext cx="9" cy="8"/>
              </a:xfrm>
              <a:custGeom>
                <a:avLst/>
                <a:gdLst>
                  <a:gd name="T0" fmla="*/ 0 w 54"/>
                  <a:gd name="T1" fmla="*/ 0 h 46"/>
                  <a:gd name="T2" fmla="*/ 0 w 54"/>
                  <a:gd name="T3" fmla="*/ 0 h 46"/>
                  <a:gd name="T4" fmla="*/ 0 w 54"/>
                  <a:gd name="T5" fmla="*/ 0 h 46"/>
                  <a:gd name="T6" fmla="*/ 0 w 54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46"/>
                  <a:gd name="T14" fmla="*/ 54 w 54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46">
                    <a:moveTo>
                      <a:pt x="54" y="0"/>
                    </a:moveTo>
                    <a:lnTo>
                      <a:pt x="0" y="42"/>
                    </a:lnTo>
                    <a:lnTo>
                      <a:pt x="3" y="46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7" name="Line 829"/>
              <p:cNvSpPr>
                <a:spLocks noChangeShapeType="1"/>
              </p:cNvSpPr>
              <p:nvPr/>
            </p:nvSpPr>
            <p:spPr bwMode="auto">
              <a:xfrm>
                <a:off x="2953" y="33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8" name="Freeform 830"/>
              <p:cNvSpPr>
                <a:spLocks/>
              </p:cNvSpPr>
              <p:nvPr/>
            </p:nvSpPr>
            <p:spPr bwMode="auto">
              <a:xfrm>
                <a:off x="2953" y="3378"/>
                <a:ext cx="37" cy="38"/>
              </a:xfrm>
              <a:custGeom>
                <a:avLst/>
                <a:gdLst>
                  <a:gd name="T0" fmla="*/ 0 w 223"/>
                  <a:gd name="T1" fmla="*/ 0 h 227"/>
                  <a:gd name="T2" fmla="*/ 0 w 223"/>
                  <a:gd name="T3" fmla="*/ 0 h 227"/>
                  <a:gd name="T4" fmla="*/ 0 w 223"/>
                  <a:gd name="T5" fmla="*/ 1 h 227"/>
                  <a:gd name="T6" fmla="*/ 0 w 223"/>
                  <a:gd name="T7" fmla="*/ 1 h 227"/>
                  <a:gd name="T8" fmla="*/ 1 w 223"/>
                  <a:gd name="T9" fmla="*/ 1 h 227"/>
                  <a:gd name="T10" fmla="*/ 1 w 223"/>
                  <a:gd name="T11" fmla="*/ 1 h 227"/>
                  <a:gd name="T12" fmla="*/ 0 w 223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3"/>
                  <a:gd name="T22" fmla="*/ 0 h 227"/>
                  <a:gd name="T23" fmla="*/ 223 w 223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3" h="227">
                    <a:moveTo>
                      <a:pt x="102" y="0"/>
                    </a:moveTo>
                    <a:lnTo>
                      <a:pt x="51" y="46"/>
                    </a:lnTo>
                    <a:lnTo>
                      <a:pt x="0" y="92"/>
                    </a:lnTo>
                    <a:lnTo>
                      <a:pt x="121" y="227"/>
                    </a:lnTo>
                    <a:lnTo>
                      <a:pt x="172" y="181"/>
                    </a:lnTo>
                    <a:lnTo>
                      <a:pt x="223" y="135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69" name="Freeform 831"/>
              <p:cNvSpPr>
                <a:spLocks/>
              </p:cNvSpPr>
              <p:nvPr/>
            </p:nvSpPr>
            <p:spPr bwMode="auto">
              <a:xfrm>
                <a:off x="2953" y="3378"/>
                <a:ext cx="37" cy="38"/>
              </a:xfrm>
              <a:custGeom>
                <a:avLst/>
                <a:gdLst>
                  <a:gd name="T0" fmla="*/ 0 w 223"/>
                  <a:gd name="T1" fmla="*/ 0 h 227"/>
                  <a:gd name="T2" fmla="*/ 0 w 223"/>
                  <a:gd name="T3" fmla="*/ 0 h 227"/>
                  <a:gd name="T4" fmla="*/ 0 w 223"/>
                  <a:gd name="T5" fmla="*/ 1 h 227"/>
                  <a:gd name="T6" fmla="*/ 0 w 223"/>
                  <a:gd name="T7" fmla="*/ 1 h 227"/>
                  <a:gd name="T8" fmla="*/ 1 w 223"/>
                  <a:gd name="T9" fmla="*/ 1 h 227"/>
                  <a:gd name="T10" fmla="*/ 1 w 223"/>
                  <a:gd name="T11" fmla="*/ 1 h 227"/>
                  <a:gd name="T12" fmla="*/ 0 w 223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3"/>
                  <a:gd name="T22" fmla="*/ 0 h 227"/>
                  <a:gd name="T23" fmla="*/ 223 w 223"/>
                  <a:gd name="T24" fmla="*/ 227 h 2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3" h="227">
                    <a:moveTo>
                      <a:pt x="102" y="0"/>
                    </a:moveTo>
                    <a:lnTo>
                      <a:pt x="51" y="46"/>
                    </a:lnTo>
                    <a:lnTo>
                      <a:pt x="0" y="92"/>
                    </a:lnTo>
                    <a:lnTo>
                      <a:pt x="121" y="227"/>
                    </a:lnTo>
                    <a:lnTo>
                      <a:pt x="172" y="181"/>
                    </a:lnTo>
                    <a:lnTo>
                      <a:pt x="223" y="135"/>
                    </a:lnTo>
                    <a:lnTo>
                      <a:pt x="102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0" name="Freeform 832"/>
              <p:cNvSpPr>
                <a:spLocks/>
              </p:cNvSpPr>
              <p:nvPr/>
            </p:nvSpPr>
            <p:spPr bwMode="auto">
              <a:xfrm>
                <a:off x="2973" y="3408"/>
                <a:ext cx="9" cy="8"/>
              </a:xfrm>
              <a:custGeom>
                <a:avLst/>
                <a:gdLst>
                  <a:gd name="T0" fmla="*/ 0 w 51"/>
                  <a:gd name="T1" fmla="*/ 0 h 48"/>
                  <a:gd name="T2" fmla="*/ 0 w 51"/>
                  <a:gd name="T3" fmla="*/ 0 h 48"/>
                  <a:gd name="T4" fmla="*/ 0 w 51"/>
                  <a:gd name="T5" fmla="*/ 0 h 48"/>
                  <a:gd name="T6" fmla="*/ 0 w 51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48"/>
                  <a:gd name="T14" fmla="*/ 51 w 51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48">
                    <a:moveTo>
                      <a:pt x="51" y="0"/>
                    </a:moveTo>
                    <a:lnTo>
                      <a:pt x="0" y="46"/>
                    </a:lnTo>
                    <a:lnTo>
                      <a:pt x="2" y="4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1" name="Line 833"/>
              <p:cNvSpPr>
                <a:spLocks noChangeShapeType="1"/>
              </p:cNvSpPr>
              <p:nvPr/>
            </p:nvSpPr>
            <p:spPr bwMode="auto">
              <a:xfrm>
                <a:off x="2973" y="341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2" name="Freeform 834"/>
              <p:cNvSpPr>
                <a:spLocks/>
              </p:cNvSpPr>
              <p:nvPr/>
            </p:nvSpPr>
            <p:spPr bwMode="auto">
              <a:xfrm>
                <a:off x="2974" y="3400"/>
                <a:ext cx="37" cy="38"/>
              </a:xfrm>
              <a:custGeom>
                <a:avLst/>
                <a:gdLst>
                  <a:gd name="T0" fmla="*/ 0 w 226"/>
                  <a:gd name="T1" fmla="*/ 0 h 225"/>
                  <a:gd name="T2" fmla="*/ 0 w 226"/>
                  <a:gd name="T3" fmla="*/ 0 h 225"/>
                  <a:gd name="T4" fmla="*/ 0 w 226"/>
                  <a:gd name="T5" fmla="*/ 1 h 225"/>
                  <a:gd name="T6" fmla="*/ 0 w 226"/>
                  <a:gd name="T7" fmla="*/ 1 h 225"/>
                  <a:gd name="T8" fmla="*/ 1 w 226"/>
                  <a:gd name="T9" fmla="*/ 1 h 225"/>
                  <a:gd name="T10" fmla="*/ 1 w 226"/>
                  <a:gd name="T11" fmla="*/ 1 h 225"/>
                  <a:gd name="T12" fmla="*/ 0 w 226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5"/>
                  <a:gd name="T23" fmla="*/ 226 w 226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5">
                    <a:moveTo>
                      <a:pt x="98" y="0"/>
                    </a:moveTo>
                    <a:lnTo>
                      <a:pt x="49" y="48"/>
                    </a:lnTo>
                    <a:lnTo>
                      <a:pt x="0" y="96"/>
                    </a:lnTo>
                    <a:lnTo>
                      <a:pt x="127" y="225"/>
                    </a:lnTo>
                    <a:lnTo>
                      <a:pt x="177" y="177"/>
                    </a:lnTo>
                    <a:lnTo>
                      <a:pt x="226" y="129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3" name="Freeform 835"/>
              <p:cNvSpPr>
                <a:spLocks/>
              </p:cNvSpPr>
              <p:nvPr/>
            </p:nvSpPr>
            <p:spPr bwMode="auto">
              <a:xfrm>
                <a:off x="2974" y="3400"/>
                <a:ext cx="37" cy="38"/>
              </a:xfrm>
              <a:custGeom>
                <a:avLst/>
                <a:gdLst>
                  <a:gd name="T0" fmla="*/ 0 w 226"/>
                  <a:gd name="T1" fmla="*/ 0 h 225"/>
                  <a:gd name="T2" fmla="*/ 0 w 226"/>
                  <a:gd name="T3" fmla="*/ 0 h 225"/>
                  <a:gd name="T4" fmla="*/ 0 w 226"/>
                  <a:gd name="T5" fmla="*/ 1 h 225"/>
                  <a:gd name="T6" fmla="*/ 0 w 226"/>
                  <a:gd name="T7" fmla="*/ 1 h 225"/>
                  <a:gd name="T8" fmla="*/ 1 w 226"/>
                  <a:gd name="T9" fmla="*/ 1 h 225"/>
                  <a:gd name="T10" fmla="*/ 1 w 226"/>
                  <a:gd name="T11" fmla="*/ 1 h 225"/>
                  <a:gd name="T12" fmla="*/ 0 w 226"/>
                  <a:gd name="T13" fmla="*/ 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5"/>
                  <a:gd name="T23" fmla="*/ 226 w 226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5">
                    <a:moveTo>
                      <a:pt x="98" y="0"/>
                    </a:moveTo>
                    <a:lnTo>
                      <a:pt x="49" y="48"/>
                    </a:lnTo>
                    <a:lnTo>
                      <a:pt x="0" y="96"/>
                    </a:lnTo>
                    <a:lnTo>
                      <a:pt x="127" y="225"/>
                    </a:lnTo>
                    <a:lnTo>
                      <a:pt x="177" y="177"/>
                    </a:lnTo>
                    <a:lnTo>
                      <a:pt x="226" y="129"/>
                    </a:lnTo>
                    <a:lnTo>
                      <a:pt x="98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4" name="Freeform 836"/>
              <p:cNvSpPr>
                <a:spLocks/>
              </p:cNvSpPr>
              <p:nvPr/>
            </p:nvSpPr>
            <p:spPr bwMode="auto">
              <a:xfrm>
                <a:off x="2995" y="3430"/>
                <a:ext cx="8" cy="8"/>
              </a:xfrm>
              <a:custGeom>
                <a:avLst/>
                <a:gdLst>
                  <a:gd name="T0" fmla="*/ 0 w 50"/>
                  <a:gd name="T1" fmla="*/ 0 h 51"/>
                  <a:gd name="T2" fmla="*/ 0 w 50"/>
                  <a:gd name="T3" fmla="*/ 0 h 51"/>
                  <a:gd name="T4" fmla="*/ 0 w 50"/>
                  <a:gd name="T5" fmla="*/ 0 h 51"/>
                  <a:gd name="T6" fmla="*/ 0 w 50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51"/>
                  <a:gd name="T14" fmla="*/ 50 w 50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51">
                    <a:moveTo>
                      <a:pt x="50" y="0"/>
                    </a:moveTo>
                    <a:lnTo>
                      <a:pt x="0" y="48"/>
                    </a:lnTo>
                    <a:lnTo>
                      <a:pt x="5" y="5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5" name="Line 837"/>
              <p:cNvSpPr>
                <a:spLocks noChangeShapeType="1"/>
              </p:cNvSpPr>
              <p:nvPr/>
            </p:nvSpPr>
            <p:spPr bwMode="auto">
              <a:xfrm>
                <a:off x="2995" y="343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6" name="Freeform 838"/>
              <p:cNvSpPr>
                <a:spLocks/>
              </p:cNvSpPr>
              <p:nvPr/>
            </p:nvSpPr>
            <p:spPr bwMode="auto">
              <a:xfrm>
                <a:off x="2996" y="3421"/>
                <a:ext cx="37" cy="37"/>
              </a:xfrm>
              <a:custGeom>
                <a:avLst/>
                <a:gdLst>
                  <a:gd name="T0" fmla="*/ 0 w 225"/>
                  <a:gd name="T1" fmla="*/ 0 h 222"/>
                  <a:gd name="T2" fmla="*/ 0 w 225"/>
                  <a:gd name="T3" fmla="*/ 0 h 222"/>
                  <a:gd name="T4" fmla="*/ 0 w 225"/>
                  <a:gd name="T5" fmla="*/ 1 h 222"/>
                  <a:gd name="T6" fmla="*/ 1 w 225"/>
                  <a:gd name="T7" fmla="*/ 1 h 222"/>
                  <a:gd name="T8" fmla="*/ 1 w 225"/>
                  <a:gd name="T9" fmla="*/ 1 h 222"/>
                  <a:gd name="T10" fmla="*/ 1 w 225"/>
                  <a:gd name="T11" fmla="*/ 1 h 222"/>
                  <a:gd name="T12" fmla="*/ 0 w 225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22"/>
                  <a:gd name="T23" fmla="*/ 225 w 225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22">
                    <a:moveTo>
                      <a:pt x="90" y="0"/>
                    </a:moveTo>
                    <a:lnTo>
                      <a:pt x="45" y="51"/>
                    </a:lnTo>
                    <a:lnTo>
                      <a:pt x="0" y="102"/>
                    </a:lnTo>
                    <a:lnTo>
                      <a:pt x="135" y="222"/>
                    </a:lnTo>
                    <a:lnTo>
                      <a:pt x="180" y="171"/>
                    </a:lnTo>
                    <a:lnTo>
                      <a:pt x="225" y="12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7" name="Freeform 839"/>
              <p:cNvSpPr>
                <a:spLocks/>
              </p:cNvSpPr>
              <p:nvPr/>
            </p:nvSpPr>
            <p:spPr bwMode="auto">
              <a:xfrm>
                <a:off x="2996" y="3421"/>
                <a:ext cx="37" cy="37"/>
              </a:xfrm>
              <a:custGeom>
                <a:avLst/>
                <a:gdLst>
                  <a:gd name="T0" fmla="*/ 0 w 225"/>
                  <a:gd name="T1" fmla="*/ 0 h 222"/>
                  <a:gd name="T2" fmla="*/ 0 w 225"/>
                  <a:gd name="T3" fmla="*/ 0 h 222"/>
                  <a:gd name="T4" fmla="*/ 0 w 225"/>
                  <a:gd name="T5" fmla="*/ 1 h 222"/>
                  <a:gd name="T6" fmla="*/ 1 w 225"/>
                  <a:gd name="T7" fmla="*/ 1 h 222"/>
                  <a:gd name="T8" fmla="*/ 1 w 225"/>
                  <a:gd name="T9" fmla="*/ 1 h 222"/>
                  <a:gd name="T10" fmla="*/ 1 w 225"/>
                  <a:gd name="T11" fmla="*/ 1 h 222"/>
                  <a:gd name="T12" fmla="*/ 0 w 225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22"/>
                  <a:gd name="T23" fmla="*/ 225 w 225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22">
                    <a:moveTo>
                      <a:pt x="90" y="0"/>
                    </a:moveTo>
                    <a:lnTo>
                      <a:pt x="45" y="51"/>
                    </a:lnTo>
                    <a:lnTo>
                      <a:pt x="0" y="102"/>
                    </a:lnTo>
                    <a:lnTo>
                      <a:pt x="135" y="222"/>
                    </a:lnTo>
                    <a:lnTo>
                      <a:pt x="180" y="171"/>
                    </a:lnTo>
                    <a:lnTo>
                      <a:pt x="225" y="120"/>
                    </a:lnTo>
                    <a:lnTo>
                      <a:pt x="90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8" name="Freeform 840"/>
              <p:cNvSpPr>
                <a:spLocks/>
              </p:cNvSpPr>
              <p:nvPr/>
            </p:nvSpPr>
            <p:spPr bwMode="auto">
              <a:xfrm>
                <a:off x="3018" y="3450"/>
                <a:ext cx="8" cy="9"/>
              </a:xfrm>
              <a:custGeom>
                <a:avLst/>
                <a:gdLst>
                  <a:gd name="T0" fmla="*/ 0 w 45"/>
                  <a:gd name="T1" fmla="*/ 0 h 54"/>
                  <a:gd name="T2" fmla="*/ 0 w 45"/>
                  <a:gd name="T3" fmla="*/ 0 h 54"/>
                  <a:gd name="T4" fmla="*/ 0 w 45"/>
                  <a:gd name="T5" fmla="*/ 0 h 54"/>
                  <a:gd name="T6" fmla="*/ 0 w 45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54"/>
                  <a:gd name="T14" fmla="*/ 45 w 45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54">
                    <a:moveTo>
                      <a:pt x="45" y="0"/>
                    </a:moveTo>
                    <a:lnTo>
                      <a:pt x="0" y="51"/>
                    </a:lnTo>
                    <a:lnTo>
                      <a:pt x="2" y="5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79" name="Line 841"/>
              <p:cNvSpPr>
                <a:spLocks noChangeShapeType="1"/>
              </p:cNvSpPr>
              <p:nvPr/>
            </p:nvSpPr>
            <p:spPr bwMode="auto">
              <a:xfrm>
                <a:off x="3018" y="345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0" name="Freeform 842"/>
              <p:cNvSpPr>
                <a:spLocks/>
              </p:cNvSpPr>
              <p:nvPr/>
            </p:nvSpPr>
            <p:spPr bwMode="auto">
              <a:xfrm>
                <a:off x="3019" y="3441"/>
                <a:ext cx="38" cy="37"/>
              </a:xfrm>
              <a:custGeom>
                <a:avLst/>
                <a:gdLst>
                  <a:gd name="T0" fmla="*/ 0 w 228"/>
                  <a:gd name="T1" fmla="*/ 0 h 221"/>
                  <a:gd name="T2" fmla="*/ 0 w 228"/>
                  <a:gd name="T3" fmla="*/ 0 h 221"/>
                  <a:gd name="T4" fmla="*/ 0 w 228"/>
                  <a:gd name="T5" fmla="*/ 1 h 221"/>
                  <a:gd name="T6" fmla="*/ 1 w 228"/>
                  <a:gd name="T7" fmla="*/ 1 h 221"/>
                  <a:gd name="T8" fmla="*/ 1 w 228"/>
                  <a:gd name="T9" fmla="*/ 1 h 221"/>
                  <a:gd name="T10" fmla="*/ 1 w 228"/>
                  <a:gd name="T11" fmla="*/ 1 h 221"/>
                  <a:gd name="T12" fmla="*/ 0 w 228"/>
                  <a:gd name="T13" fmla="*/ 0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21"/>
                  <a:gd name="T23" fmla="*/ 228 w 228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21">
                    <a:moveTo>
                      <a:pt x="86" y="0"/>
                    </a:moveTo>
                    <a:lnTo>
                      <a:pt x="43" y="54"/>
                    </a:lnTo>
                    <a:lnTo>
                      <a:pt x="0" y="108"/>
                    </a:lnTo>
                    <a:lnTo>
                      <a:pt x="142" y="221"/>
                    </a:lnTo>
                    <a:lnTo>
                      <a:pt x="185" y="166"/>
                    </a:lnTo>
                    <a:lnTo>
                      <a:pt x="228" y="1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1" name="Freeform 843"/>
              <p:cNvSpPr>
                <a:spLocks/>
              </p:cNvSpPr>
              <p:nvPr/>
            </p:nvSpPr>
            <p:spPr bwMode="auto">
              <a:xfrm>
                <a:off x="3019" y="3441"/>
                <a:ext cx="38" cy="37"/>
              </a:xfrm>
              <a:custGeom>
                <a:avLst/>
                <a:gdLst>
                  <a:gd name="T0" fmla="*/ 0 w 228"/>
                  <a:gd name="T1" fmla="*/ 0 h 221"/>
                  <a:gd name="T2" fmla="*/ 0 w 228"/>
                  <a:gd name="T3" fmla="*/ 0 h 221"/>
                  <a:gd name="T4" fmla="*/ 0 w 228"/>
                  <a:gd name="T5" fmla="*/ 1 h 221"/>
                  <a:gd name="T6" fmla="*/ 1 w 228"/>
                  <a:gd name="T7" fmla="*/ 1 h 221"/>
                  <a:gd name="T8" fmla="*/ 1 w 228"/>
                  <a:gd name="T9" fmla="*/ 1 h 221"/>
                  <a:gd name="T10" fmla="*/ 1 w 228"/>
                  <a:gd name="T11" fmla="*/ 1 h 221"/>
                  <a:gd name="T12" fmla="*/ 0 w 228"/>
                  <a:gd name="T13" fmla="*/ 0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21"/>
                  <a:gd name="T23" fmla="*/ 228 w 228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21">
                    <a:moveTo>
                      <a:pt x="86" y="0"/>
                    </a:moveTo>
                    <a:lnTo>
                      <a:pt x="43" y="54"/>
                    </a:lnTo>
                    <a:lnTo>
                      <a:pt x="0" y="108"/>
                    </a:lnTo>
                    <a:lnTo>
                      <a:pt x="142" y="221"/>
                    </a:lnTo>
                    <a:lnTo>
                      <a:pt x="185" y="166"/>
                    </a:lnTo>
                    <a:lnTo>
                      <a:pt x="228" y="112"/>
                    </a:lnTo>
                    <a:lnTo>
                      <a:pt x="86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2" name="Freeform 844"/>
              <p:cNvSpPr>
                <a:spLocks/>
              </p:cNvSpPr>
              <p:nvPr/>
            </p:nvSpPr>
            <p:spPr bwMode="auto">
              <a:xfrm>
                <a:off x="3042" y="3469"/>
                <a:ext cx="7" cy="9"/>
              </a:xfrm>
              <a:custGeom>
                <a:avLst/>
                <a:gdLst>
                  <a:gd name="T0" fmla="*/ 0 w 43"/>
                  <a:gd name="T1" fmla="*/ 0 h 57"/>
                  <a:gd name="T2" fmla="*/ 0 w 43"/>
                  <a:gd name="T3" fmla="*/ 0 h 57"/>
                  <a:gd name="T4" fmla="*/ 0 w 43"/>
                  <a:gd name="T5" fmla="*/ 0 h 57"/>
                  <a:gd name="T6" fmla="*/ 0 w 43"/>
                  <a:gd name="T7" fmla="*/ 0 h 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"/>
                  <a:gd name="T13" fmla="*/ 0 h 57"/>
                  <a:gd name="T14" fmla="*/ 43 w 43"/>
                  <a:gd name="T15" fmla="*/ 57 h 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" h="57">
                    <a:moveTo>
                      <a:pt x="43" y="0"/>
                    </a:moveTo>
                    <a:lnTo>
                      <a:pt x="0" y="55"/>
                    </a:lnTo>
                    <a:lnTo>
                      <a:pt x="3" y="57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3" name="Line 845"/>
              <p:cNvSpPr>
                <a:spLocks noChangeShapeType="1"/>
              </p:cNvSpPr>
              <p:nvPr/>
            </p:nvSpPr>
            <p:spPr bwMode="auto">
              <a:xfrm>
                <a:off x="3042" y="347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4" name="Freeform 846"/>
              <p:cNvSpPr>
                <a:spLocks/>
              </p:cNvSpPr>
              <p:nvPr/>
            </p:nvSpPr>
            <p:spPr bwMode="auto">
              <a:xfrm>
                <a:off x="3043" y="3459"/>
                <a:ext cx="38" cy="36"/>
              </a:xfrm>
              <a:custGeom>
                <a:avLst/>
                <a:gdLst>
                  <a:gd name="T0" fmla="*/ 0 w 228"/>
                  <a:gd name="T1" fmla="*/ 0 h 217"/>
                  <a:gd name="T2" fmla="*/ 0 w 228"/>
                  <a:gd name="T3" fmla="*/ 0 h 217"/>
                  <a:gd name="T4" fmla="*/ 0 w 228"/>
                  <a:gd name="T5" fmla="*/ 0 h 217"/>
                  <a:gd name="T6" fmla="*/ 1 w 228"/>
                  <a:gd name="T7" fmla="*/ 1 h 217"/>
                  <a:gd name="T8" fmla="*/ 1 w 228"/>
                  <a:gd name="T9" fmla="*/ 1 h 217"/>
                  <a:gd name="T10" fmla="*/ 1 w 228"/>
                  <a:gd name="T11" fmla="*/ 0 h 217"/>
                  <a:gd name="T12" fmla="*/ 0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80" y="0"/>
                    </a:moveTo>
                    <a:lnTo>
                      <a:pt x="40" y="56"/>
                    </a:lnTo>
                    <a:lnTo>
                      <a:pt x="0" y="113"/>
                    </a:lnTo>
                    <a:lnTo>
                      <a:pt x="148" y="217"/>
                    </a:lnTo>
                    <a:lnTo>
                      <a:pt x="188" y="161"/>
                    </a:lnTo>
                    <a:lnTo>
                      <a:pt x="228" y="10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5" name="Freeform 847"/>
              <p:cNvSpPr>
                <a:spLocks/>
              </p:cNvSpPr>
              <p:nvPr/>
            </p:nvSpPr>
            <p:spPr bwMode="auto">
              <a:xfrm>
                <a:off x="3043" y="3459"/>
                <a:ext cx="38" cy="36"/>
              </a:xfrm>
              <a:custGeom>
                <a:avLst/>
                <a:gdLst>
                  <a:gd name="T0" fmla="*/ 0 w 228"/>
                  <a:gd name="T1" fmla="*/ 0 h 217"/>
                  <a:gd name="T2" fmla="*/ 0 w 228"/>
                  <a:gd name="T3" fmla="*/ 0 h 217"/>
                  <a:gd name="T4" fmla="*/ 0 w 228"/>
                  <a:gd name="T5" fmla="*/ 0 h 217"/>
                  <a:gd name="T6" fmla="*/ 1 w 228"/>
                  <a:gd name="T7" fmla="*/ 1 h 217"/>
                  <a:gd name="T8" fmla="*/ 1 w 228"/>
                  <a:gd name="T9" fmla="*/ 1 h 217"/>
                  <a:gd name="T10" fmla="*/ 1 w 228"/>
                  <a:gd name="T11" fmla="*/ 0 h 217"/>
                  <a:gd name="T12" fmla="*/ 0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80" y="0"/>
                    </a:moveTo>
                    <a:lnTo>
                      <a:pt x="40" y="56"/>
                    </a:lnTo>
                    <a:lnTo>
                      <a:pt x="0" y="113"/>
                    </a:lnTo>
                    <a:lnTo>
                      <a:pt x="148" y="217"/>
                    </a:lnTo>
                    <a:lnTo>
                      <a:pt x="188" y="161"/>
                    </a:lnTo>
                    <a:lnTo>
                      <a:pt x="228" y="104"/>
                    </a:lnTo>
                    <a:lnTo>
                      <a:pt x="80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6" name="Freeform 848"/>
              <p:cNvSpPr>
                <a:spLocks/>
              </p:cNvSpPr>
              <p:nvPr/>
            </p:nvSpPr>
            <p:spPr bwMode="auto">
              <a:xfrm>
                <a:off x="3068" y="3486"/>
                <a:ext cx="6" cy="10"/>
              </a:xfrm>
              <a:custGeom>
                <a:avLst/>
                <a:gdLst>
                  <a:gd name="T0" fmla="*/ 0 w 40"/>
                  <a:gd name="T1" fmla="*/ 0 h 58"/>
                  <a:gd name="T2" fmla="*/ 0 w 40"/>
                  <a:gd name="T3" fmla="*/ 0 h 58"/>
                  <a:gd name="T4" fmla="*/ 0 w 40"/>
                  <a:gd name="T5" fmla="*/ 0 h 58"/>
                  <a:gd name="T6" fmla="*/ 0 w 40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58"/>
                  <a:gd name="T14" fmla="*/ 40 w 40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58">
                    <a:moveTo>
                      <a:pt x="40" y="0"/>
                    </a:moveTo>
                    <a:lnTo>
                      <a:pt x="0" y="56"/>
                    </a:lnTo>
                    <a:lnTo>
                      <a:pt x="4" y="5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7" name="Line 849"/>
              <p:cNvSpPr>
                <a:spLocks noChangeShapeType="1"/>
              </p:cNvSpPr>
              <p:nvPr/>
            </p:nvSpPr>
            <p:spPr bwMode="auto">
              <a:xfrm>
                <a:off x="3068" y="349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8" name="Freeform 850"/>
              <p:cNvSpPr>
                <a:spLocks/>
              </p:cNvSpPr>
              <p:nvPr/>
            </p:nvSpPr>
            <p:spPr bwMode="auto">
              <a:xfrm>
                <a:off x="3068" y="3476"/>
                <a:ext cx="38" cy="36"/>
              </a:xfrm>
              <a:custGeom>
                <a:avLst/>
                <a:gdLst>
                  <a:gd name="T0" fmla="*/ 0 w 226"/>
                  <a:gd name="T1" fmla="*/ 0 h 212"/>
                  <a:gd name="T2" fmla="*/ 0 w 226"/>
                  <a:gd name="T3" fmla="*/ 0 h 212"/>
                  <a:gd name="T4" fmla="*/ 0 w 226"/>
                  <a:gd name="T5" fmla="*/ 1 h 212"/>
                  <a:gd name="T6" fmla="*/ 1 w 226"/>
                  <a:gd name="T7" fmla="*/ 1 h 212"/>
                  <a:gd name="T8" fmla="*/ 1 w 226"/>
                  <a:gd name="T9" fmla="*/ 1 h 212"/>
                  <a:gd name="T10" fmla="*/ 1 w 226"/>
                  <a:gd name="T11" fmla="*/ 1 h 212"/>
                  <a:gd name="T12" fmla="*/ 0 w 226"/>
                  <a:gd name="T13" fmla="*/ 0 h 2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2"/>
                  <a:gd name="T23" fmla="*/ 226 w 226"/>
                  <a:gd name="T24" fmla="*/ 212 h 2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2">
                    <a:moveTo>
                      <a:pt x="72" y="0"/>
                    </a:moveTo>
                    <a:lnTo>
                      <a:pt x="36" y="59"/>
                    </a:lnTo>
                    <a:lnTo>
                      <a:pt x="0" y="117"/>
                    </a:lnTo>
                    <a:lnTo>
                      <a:pt x="155" y="212"/>
                    </a:lnTo>
                    <a:lnTo>
                      <a:pt x="190" y="154"/>
                    </a:lnTo>
                    <a:lnTo>
                      <a:pt x="226" y="96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89" name="Freeform 851"/>
              <p:cNvSpPr>
                <a:spLocks/>
              </p:cNvSpPr>
              <p:nvPr/>
            </p:nvSpPr>
            <p:spPr bwMode="auto">
              <a:xfrm>
                <a:off x="3068" y="3476"/>
                <a:ext cx="38" cy="36"/>
              </a:xfrm>
              <a:custGeom>
                <a:avLst/>
                <a:gdLst>
                  <a:gd name="T0" fmla="*/ 0 w 226"/>
                  <a:gd name="T1" fmla="*/ 0 h 212"/>
                  <a:gd name="T2" fmla="*/ 0 w 226"/>
                  <a:gd name="T3" fmla="*/ 0 h 212"/>
                  <a:gd name="T4" fmla="*/ 0 w 226"/>
                  <a:gd name="T5" fmla="*/ 1 h 212"/>
                  <a:gd name="T6" fmla="*/ 1 w 226"/>
                  <a:gd name="T7" fmla="*/ 1 h 212"/>
                  <a:gd name="T8" fmla="*/ 1 w 226"/>
                  <a:gd name="T9" fmla="*/ 1 h 212"/>
                  <a:gd name="T10" fmla="*/ 1 w 226"/>
                  <a:gd name="T11" fmla="*/ 1 h 212"/>
                  <a:gd name="T12" fmla="*/ 0 w 226"/>
                  <a:gd name="T13" fmla="*/ 0 h 2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2"/>
                  <a:gd name="T23" fmla="*/ 226 w 226"/>
                  <a:gd name="T24" fmla="*/ 212 h 2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2">
                    <a:moveTo>
                      <a:pt x="72" y="0"/>
                    </a:moveTo>
                    <a:lnTo>
                      <a:pt x="36" y="59"/>
                    </a:lnTo>
                    <a:lnTo>
                      <a:pt x="0" y="117"/>
                    </a:lnTo>
                    <a:lnTo>
                      <a:pt x="155" y="212"/>
                    </a:lnTo>
                    <a:lnTo>
                      <a:pt x="190" y="154"/>
                    </a:lnTo>
                    <a:lnTo>
                      <a:pt x="226" y="96"/>
                    </a:lnTo>
                    <a:lnTo>
                      <a:pt x="72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0" name="Freeform 852"/>
              <p:cNvSpPr>
                <a:spLocks/>
              </p:cNvSpPr>
              <p:nvPr/>
            </p:nvSpPr>
            <p:spPr bwMode="auto">
              <a:xfrm>
                <a:off x="3094" y="3502"/>
                <a:ext cx="6" cy="10"/>
              </a:xfrm>
              <a:custGeom>
                <a:avLst/>
                <a:gdLst>
                  <a:gd name="T0" fmla="*/ 0 w 35"/>
                  <a:gd name="T1" fmla="*/ 0 h 60"/>
                  <a:gd name="T2" fmla="*/ 0 w 35"/>
                  <a:gd name="T3" fmla="*/ 0 h 60"/>
                  <a:gd name="T4" fmla="*/ 0 w 35"/>
                  <a:gd name="T5" fmla="*/ 0 h 60"/>
                  <a:gd name="T6" fmla="*/ 0 w 3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60"/>
                  <a:gd name="T14" fmla="*/ 35 w 3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60">
                    <a:moveTo>
                      <a:pt x="35" y="0"/>
                    </a:moveTo>
                    <a:lnTo>
                      <a:pt x="0" y="58"/>
                    </a:lnTo>
                    <a:lnTo>
                      <a:pt x="3" y="6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1" name="Line 853"/>
              <p:cNvSpPr>
                <a:spLocks noChangeShapeType="1"/>
              </p:cNvSpPr>
              <p:nvPr/>
            </p:nvSpPr>
            <p:spPr bwMode="auto">
              <a:xfrm>
                <a:off x="3094" y="351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2" name="Freeform 854"/>
              <p:cNvSpPr>
                <a:spLocks/>
              </p:cNvSpPr>
              <p:nvPr/>
            </p:nvSpPr>
            <p:spPr bwMode="auto">
              <a:xfrm>
                <a:off x="3094" y="3492"/>
                <a:ext cx="38" cy="34"/>
              </a:xfrm>
              <a:custGeom>
                <a:avLst/>
                <a:gdLst>
                  <a:gd name="T0" fmla="*/ 0 w 224"/>
                  <a:gd name="T1" fmla="*/ 0 h 207"/>
                  <a:gd name="T2" fmla="*/ 0 w 224"/>
                  <a:gd name="T3" fmla="*/ 0 h 207"/>
                  <a:gd name="T4" fmla="*/ 0 w 224"/>
                  <a:gd name="T5" fmla="*/ 0 h 207"/>
                  <a:gd name="T6" fmla="*/ 1 w 224"/>
                  <a:gd name="T7" fmla="*/ 1 h 207"/>
                  <a:gd name="T8" fmla="*/ 1 w 224"/>
                  <a:gd name="T9" fmla="*/ 1 h 207"/>
                  <a:gd name="T10" fmla="*/ 1 w 224"/>
                  <a:gd name="T11" fmla="*/ 0 h 207"/>
                  <a:gd name="T12" fmla="*/ 0 w 224"/>
                  <a:gd name="T13" fmla="*/ 0 h 2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07"/>
                  <a:gd name="T23" fmla="*/ 224 w 224"/>
                  <a:gd name="T24" fmla="*/ 207 h 20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07">
                    <a:moveTo>
                      <a:pt x="65" y="0"/>
                    </a:moveTo>
                    <a:lnTo>
                      <a:pt x="32" y="61"/>
                    </a:lnTo>
                    <a:lnTo>
                      <a:pt x="0" y="121"/>
                    </a:lnTo>
                    <a:lnTo>
                      <a:pt x="158" y="207"/>
                    </a:lnTo>
                    <a:lnTo>
                      <a:pt x="191" y="147"/>
                    </a:lnTo>
                    <a:lnTo>
                      <a:pt x="224" y="86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3" name="Freeform 855"/>
              <p:cNvSpPr>
                <a:spLocks/>
              </p:cNvSpPr>
              <p:nvPr/>
            </p:nvSpPr>
            <p:spPr bwMode="auto">
              <a:xfrm>
                <a:off x="3094" y="3492"/>
                <a:ext cx="38" cy="34"/>
              </a:xfrm>
              <a:custGeom>
                <a:avLst/>
                <a:gdLst>
                  <a:gd name="T0" fmla="*/ 0 w 224"/>
                  <a:gd name="T1" fmla="*/ 0 h 207"/>
                  <a:gd name="T2" fmla="*/ 0 w 224"/>
                  <a:gd name="T3" fmla="*/ 0 h 207"/>
                  <a:gd name="T4" fmla="*/ 0 w 224"/>
                  <a:gd name="T5" fmla="*/ 0 h 207"/>
                  <a:gd name="T6" fmla="*/ 1 w 224"/>
                  <a:gd name="T7" fmla="*/ 1 h 207"/>
                  <a:gd name="T8" fmla="*/ 1 w 224"/>
                  <a:gd name="T9" fmla="*/ 1 h 207"/>
                  <a:gd name="T10" fmla="*/ 1 w 224"/>
                  <a:gd name="T11" fmla="*/ 0 h 207"/>
                  <a:gd name="T12" fmla="*/ 0 w 224"/>
                  <a:gd name="T13" fmla="*/ 0 h 2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4"/>
                  <a:gd name="T22" fmla="*/ 0 h 207"/>
                  <a:gd name="T23" fmla="*/ 224 w 224"/>
                  <a:gd name="T24" fmla="*/ 207 h 20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4" h="207">
                    <a:moveTo>
                      <a:pt x="65" y="0"/>
                    </a:moveTo>
                    <a:lnTo>
                      <a:pt x="32" y="61"/>
                    </a:lnTo>
                    <a:lnTo>
                      <a:pt x="0" y="121"/>
                    </a:lnTo>
                    <a:lnTo>
                      <a:pt x="158" y="207"/>
                    </a:lnTo>
                    <a:lnTo>
                      <a:pt x="191" y="147"/>
                    </a:lnTo>
                    <a:lnTo>
                      <a:pt x="224" y="86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4" name="Freeform 856"/>
              <p:cNvSpPr>
                <a:spLocks/>
              </p:cNvSpPr>
              <p:nvPr/>
            </p:nvSpPr>
            <p:spPr bwMode="auto">
              <a:xfrm>
                <a:off x="3121" y="3516"/>
                <a:ext cx="5" cy="11"/>
              </a:xfrm>
              <a:custGeom>
                <a:avLst/>
                <a:gdLst>
                  <a:gd name="T0" fmla="*/ 0 w 33"/>
                  <a:gd name="T1" fmla="*/ 0 h 62"/>
                  <a:gd name="T2" fmla="*/ 0 w 33"/>
                  <a:gd name="T3" fmla="*/ 0 h 62"/>
                  <a:gd name="T4" fmla="*/ 0 w 33"/>
                  <a:gd name="T5" fmla="*/ 0 h 62"/>
                  <a:gd name="T6" fmla="*/ 0 w 33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62"/>
                  <a:gd name="T14" fmla="*/ 33 w 33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62">
                    <a:moveTo>
                      <a:pt x="33" y="0"/>
                    </a:moveTo>
                    <a:lnTo>
                      <a:pt x="0" y="60"/>
                    </a:lnTo>
                    <a:lnTo>
                      <a:pt x="4" y="6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5" name="Line 857"/>
              <p:cNvSpPr>
                <a:spLocks noChangeShapeType="1"/>
              </p:cNvSpPr>
              <p:nvPr/>
            </p:nvSpPr>
            <p:spPr bwMode="auto">
              <a:xfrm>
                <a:off x="3121" y="352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6" name="Freeform 858"/>
              <p:cNvSpPr>
                <a:spLocks/>
              </p:cNvSpPr>
              <p:nvPr/>
            </p:nvSpPr>
            <p:spPr bwMode="auto">
              <a:xfrm>
                <a:off x="3122" y="3506"/>
                <a:ext cx="37" cy="33"/>
              </a:xfrm>
              <a:custGeom>
                <a:avLst/>
                <a:gdLst>
                  <a:gd name="T0" fmla="*/ 0 w 222"/>
                  <a:gd name="T1" fmla="*/ 0 h 201"/>
                  <a:gd name="T2" fmla="*/ 0 w 222"/>
                  <a:gd name="T3" fmla="*/ 0 h 201"/>
                  <a:gd name="T4" fmla="*/ 0 w 222"/>
                  <a:gd name="T5" fmla="*/ 0 h 201"/>
                  <a:gd name="T6" fmla="*/ 1 w 222"/>
                  <a:gd name="T7" fmla="*/ 1 h 201"/>
                  <a:gd name="T8" fmla="*/ 1 w 222"/>
                  <a:gd name="T9" fmla="*/ 1 h 201"/>
                  <a:gd name="T10" fmla="*/ 1 w 222"/>
                  <a:gd name="T11" fmla="*/ 0 h 201"/>
                  <a:gd name="T12" fmla="*/ 0 w 222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01"/>
                  <a:gd name="T23" fmla="*/ 222 w 222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01">
                    <a:moveTo>
                      <a:pt x="58" y="0"/>
                    </a:moveTo>
                    <a:lnTo>
                      <a:pt x="29" y="63"/>
                    </a:lnTo>
                    <a:lnTo>
                      <a:pt x="0" y="125"/>
                    </a:lnTo>
                    <a:lnTo>
                      <a:pt x="165" y="201"/>
                    </a:lnTo>
                    <a:lnTo>
                      <a:pt x="194" y="138"/>
                    </a:lnTo>
                    <a:lnTo>
                      <a:pt x="222" y="76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7" name="Freeform 859"/>
              <p:cNvSpPr>
                <a:spLocks/>
              </p:cNvSpPr>
              <p:nvPr/>
            </p:nvSpPr>
            <p:spPr bwMode="auto">
              <a:xfrm>
                <a:off x="3122" y="3506"/>
                <a:ext cx="37" cy="33"/>
              </a:xfrm>
              <a:custGeom>
                <a:avLst/>
                <a:gdLst>
                  <a:gd name="T0" fmla="*/ 0 w 222"/>
                  <a:gd name="T1" fmla="*/ 0 h 201"/>
                  <a:gd name="T2" fmla="*/ 0 w 222"/>
                  <a:gd name="T3" fmla="*/ 0 h 201"/>
                  <a:gd name="T4" fmla="*/ 0 w 222"/>
                  <a:gd name="T5" fmla="*/ 0 h 201"/>
                  <a:gd name="T6" fmla="*/ 1 w 222"/>
                  <a:gd name="T7" fmla="*/ 1 h 201"/>
                  <a:gd name="T8" fmla="*/ 1 w 222"/>
                  <a:gd name="T9" fmla="*/ 1 h 201"/>
                  <a:gd name="T10" fmla="*/ 1 w 222"/>
                  <a:gd name="T11" fmla="*/ 0 h 201"/>
                  <a:gd name="T12" fmla="*/ 0 w 222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01"/>
                  <a:gd name="T23" fmla="*/ 222 w 222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01">
                    <a:moveTo>
                      <a:pt x="58" y="0"/>
                    </a:moveTo>
                    <a:lnTo>
                      <a:pt x="29" y="63"/>
                    </a:lnTo>
                    <a:lnTo>
                      <a:pt x="0" y="125"/>
                    </a:lnTo>
                    <a:lnTo>
                      <a:pt x="165" y="201"/>
                    </a:lnTo>
                    <a:lnTo>
                      <a:pt x="194" y="138"/>
                    </a:lnTo>
                    <a:lnTo>
                      <a:pt x="222" y="76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8" name="Freeform 860"/>
              <p:cNvSpPr>
                <a:spLocks/>
              </p:cNvSpPr>
              <p:nvPr/>
            </p:nvSpPr>
            <p:spPr bwMode="auto">
              <a:xfrm>
                <a:off x="3149" y="3529"/>
                <a:ext cx="5" cy="10"/>
              </a:xfrm>
              <a:custGeom>
                <a:avLst/>
                <a:gdLst>
                  <a:gd name="T0" fmla="*/ 0 w 29"/>
                  <a:gd name="T1" fmla="*/ 0 h 64"/>
                  <a:gd name="T2" fmla="*/ 0 w 29"/>
                  <a:gd name="T3" fmla="*/ 0 h 64"/>
                  <a:gd name="T4" fmla="*/ 0 w 29"/>
                  <a:gd name="T5" fmla="*/ 0 h 64"/>
                  <a:gd name="T6" fmla="*/ 0 w 2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4"/>
                  <a:gd name="T14" fmla="*/ 29 w 2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4">
                    <a:moveTo>
                      <a:pt x="29" y="0"/>
                    </a:moveTo>
                    <a:lnTo>
                      <a:pt x="0" y="63"/>
                    </a:lnTo>
                    <a:lnTo>
                      <a:pt x="3" y="6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99" name="Line 861"/>
              <p:cNvSpPr>
                <a:spLocks noChangeShapeType="1"/>
              </p:cNvSpPr>
              <p:nvPr/>
            </p:nvSpPr>
            <p:spPr bwMode="auto">
              <a:xfrm>
                <a:off x="3149" y="353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0" name="Freeform 862"/>
              <p:cNvSpPr>
                <a:spLocks/>
              </p:cNvSpPr>
              <p:nvPr/>
            </p:nvSpPr>
            <p:spPr bwMode="auto">
              <a:xfrm>
                <a:off x="3150" y="3518"/>
                <a:ext cx="36" cy="33"/>
              </a:xfrm>
              <a:custGeom>
                <a:avLst/>
                <a:gdLst>
                  <a:gd name="T0" fmla="*/ 0 w 219"/>
                  <a:gd name="T1" fmla="*/ 0 h 194"/>
                  <a:gd name="T2" fmla="*/ 0 w 219"/>
                  <a:gd name="T3" fmla="*/ 0 h 194"/>
                  <a:gd name="T4" fmla="*/ 0 w 219"/>
                  <a:gd name="T5" fmla="*/ 1 h 194"/>
                  <a:gd name="T6" fmla="*/ 1 w 219"/>
                  <a:gd name="T7" fmla="*/ 1 h 194"/>
                  <a:gd name="T8" fmla="*/ 1 w 219"/>
                  <a:gd name="T9" fmla="*/ 1 h 194"/>
                  <a:gd name="T10" fmla="*/ 1 w 219"/>
                  <a:gd name="T11" fmla="*/ 0 h 194"/>
                  <a:gd name="T12" fmla="*/ 0 w 21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51" y="0"/>
                    </a:moveTo>
                    <a:lnTo>
                      <a:pt x="26" y="63"/>
                    </a:lnTo>
                    <a:lnTo>
                      <a:pt x="0" y="127"/>
                    </a:lnTo>
                    <a:lnTo>
                      <a:pt x="168" y="194"/>
                    </a:lnTo>
                    <a:lnTo>
                      <a:pt x="193" y="131"/>
                    </a:lnTo>
                    <a:lnTo>
                      <a:pt x="219" y="6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1" name="Freeform 863"/>
              <p:cNvSpPr>
                <a:spLocks/>
              </p:cNvSpPr>
              <p:nvPr/>
            </p:nvSpPr>
            <p:spPr bwMode="auto">
              <a:xfrm>
                <a:off x="3150" y="3518"/>
                <a:ext cx="36" cy="33"/>
              </a:xfrm>
              <a:custGeom>
                <a:avLst/>
                <a:gdLst>
                  <a:gd name="T0" fmla="*/ 0 w 219"/>
                  <a:gd name="T1" fmla="*/ 0 h 194"/>
                  <a:gd name="T2" fmla="*/ 0 w 219"/>
                  <a:gd name="T3" fmla="*/ 0 h 194"/>
                  <a:gd name="T4" fmla="*/ 0 w 219"/>
                  <a:gd name="T5" fmla="*/ 1 h 194"/>
                  <a:gd name="T6" fmla="*/ 1 w 219"/>
                  <a:gd name="T7" fmla="*/ 1 h 194"/>
                  <a:gd name="T8" fmla="*/ 1 w 219"/>
                  <a:gd name="T9" fmla="*/ 1 h 194"/>
                  <a:gd name="T10" fmla="*/ 1 w 219"/>
                  <a:gd name="T11" fmla="*/ 0 h 194"/>
                  <a:gd name="T12" fmla="*/ 0 w 21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51" y="0"/>
                    </a:moveTo>
                    <a:lnTo>
                      <a:pt x="26" y="63"/>
                    </a:lnTo>
                    <a:lnTo>
                      <a:pt x="0" y="127"/>
                    </a:lnTo>
                    <a:lnTo>
                      <a:pt x="168" y="194"/>
                    </a:lnTo>
                    <a:lnTo>
                      <a:pt x="193" y="131"/>
                    </a:lnTo>
                    <a:lnTo>
                      <a:pt x="219" y="68"/>
                    </a:lnTo>
                    <a:lnTo>
                      <a:pt x="51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2" name="Freeform 864"/>
              <p:cNvSpPr>
                <a:spLocks/>
              </p:cNvSpPr>
              <p:nvPr/>
            </p:nvSpPr>
            <p:spPr bwMode="auto">
              <a:xfrm>
                <a:off x="3177" y="3540"/>
                <a:ext cx="5" cy="11"/>
              </a:xfrm>
              <a:custGeom>
                <a:avLst/>
                <a:gdLst>
                  <a:gd name="T0" fmla="*/ 0 w 25"/>
                  <a:gd name="T1" fmla="*/ 0 h 65"/>
                  <a:gd name="T2" fmla="*/ 0 w 25"/>
                  <a:gd name="T3" fmla="*/ 0 h 65"/>
                  <a:gd name="T4" fmla="*/ 0 w 25"/>
                  <a:gd name="T5" fmla="*/ 0 h 65"/>
                  <a:gd name="T6" fmla="*/ 0 w 25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65"/>
                  <a:gd name="T14" fmla="*/ 25 w 25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65">
                    <a:moveTo>
                      <a:pt x="25" y="0"/>
                    </a:moveTo>
                    <a:lnTo>
                      <a:pt x="0" y="63"/>
                    </a:lnTo>
                    <a:lnTo>
                      <a:pt x="4" y="6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3" name="Line 865"/>
              <p:cNvSpPr>
                <a:spLocks noChangeShapeType="1"/>
              </p:cNvSpPr>
              <p:nvPr/>
            </p:nvSpPr>
            <p:spPr bwMode="auto">
              <a:xfrm>
                <a:off x="3177" y="355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4" name="Freeform 866"/>
              <p:cNvSpPr>
                <a:spLocks/>
              </p:cNvSpPr>
              <p:nvPr/>
            </p:nvSpPr>
            <p:spPr bwMode="auto">
              <a:xfrm>
                <a:off x="3178" y="3529"/>
                <a:ext cx="36" cy="31"/>
              </a:xfrm>
              <a:custGeom>
                <a:avLst/>
                <a:gdLst>
                  <a:gd name="T0" fmla="*/ 0 w 215"/>
                  <a:gd name="T1" fmla="*/ 0 h 189"/>
                  <a:gd name="T2" fmla="*/ 0 w 215"/>
                  <a:gd name="T3" fmla="*/ 0 h 189"/>
                  <a:gd name="T4" fmla="*/ 0 w 215"/>
                  <a:gd name="T5" fmla="*/ 0 h 189"/>
                  <a:gd name="T6" fmla="*/ 1 w 215"/>
                  <a:gd name="T7" fmla="*/ 1 h 189"/>
                  <a:gd name="T8" fmla="*/ 1 w 215"/>
                  <a:gd name="T9" fmla="*/ 0 h 189"/>
                  <a:gd name="T10" fmla="*/ 1 w 215"/>
                  <a:gd name="T11" fmla="*/ 0 h 189"/>
                  <a:gd name="T12" fmla="*/ 0 w 215"/>
                  <a:gd name="T13" fmla="*/ 0 h 1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9"/>
                  <a:gd name="T23" fmla="*/ 215 w 215"/>
                  <a:gd name="T24" fmla="*/ 189 h 1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9">
                    <a:moveTo>
                      <a:pt x="43" y="0"/>
                    </a:moveTo>
                    <a:lnTo>
                      <a:pt x="21" y="66"/>
                    </a:lnTo>
                    <a:lnTo>
                      <a:pt x="0" y="131"/>
                    </a:lnTo>
                    <a:lnTo>
                      <a:pt x="172" y="189"/>
                    </a:lnTo>
                    <a:lnTo>
                      <a:pt x="193" y="123"/>
                    </a:lnTo>
                    <a:lnTo>
                      <a:pt x="215" y="58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5" name="Freeform 867"/>
              <p:cNvSpPr>
                <a:spLocks/>
              </p:cNvSpPr>
              <p:nvPr/>
            </p:nvSpPr>
            <p:spPr bwMode="auto">
              <a:xfrm>
                <a:off x="3178" y="3529"/>
                <a:ext cx="36" cy="31"/>
              </a:xfrm>
              <a:custGeom>
                <a:avLst/>
                <a:gdLst>
                  <a:gd name="T0" fmla="*/ 0 w 215"/>
                  <a:gd name="T1" fmla="*/ 0 h 189"/>
                  <a:gd name="T2" fmla="*/ 0 w 215"/>
                  <a:gd name="T3" fmla="*/ 0 h 189"/>
                  <a:gd name="T4" fmla="*/ 0 w 215"/>
                  <a:gd name="T5" fmla="*/ 0 h 189"/>
                  <a:gd name="T6" fmla="*/ 1 w 215"/>
                  <a:gd name="T7" fmla="*/ 1 h 189"/>
                  <a:gd name="T8" fmla="*/ 1 w 215"/>
                  <a:gd name="T9" fmla="*/ 0 h 189"/>
                  <a:gd name="T10" fmla="*/ 1 w 215"/>
                  <a:gd name="T11" fmla="*/ 0 h 189"/>
                  <a:gd name="T12" fmla="*/ 0 w 215"/>
                  <a:gd name="T13" fmla="*/ 0 h 1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9"/>
                  <a:gd name="T23" fmla="*/ 215 w 215"/>
                  <a:gd name="T24" fmla="*/ 189 h 1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9">
                    <a:moveTo>
                      <a:pt x="43" y="0"/>
                    </a:moveTo>
                    <a:lnTo>
                      <a:pt x="21" y="66"/>
                    </a:lnTo>
                    <a:lnTo>
                      <a:pt x="0" y="131"/>
                    </a:lnTo>
                    <a:lnTo>
                      <a:pt x="172" y="189"/>
                    </a:lnTo>
                    <a:lnTo>
                      <a:pt x="193" y="123"/>
                    </a:lnTo>
                    <a:lnTo>
                      <a:pt x="215" y="58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6" name="Freeform 868"/>
              <p:cNvSpPr>
                <a:spLocks/>
              </p:cNvSpPr>
              <p:nvPr/>
            </p:nvSpPr>
            <p:spPr bwMode="auto">
              <a:xfrm>
                <a:off x="3207" y="3550"/>
                <a:ext cx="3" cy="11"/>
              </a:xfrm>
              <a:custGeom>
                <a:avLst/>
                <a:gdLst>
                  <a:gd name="T0" fmla="*/ 0 w 21"/>
                  <a:gd name="T1" fmla="*/ 0 h 67"/>
                  <a:gd name="T2" fmla="*/ 0 w 21"/>
                  <a:gd name="T3" fmla="*/ 0 h 67"/>
                  <a:gd name="T4" fmla="*/ 0 w 21"/>
                  <a:gd name="T5" fmla="*/ 0 h 67"/>
                  <a:gd name="T6" fmla="*/ 0 w 21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67"/>
                  <a:gd name="T14" fmla="*/ 21 w 21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67">
                    <a:moveTo>
                      <a:pt x="21" y="0"/>
                    </a:moveTo>
                    <a:lnTo>
                      <a:pt x="0" y="66"/>
                    </a:lnTo>
                    <a:lnTo>
                      <a:pt x="4" y="6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7" name="Line 869"/>
              <p:cNvSpPr>
                <a:spLocks noChangeShapeType="1"/>
              </p:cNvSpPr>
              <p:nvPr/>
            </p:nvSpPr>
            <p:spPr bwMode="auto">
              <a:xfrm>
                <a:off x="3207" y="35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8" name="Freeform 870"/>
              <p:cNvSpPr>
                <a:spLocks/>
              </p:cNvSpPr>
              <p:nvPr/>
            </p:nvSpPr>
            <p:spPr bwMode="auto">
              <a:xfrm>
                <a:off x="3207" y="3538"/>
                <a:ext cx="35" cy="30"/>
              </a:xfrm>
              <a:custGeom>
                <a:avLst/>
                <a:gdLst>
                  <a:gd name="T0" fmla="*/ 0 w 209"/>
                  <a:gd name="T1" fmla="*/ 0 h 179"/>
                  <a:gd name="T2" fmla="*/ 0 w 209"/>
                  <a:gd name="T3" fmla="*/ 0 h 179"/>
                  <a:gd name="T4" fmla="*/ 0 w 209"/>
                  <a:gd name="T5" fmla="*/ 1 h 179"/>
                  <a:gd name="T6" fmla="*/ 1 w 209"/>
                  <a:gd name="T7" fmla="*/ 1 h 179"/>
                  <a:gd name="T8" fmla="*/ 1 w 209"/>
                  <a:gd name="T9" fmla="*/ 1 h 179"/>
                  <a:gd name="T10" fmla="*/ 1 w 209"/>
                  <a:gd name="T11" fmla="*/ 0 h 179"/>
                  <a:gd name="T12" fmla="*/ 0 w 209"/>
                  <a:gd name="T13" fmla="*/ 0 h 1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9"/>
                  <a:gd name="T22" fmla="*/ 0 h 179"/>
                  <a:gd name="T23" fmla="*/ 209 w 209"/>
                  <a:gd name="T24" fmla="*/ 179 h 1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9" h="179">
                    <a:moveTo>
                      <a:pt x="35" y="0"/>
                    </a:moveTo>
                    <a:lnTo>
                      <a:pt x="17" y="66"/>
                    </a:lnTo>
                    <a:lnTo>
                      <a:pt x="0" y="133"/>
                    </a:lnTo>
                    <a:lnTo>
                      <a:pt x="175" y="179"/>
                    </a:lnTo>
                    <a:lnTo>
                      <a:pt x="192" y="112"/>
                    </a:lnTo>
                    <a:lnTo>
                      <a:pt x="209" y="4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09" name="Freeform 871"/>
              <p:cNvSpPr>
                <a:spLocks/>
              </p:cNvSpPr>
              <p:nvPr/>
            </p:nvSpPr>
            <p:spPr bwMode="auto">
              <a:xfrm>
                <a:off x="3207" y="3538"/>
                <a:ext cx="35" cy="30"/>
              </a:xfrm>
              <a:custGeom>
                <a:avLst/>
                <a:gdLst>
                  <a:gd name="T0" fmla="*/ 0 w 209"/>
                  <a:gd name="T1" fmla="*/ 0 h 179"/>
                  <a:gd name="T2" fmla="*/ 0 w 209"/>
                  <a:gd name="T3" fmla="*/ 0 h 179"/>
                  <a:gd name="T4" fmla="*/ 0 w 209"/>
                  <a:gd name="T5" fmla="*/ 1 h 179"/>
                  <a:gd name="T6" fmla="*/ 1 w 209"/>
                  <a:gd name="T7" fmla="*/ 1 h 179"/>
                  <a:gd name="T8" fmla="*/ 1 w 209"/>
                  <a:gd name="T9" fmla="*/ 1 h 179"/>
                  <a:gd name="T10" fmla="*/ 1 w 209"/>
                  <a:gd name="T11" fmla="*/ 0 h 179"/>
                  <a:gd name="T12" fmla="*/ 0 w 209"/>
                  <a:gd name="T13" fmla="*/ 0 h 1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9"/>
                  <a:gd name="T22" fmla="*/ 0 h 179"/>
                  <a:gd name="T23" fmla="*/ 209 w 209"/>
                  <a:gd name="T24" fmla="*/ 179 h 1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9" h="179">
                    <a:moveTo>
                      <a:pt x="35" y="0"/>
                    </a:moveTo>
                    <a:lnTo>
                      <a:pt x="17" y="66"/>
                    </a:lnTo>
                    <a:lnTo>
                      <a:pt x="0" y="133"/>
                    </a:lnTo>
                    <a:lnTo>
                      <a:pt x="175" y="179"/>
                    </a:lnTo>
                    <a:lnTo>
                      <a:pt x="192" y="112"/>
                    </a:lnTo>
                    <a:lnTo>
                      <a:pt x="209" y="46"/>
                    </a:lnTo>
                    <a:lnTo>
                      <a:pt x="35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0" name="Freeform 872"/>
              <p:cNvSpPr>
                <a:spLocks/>
              </p:cNvSpPr>
              <p:nvPr/>
            </p:nvSpPr>
            <p:spPr bwMode="auto">
              <a:xfrm>
                <a:off x="3237" y="3557"/>
                <a:ext cx="3" cy="11"/>
              </a:xfrm>
              <a:custGeom>
                <a:avLst/>
                <a:gdLst>
                  <a:gd name="T0" fmla="*/ 0 w 17"/>
                  <a:gd name="T1" fmla="*/ 0 h 68"/>
                  <a:gd name="T2" fmla="*/ 0 w 17"/>
                  <a:gd name="T3" fmla="*/ 0 h 68"/>
                  <a:gd name="T4" fmla="*/ 0 w 17"/>
                  <a:gd name="T5" fmla="*/ 0 h 68"/>
                  <a:gd name="T6" fmla="*/ 0 w 17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8"/>
                  <a:gd name="T14" fmla="*/ 17 w 17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8">
                    <a:moveTo>
                      <a:pt x="17" y="0"/>
                    </a:moveTo>
                    <a:lnTo>
                      <a:pt x="0" y="67"/>
                    </a:lnTo>
                    <a:lnTo>
                      <a:pt x="3" y="6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1" name="Line 873"/>
              <p:cNvSpPr>
                <a:spLocks noChangeShapeType="1"/>
              </p:cNvSpPr>
              <p:nvPr/>
            </p:nvSpPr>
            <p:spPr bwMode="auto">
              <a:xfrm>
                <a:off x="3237" y="356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2" name="Freeform 874"/>
              <p:cNvSpPr>
                <a:spLocks/>
              </p:cNvSpPr>
              <p:nvPr/>
            </p:nvSpPr>
            <p:spPr bwMode="auto">
              <a:xfrm>
                <a:off x="3237" y="3546"/>
                <a:ext cx="34" cy="29"/>
              </a:xfrm>
              <a:custGeom>
                <a:avLst/>
                <a:gdLst>
                  <a:gd name="T0" fmla="*/ 0 w 205"/>
                  <a:gd name="T1" fmla="*/ 0 h 172"/>
                  <a:gd name="T2" fmla="*/ 0 w 205"/>
                  <a:gd name="T3" fmla="*/ 0 h 172"/>
                  <a:gd name="T4" fmla="*/ 0 w 205"/>
                  <a:gd name="T5" fmla="*/ 1 h 172"/>
                  <a:gd name="T6" fmla="*/ 1 w 205"/>
                  <a:gd name="T7" fmla="*/ 1 h 172"/>
                  <a:gd name="T8" fmla="*/ 1 w 205"/>
                  <a:gd name="T9" fmla="*/ 1 h 172"/>
                  <a:gd name="T10" fmla="*/ 1 w 205"/>
                  <a:gd name="T11" fmla="*/ 0 h 172"/>
                  <a:gd name="T12" fmla="*/ 0 w 205"/>
                  <a:gd name="T13" fmla="*/ 0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5"/>
                  <a:gd name="T22" fmla="*/ 0 h 172"/>
                  <a:gd name="T23" fmla="*/ 205 w 205"/>
                  <a:gd name="T24" fmla="*/ 172 h 1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5" h="172">
                    <a:moveTo>
                      <a:pt x="28" y="0"/>
                    </a:moveTo>
                    <a:lnTo>
                      <a:pt x="14" y="67"/>
                    </a:lnTo>
                    <a:lnTo>
                      <a:pt x="0" y="135"/>
                    </a:lnTo>
                    <a:lnTo>
                      <a:pt x="177" y="172"/>
                    </a:lnTo>
                    <a:lnTo>
                      <a:pt x="191" y="104"/>
                    </a:lnTo>
                    <a:lnTo>
                      <a:pt x="205" y="3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3" name="Freeform 875"/>
              <p:cNvSpPr>
                <a:spLocks/>
              </p:cNvSpPr>
              <p:nvPr/>
            </p:nvSpPr>
            <p:spPr bwMode="auto">
              <a:xfrm>
                <a:off x="3237" y="3546"/>
                <a:ext cx="34" cy="29"/>
              </a:xfrm>
              <a:custGeom>
                <a:avLst/>
                <a:gdLst>
                  <a:gd name="T0" fmla="*/ 0 w 205"/>
                  <a:gd name="T1" fmla="*/ 0 h 172"/>
                  <a:gd name="T2" fmla="*/ 0 w 205"/>
                  <a:gd name="T3" fmla="*/ 0 h 172"/>
                  <a:gd name="T4" fmla="*/ 0 w 205"/>
                  <a:gd name="T5" fmla="*/ 1 h 172"/>
                  <a:gd name="T6" fmla="*/ 1 w 205"/>
                  <a:gd name="T7" fmla="*/ 1 h 172"/>
                  <a:gd name="T8" fmla="*/ 1 w 205"/>
                  <a:gd name="T9" fmla="*/ 1 h 172"/>
                  <a:gd name="T10" fmla="*/ 1 w 205"/>
                  <a:gd name="T11" fmla="*/ 0 h 172"/>
                  <a:gd name="T12" fmla="*/ 0 w 205"/>
                  <a:gd name="T13" fmla="*/ 0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5"/>
                  <a:gd name="T22" fmla="*/ 0 h 172"/>
                  <a:gd name="T23" fmla="*/ 205 w 205"/>
                  <a:gd name="T24" fmla="*/ 172 h 1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5" h="172">
                    <a:moveTo>
                      <a:pt x="28" y="0"/>
                    </a:moveTo>
                    <a:lnTo>
                      <a:pt x="14" y="67"/>
                    </a:lnTo>
                    <a:lnTo>
                      <a:pt x="0" y="135"/>
                    </a:lnTo>
                    <a:lnTo>
                      <a:pt x="177" y="172"/>
                    </a:lnTo>
                    <a:lnTo>
                      <a:pt x="191" y="104"/>
                    </a:lnTo>
                    <a:lnTo>
                      <a:pt x="205" y="37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4" name="Freeform 876"/>
              <p:cNvSpPr>
                <a:spLocks/>
              </p:cNvSpPr>
              <p:nvPr/>
            </p:nvSpPr>
            <p:spPr bwMode="auto">
              <a:xfrm>
                <a:off x="3267" y="3563"/>
                <a:ext cx="2" cy="12"/>
              </a:xfrm>
              <a:custGeom>
                <a:avLst/>
                <a:gdLst>
                  <a:gd name="T0" fmla="*/ 0 w 14"/>
                  <a:gd name="T1" fmla="*/ 0 h 68"/>
                  <a:gd name="T2" fmla="*/ 0 w 14"/>
                  <a:gd name="T3" fmla="*/ 0 h 68"/>
                  <a:gd name="T4" fmla="*/ 0 w 14"/>
                  <a:gd name="T5" fmla="*/ 0 h 68"/>
                  <a:gd name="T6" fmla="*/ 0 w 14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68"/>
                  <a:gd name="T14" fmla="*/ 14 w 14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68">
                    <a:moveTo>
                      <a:pt x="14" y="0"/>
                    </a:moveTo>
                    <a:lnTo>
                      <a:pt x="0" y="68"/>
                    </a:lnTo>
                    <a:lnTo>
                      <a:pt x="4" y="6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5" name="Line 877"/>
              <p:cNvSpPr>
                <a:spLocks noChangeShapeType="1"/>
              </p:cNvSpPr>
              <p:nvPr/>
            </p:nvSpPr>
            <p:spPr bwMode="auto">
              <a:xfrm>
                <a:off x="3267" y="35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6" name="Freeform 878"/>
              <p:cNvSpPr>
                <a:spLocks/>
              </p:cNvSpPr>
              <p:nvPr/>
            </p:nvSpPr>
            <p:spPr bwMode="auto">
              <a:xfrm>
                <a:off x="3267" y="3552"/>
                <a:ext cx="34" cy="27"/>
              </a:xfrm>
              <a:custGeom>
                <a:avLst/>
                <a:gdLst>
                  <a:gd name="T0" fmla="*/ 0 w 199"/>
                  <a:gd name="T1" fmla="*/ 0 h 161"/>
                  <a:gd name="T2" fmla="*/ 0 w 199"/>
                  <a:gd name="T3" fmla="*/ 0 h 161"/>
                  <a:gd name="T4" fmla="*/ 0 w 199"/>
                  <a:gd name="T5" fmla="*/ 1 h 161"/>
                  <a:gd name="T6" fmla="*/ 1 w 199"/>
                  <a:gd name="T7" fmla="*/ 1 h 161"/>
                  <a:gd name="T8" fmla="*/ 1 w 199"/>
                  <a:gd name="T9" fmla="*/ 1 h 161"/>
                  <a:gd name="T10" fmla="*/ 1 w 199"/>
                  <a:gd name="T11" fmla="*/ 0 h 161"/>
                  <a:gd name="T12" fmla="*/ 0 w 199"/>
                  <a:gd name="T13" fmla="*/ 0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20" y="0"/>
                    </a:moveTo>
                    <a:lnTo>
                      <a:pt x="10" y="67"/>
                    </a:lnTo>
                    <a:lnTo>
                      <a:pt x="0" y="135"/>
                    </a:lnTo>
                    <a:lnTo>
                      <a:pt x="179" y="161"/>
                    </a:lnTo>
                    <a:lnTo>
                      <a:pt x="189" y="94"/>
                    </a:lnTo>
                    <a:lnTo>
                      <a:pt x="199" y="2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7" name="Freeform 879"/>
              <p:cNvSpPr>
                <a:spLocks/>
              </p:cNvSpPr>
              <p:nvPr/>
            </p:nvSpPr>
            <p:spPr bwMode="auto">
              <a:xfrm>
                <a:off x="3267" y="3552"/>
                <a:ext cx="34" cy="27"/>
              </a:xfrm>
              <a:custGeom>
                <a:avLst/>
                <a:gdLst>
                  <a:gd name="T0" fmla="*/ 0 w 199"/>
                  <a:gd name="T1" fmla="*/ 0 h 161"/>
                  <a:gd name="T2" fmla="*/ 0 w 199"/>
                  <a:gd name="T3" fmla="*/ 0 h 161"/>
                  <a:gd name="T4" fmla="*/ 0 w 199"/>
                  <a:gd name="T5" fmla="*/ 1 h 161"/>
                  <a:gd name="T6" fmla="*/ 1 w 199"/>
                  <a:gd name="T7" fmla="*/ 1 h 161"/>
                  <a:gd name="T8" fmla="*/ 1 w 199"/>
                  <a:gd name="T9" fmla="*/ 1 h 161"/>
                  <a:gd name="T10" fmla="*/ 1 w 199"/>
                  <a:gd name="T11" fmla="*/ 0 h 161"/>
                  <a:gd name="T12" fmla="*/ 0 w 199"/>
                  <a:gd name="T13" fmla="*/ 0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20" y="0"/>
                    </a:moveTo>
                    <a:lnTo>
                      <a:pt x="10" y="67"/>
                    </a:lnTo>
                    <a:lnTo>
                      <a:pt x="0" y="135"/>
                    </a:lnTo>
                    <a:lnTo>
                      <a:pt x="179" y="161"/>
                    </a:lnTo>
                    <a:lnTo>
                      <a:pt x="189" y="94"/>
                    </a:lnTo>
                    <a:lnTo>
                      <a:pt x="199" y="26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8" name="Freeform 880"/>
              <p:cNvSpPr>
                <a:spLocks/>
              </p:cNvSpPr>
              <p:nvPr/>
            </p:nvSpPr>
            <p:spPr bwMode="auto">
              <a:xfrm>
                <a:off x="3297" y="3568"/>
                <a:ext cx="2" cy="11"/>
              </a:xfrm>
              <a:custGeom>
                <a:avLst/>
                <a:gdLst>
                  <a:gd name="T0" fmla="*/ 0 w 10"/>
                  <a:gd name="T1" fmla="*/ 0 h 68"/>
                  <a:gd name="T2" fmla="*/ 0 w 10"/>
                  <a:gd name="T3" fmla="*/ 0 h 68"/>
                  <a:gd name="T4" fmla="*/ 0 w 10"/>
                  <a:gd name="T5" fmla="*/ 0 h 68"/>
                  <a:gd name="T6" fmla="*/ 0 w 10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68"/>
                  <a:gd name="T14" fmla="*/ 10 w 1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68">
                    <a:moveTo>
                      <a:pt x="10" y="0"/>
                    </a:moveTo>
                    <a:lnTo>
                      <a:pt x="0" y="67"/>
                    </a:lnTo>
                    <a:lnTo>
                      <a:pt x="4" y="6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19" name="Line 881"/>
              <p:cNvSpPr>
                <a:spLocks noChangeShapeType="1"/>
              </p:cNvSpPr>
              <p:nvPr/>
            </p:nvSpPr>
            <p:spPr bwMode="auto">
              <a:xfrm>
                <a:off x="3297" y="357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0" name="Freeform 882"/>
              <p:cNvSpPr>
                <a:spLocks/>
              </p:cNvSpPr>
              <p:nvPr/>
            </p:nvSpPr>
            <p:spPr bwMode="auto">
              <a:xfrm>
                <a:off x="3298" y="3556"/>
                <a:ext cx="32" cy="26"/>
              </a:xfrm>
              <a:custGeom>
                <a:avLst/>
                <a:gdLst>
                  <a:gd name="T0" fmla="*/ 0 w 193"/>
                  <a:gd name="T1" fmla="*/ 0 h 152"/>
                  <a:gd name="T2" fmla="*/ 0 w 193"/>
                  <a:gd name="T3" fmla="*/ 0 h 152"/>
                  <a:gd name="T4" fmla="*/ 0 w 193"/>
                  <a:gd name="T5" fmla="*/ 1 h 152"/>
                  <a:gd name="T6" fmla="*/ 1 w 193"/>
                  <a:gd name="T7" fmla="*/ 1 h 152"/>
                  <a:gd name="T8" fmla="*/ 1 w 193"/>
                  <a:gd name="T9" fmla="*/ 0 h 152"/>
                  <a:gd name="T10" fmla="*/ 1 w 193"/>
                  <a:gd name="T11" fmla="*/ 0 h 152"/>
                  <a:gd name="T12" fmla="*/ 0 w 193"/>
                  <a:gd name="T13" fmla="*/ 0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2"/>
                  <a:gd name="T23" fmla="*/ 193 w 193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2">
                    <a:moveTo>
                      <a:pt x="12" y="0"/>
                    </a:moveTo>
                    <a:lnTo>
                      <a:pt x="6" y="69"/>
                    </a:lnTo>
                    <a:lnTo>
                      <a:pt x="0" y="137"/>
                    </a:lnTo>
                    <a:lnTo>
                      <a:pt x="181" y="152"/>
                    </a:lnTo>
                    <a:lnTo>
                      <a:pt x="187" y="84"/>
                    </a:lnTo>
                    <a:lnTo>
                      <a:pt x="193" y="1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1" name="Freeform 883"/>
              <p:cNvSpPr>
                <a:spLocks/>
              </p:cNvSpPr>
              <p:nvPr/>
            </p:nvSpPr>
            <p:spPr bwMode="auto">
              <a:xfrm>
                <a:off x="3298" y="3556"/>
                <a:ext cx="32" cy="26"/>
              </a:xfrm>
              <a:custGeom>
                <a:avLst/>
                <a:gdLst>
                  <a:gd name="T0" fmla="*/ 0 w 193"/>
                  <a:gd name="T1" fmla="*/ 0 h 152"/>
                  <a:gd name="T2" fmla="*/ 0 w 193"/>
                  <a:gd name="T3" fmla="*/ 0 h 152"/>
                  <a:gd name="T4" fmla="*/ 0 w 193"/>
                  <a:gd name="T5" fmla="*/ 1 h 152"/>
                  <a:gd name="T6" fmla="*/ 1 w 193"/>
                  <a:gd name="T7" fmla="*/ 1 h 152"/>
                  <a:gd name="T8" fmla="*/ 1 w 193"/>
                  <a:gd name="T9" fmla="*/ 0 h 152"/>
                  <a:gd name="T10" fmla="*/ 1 w 193"/>
                  <a:gd name="T11" fmla="*/ 0 h 152"/>
                  <a:gd name="T12" fmla="*/ 0 w 193"/>
                  <a:gd name="T13" fmla="*/ 0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2"/>
                  <a:gd name="T23" fmla="*/ 193 w 193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2">
                    <a:moveTo>
                      <a:pt x="12" y="0"/>
                    </a:moveTo>
                    <a:lnTo>
                      <a:pt x="6" y="69"/>
                    </a:lnTo>
                    <a:lnTo>
                      <a:pt x="0" y="137"/>
                    </a:lnTo>
                    <a:lnTo>
                      <a:pt x="181" y="152"/>
                    </a:lnTo>
                    <a:lnTo>
                      <a:pt x="187" y="84"/>
                    </a:lnTo>
                    <a:lnTo>
                      <a:pt x="193" y="15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2" name="Freeform 884"/>
              <p:cNvSpPr>
                <a:spLocks/>
              </p:cNvSpPr>
              <p:nvPr/>
            </p:nvSpPr>
            <p:spPr bwMode="auto">
              <a:xfrm>
                <a:off x="3328" y="3570"/>
                <a:ext cx="1" cy="12"/>
              </a:xfrm>
              <a:custGeom>
                <a:avLst/>
                <a:gdLst>
                  <a:gd name="T0" fmla="*/ 0 w 6"/>
                  <a:gd name="T1" fmla="*/ 0 h 68"/>
                  <a:gd name="T2" fmla="*/ 0 w 6"/>
                  <a:gd name="T3" fmla="*/ 0 h 68"/>
                  <a:gd name="T4" fmla="*/ 0 w 6"/>
                  <a:gd name="T5" fmla="*/ 0 h 68"/>
                  <a:gd name="T6" fmla="*/ 0 w 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8"/>
                  <a:gd name="T14" fmla="*/ 6 w 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8">
                    <a:moveTo>
                      <a:pt x="6" y="0"/>
                    </a:moveTo>
                    <a:lnTo>
                      <a:pt x="0" y="68"/>
                    </a:lnTo>
                    <a:lnTo>
                      <a:pt x="4" y="6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3" name="Line 885"/>
              <p:cNvSpPr>
                <a:spLocks noChangeShapeType="1"/>
              </p:cNvSpPr>
              <p:nvPr/>
            </p:nvSpPr>
            <p:spPr bwMode="auto">
              <a:xfrm>
                <a:off x="3328" y="358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4" name="Freeform 886"/>
              <p:cNvSpPr>
                <a:spLocks/>
              </p:cNvSpPr>
              <p:nvPr/>
            </p:nvSpPr>
            <p:spPr bwMode="auto">
              <a:xfrm>
                <a:off x="3329" y="3559"/>
                <a:ext cx="30" cy="24"/>
              </a:xfrm>
              <a:custGeom>
                <a:avLst/>
                <a:gdLst>
                  <a:gd name="T0" fmla="*/ 0 w 184"/>
                  <a:gd name="T1" fmla="*/ 0 h 143"/>
                  <a:gd name="T2" fmla="*/ 0 w 184"/>
                  <a:gd name="T3" fmla="*/ 0 h 143"/>
                  <a:gd name="T4" fmla="*/ 0 w 184"/>
                  <a:gd name="T5" fmla="*/ 1 h 143"/>
                  <a:gd name="T6" fmla="*/ 1 w 184"/>
                  <a:gd name="T7" fmla="*/ 1 h 143"/>
                  <a:gd name="T8" fmla="*/ 1 w 184"/>
                  <a:gd name="T9" fmla="*/ 0 h 143"/>
                  <a:gd name="T10" fmla="*/ 1 w 184"/>
                  <a:gd name="T11" fmla="*/ 0 h 143"/>
                  <a:gd name="T12" fmla="*/ 0 w 184"/>
                  <a:gd name="T13" fmla="*/ 0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43"/>
                  <a:gd name="T23" fmla="*/ 184 w 184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43">
                    <a:moveTo>
                      <a:pt x="4" y="0"/>
                    </a:moveTo>
                    <a:lnTo>
                      <a:pt x="2" y="69"/>
                    </a:lnTo>
                    <a:lnTo>
                      <a:pt x="0" y="137"/>
                    </a:lnTo>
                    <a:lnTo>
                      <a:pt x="180" y="143"/>
                    </a:lnTo>
                    <a:lnTo>
                      <a:pt x="182" y="74"/>
                    </a:lnTo>
                    <a:lnTo>
                      <a:pt x="184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5" name="Freeform 887"/>
              <p:cNvSpPr>
                <a:spLocks/>
              </p:cNvSpPr>
              <p:nvPr/>
            </p:nvSpPr>
            <p:spPr bwMode="auto">
              <a:xfrm>
                <a:off x="3329" y="3559"/>
                <a:ext cx="30" cy="24"/>
              </a:xfrm>
              <a:custGeom>
                <a:avLst/>
                <a:gdLst>
                  <a:gd name="T0" fmla="*/ 0 w 184"/>
                  <a:gd name="T1" fmla="*/ 0 h 143"/>
                  <a:gd name="T2" fmla="*/ 0 w 184"/>
                  <a:gd name="T3" fmla="*/ 0 h 143"/>
                  <a:gd name="T4" fmla="*/ 0 w 184"/>
                  <a:gd name="T5" fmla="*/ 1 h 143"/>
                  <a:gd name="T6" fmla="*/ 1 w 184"/>
                  <a:gd name="T7" fmla="*/ 1 h 143"/>
                  <a:gd name="T8" fmla="*/ 1 w 184"/>
                  <a:gd name="T9" fmla="*/ 0 h 143"/>
                  <a:gd name="T10" fmla="*/ 1 w 184"/>
                  <a:gd name="T11" fmla="*/ 0 h 143"/>
                  <a:gd name="T12" fmla="*/ 0 w 184"/>
                  <a:gd name="T13" fmla="*/ 0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43"/>
                  <a:gd name="T23" fmla="*/ 184 w 184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43">
                    <a:moveTo>
                      <a:pt x="4" y="0"/>
                    </a:moveTo>
                    <a:lnTo>
                      <a:pt x="2" y="69"/>
                    </a:lnTo>
                    <a:lnTo>
                      <a:pt x="0" y="137"/>
                    </a:lnTo>
                    <a:lnTo>
                      <a:pt x="180" y="143"/>
                    </a:lnTo>
                    <a:lnTo>
                      <a:pt x="182" y="74"/>
                    </a:lnTo>
                    <a:lnTo>
                      <a:pt x="184" y="6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6" name="Freeform 888"/>
              <p:cNvSpPr>
                <a:spLocks/>
              </p:cNvSpPr>
              <p:nvPr/>
            </p:nvSpPr>
            <p:spPr bwMode="auto">
              <a:xfrm>
                <a:off x="3359" y="3571"/>
                <a:ext cx="1" cy="12"/>
              </a:xfrm>
              <a:custGeom>
                <a:avLst/>
                <a:gdLst>
                  <a:gd name="T0" fmla="*/ 0 w 4"/>
                  <a:gd name="T1" fmla="*/ 0 h 69"/>
                  <a:gd name="T2" fmla="*/ 0 w 4"/>
                  <a:gd name="T3" fmla="*/ 0 h 69"/>
                  <a:gd name="T4" fmla="*/ 0 w 4"/>
                  <a:gd name="T5" fmla="*/ 0 h 69"/>
                  <a:gd name="T6" fmla="*/ 0 w 4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69"/>
                  <a:gd name="T14" fmla="*/ 4 w 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69">
                    <a:moveTo>
                      <a:pt x="2" y="0"/>
                    </a:moveTo>
                    <a:lnTo>
                      <a:pt x="0" y="69"/>
                    </a:lnTo>
                    <a:lnTo>
                      <a:pt x="4" y="6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7" name="Line 889"/>
              <p:cNvSpPr>
                <a:spLocks noChangeShapeType="1"/>
              </p:cNvSpPr>
              <p:nvPr/>
            </p:nvSpPr>
            <p:spPr bwMode="auto">
              <a:xfrm>
                <a:off x="3359" y="358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8" name="Freeform 890"/>
              <p:cNvSpPr>
                <a:spLocks/>
              </p:cNvSpPr>
              <p:nvPr/>
            </p:nvSpPr>
            <p:spPr bwMode="auto">
              <a:xfrm>
                <a:off x="3359" y="3559"/>
                <a:ext cx="30" cy="24"/>
              </a:xfrm>
              <a:custGeom>
                <a:avLst/>
                <a:gdLst>
                  <a:gd name="T0" fmla="*/ 0 w 185"/>
                  <a:gd name="T1" fmla="*/ 0 h 143"/>
                  <a:gd name="T2" fmla="*/ 0 w 185"/>
                  <a:gd name="T3" fmla="*/ 0 h 143"/>
                  <a:gd name="T4" fmla="*/ 0 w 185"/>
                  <a:gd name="T5" fmla="*/ 1 h 143"/>
                  <a:gd name="T6" fmla="*/ 1 w 185"/>
                  <a:gd name="T7" fmla="*/ 1 h 143"/>
                  <a:gd name="T8" fmla="*/ 1 w 185"/>
                  <a:gd name="T9" fmla="*/ 0 h 143"/>
                  <a:gd name="T10" fmla="*/ 1 w 185"/>
                  <a:gd name="T11" fmla="*/ 0 h 143"/>
                  <a:gd name="T12" fmla="*/ 0 w 185"/>
                  <a:gd name="T13" fmla="*/ 0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43"/>
                  <a:gd name="T23" fmla="*/ 185 w 185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43">
                    <a:moveTo>
                      <a:pt x="0" y="6"/>
                    </a:moveTo>
                    <a:lnTo>
                      <a:pt x="2" y="74"/>
                    </a:lnTo>
                    <a:lnTo>
                      <a:pt x="4" y="143"/>
                    </a:lnTo>
                    <a:lnTo>
                      <a:pt x="185" y="137"/>
                    </a:lnTo>
                    <a:lnTo>
                      <a:pt x="183" y="69"/>
                    </a:lnTo>
                    <a:lnTo>
                      <a:pt x="18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29" name="Freeform 891"/>
              <p:cNvSpPr>
                <a:spLocks/>
              </p:cNvSpPr>
              <p:nvPr/>
            </p:nvSpPr>
            <p:spPr bwMode="auto">
              <a:xfrm>
                <a:off x="3359" y="3559"/>
                <a:ext cx="30" cy="24"/>
              </a:xfrm>
              <a:custGeom>
                <a:avLst/>
                <a:gdLst>
                  <a:gd name="T0" fmla="*/ 0 w 185"/>
                  <a:gd name="T1" fmla="*/ 0 h 143"/>
                  <a:gd name="T2" fmla="*/ 0 w 185"/>
                  <a:gd name="T3" fmla="*/ 0 h 143"/>
                  <a:gd name="T4" fmla="*/ 0 w 185"/>
                  <a:gd name="T5" fmla="*/ 1 h 143"/>
                  <a:gd name="T6" fmla="*/ 1 w 185"/>
                  <a:gd name="T7" fmla="*/ 1 h 143"/>
                  <a:gd name="T8" fmla="*/ 1 w 185"/>
                  <a:gd name="T9" fmla="*/ 0 h 143"/>
                  <a:gd name="T10" fmla="*/ 1 w 185"/>
                  <a:gd name="T11" fmla="*/ 0 h 143"/>
                  <a:gd name="T12" fmla="*/ 0 w 185"/>
                  <a:gd name="T13" fmla="*/ 0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43"/>
                  <a:gd name="T23" fmla="*/ 185 w 185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43">
                    <a:moveTo>
                      <a:pt x="0" y="6"/>
                    </a:moveTo>
                    <a:lnTo>
                      <a:pt x="2" y="74"/>
                    </a:lnTo>
                    <a:lnTo>
                      <a:pt x="4" y="143"/>
                    </a:lnTo>
                    <a:lnTo>
                      <a:pt x="185" y="137"/>
                    </a:lnTo>
                    <a:lnTo>
                      <a:pt x="183" y="69"/>
                    </a:lnTo>
                    <a:lnTo>
                      <a:pt x="181" y="0"/>
                    </a:lnTo>
                    <a:lnTo>
                      <a:pt x="0" y="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0" name="Freeform 892"/>
              <p:cNvSpPr>
                <a:spLocks/>
              </p:cNvSpPr>
              <p:nvPr/>
            </p:nvSpPr>
            <p:spPr bwMode="auto">
              <a:xfrm>
                <a:off x="3389" y="3570"/>
                <a:ext cx="1" cy="12"/>
              </a:xfrm>
              <a:custGeom>
                <a:avLst/>
                <a:gdLst>
                  <a:gd name="T0" fmla="*/ 0 w 6"/>
                  <a:gd name="T1" fmla="*/ 0 h 68"/>
                  <a:gd name="T2" fmla="*/ 0 w 6"/>
                  <a:gd name="T3" fmla="*/ 0 h 68"/>
                  <a:gd name="T4" fmla="*/ 0 w 6"/>
                  <a:gd name="T5" fmla="*/ 0 h 68"/>
                  <a:gd name="T6" fmla="*/ 0 w 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8"/>
                  <a:gd name="T14" fmla="*/ 6 w 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8">
                    <a:moveTo>
                      <a:pt x="0" y="0"/>
                    </a:moveTo>
                    <a:lnTo>
                      <a:pt x="2" y="68"/>
                    </a:lnTo>
                    <a:lnTo>
                      <a:pt x="6" y="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1" name="Line 893"/>
              <p:cNvSpPr>
                <a:spLocks noChangeShapeType="1"/>
              </p:cNvSpPr>
              <p:nvPr/>
            </p:nvSpPr>
            <p:spPr bwMode="auto">
              <a:xfrm>
                <a:off x="3389" y="358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2" name="Freeform 894"/>
              <p:cNvSpPr>
                <a:spLocks/>
              </p:cNvSpPr>
              <p:nvPr/>
            </p:nvSpPr>
            <p:spPr bwMode="auto">
              <a:xfrm>
                <a:off x="3388" y="3556"/>
                <a:ext cx="32" cy="26"/>
              </a:xfrm>
              <a:custGeom>
                <a:avLst/>
                <a:gdLst>
                  <a:gd name="T0" fmla="*/ 0 w 193"/>
                  <a:gd name="T1" fmla="*/ 0 h 152"/>
                  <a:gd name="T2" fmla="*/ 0 w 193"/>
                  <a:gd name="T3" fmla="*/ 0 h 152"/>
                  <a:gd name="T4" fmla="*/ 0 w 193"/>
                  <a:gd name="T5" fmla="*/ 1 h 152"/>
                  <a:gd name="T6" fmla="*/ 1 w 193"/>
                  <a:gd name="T7" fmla="*/ 1 h 152"/>
                  <a:gd name="T8" fmla="*/ 1 w 193"/>
                  <a:gd name="T9" fmla="*/ 0 h 152"/>
                  <a:gd name="T10" fmla="*/ 1 w 193"/>
                  <a:gd name="T11" fmla="*/ 0 h 152"/>
                  <a:gd name="T12" fmla="*/ 0 w 193"/>
                  <a:gd name="T13" fmla="*/ 0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2"/>
                  <a:gd name="T23" fmla="*/ 193 w 193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2">
                    <a:moveTo>
                      <a:pt x="0" y="15"/>
                    </a:moveTo>
                    <a:lnTo>
                      <a:pt x="6" y="84"/>
                    </a:lnTo>
                    <a:lnTo>
                      <a:pt x="12" y="152"/>
                    </a:lnTo>
                    <a:lnTo>
                      <a:pt x="193" y="137"/>
                    </a:lnTo>
                    <a:lnTo>
                      <a:pt x="187" y="69"/>
                    </a:lnTo>
                    <a:lnTo>
                      <a:pt x="18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3" name="Freeform 895"/>
              <p:cNvSpPr>
                <a:spLocks/>
              </p:cNvSpPr>
              <p:nvPr/>
            </p:nvSpPr>
            <p:spPr bwMode="auto">
              <a:xfrm>
                <a:off x="3388" y="3556"/>
                <a:ext cx="32" cy="26"/>
              </a:xfrm>
              <a:custGeom>
                <a:avLst/>
                <a:gdLst>
                  <a:gd name="T0" fmla="*/ 0 w 193"/>
                  <a:gd name="T1" fmla="*/ 0 h 152"/>
                  <a:gd name="T2" fmla="*/ 0 w 193"/>
                  <a:gd name="T3" fmla="*/ 0 h 152"/>
                  <a:gd name="T4" fmla="*/ 0 w 193"/>
                  <a:gd name="T5" fmla="*/ 1 h 152"/>
                  <a:gd name="T6" fmla="*/ 1 w 193"/>
                  <a:gd name="T7" fmla="*/ 1 h 152"/>
                  <a:gd name="T8" fmla="*/ 1 w 193"/>
                  <a:gd name="T9" fmla="*/ 0 h 152"/>
                  <a:gd name="T10" fmla="*/ 1 w 193"/>
                  <a:gd name="T11" fmla="*/ 0 h 152"/>
                  <a:gd name="T12" fmla="*/ 0 w 193"/>
                  <a:gd name="T13" fmla="*/ 0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3"/>
                  <a:gd name="T22" fmla="*/ 0 h 152"/>
                  <a:gd name="T23" fmla="*/ 193 w 193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3" h="152">
                    <a:moveTo>
                      <a:pt x="0" y="15"/>
                    </a:moveTo>
                    <a:lnTo>
                      <a:pt x="6" y="84"/>
                    </a:lnTo>
                    <a:lnTo>
                      <a:pt x="12" y="152"/>
                    </a:lnTo>
                    <a:lnTo>
                      <a:pt x="193" y="137"/>
                    </a:lnTo>
                    <a:lnTo>
                      <a:pt x="187" y="69"/>
                    </a:lnTo>
                    <a:lnTo>
                      <a:pt x="181" y="0"/>
                    </a:lnTo>
                    <a:lnTo>
                      <a:pt x="0" y="1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4" name="Freeform 896"/>
              <p:cNvSpPr>
                <a:spLocks/>
              </p:cNvSpPr>
              <p:nvPr/>
            </p:nvSpPr>
            <p:spPr bwMode="auto">
              <a:xfrm>
                <a:off x="3419" y="3568"/>
                <a:ext cx="2" cy="11"/>
              </a:xfrm>
              <a:custGeom>
                <a:avLst/>
                <a:gdLst>
                  <a:gd name="T0" fmla="*/ 0 w 10"/>
                  <a:gd name="T1" fmla="*/ 0 h 68"/>
                  <a:gd name="T2" fmla="*/ 0 w 10"/>
                  <a:gd name="T3" fmla="*/ 0 h 68"/>
                  <a:gd name="T4" fmla="*/ 0 w 10"/>
                  <a:gd name="T5" fmla="*/ 0 h 68"/>
                  <a:gd name="T6" fmla="*/ 0 w 10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68"/>
                  <a:gd name="T14" fmla="*/ 10 w 1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68">
                    <a:moveTo>
                      <a:pt x="0" y="0"/>
                    </a:moveTo>
                    <a:lnTo>
                      <a:pt x="6" y="68"/>
                    </a:lnTo>
                    <a:lnTo>
                      <a:pt x="10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5" name="Line 897"/>
              <p:cNvSpPr>
                <a:spLocks noChangeShapeType="1"/>
              </p:cNvSpPr>
              <p:nvPr/>
            </p:nvSpPr>
            <p:spPr bwMode="auto">
              <a:xfrm flipV="1">
                <a:off x="3420" y="357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6" name="Freeform 898"/>
              <p:cNvSpPr>
                <a:spLocks/>
              </p:cNvSpPr>
              <p:nvPr/>
            </p:nvSpPr>
            <p:spPr bwMode="auto">
              <a:xfrm>
                <a:off x="3418" y="3552"/>
                <a:ext cx="33" cy="27"/>
              </a:xfrm>
              <a:custGeom>
                <a:avLst/>
                <a:gdLst>
                  <a:gd name="T0" fmla="*/ 0 w 199"/>
                  <a:gd name="T1" fmla="*/ 0 h 161"/>
                  <a:gd name="T2" fmla="*/ 0 w 199"/>
                  <a:gd name="T3" fmla="*/ 1 h 161"/>
                  <a:gd name="T4" fmla="*/ 0 w 199"/>
                  <a:gd name="T5" fmla="*/ 1 h 161"/>
                  <a:gd name="T6" fmla="*/ 1 w 199"/>
                  <a:gd name="T7" fmla="*/ 1 h 161"/>
                  <a:gd name="T8" fmla="*/ 1 w 199"/>
                  <a:gd name="T9" fmla="*/ 0 h 161"/>
                  <a:gd name="T10" fmla="*/ 1 w 199"/>
                  <a:gd name="T11" fmla="*/ 0 h 161"/>
                  <a:gd name="T12" fmla="*/ 0 w 199"/>
                  <a:gd name="T13" fmla="*/ 0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0" y="26"/>
                    </a:moveTo>
                    <a:lnTo>
                      <a:pt x="10" y="94"/>
                    </a:lnTo>
                    <a:lnTo>
                      <a:pt x="20" y="161"/>
                    </a:lnTo>
                    <a:lnTo>
                      <a:pt x="199" y="135"/>
                    </a:lnTo>
                    <a:lnTo>
                      <a:pt x="189" y="67"/>
                    </a:lnTo>
                    <a:lnTo>
                      <a:pt x="179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7" name="Freeform 899"/>
              <p:cNvSpPr>
                <a:spLocks/>
              </p:cNvSpPr>
              <p:nvPr/>
            </p:nvSpPr>
            <p:spPr bwMode="auto">
              <a:xfrm>
                <a:off x="3418" y="3552"/>
                <a:ext cx="33" cy="27"/>
              </a:xfrm>
              <a:custGeom>
                <a:avLst/>
                <a:gdLst>
                  <a:gd name="T0" fmla="*/ 0 w 199"/>
                  <a:gd name="T1" fmla="*/ 0 h 161"/>
                  <a:gd name="T2" fmla="*/ 0 w 199"/>
                  <a:gd name="T3" fmla="*/ 1 h 161"/>
                  <a:gd name="T4" fmla="*/ 0 w 199"/>
                  <a:gd name="T5" fmla="*/ 1 h 161"/>
                  <a:gd name="T6" fmla="*/ 1 w 199"/>
                  <a:gd name="T7" fmla="*/ 1 h 161"/>
                  <a:gd name="T8" fmla="*/ 1 w 199"/>
                  <a:gd name="T9" fmla="*/ 0 h 161"/>
                  <a:gd name="T10" fmla="*/ 1 w 199"/>
                  <a:gd name="T11" fmla="*/ 0 h 161"/>
                  <a:gd name="T12" fmla="*/ 0 w 199"/>
                  <a:gd name="T13" fmla="*/ 0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9"/>
                  <a:gd name="T22" fmla="*/ 0 h 161"/>
                  <a:gd name="T23" fmla="*/ 199 w 199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9" h="161">
                    <a:moveTo>
                      <a:pt x="0" y="26"/>
                    </a:moveTo>
                    <a:lnTo>
                      <a:pt x="10" y="94"/>
                    </a:lnTo>
                    <a:lnTo>
                      <a:pt x="20" y="161"/>
                    </a:lnTo>
                    <a:lnTo>
                      <a:pt x="199" y="135"/>
                    </a:lnTo>
                    <a:lnTo>
                      <a:pt x="189" y="67"/>
                    </a:lnTo>
                    <a:lnTo>
                      <a:pt x="179" y="0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8" name="Freeform 900"/>
              <p:cNvSpPr>
                <a:spLocks/>
              </p:cNvSpPr>
              <p:nvPr/>
            </p:nvSpPr>
            <p:spPr bwMode="auto">
              <a:xfrm>
                <a:off x="3449" y="3563"/>
                <a:ext cx="3" cy="12"/>
              </a:xfrm>
              <a:custGeom>
                <a:avLst/>
                <a:gdLst>
                  <a:gd name="T0" fmla="*/ 0 w 14"/>
                  <a:gd name="T1" fmla="*/ 0 h 68"/>
                  <a:gd name="T2" fmla="*/ 0 w 14"/>
                  <a:gd name="T3" fmla="*/ 0 h 68"/>
                  <a:gd name="T4" fmla="*/ 0 w 14"/>
                  <a:gd name="T5" fmla="*/ 0 h 68"/>
                  <a:gd name="T6" fmla="*/ 0 w 14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68"/>
                  <a:gd name="T14" fmla="*/ 14 w 14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68">
                    <a:moveTo>
                      <a:pt x="0" y="0"/>
                    </a:moveTo>
                    <a:lnTo>
                      <a:pt x="10" y="68"/>
                    </a:lnTo>
                    <a:lnTo>
                      <a:pt x="14" y="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39" name="Line 901"/>
              <p:cNvSpPr>
                <a:spLocks noChangeShapeType="1"/>
              </p:cNvSpPr>
              <p:nvPr/>
            </p:nvSpPr>
            <p:spPr bwMode="auto">
              <a:xfrm>
                <a:off x="3451" y="35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0" name="Freeform 902"/>
              <p:cNvSpPr>
                <a:spLocks/>
              </p:cNvSpPr>
              <p:nvPr/>
            </p:nvSpPr>
            <p:spPr bwMode="auto">
              <a:xfrm>
                <a:off x="3447" y="3546"/>
                <a:ext cx="34" cy="29"/>
              </a:xfrm>
              <a:custGeom>
                <a:avLst/>
                <a:gdLst>
                  <a:gd name="T0" fmla="*/ 0 w 205"/>
                  <a:gd name="T1" fmla="*/ 0 h 172"/>
                  <a:gd name="T2" fmla="*/ 0 w 205"/>
                  <a:gd name="T3" fmla="*/ 1 h 172"/>
                  <a:gd name="T4" fmla="*/ 0 w 205"/>
                  <a:gd name="T5" fmla="*/ 1 h 172"/>
                  <a:gd name="T6" fmla="*/ 1 w 205"/>
                  <a:gd name="T7" fmla="*/ 1 h 172"/>
                  <a:gd name="T8" fmla="*/ 1 w 205"/>
                  <a:gd name="T9" fmla="*/ 0 h 172"/>
                  <a:gd name="T10" fmla="*/ 1 w 205"/>
                  <a:gd name="T11" fmla="*/ 0 h 172"/>
                  <a:gd name="T12" fmla="*/ 0 w 205"/>
                  <a:gd name="T13" fmla="*/ 0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5"/>
                  <a:gd name="T22" fmla="*/ 0 h 172"/>
                  <a:gd name="T23" fmla="*/ 205 w 205"/>
                  <a:gd name="T24" fmla="*/ 172 h 1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5" h="172">
                    <a:moveTo>
                      <a:pt x="0" y="37"/>
                    </a:moveTo>
                    <a:lnTo>
                      <a:pt x="14" y="104"/>
                    </a:lnTo>
                    <a:lnTo>
                      <a:pt x="28" y="172"/>
                    </a:lnTo>
                    <a:lnTo>
                      <a:pt x="205" y="135"/>
                    </a:lnTo>
                    <a:lnTo>
                      <a:pt x="191" y="67"/>
                    </a:lnTo>
                    <a:lnTo>
                      <a:pt x="177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1" name="Freeform 903"/>
              <p:cNvSpPr>
                <a:spLocks/>
              </p:cNvSpPr>
              <p:nvPr/>
            </p:nvSpPr>
            <p:spPr bwMode="auto">
              <a:xfrm>
                <a:off x="3447" y="3546"/>
                <a:ext cx="34" cy="29"/>
              </a:xfrm>
              <a:custGeom>
                <a:avLst/>
                <a:gdLst>
                  <a:gd name="T0" fmla="*/ 0 w 205"/>
                  <a:gd name="T1" fmla="*/ 0 h 172"/>
                  <a:gd name="T2" fmla="*/ 0 w 205"/>
                  <a:gd name="T3" fmla="*/ 1 h 172"/>
                  <a:gd name="T4" fmla="*/ 0 w 205"/>
                  <a:gd name="T5" fmla="*/ 1 h 172"/>
                  <a:gd name="T6" fmla="*/ 1 w 205"/>
                  <a:gd name="T7" fmla="*/ 1 h 172"/>
                  <a:gd name="T8" fmla="*/ 1 w 205"/>
                  <a:gd name="T9" fmla="*/ 0 h 172"/>
                  <a:gd name="T10" fmla="*/ 1 w 205"/>
                  <a:gd name="T11" fmla="*/ 0 h 172"/>
                  <a:gd name="T12" fmla="*/ 0 w 205"/>
                  <a:gd name="T13" fmla="*/ 0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5"/>
                  <a:gd name="T22" fmla="*/ 0 h 172"/>
                  <a:gd name="T23" fmla="*/ 205 w 205"/>
                  <a:gd name="T24" fmla="*/ 172 h 1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5" h="172">
                    <a:moveTo>
                      <a:pt x="0" y="37"/>
                    </a:moveTo>
                    <a:lnTo>
                      <a:pt x="14" y="104"/>
                    </a:lnTo>
                    <a:lnTo>
                      <a:pt x="28" y="172"/>
                    </a:lnTo>
                    <a:lnTo>
                      <a:pt x="205" y="135"/>
                    </a:lnTo>
                    <a:lnTo>
                      <a:pt x="191" y="67"/>
                    </a:lnTo>
                    <a:lnTo>
                      <a:pt x="177" y="0"/>
                    </a:lnTo>
                    <a:lnTo>
                      <a:pt x="0" y="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2" name="Freeform 904"/>
              <p:cNvSpPr>
                <a:spLocks/>
              </p:cNvSpPr>
              <p:nvPr/>
            </p:nvSpPr>
            <p:spPr bwMode="auto">
              <a:xfrm>
                <a:off x="3479" y="3557"/>
                <a:ext cx="3" cy="11"/>
              </a:xfrm>
              <a:custGeom>
                <a:avLst/>
                <a:gdLst>
                  <a:gd name="T0" fmla="*/ 0 w 17"/>
                  <a:gd name="T1" fmla="*/ 0 h 68"/>
                  <a:gd name="T2" fmla="*/ 0 w 17"/>
                  <a:gd name="T3" fmla="*/ 0 h 68"/>
                  <a:gd name="T4" fmla="*/ 0 w 17"/>
                  <a:gd name="T5" fmla="*/ 0 h 68"/>
                  <a:gd name="T6" fmla="*/ 0 w 17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8"/>
                  <a:gd name="T14" fmla="*/ 17 w 17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8">
                    <a:moveTo>
                      <a:pt x="0" y="0"/>
                    </a:moveTo>
                    <a:lnTo>
                      <a:pt x="14" y="68"/>
                    </a:lnTo>
                    <a:lnTo>
                      <a:pt x="17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3" name="Line 905"/>
              <p:cNvSpPr>
                <a:spLocks noChangeShapeType="1"/>
              </p:cNvSpPr>
              <p:nvPr/>
            </p:nvSpPr>
            <p:spPr bwMode="auto">
              <a:xfrm flipV="1">
                <a:off x="3481" y="356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4" name="Freeform 906"/>
              <p:cNvSpPr>
                <a:spLocks/>
              </p:cNvSpPr>
              <p:nvPr/>
            </p:nvSpPr>
            <p:spPr bwMode="auto">
              <a:xfrm>
                <a:off x="3476" y="3538"/>
                <a:ext cx="35" cy="30"/>
              </a:xfrm>
              <a:custGeom>
                <a:avLst/>
                <a:gdLst>
                  <a:gd name="T0" fmla="*/ 0 w 210"/>
                  <a:gd name="T1" fmla="*/ 0 h 179"/>
                  <a:gd name="T2" fmla="*/ 0 w 210"/>
                  <a:gd name="T3" fmla="*/ 1 h 179"/>
                  <a:gd name="T4" fmla="*/ 0 w 210"/>
                  <a:gd name="T5" fmla="*/ 1 h 179"/>
                  <a:gd name="T6" fmla="*/ 1 w 210"/>
                  <a:gd name="T7" fmla="*/ 1 h 179"/>
                  <a:gd name="T8" fmla="*/ 1 w 210"/>
                  <a:gd name="T9" fmla="*/ 0 h 179"/>
                  <a:gd name="T10" fmla="*/ 1 w 210"/>
                  <a:gd name="T11" fmla="*/ 0 h 179"/>
                  <a:gd name="T12" fmla="*/ 0 w 210"/>
                  <a:gd name="T13" fmla="*/ 0 h 1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"/>
                  <a:gd name="T22" fmla="*/ 0 h 179"/>
                  <a:gd name="T23" fmla="*/ 210 w 210"/>
                  <a:gd name="T24" fmla="*/ 179 h 1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" h="179">
                    <a:moveTo>
                      <a:pt x="0" y="46"/>
                    </a:moveTo>
                    <a:lnTo>
                      <a:pt x="18" y="112"/>
                    </a:lnTo>
                    <a:lnTo>
                      <a:pt x="35" y="179"/>
                    </a:lnTo>
                    <a:lnTo>
                      <a:pt x="210" y="133"/>
                    </a:lnTo>
                    <a:lnTo>
                      <a:pt x="193" y="66"/>
                    </a:lnTo>
                    <a:lnTo>
                      <a:pt x="175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5" name="Freeform 907"/>
              <p:cNvSpPr>
                <a:spLocks/>
              </p:cNvSpPr>
              <p:nvPr/>
            </p:nvSpPr>
            <p:spPr bwMode="auto">
              <a:xfrm>
                <a:off x="3476" y="3538"/>
                <a:ext cx="35" cy="30"/>
              </a:xfrm>
              <a:custGeom>
                <a:avLst/>
                <a:gdLst>
                  <a:gd name="T0" fmla="*/ 0 w 210"/>
                  <a:gd name="T1" fmla="*/ 0 h 179"/>
                  <a:gd name="T2" fmla="*/ 0 w 210"/>
                  <a:gd name="T3" fmla="*/ 1 h 179"/>
                  <a:gd name="T4" fmla="*/ 0 w 210"/>
                  <a:gd name="T5" fmla="*/ 1 h 179"/>
                  <a:gd name="T6" fmla="*/ 1 w 210"/>
                  <a:gd name="T7" fmla="*/ 1 h 179"/>
                  <a:gd name="T8" fmla="*/ 1 w 210"/>
                  <a:gd name="T9" fmla="*/ 0 h 179"/>
                  <a:gd name="T10" fmla="*/ 1 w 210"/>
                  <a:gd name="T11" fmla="*/ 0 h 179"/>
                  <a:gd name="T12" fmla="*/ 0 w 210"/>
                  <a:gd name="T13" fmla="*/ 0 h 1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"/>
                  <a:gd name="T22" fmla="*/ 0 h 179"/>
                  <a:gd name="T23" fmla="*/ 210 w 210"/>
                  <a:gd name="T24" fmla="*/ 179 h 1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" h="179">
                    <a:moveTo>
                      <a:pt x="0" y="46"/>
                    </a:moveTo>
                    <a:lnTo>
                      <a:pt x="18" y="112"/>
                    </a:lnTo>
                    <a:lnTo>
                      <a:pt x="35" y="179"/>
                    </a:lnTo>
                    <a:lnTo>
                      <a:pt x="210" y="133"/>
                    </a:lnTo>
                    <a:lnTo>
                      <a:pt x="193" y="66"/>
                    </a:lnTo>
                    <a:lnTo>
                      <a:pt x="175" y="0"/>
                    </a:lnTo>
                    <a:lnTo>
                      <a:pt x="0" y="4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6" name="Freeform 908"/>
              <p:cNvSpPr>
                <a:spLocks/>
              </p:cNvSpPr>
              <p:nvPr/>
            </p:nvSpPr>
            <p:spPr bwMode="auto">
              <a:xfrm>
                <a:off x="3508" y="3550"/>
                <a:ext cx="3" cy="11"/>
              </a:xfrm>
              <a:custGeom>
                <a:avLst/>
                <a:gdLst>
                  <a:gd name="T0" fmla="*/ 0 w 21"/>
                  <a:gd name="T1" fmla="*/ 0 h 67"/>
                  <a:gd name="T2" fmla="*/ 0 w 21"/>
                  <a:gd name="T3" fmla="*/ 0 h 67"/>
                  <a:gd name="T4" fmla="*/ 0 w 21"/>
                  <a:gd name="T5" fmla="*/ 0 h 67"/>
                  <a:gd name="T6" fmla="*/ 0 w 21"/>
                  <a:gd name="T7" fmla="*/ 0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67"/>
                  <a:gd name="T14" fmla="*/ 21 w 21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67">
                    <a:moveTo>
                      <a:pt x="0" y="0"/>
                    </a:moveTo>
                    <a:lnTo>
                      <a:pt x="17" y="67"/>
                    </a:lnTo>
                    <a:lnTo>
                      <a:pt x="21" y="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7" name="Line 909"/>
              <p:cNvSpPr>
                <a:spLocks noChangeShapeType="1"/>
              </p:cNvSpPr>
              <p:nvPr/>
            </p:nvSpPr>
            <p:spPr bwMode="auto">
              <a:xfrm flipV="1">
                <a:off x="3511" y="35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8" name="Freeform 910"/>
              <p:cNvSpPr>
                <a:spLocks/>
              </p:cNvSpPr>
              <p:nvPr/>
            </p:nvSpPr>
            <p:spPr bwMode="auto">
              <a:xfrm>
                <a:off x="3504" y="3529"/>
                <a:ext cx="36" cy="31"/>
              </a:xfrm>
              <a:custGeom>
                <a:avLst/>
                <a:gdLst>
                  <a:gd name="T0" fmla="*/ 0 w 215"/>
                  <a:gd name="T1" fmla="*/ 0 h 189"/>
                  <a:gd name="T2" fmla="*/ 0 w 215"/>
                  <a:gd name="T3" fmla="*/ 0 h 189"/>
                  <a:gd name="T4" fmla="*/ 0 w 215"/>
                  <a:gd name="T5" fmla="*/ 1 h 189"/>
                  <a:gd name="T6" fmla="*/ 1 w 215"/>
                  <a:gd name="T7" fmla="*/ 0 h 189"/>
                  <a:gd name="T8" fmla="*/ 1 w 215"/>
                  <a:gd name="T9" fmla="*/ 0 h 189"/>
                  <a:gd name="T10" fmla="*/ 1 w 215"/>
                  <a:gd name="T11" fmla="*/ 0 h 189"/>
                  <a:gd name="T12" fmla="*/ 0 w 215"/>
                  <a:gd name="T13" fmla="*/ 0 h 1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9"/>
                  <a:gd name="T23" fmla="*/ 215 w 215"/>
                  <a:gd name="T24" fmla="*/ 189 h 1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9">
                    <a:moveTo>
                      <a:pt x="0" y="58"/>
                    </a:moveTo>
                    <a:lnTo>
                      <a:pt x="22" y="123"/>
                    </a:lnTo>
                    <a:lnTo>
                      <a:pt x="43" y="189"/>
                    </a:lnTo>
                    <a:lnTo>
                      <a:pt x="215" y="131"/>
                    </a:lnTo>
                    <a:lnTo>
                      <a:pt x="194" y="66"/>
                    </a:lnTo>
                    <a:lnTo>
                      <a:pt x="172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49" name="Freeform 911"/>
              <p:cNvSpPr>
                <a:spLocks/>
              </p:cNvSpPr>
              <p:nvPr/>
            </p:nvSpPr>
            <p:spPr bwMode="auto">
              <a:xfrm>
                <a:off x="3504" y="3529"/>
                <a:ext cx="36" cy="31"/>
              </a:xfrm>
              <a:custGeom>
                <a:avLst/>
                <a:gdLst>
                  <a:gd name="T0" fmla="*/ 0 w 215"/>
                  <a:gd name="T1" fmla="*/ 0 h 189"/>
                  <a:gd name="T2" fmla="*/ 0 w 215"/>
                  <a:gd name="T3" fmla="*/ 0 h 189"/>
                  <a:gd name="T4" fmla="*/ 0 w 215"/>
                  <a:gd name="T5" fmla="*/ 1 h 189"/>
                  <a:gd name="T6" fmla="*/ 1 w 215"/>
                  <a:gd name="T7" fmla="*/ 0 h 189"/>
                  <a:gd name="T8" fmla="*/ 1 w 215"/>
                  <a:gd name="T9" fmla="*/ 0 h 189"/>
                  <a:gd name="T10" fmla="*/ 1 w 215"/>
                  <a:gd name="T11" fmla="*/ 0 h 189"/>
                  <a:gd name="T12" fmla="*/ 0 w 215"/>
                  <a:gd name="T13" fmla="*/ 0 h 1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189"/>
                  <a:gd name="T23" fmla="*/ 215 w 215"/>
                  <a:gd name="T24" fmla="*/ 189 h 1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189">
                    <a:moveTo>
                      <a:pt x="0" y="58"/>
                    </a:moveTo>
                    <a:lnTo>
                      <a:pt x="22" y="123"/>
                    </a:lnTo>
                    <a:lnTo>
                      <a:pt x="43" y="189"/>
                    </a:lnTo>
                    <a:lnTo>
                      <a:pt x="215" y="131"/>
                    </a:lnTo>
                    <a:lnTo>
                      <a:pt x="194" y="66"/>
                    </a:lnTo>
                    <a:lnTo>
                      <a:pt x="172" y="0"/>
                    </a:lnTo>
                    <a:lnTo>
                      <a:pt x="0" y="5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0" name="Freeform 912"/>
              <p:cNvSpPr>
                <a:spLocks/>
              </p:cNvSpPr>
              <p:nvPr/>
            </p:nvSpPr>
            <p:spPr bwMode="auto">
              <a:xfrm>
                <a:off x="3536" y="3540"/>
                <a:ext cx="5" cy="11"/>
              </a:xfrm>
              <a:custGeom>
                <a:avLst/>
                <a:gdLst>
                  <a:gd name="T0" fmla="*/ 0 w 25"/>
                  <a:gd name="T1" fmla="*/ 0 h 65"/>
                  <a:gd name="T2" fmla="*/ 0 w 25"/>
                  <a:gd name="T3" fmla="*/ 0 h 65"/>
                  <a:gd name="T4" fmla="*/ 0 w 25"/>
                  <a:gd name="T5" fmla="*/ 0 h 65"/>
                  <a:gd name="T6" fmla="*/ 0 w 25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65"/>
                  <a:gd name="T14" fmla="*/ 25 w 25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65">
                    <a:moveTo>
                      <a:pt x="0" y="0"/>
                    </a:moveTo>
                    <a:lnTo>
                      <a:pt x="21" y="65"/>
                    </a:lnTo>
                    <a:lnTo>
                      <a:pt x="25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1" name="Line 913"/>
              <p:cNvSpPr>
                <a:spLocks noChangeShapeType="1"/>
              </p:cNvSpPr>
              <p:nvPr/>
            </p:nvSpPr>
            <p:spPr bwMode="auto">
              <a:xfrm flipV="1">
                <a:off x="3540" y="355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2" name="Freeform 914"/>
              <p:cNvSpPr>
                <a:spLocks/>
              </p:cNvSpPr>
              <p:nvPr/>
            </p:nvSpPr>
            <p:spPr bwMode="auto">
              <a:xfrm>
                <a:off x="3532" y="3518"/>
                <a:ext cx="37" cy="33"/>
              </a:xfrm>
              <a:custGeom>
                <a:avLst/>
                <a:gdLst>
                  <a:gd name="T0" fmla="*/ 0 w 219"/>
                  <a:gd name="T1" fmla="*/ 0 h 194"/>
                  <a:gd name="T2" fmla="*/ 0 w 219"/>
                  <a:gd name="T3" fmla="*/ 1 h 194"/>
                  <a:gd name="T4" fmla="*/ 0 w 219"/>
                  <a:gd name="T5" fmla="*/ 1 h 194"/>
                  <a:gd name="T6" fmla="*/ 1 w 219"/>
                  <a:gd name="T7" fmla="*/ 1 h 194"/>
                  <a:gd name="T8" fmla="*/ 1 w 219"/>
                  <a:gd name="T9" fmla="*/ 0 h 194"/>
                  <a:gd name="T10" fmla="*/ 1 w 219"/>
                  <a:gd name="T11" fmla="*/ 0 h 194"/>
                  <a:gd name="T12" fmla="*/ 0 w 21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0" y="68"/>
                    </a:moveTo>
                    <a:lnTo>
                      <a:pt x="26" y="131"/>
                    </a:lnTo>
                    <a:lnTo>
                      <a:pt x="51" y="194"/>
                    </a:lnTo>
                    <a:lnTo>
                      <a:pt x="219" y="127"/>
                    </a:lnTo>
                    <a:lnTo>
                      <a:pt x="193" y="63"/>
                    </a:lnTo>
                    <a:lnTo>
                      <a:pt x="168" y="0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3" name="Freeform 915"/>
              <p:cNvSpPr>
                <a:spLocks/>
              </p:cNvSpPr>
              <p:nvPr/>
            </p:nvSpPr>
            <p:spPr bwMode="auto">
              <a:xfrm>
                <a:off x="3532" y="3518"/>
                <a:ext cx="37" cy="33"/>
              </a:xfrm>
              <a:custGeom>
                <a:avLst/>
                <a:gdLst>
                  <a:gd name="T0" fmla="*/ 0 w 219"/>
                  <a:gd name="T1" fmla="*/ 0 h 194"/>
                  <a:gd name="T2" fmla="*/ 0 w 219"/>
                  <a:gd name="T3" fmla="*/ 1 h 194"/>
                  <a:gd name="T4" fmla="*/ 0 w 219"/>
                  <a:gd name="T5" fmla="*/ 1 h 194"/>
                  <a:gd name="T6" fmla="*/ 1 w 219"/>
                  <a:gd name="T7" fmla="*/ 1 h 194"/>
                  <a:gd name="T8" fmla="*/ 1 w 219"/>
                  <a:gd name="T9" fmla="*/ 0 h 194"/>
                  <a:gd name="T10" fmla="*/ 1 w 219"/>
                  <a:gd name="T11" fmla="*/ 0 h 194"/>
                  <a:gd name="T12" fmla="*/ 0 w 21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194"/>
                  <a:gd name="T23" fmla="*/ 219 w 21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194">
                    <a:moveTo>
                      <a:pt x="0" y="68"/>
                    </a:moveTo>
                    <a:lnTo>
                      <a:pt x="26" y="131"/>
                    </a:lnTo>
                    <a:lnTo>
                      <a:pt x="51" y="194"/>
                    </a:lnTo>
                    <a:lnTo>
                      <a:pt x="219" y="127"/>
                    </a:lnTo>
                    <a:lnTo>
                      <a:pt x="193" y="63"/>
                    </a:lnTo>
                    <a:lnTo>
                      <a:pt x="168" y="0"/>
                    </a:lnTo>
                    <a:lnTo>
                      <a:pt x="0" y="6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4" name="Freeform 916"/>
              <p:cNvSpPr>
                <a:spLocks/>
              </p:cNvSpPr>
              <p:nvPr/>
            </p:nvSpPr>
            <p:spPr bwMode="auto">
              <a:xfrm>
                <a:off x="3564" y="3529"/>
                <a:ext cx="5" cy="10"/>
              </a:xfrm>
              <a:custGeom>
                <a:avLst/>
                <a:gdLst>
                  <a:gd name="T0" fmla="*/ 0 w 29"/>
                  <a:gd name="T1" fmla="*/ 0 h 64"/>
                  <a:gd name="T2" fmla="*/ 0 w 29"/>
                  <a:gd name="T3" fmla="*/ 0 h 64"/>
                  <a:gd name="T4" fmla="*/ 0 w 29"/>
                  <a:gd name="T5" fmla="*/ 0 h 64"/>
                  <a:gd name="T6" fmla="*/ 0 w 2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4"/>
                  <a:gd name="T14" fmla="*/ 29 w 2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4">
                    <a:moveTo>
                      <a:pt x="0" y="0"/>
                    </a:moveTo>
                    <a:lnTo>
                      <a:pt x="26" y="64"/>
                    </a:lnTo>
                    <a:lnTo>
                      <a:pt x="2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5" name="Line 917"/>
              <p:cNvSpPr>
                <a:spLocks noChangeShapeType="1"/>
              </p:cNvSpPr>
              <p:nvPr/>
            </p:nvSpPr>
            <p:spPr bwMode="auto">
              <a:xfrm flipV="1">
                <a:off x="3569" y="353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6" name="Freeform 918"/>
              <p:cNvSpPr>
                <a:spLocks/>
              </p:cNvSpPr>
              <p:nvPr/>
            </p:nvSpPr>
            <p:spPr bwMode="auto">
              <a:xfrm>
                <a:off x="3560" y="3506"/>
                <a:ext cx="36" cy="33"/>
              </a:xfrm>
              <a:custGeom>
                <a:avLst/>
                <a:gdLst>
                  <a:gd name="T0" fmla="*/ 0 w 221"/>
                  <a:gd name="T1" fmla="*/ 0 h 201"/>
                  <a:gd name="T2" fmla="*/ 0 w 221"/>
                  <a:gd name="T3" fmla="*/ 1 h 201"/>
                  <a:gd name="T4" fmla="*/ 0 w 221"/>
                  <a:gd name="T5" fmla="*/ 1 h 201"/>
                  <a:gd name="T6" fmla="*/ 1 w 221"/>
                  <a:gd name="T7" fmla="*/ 0 h 201"/>
                  <a:gd name="T8" fmla="*/ 1 w 221"/>
                  <a:gd name="T9" fmla="*/ 0 h 201"/>
                  <a:gd name="T10" fmla="*/ 1 w 221"/>
                  <a:gd name="T11" fmla="*/ 0 h 201"/>
                  <a:gd name="T12" fmla="*/ 0 w 221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1"/>
                  <a:gd name="T22" fmla="*/ 0 h 201"/>
                  <a:gd name="T23" fmla="*/ 221 w 221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1" h="201">
                    <a:moveTo>
                      <a:pt x="0" y="76"/>
                    </a:moveTo>
                    <a:lnTo>
                      <a:pt x="28" y="138"/>
                    </a:lnTo>
                    <a:lnTo>
                      <a:pt x="57" y="201"/>
                    </a:lnTo>
                    <a:lnTo>
                      <a:pt x="221" y="125"/>
                    </a:lnTo>
                    <a:lnTo>
                      <a:pt x="192" y="63"/>
                    </a:lnTo>
                    <a:lnTo>
                      <a:pt x="163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7" name="Freeform 919"/>
              <p:cNvSpPr>
                <a:spLocks/>
              </p:cNvSpPr>
              <p:nvPr/>
            </p:nvSpPr>
            <p:spPr bwMode="auto">
              <a:xfrm>
                <a:off x="3560" y="3506"/>
                <a:ext cx="36" cy="33"/>
              </a:xfrm>
              <a:custGeom>
                <a:avLst/>
                <a:gdLst>
                  <a:gd name="T0" fmla="*/ 0 w 221"/>
                  <a:gd name="T1" fmla="*/ 0 h 201"/>
                  <a:gd name="T2" fmla="*/ 0 w 221"/>
                  <a:gd name="T3" fmla="*/ 1 h 201"/>
                  <a:gd name="T4" fmla="*/ 0 w 221"/>
                  <a:gd name="T5" fmla="*/ 1 h 201"/>
                  <a:gd name="T6" fmla="*/ 1 w 221"/>
                  <a:gd name="T7" fmla="*/ 0 h 201"/>
                  <a:gd name="T8" fmla="*/ 1 w 221"/>
                  <a:gd name="T9" fmla="*/ 0 h 201"/>
                  <a:gd name="T10" fmla="*/ 1 w 221"/>
                  <a:gd name="T11" fmla="*/ 0 h 201"/>
                  <a:gd name="T12" fmla="*/ 0 w 221"/>
                  <a:gd name="T13" fmla="*/ 0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1"/>
                  <a:gd name="T22" fmla="*/ 0 h 201"/>
                  <a:gd name="T23" fmla="*/ 221 w 221"/>
                  <a:gd name="T24" fmla="*/ 201 h 2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1" h="201">
                    <a:moveTo>
                      <a:pt x="0" y="76"/>
                    </a:moveTo>
                    <a:lnTo>
                      <a:pt x="28" y="138"/>
                    </a:lnTo>
                    <a:lnTo>
                      <a:pt x="57" y="201"/>
                    </a:lnTo>
                    <a:lnTo>
                      <a:pt x="221" y="125"/>
                    </a:lnTo>
                    <a:lnTo>
                      <a:pt x="192" y="63"/>
                    </a:lnTo>
                    <a:lnTo>
                      <a:pt x="163" y="0"/>
                    </a:lnTo>
                    <a:lnTo>
                      <a:pt x="0" y="7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8" name="Freeform 920"/>
              <p:cNvSpPr>
                <a:spLocks/>
              </p:cNvSpPr>
              <p:nvPr/>
            </p:nvSpPr>
            <p:spPr bwMode="auto">
              <a:xfrm>
                <a:off x="3592" y="3516"/>
                <a:ext cx="5" cy="11"/>
              </a:xfrm>
              <a:custGeom>
                <a:avLst/>
                <a:gdLst>
                  <a:gd name="T0" fmla="*/ 0 w 33"/>
                  <a:gd name="T1" fmla="*/ 0 h 62"/>
                  <a:gd name="T2" fmla="*/ 0 w 33"/>
                  <a:gd name="T3" fmla="*/ 0 h 62"/>
                  <a:gd name="T4" fmla="*/ 0 w 33"/>
                  <a:gd name="T5" fmla="*/ 0 h 62"/>
                  <a:gd name="T6" fmla="*/ 0 w 33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62"/>
                  <a:gd name="T14" fmla="*/ 33 w 33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62">
                    <a:moveTo>
                      <a:pt x="0" y="0"/>
                    </a:moveTo>
                    <a:lnTo>
                      <a:pt x="29" y="62"/>
                    </a:lnTo>
                    <a:lnTo>
                      <a:pt x="33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59" name="Line 921"/>
              <p:cNvSpPr>
                <a:spLocks noChangeShapeType="1"/>
              </p:cNvSpPr>
              <p:nvPr/>
            </p:nvSpPr>
            <p:spPr bwMode="auto">
              <a:xfrm flipV="1">
                <a:off x="3596" y="352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0" name="Freeform 922"/>
              <p:cNvSpPr>
                <a:spLocks/>
              </p:cNvSpPr>
              <p:nvPr/>
            </p:nvSpPr>
            <p:spPr bwMode="auto">
              <a:xfrm>
                <a:off x="3586" y="3492"/>
                <a:ext cx="38" cy="34"/>
              </a:xfrm>
              <a:custGeom>
                <a:avLst/>
                <a:gdLst>
                  <a:gd name="T0" fmla="*/ 0 w 225"/>
                  <a:gd name="T1" fmla="*/ 0 h 207"/>
                  <a:gd name="T2" fmla="*/ 0 w 225"/>
                  <a:gd name="T3" fmla="*/ 1 h 207"/>
                  <a:gd name="T4" fmla="*/ 0 w 225"/>
                  <a:gd name="T5" fmla="*/ 1 h 207"/>
                  <a:gd name="T6" fmla="*/ 1 w 225"/>
                  <a:gd name="T7" fmla="*/ 0 h 207"/>
                  <a:gd name="T8" fmla="*/ 1 w 225"/>
                  <a:gd name="T9" fmla="*/ 0 h 207"/>
                  <a:gd name="T10" fmla="*/ 1 w 225"/>
                  <a:gd name="T11" fmla="*/ 0 h 207"/>
                  <a:gd name="T12" fmla="*/ 0 w 225"/>
                  <a:gd name="T13" fmla="*/ 0 h 2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07"/>
                  <a:gd name="T23" fmla="*/ 225 w 225"/>
                  <a:gd name="T24" fmla="*/ 207 h 20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07">
                    <a:moveTo>
                      <a:pt x="0" y="86"/>
                    </a:moveTo>
                    <a:lnTo>
                      <a:pt x="33" y="147"/>
                    </a:lnTo>
                    <a:lnTo>
                      <a:pt x="66" y="207"/>
                    </a:lnTo>
                    <a:lnTo>
                      <a:pt x="225" y="121"/>
                    </a:lnTo>
                    <a:lnTo>
                      <a:pt x="192" y="61"/>
                    </a:lnTo>
                    <a:lnTo>
                      <a:pt x="160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1" name="Freeform 923"/>
              <p:cNvSpPr>
                <a:spLocks/>
              </p:cNvSpPr>
              <p:nvPr/>
            </p:nvSpPr>
            <p:spPr bwMode="auto">
              <a:xfrm>
                <a:off x="3586" y="3492"/>
                <a:ext cx="38" cy="34"/>
              </a:xfrm>
              <a:custGeom>
                <a:avLst/>
                <a:gdLst>
                  <a:gd name="T0" fmla="*/ 0 w 225"/>
                  <a:gd name="T1" fmla="*/ 0 h 207"/>
                  <a:gd name="T2" fmla="*/ 0 w 225"/>
                  <a:gd name="T3" fmla="*/ 1 h 207"/>
                  <a:gd name="T4" fmla="*/ 0 w 225"/>
                  <a:gd name="T5" fmla="*/ 1 h 207"/>
                  <a:gd name="T6" fmla="*/ 1 w 225"/>
                  <a:gd name="T7" fmla="*/ 0 h 207"/>
                  <a:gd name="T8" fmla="*/ 1 w 225"/>
                  <a:gd name="T9" fmla="*/ 0 h 207"/>
                  <a:gd name="T10" fmla="*/ 1 w 225"/>
                  <a:gd name="T11" fmla="*/ 0 h 207"/>
                  <a:gd name="T12" fmla="*/ 0 w 225"/>
                  <a:gd name="T13" fmla="*/ 0 h 2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07"/>
                  <a:gd name="T23" fmla="*/ 225 w 225"/>
                  <a:gd name="T24" fmla="*/ 207 h 20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07">
                    <a:moveTo>
                      <a:pt x="0" y="86"/>
                    </a:moveTo>
                    <a:lnTo>
                      <a:pt x="33" y="147"/>
                    </a:lnTo>
                    <a:lnTo>
                      <a:pt x="66" y="207"/>
                    </a:lnTo>
                    <a:lnTo>
                      <a:pt x="225" y="121"/>
                    </a:lnTo>
                    <a:lnTo>
                      <a:pt x="192" y="61"/>
                    </a:lnTo>
                    <a:lnTo>
                      <a:pt x="160" y="0"/>
                    </a:lnTo>
                    <a:lnTo>
                      <a:pt x="0" y="8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2" name="Freeform 924"/>
              <p:cNvSpPr>
                <a:spLocks/>
              </p:cNvSpPr>
              <p:nvPr/>
            </p:nvSpPr>
            <p:spPr bwMode="auto">
              <a:xfrm>
                <a:off x="3618" y="3502"/>
                <a:ext cx="6" cy="10"/>
              </a:xfrm>
              <a:custGeom>
                <a:avLst/>
                <a:gdLst>
                  <a:gd name="T0" fmla="*/ 0 w 36"/>
                  <a:gd name="T1" fmla="*/ 0 h 60"/>
                  <a:gd name="T2" fmla="*/ 0 w 36"/>
                  <a:gd name="T3" fmla="*/ 0 h 60"/>
                  <a:gd name="T4" fmla="*/ 0 w 36"/>
                  <a:gd name="T5" fmla="*/ 0 h 60"/>
                  <a:gd name="T6" fmla="*/ 0 w 3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60"/>
                  <a:gd name="T14" fmla="*/ 36 w 3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60">
                    <a:moveTo>
                      <a:pt x="0" y="0"/>
                    </a:moveTo>
                    <a:lnTo>
                      <a:pt x="33" y="60"/>
                    </a:lnTo>
                    <a:lnTo>
                      <a:pt x="36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3" name="Line 925"/>
              <p:cNvSpPr>
                <a:spLocks noChangeShapeType="1"/>
              </p:cNvSpPr>
              <p:nvPr/>
            </p:nvSpPr>
            <p:spPr bwMode="auto">
              <a:xfrm flipV="1">
                <a:off x="3624" y="351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4" name="Freeform 926"/>
              <p:cNvSpPr>
                <a:spLocks/>
              </p:cNvSpPr>
              <p:nvPr/>
            </p:nvSpPr>
            <p:spPr bwMode="auto">
              <a:xfrm>
                <a:off x="3612" y="3476"/>
                <a:ext cx="38" cy="36"/>
              </a:xfrm>
              <a:custGeom>
                <a:avLst/>
                <a:gdLst>
                  <a:gd name="T0" fmla="*/ 0 w 226"/>
                  <a:gd name="T1" fmla="*/ 1 h 212"/>
                  <a:gd name="T2" fmla="*/ 0 w 226"/>
                  <a:gd name="T3" fmla="*/ 1 h 212"/>
                  <a:gd name="T4" fmla="*/ 0 w 226"/>
                  <a:gd name="T5" fmla="*/ 1 h 212"/>
                  <a:gd name="T6" fmla="*/ 1 w 226"/>
                  <a:gd name="T7" fmla="*/ 1 h 212"/>
                  <a:gd name="T8" fmla="*/ 1 w 226"/>
                  <a:gd name="T9" fmla="*/ 0 h 212"/>
                  <a:gd name="T10" fmla="*/ 1 w 226"/>
                  <a:gd name="T11" fmla="*/ 0 h 212"/>
                  <a:gd name="T12" fmla="*/ 0 w 226"/>
                  <a:gd name="T13" fmla="*/ 1 h 2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2"/>
                  <a:gd name="T23" fmla="*/ 226 w 226"/>
                  <a:gd name="T24" fmla="*/ 212 h 2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2">
                    <a:moveTo>
                      <a:pt x="0" y="96"/>
                    </a:moveTo>
                    <a:lnTo>
                      <a:pt x="35" y="154"/>
                    </a:lnTo>
                    <a:lnTo>
                      <a:pt x="71" y="212"/>
                    </a:lnTo>
                    <a:lnTo>
                      <a:pt x="226" y="117"/>
                    </a:lnTo>
                    <a:lnTo>
                      <a:pt x="190" y="59"/>
                    </a:lnTo>
                    <a:lnTo>
                      <a:pt x="154" y="0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5" name="Freeform 927"/>
              <p:cNvSpPr>
                <a:spLocks/>
              </p:cNvSpPr>
              <p:nvPr/>
            </p:nvSpPr>
            <p:spPr bwMode="auto">
              <a:xfrm>
                <a:off x="3612" y="3476"/>
                <a:ext cx="38" cy="36"/>
              </a:xfrm>
              <a:custGeom>
                <a:avLst/>
                <a:gdLst>
                  <a:gd name="T0" fmla="*/ 0 w 226"/>
                  <a:gd name="T1" fmla="*/ 1 h 212"/>
                  <a:gd name="T2" fmla="*/ 0 w 226"/>
                  <a:gd name="T3" fmla="*/ 1 h 212"/>
                  <a:gd name="T4" fmla="*/ 0 w 226"/>
                  <a:gd name="T5" fmla="*/ 1 h 212"/>
                  <a:gd name="T6" fmla="*/ 1 w 226"/>
                  <a:gd name="T7" fmla="*/ 1 h 212"/>
                  <a:gd name="T8" fmla="*/ 1 w 226"/>
                  <a:gd name="T9" fmla="*/ 0 h 212"/>
                  <a:gd name="T10" fmla="*/ 1 w 226"/>
                  <a:gd name="T11" fmla="*/ 0 h 212"/>
                  <a:gd name="T12" fmla="*/ 0 w 226"/>
                  <a:gd name="T13" fmla="*/ 1 h 2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12"/>
                  <a:gd name="T23" fmla="*/ 226 w 226"/>
                  <a:gd name="T24" fmla="*/ 212 h 2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12">
                    <a:moveTo>
                      <a:pt x="0" y="96"/>
                    </a:moveTo>
                    <a:lnTo>
                      <a:pt x="35" y="154"/>
                    </a:lnTo>
                    <a:lnTo>
                      <a:pt x="71" y="212"/>
                    </a:lnTo>
                    <a:lnTo>
                      <a:pt x="226" y="117"/>
                    </a:lnTo>
                    <a:lnTo>
                      <a:pt x="190" y="59"/>
                    </a:lnTo>
                    <a:lnTo>
                      <a:pt x="154" y="0"/>
                    </a:lnTo>
                    <a:lnTo>
                      <a:pt x="0" y="9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6" name="Freeform 928"/>
              <p:cNvSpPr>
                <a:spLocks/>
              </p:cNvSpPr>
              <p:nvPr/>
            </p:nvSpPr>
            <p:spPr bwMode="auto">
              <a:xfrm>
                <a:off x="3644" y="3486"/>
                <a:ext cx="7" cy="10"/>
              </a:xfrm>
              <a:custGeom>
                <a:avLst/>
                <a:gdLst>
                  <a:gd name="T0" fmla="*/ 0 w 40"/>
                  <a:gd name="T1" fmla="*/ 0 h 58"/>
                  <a:gd name="T2" fmla="*/ 0 w 40"/>
                  <a:gd name="T3" fmla="*/ 0 h 58"/>
                  <a:gd name="T4" fmla="*/ 0 w 40"/>
                  <a:gd name="T5" fmla="*/ 0 h 58"/>
                  <a:gd name="T6" fmla="*/ 0 w 40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58"/>
                  <a:gd name="T14" fmla="*/ 40 w 40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58">
                    <a:moveTo>
                      <a:pt x="0" y="0"/>
                    </a:moveTo>
                    <a:lnTo>
                      <a:pt x="36" y="58"/>
                    </a:lnTo>
                    <a:lnTo>
                      <a:pt x="4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7" name="Line 929"/>
              <p:cNvSpPr>
                <a:spLocks noChangeShapeType="1"/>
              </p:cNvSpPr>
              <p:nvPr/>
            </p:nvSpPr>
            <p:spPr bwMode="auto">
              <a:xfrm flipV="1">
                <a:off x="3650" y="349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8" name="Freeform 930"/>
              <p:cNvSpPr>
                <a:spLocks/>
              </p:cNvSpPr>
              <p:nvPr/>
            </p:nvSpPr>
            <p:spPr bwMode="auto">
              <a:xfrm>
                <a:off x="3637" y="3459"/>
                <a:ext cx="38" cy="36"/>
              </a:xfrm>
              <a:custGeom>
                <a:avLst/>
                <a:gdLst>
                  <a:gd name="T0" fmla="*/ 0 w 228"/>
                  <a:gd name="T1" fmla="*/ 0 h 217"/>
                  <a:gd name="T2" fmla="*/ 0 w 228"/>
                  <a:gd name="T3" fmla="*/ 1 h 217"/>
                  <a:gd name="T4" fmla="*/ 0 w 228"/>
                  <a:gd name="T5" fmla="*/ 1 h 217"/>
                  <a:gd name="T6" fmla="*/ 1 w 228"/>
                  <a:gd name="T7" fmla="*/ 0 h 217"/>
                  <a:gd name="T8" fmla="*/ 1 w 228"/>
                  <a:gd name="T9" fmla="*/ 0 h 217"/>
                  <a:gd name="T10" fmla="*/ 1 w 228"/>
                  <a:gd name="T11" fmla="*/ 0 h 217"/>
                  <a:gd name="T12" fmla="*/ 0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0" y="104"/>
                    </a:moveTo>
                    <a:lnTo>
                      <a:pt x="40" y="161"/>
                    </a:lnTo>
                    <a:lnTo>
                      <a:pt x="80" y="217"/>
                    </a:lnTo>
                    <a:lnTo>
                      <a:pt x="228" y="113"/>
                    </a:lnTo>
                    <a:lnTo>
                      <a:pt x="188" y="56"/>
                    </a:lnTo>
                    <a:lnTo>
                      <a:pt x="148" y="0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69" name="Freeform 931"/>
              <p:cNvSpPr>
                <a:spLocks/>
              </p:cNvSpPr>
              <p:nvPr/>
            </p:nvSpPr>
            <p:spPr bwMode="auto">
              <a:xfrm>
                <a:off x="3637" y="3459"/>
                <a:ext cx="38" cy="36"/>
              </a:xfrm>
              <a:custGeom>
                <a:avLst/>
                <a:gdLst>
                  <a:gd name="T0" fmla="*/ 0 w 228"/>
                  <a:gd name="T1" fmla="*/ 0 h 217"/>
                  <a:gd name="T2" fmla="*/ 0 w 228"/>
                  <a:gd name="T3" fmla="*/ 1 h 217"/>
                  <a:gd name="T4" fmla="*/ 0 w 228"/>
                  <a:gd name="T5" fmla="*/ 1 h 217"/>
                  <a:gd name="T6" fmla="*/ 1 w 228"/>
                  <a:gd name="T7" fmla="*/ 0 h 217"/>
                  <a:gd name="T8" fmla="*/ 1 w 228"/>
                  <a:gd name="T9" fmla="*/ 0 h 217"/>
                  <a:gd name="T10" fmla="*/ 1 w 228"/>
                  <a:gd name="T11" fmla="*/ 0 h 217"/>
                  <a:gd name="T12" fmla="*/ 0 w 228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17"/>
                  <a:gd name="T23" fmla="*/ 228 w 228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17">
                    <a:moveTo>
                      <a:pt x="0" y="104"/>
                    </a:moveTo>
                    <a:lnTo>
                      <a:pt x="40" y="161"/>
                    </a:lnTo>
                    <a:lnTo>
                      <a:pt x="80" y="217"/>
                    </a:lnTo>
                    <a:lnTo>
                      <a:pt x="228" y="113"/>
                    </a:lnTo>
                    <a:lnTo>
                      <a:pt x="188" y="56"/>
                    </a:lnTo>
                    <a:lnTo>
                      <a:pt x="148" y="0"/>
                    </a:lnTo>
                    <a:lnTo>
                      <a:pt x="0" y="10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0" name="Freeform 932"/>
              <p:cNvSpPr>
                <a:spLocks/>
              </p:cNvSpPr>
              <p:nvPr/>
            </p:nvSpPr>
            <p:spPr bwMode="auto">
              <a:xfrm>
                <a:off x="3669" y="3469"/>
                <a:ext cx="7" cy="9"/>
              </a:xfrm>
              <a:custGeom>
                <a:avLst/>
                <a:gdLst>
                  <a:gd name="T0" fmla="*/ 0 w 43"/>
                  <a:gd name="T1" fmla="*/ 0 h 57"/>
                  <a:gd name="T2" fmla="*/ 0 w 43"/>
                  <a:gd name="T3" fmla="*/ 0 h 57"/>
                  <a:gd name="T4" fmla="*/ 0 w 43"/>
                  <a:gd name="T5" fmla="*/ 0 h 57"/>
                  <a:gd name="T6" fmla="*/ 0 w 43"/>
                  <a:gd name="T7" fmla="*/ 0 h 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"/>
                  <a:gd name="T13" fmla="*/ 0 h 57"/>
                  <a:gd name="T14" fmla="*/ 43 w 43"/>
                  <a:gd name="T15" fmla="*/ 57 h 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" h="57">
                    <a:moveTo>
                      <a:pt x="0" y="0"/>
                    </a:moveTo>
                    <a:lnTo>
                      <a:pt x="40" y="57"/>
                    </a:lnTo>
                    <a:lnTo>
                      <a:pt x="43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1" name="Line 933"/>
              <p:cNvSpPr>
                <a:spLocks noChangeShapeType="1"/>
              </p:cNvSpPr>
              <p:nvPr/>
            </p:nvSpPr>
            <p:spPr bwMode="auto">
              <a:xfrm flipV="1">
                <a:off x="3675" y="347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2" name="Freeform 934"/>
              <p:cNvSpPr>
                <a:spLocks/>
              </p:cNvSpPr>
              <p:nvPr/>
            </p:nvSpPr>
            <p:spPr bwMode="auto">
              <a:xfrm>
                <a:off x="3662" y="3441"/>
                <a:ext cx="38" cy="37"/>
              </a:xfrm>
              <a:custGeom>
                <a:avLst/>
                <a:gdLst>
                  <a:gd name="T0" fmla="*/ 0 w 228"/>
                  <a:gd name="T1" fmla="*/ 1 h 221"/>
                  <a:gd name="T2" fmla="*/ 0 w 228"/>
                  <a:gd name="T3" fmla="*/ 1 h 221"/>
                  <a:gd name="T4" fmla="*/ 0 w 228"/>
                  <a:gd name="T5" fmla="*/ 1 h 221"/>
                  <a:gd name="T6" fmla="*/ 1 w 228"/>
                  <a:gd name="T7" fmla="*/ 1 h 221"/>
                  <a:gd name="T8" fmla="*/ 1 w 228"/>
                  <a:gd name="T9" fmla="*/ 0 h 221"/>
                  <a:gd name="T10" fmla="*/ 1 w 228"/>
                  <a:gd name="T11" fmla="*/ 0 h 221"/>
                  <a:gd name="T12" fmla="*/ 0 w 228"/>
                  <a:gd name="T13" fmla="*/ 1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21"/>
                  <a:gd name="T23" fmla="*/ 228 w 228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21">
                    <a:moveTo>
                      <a:pt x="0" y="112"/>
                    </a:moveTo>
                    <a:lnTo>
                      <a:pt x="43" y="166"/>
                    </a:lnTo>
                    <a:lnTo>
                      <a:pt x="86" y="221"/>
                    </a:lnTo>
                    <a:lnTo>
                      <a:pt x="228" y="108"/>
                    </a:lnTo>
                    <a:lnTo>
                      <a:pt x="185" y="54"/>
                    </a:lnTo>
                    <a:lnTo>
                      <a:pt x="142" y="0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3" name="Freeform 935"/>
              <p:cNvSpPr>
                <a:spLocks/>
              </p:cNvSpPr>
              <p:nvPr/>
            </p:nvSpPr>
            <p:spPr bwMode="auto">
              <a:xfrm>
                <a:off x="3662" y="3441"/>
                <a:ext cx="38" cy="37"/>
              </a:xfrm>
              <a:custGeom>
                <a:avLst/>
                <a:gdLst>
                  <a:gd name="T0" fmla="*/ 0 w 228"/>
                  <a:gd name="T1" fmla="*/ 1 h 221"/>
                  <a:gd name="T2" fmla="*/ 0 w 228"/>
                  <a:gd name="T3" fmla="*/ 1 h 221"/>
                  <a:gd name="T4" fmla="*/ 0 w 228"/>
                  <a:gd name="T5" fmla="*/ 1 h 221"/>
                  <a:gd name="T6" fmla="*/ 1 w 228"/>
                  <a:gd name="T7" fmla="*/ 1 h 221"/>
                  <a:gd name="T8" fmla="*/ 1 w 228"/>
                  <a:gd name="T9" fmla="*/ 0 h 221"/>
                  <a:gd name="T10" fmla="*/ 1 w 228"/>
                  <a:gd name="T11" fmla="*/ 0 h 221"/>
                  <a:gd name="T12" fmla="*/ 0 w 228"/>
                  <a:gd name="T13" fmla="*/ 1 h 2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221"/>
                  <a:gd name="T23" fmla="*/ 228 w 228"/>
                  <a:gd name="T24" fmla="*/ 221 h 2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221">
                    <a:moveTo>
                      <a:pt x="0" y="112"/>
                    </a:moveTo>
                    <a:lnTo>
                      <a:pt x="43" y="166"/>
                    </a:lnTo>
                    <a:lnTo>
                      <a:pt x="86" y="221"/>
                    </a:lnTo>
                    <a:lnTo>
                      <a:pt x="228" y="108"/>
                    </a:lnTo>
                    <a:lnTo>
                      <a:pt x="185" y="54"/>
                    </a:lnTo>
                    <a:lnTo>
                      <a:pt x="142" y="0"/>
                    </a:lnTo>
                    <a:lnTo>
                      <a:pt x="0" y="11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4" name="Freeform 936"/>
              <p:cNvSpPr>
                <a:spLocks/>
              </p:cNvSpPr>
              <p:nvPr/>
            </p:nvSpPr>
            <p:spPr bwMode="auto">
              <a:xfrm>
                <a:off x="3692" y="3450"/>
                <a:ext cx="8" cy="9"/>
              </a:xfrm>
              <a:custGeom>
                <a:avLst/>
                <a:gdLst>
                  <a:gd name="T0" fmla="*/ 0 w 45"/>
                  <a:gd name="T1" fmla="*/ 0 h 54"/>
                  <a:gd name="T2" fmla="*/ 0 w 45"/>
                  <a:gd name="T3" fmla="*/ 0 h 54"/>
                  <a:gd name="T4" fmla="*/ 0 w 45"/>
                  <a:gd name="T5" fmla="*/ 0 h 54"/>
                  <a:gd name="T6" fmla="*/ 0 w 45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54"/>
                  <a:gd name="T14" fmla="*/ 45 w 45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54">
                    <a:moveTo>
                      <a:pt x="0" y="0"/>
                    </a:moveTo>
                    <a:lnTo>
                      <a:pt x="43" y="54"/>
                    </a:lnTo>
                    <a:lnTo>
                      <a:pt x="45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5" name="Line 937"/>
              <p:cNvSpPr>
                <a:spLocks noChangeShapeType="1"/>
              </p:cNvSpPr>
              <p:nvPr/>
            </p:nvSpPr>
            <p:spPr bwMode="auto">
              <a:xfrm flipV="1">
                <a:off x="3700" y="345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6" name="Freeform 938"/>
              <p:cNvSpPr>
                <a:spLocks/>
              </p:cNvSpPr>
              <p:nvPr/>
            </p:nvSpPr>
            <p:spPr bwMode="auto">
              <a:xfrm>
                <a:off x="3685" y="3421"/>
                <a:ext cx="37" cy="37"/>
              </a:xfrm>
              <a:custGeom>
                <a:avLst/>
                <a:gdLst>
                  <a:gd name="T0" fmla="*/ 0 w 225"/>
                  <a:gd name="T1" fmla="*/ 1 h 222"/>
                  <a:gd name="T2" fmla="*/ 0 w 225"/>
                  <a:gd name="T3" fmla="*/ 1 h 222"/>
                  <a:gd name="T4" fmla="*/ 0 w 225"/>
                  <a:gd name="T5" fmla="*/ 1 h 222"/>
                  <a:gd name="T6" fmla="*/ 1 w 225"/>
                  <a:gd name="T7" fmla="*/ 1 h 222"/>
                  <a:gd name="T8" fmla="*/ 1 w 225"/>
                  <a:gd name="T9" fmla="*/ 0 h 222"/>
                  <a:gd name="T10" fmla="*/ 1 w 225"/>
                  <a:gd name="T11" fmla="*/ 0 h 222"/>
                  <a:gd name="T12" fmla="*/ 0 w 225"/>
                  <a:gd name="T13" fmla="*/ 1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22"/>
                  <a:gd name="T23" fmla="*/ 225 w 225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22">
                    <a:moveTo>
                      <a:pt x="0" y="120"/>
                    </a:moveTo>
                    <a:lnTo>
                      <a:pt x="45" y="171"/>
                    </a:lnTo>
                    <a:lnTo>
                      <a:pt x="90" y="222"/>
                    </a:lnTo>
                    <a:lnTo>
                      <a:pt x="225" y="102"/>
                    </a:lnTo>
                    <a:lnTo>
                      <a:pt x="180" y="51"/>
                    </a:lnTo>
                    <a:lnTo>
                      <a:pt x="135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7" name="Freeform 939"/>
              <p:cNvSpPr>
                <a:spLocks/>
              </p:cNvSpPr>
              <p:nvPr/>
            </p:nvSpPr>
            <p:spPr bwMode="auto">
              <a:xfrm>
                <a:off x="3685" y="3421"/>
                <a:ext cx="37" cy="37"/>
              </a:xfrm>
              <a:custGeom>
                <a:avLst/>
                <a:gdLst>
                  <a:gd name="T0" fmla="*/ 0 w 225"/>
                  <a:gd name="T1" fmla="*/ 1 h 222"/>
                  <a:gd name="T2" fmla="*/ 0 w 225"/>
                  <a:gd name="T3" fmla="*/ 1 h 222"/>
                  <a:gd name="T4" fmla="*/ 0 w 225"/>
                  <a:gd name="T5" fmla="*/ 1 h 222"/>
                  <a:gd name="T6" fmla="*/ 1 w 225"/>
                  <a:gd name="T7" fmla="*/ 1 h 222"/>
                  <a:gd name="T8" fmla="*/ 1 w 225"/>
                  <a:gd name="T9" fmla="*/ 0 h 222"/>
                  <a:gd name="T10" fmla="*/ 1 w 225"/>
                  <a:gd name="T11" fmla="*/ 0 h 222"/>
                  <a:gd name="T12" fmla="*/ 0 w 225"/>
                  <a:gd name="T13" fmla="*/ 1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5"/>
                  <a:gd name="T22" fmla="*/ 0 h 222"/>
                  <a:gd name="T23" fmla="*/ 225 w 225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5" h="222">
                    <a:moveTo>
                      <a:pt x="0" y="120"/>
                    </a:moveTo>
                    <a:lnTo>
                      <a:pt x="45" y="171"/>
                    </a:lnTo>
                    <a:lnTo>
                      <a:pt x="90" y="222"/>
                    </a:lnTo>
                    <a:lnTo>
                      <a:pt x="225" y="102"/>
                    </a:lnTo>
                    <a:lnTo>
                      <a:pt x="180" y="51"/>
                    </a:lnTo>
                    <a:lnTo>
                      <a:pt x="135" y="0"/>
                    </a:lnTo>
                    <a:lnTo>
                      <a:pt x="0" y="1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8" name="Freeform 940"/>
              <p:cNvSpPr>
                <a:spLocks/>
              </p:cNvSpPr>
              <p:nvPr/>
            </p:nvSpPr>
            <p:spPr bwMode="auto">
              <a:xfrm>
                <a:off x="3715" y="3430"/>
                <a:ext cx="8" cy="8"/>
              </a:xfrm>
              <a:custGeom>
                <a:avLst/>
                <a:gdLst>
                  <a:gd name="T0" fmla="*/ 0 w 49"/>
                  <a:gd name="T1" fmla="*/ 0 h 51"/>
                  <a:gd name="T2" fmla="*/ 0 w 49"/>
                  <a:gd name="T3" fmla="*/ 0 h 51"/>
                  <a:gd name="T4" fmla="*/ 0 w 49"/>
                  <a:gd name="T5" fmla="*/ 0 h 51"/>
                  <a:gd name="T6" fmla="*/ 0 w 49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51"/>
                  <a:gd name="T14" fmla="*/ 49 w 49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51">
                    <a:moveTo>
                      <a:pt x="0" y="0"/>
                    </a:moveTo>
                    <a:lnTo>
                      <a:pt x="45" y="51"/>
                    </a:lnTo>
                    <a:lnTo>
                      <a:pt x="49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79" name="Line 941"/>
              <p:cNvSpPr>
                <a:spLocks noChangeShapeType="1"/>
              </p:cNvSpPr>
              <p:nvPr/>
            </p:nvSpPr>
            <p:spPr bwMode="auto">
              <a:xfrm flipV="1">
                <a:off x="3722" y="3438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0" name="Freeform 942"/>
              <p:cNvSpPr>
                <a:spLocks/>
              </p:cNvSpPr>
              <p:nvPr/>
            </p:nvSpPr>
            <p:spPr bwMode="auto">
              <a:xfrm>
                <a:off x="3707" y="3400"/>
                <a:ext cx="37" cy="38"/>
              </a:xfrm>
              <a:custGeom>
                <a:avLst/>
                <a:gdLst>
                  <a:gd name="T0" fmla="*/ 0 w 226"/>
                  <a:gd name="T1" fmla="*/ 1 h 225"/>
                  <a:gd name="T2" fmla="*/ 0 w 226"/>
                  <a:gd name="T3" fmla="*/ 1 h 225"/>
                  <a:gd name="T4" fmla="*/ 0 w 226"/>
                  <a:gd name="T5" fmla="*/ 1 h 225"/>
                  <a:gd name="T6" fmla="*/ 1 w 226"/>
                  <a:gd name="T7" fmla="*/ 1 h 225"/>
                  <a:gd name="T8" fmla="*/ 1 w 226"/>
                  <a:gd name="T9" fmla="*/ 0 h 225"/>
                  <a:gd name="T10" fmla="*/ 0 w 226"/>
                  <a:gd name="T11" fmla="*/ 0 h 225"/>
                  <a:gd name="T12" fmla="*/ 0 w 226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5"/>
                  <a:gd name="T23" fmla="*/ 226 w 226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5">
                    <a:moveTo>
                      <a:pt x="0" y="129"/>
                    </a:moveTo>
                    <a:lnTo>
                      <a:pt x="49" y="177"/>
                    </a:lnTo>
                    <a:lnTo>
                      <a:pt x="98" y="225"/>
                    </a:lnTo>
                    <a:lnTo>
                      <a:pt x="226" y="96"/>
                    </a:lnTo>
                    <a:lnTo>
                      <a:pt x="177" y="48"/>
                    </a:lnTo>
                    <a:lnTo>
                      <a:pt x="128" y="0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1" name="Freeform 943"/>
              <p:cNvSpPr>
                <a:spLocks/>
              </p:cNvSpPr>
              <p:nvPr/>
            </p:nvSpPr>
            <p:spPr bwMode="auto">
              <a:xfrm>
                <a:off x="3707" y="3400"/>
                <a:ext cx="37" cy="38"/>
              </a:xfrm>
              <a:custGeom>
                <a:avLst/>
                <a:gdLst>
                  <a:gd name="T0" fmla="*/ 0 w 226"/>
                  <a:gd name="T1" fmla="*/ 1 h 225"/>
                  <a:gd name="T2" fmla="*/ 0 w 226"/>
                  <a:gd name="T3" fmla="*/ 1 h 225"/>
                  <a:gd name="T4" fmla="*/ 0 w 226"/>
                  <a:gd name="T5" fmla="*/ 1 h 225"/>
                  <a:gd name="T6" fmla="*/ 1 w 226"/>
                  <a:gd name="T7" fmla="*/ 1 h 225"/>
                  <a:gd name="T8" fmla="*/ 1 w 226"/>
                  <a:gd name="T9" fmla="*/ 0 h 225"/>
                  <a:gd name="T10" fmla="*/ 0 w 226"/>
                  <a:gd name="T11" fmla="*/ 0 h 225"/>
                  <a:gd name="T12" fmla="*/ 0 w 226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6"/>
                  <a:gd name="T22" fmla="*/ 0 h 225"/>
                  <a:gd name="T23" fmla="*/ 226 w 226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6" h="225">
                    <a:moveTo>
                      <a:pt x="0" y="129"/>
                    </a:moveTo>
                    <a:lnTo>
                      <a:pt x="49" y="177"/>
                    </a:lnTo>
                    <a:lnTo>
                      <a:pt x="98" y="225"/>
                    </a:lnTo>
                    <a:lnTo>
                      <a:pt x="226" y="96"/>
                    </a:lnTo>
                    <a:lnTo>
                      <a:pt x="177" y="48"/>
                    </a:lnTo>
                    <a:lnTo>
                      <a:pt x="128" y="0"/>
                    </a:lnTo>
                    <a:lnTo>
                      <a:pt x="0" y="12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2" name="Freeform 944"/>
              <p:cNvSpPr>
                <a:spLocks/>
              </p:cNvSpPr>
              <p:nvPr/>
            </p:nvSpPr>
            <p:spPr bwMode="auto">
              <a:xfrm>
                <a:off x="3736" y="3408"/>
                <a:ext cx="9" cy="8"/>
              </a:xfrm>
              <a:custGeom>
                <a:avLst/>
                <a:gdLst>
                  <a:gd name="T0" fmla="*/ 0 w 51"/>
                  <a:gd name="T1" fmla="*/ 0 h 48"/>
                  <a:gd name="T2" fmla="*/ 0 w 51"/>
                  <a:gd name="T3" fmla="*/ 0 h 48"/>
                  <a:gd name="T4" fmla="*/ 0 w 51"/>
                  <a:gd name="T5" fmla="*/ 0 h 48"/>
                  <a:gd name="T6" fmla="*/ 0 w 51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48"/>
                  <a:gd name="T14" fmla="*/ 51 w 51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48">
                    <a:moveTo>
                      <a:pt x="0" y="0"/>
                    </a:moveTo>
                    <a:lnTo>
                      <a:pt x="49" y="48"/>
                    </a:lnTo>
                    <a:lnTo>
                      <a:pt x="5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3" name="Line 945"/>
              <p:cNvSpPr>
                <a:spLocks noChangeShapeType="1"/>
              </p:cNvSpPr>
              <p:nvPr/>
            </p:nvSpPr>
            <p:spPr bwMode="auto">
              <a:xfrm flipV="1">
                <a:off x="3744" y="341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4" name="Freeform 946"/>
              <p:cNvSpPr>
                <a:spLocks/>
              </p:cNvSpPr>
              <p:nvPr/>
            </p:nvSpPr>
            <p:spPr bwMode="auto">
              <a:xfrm>
                <a:off x="3728" y="3378"/>
                <a:ext cx="37" cy="38"/>
              </a:xfrm>
              <a:custGeom>
                <a:avLst/>
                <a:gdLst>
                  <a:gd name="T0" fmla="*/ 0 w 222"/>
                  <a:gd name="T1" fmla="*/ 1 h 225"/>
                  <a:gd name="T2" fmla="*/ 0 w 222"/>
                  <a:gd name="T3" fmla="*/ 1 h 225"/>
                  <a:gd name="T4" fmla="*/ 1 w 222"/>
                  <a:gd name="T5" fmla="*/ 1 h 225"/>
                  <a:gd name="T6" fmla="*/ 1 w 222"/>
                  <a:gd name="T7" fmla="*/ 1 h 225"/>
                  <a:gd name="T8" fmla="*/ 1 w 222"/>
                  <a:gd name="T9" fmla="*/ 0 h 225"/>
                  <a:gd name="T10" fmla="*/ 1 w 222"/>
                  <a:gd name="T11" fmla="*/ 0 h 225"/>
                  <a:gd name="T12" fmla="*/ 0 w 22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25"/>
                  <a:gd name="T23" fmla="*/ 222 w 22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25">
                    <a:moveTo>
                      <a:pt x="0" y="135"/>
                    </a:moveTo>
                    <a:lnTo>
                      <a:pt x="51" y="180"/>
                    </a:lnTo>
                    <a:lnTo>
                      <a:pt x="102" y="225"/>
                    </a:lnTo>
                    <a:lnTo>
                      <a:pt x="222" y="90"/>
                    </a:lnTo>
                    <a:lnTo>
                      <a:pt x="171" y="45"/>
                    </a:lnTo>
                    <a:lnTo>
                      <a:pt x="120" y="0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5" name="Freeform 947"/>
              <p:cNvSpPr>
                <a:spLocks/>
              </p:cNvSpPr>
              <p:nvPr/>
            </p:nvSpPr>
            <p:spPr bwMode="auto">
              <a:xfrm>
                <a:off x="3728" y="3378"/>
                <a:ext cx="37" cy="38"/>
              </a:xfrm>
              <a:custGeom>
                <a:avLst/>
                <a:gdLst>
                  <a:gd name="T0" fmla="*/ 0 w 222"/>
                  <a:gd name="T1" fmla="*/ 1 h 225"/>
                  <a:gd name="T2" fmla="*/ 0 w 222"/>
                  <a:gd name="T3" fmla="*/ 1 h 225"/>
                  <a:gd name="T4" fmla="*/ 1 w 222"/>
                  <a:gd name="T5" fmla="*/ 1 h 225"/>
                  <a:gd name="T6" fmla="*/ 1 w 222"/>
                  <a:gd name="T7" fmla="*/ 1 h 225"/>
                  <a:gd name="T8" fmla="*/ 1 w 222"/>
                  <a:gd name="T9" fmla="*/ 0 h 225"/>
                  <a:gd name="T10" fmla="*/ 1 w 222"/>
                  <a:gd name="T11" fmla="*/ 0 h 225"/>
                  <a:gd name="T12" fmla="*/ 0 w 22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25"/>
                  <a:gd name="T23" fmla="*/ 222 w 22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25">
                    <a:moveTo>
                      <a:pt x="0" y="135"/>
                    </a:moveTo>
                    <a:lnTo>
                      <a:pt x="51" y="180"/>
                    </a:lnTo>
                    <a:lnTo>
                      <a:pt x="102" y="225"/>
                    </a:lnTo>
                    <a:lnTo>
                      <a:pt x="222" y="90"/>
                    </a:lnTo>
                    <a:lnTo>
                      <a:pt x="171" y="45"/>
                    </a:lnTo>
                    <a:lnTo>
                      <a:pt x="120" y="0"/>
                    </a:lnTo>
                    <a:lnTo>
                      <a:pt x="0" y="13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6" name="Freeform 948"/>
              <p:cNvSpPr>
                <a:spLocks/>
              </p:cNvSpPr>
              <p:nvPr/>
            </p:nvSpPr>
            <p:spPr bwMode="auto">
              <a:xfrm>
                <a:off x="3756" y="3386"/>
                <a:ext cx="9" cy="7"/>
              </a:xfrm>
              <a:custGeom>
                <a:avLst/>
                <a:gdLst>
                  <a:gd name="T0" fmla="*/ 0 w 54"/>
                  <a:gd name="T1" fmla="*/ 0 h 45"/>
                  <a:gd name="T2" fmla="*/ 0 w 54"/>
                  <a:gd name="T3" fmla="*/ 0 h 45"/>
                  <a:gd name="T4" fmla="*/ 0 w 54"/>
                  <a:gd name="T5" fmla="*/ 0 h 45"/>
                  <a:gd name="T6" fmla="*/ 0 w 54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45"/>
                  <a:gd name="T14" fmla="*/ 54 w 54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45">
                    <a:moveTo>
                      <a:pt x="0" y="0"/>
                    </a:moveTo>
                    <a:lnTo>
                      <a:pt x="51" y="45"/>
                    </a:lnTo>
                    <a:lnTo>
                      <a:pt x="54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7" name="Line 949"/>
              <p:cNvSpPr>
                <a:spLocks noChangeShapeType="1"/>
              </p:cNvSpPr>
              <p:nvPr/>
            </p:nvSpPr>
            <p:spPr bwMode="auto">
              <a:xfrm flipV="1">
                <a:off x="3765" y="33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8" name="Freeform 950"/>
              <p:cNvSpPr>
                <a:spLocks/>
              </p:cNvSpPr>
              <p:nvPr/>
            </p:nvSpPr>
            <p:spPr bwMode="auto">
              <a:xfrm>
                <a:off x="3747" y="3355"/>
                <a:ext cx="37" cy="38"/>
              </a:xfrm>
              <a:custGeom>
                <a:avLst/>
                <a:gdLst>
                  <a:gd name="T0" fmla="*/ 0 w 220"/>
                  <a:gd name="T1" fmla="*/ 1 h 228"/>
                  <a:gd name="T2" fmla="*/ 0 w 220"/>
                  <a:gd name="T3" fmla="*/ 1 h 228"/>
                  <a:gd name="T4" fmla="*/ 1 w 220"/>
                  <a:gd name="T5" fmla="*/ 1 h 228"/>
                  <a:gd name="T6" fmla="*/ 1 w 220"/>
                  <a:gd name="T7" fmla="*/ 0 h 228"/>
                  <a:gd name="T8" fmla="*/ 1 w 220"/>
                  <a:gd name="T9" fmla="*/ 0 h 228"/>
                  <a:gd name="T10" fmla="*/ 1 w 220"/>
                  <a:gd name="T11" fmla="*/ 0 h 228"/>
                  <a:gd name="T12" fmla="*/ 0 w 220"/>
                  <a:gd name="T13" fmla="*/ 1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8"/>
                  <a:gd name="T23" fmla="*/ 220 w 220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8">
                    <a:moveTo>
                      <a:pt x="0" y="142"/>
                    </a:moveTo>
                    <a:lnTo>
                      <a:pt x="54" y="185"/>
                    </a:lnTo>
                    <a:lnTo>
                      <a:pt x="108" y="228"/>
                    </a:lnTo>
                    <a:lnTo>
                      <a:pt x="220" y="86"/>
                    </a:lnTo>
                    <a:lnTo>
                      <a:pt x="166" y="43"/>
                    </a:lnTo>
                    <a:lnTo>
                      <a:pt x="112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89" name="Freeform 951"/>
              <p:cNvSpPr>
                <a:spLocks/>
              </p:cNvSpPr>
              <p:nvPr/>
            </p:nvSpPr>
            <p:spPr bwMode="auto">
              <a:xfrm>
                <a:off x="3747" y="3355"/>
                <a:ext cx="37" cy="38"/>
              </a:xfrm>
              <a:custGeom>
                <a:avLst/>
                <a:gdLst>
                  <a:gd name="T0" fmla="*/ 0 w 220"/>
                  <a:gd name="T1" fmla="*/ 1 h 228"/>
                  <a:gd name="T2" fmla="*/ 0 w 220"/>
                  <a:gd name="T3" fmla="*/ 1 h 228"/>
                  <a:gd name="T4" fmla="*/ 1 w 220"/>
                  <a:gd name="T5" fmla="*/ 1 h 228"/>
                  <a:gd name="T6" fmla="*/ 1 w 220"/>
                  <a:gd name="T7" fmla="*/ 0 h 228"/>
                  <a:gd name="T8" fmla="*/ 1 w 220"/>
                  <a:gd name="T9" fmla="*/ 0 h 228"/>
                  <a:gd name="T10" fmla="*/ 1 w 220"/>
                  <a:gd name="T11" fmla="*/ 0 h 228"/>
                  <a:gd name="T12" fmla="*/ 0 w 220"/>
                  <a:gd name="T13" fmla="*/ 1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0"/>
                  <a:gd name="T22" fmla="*/ 0 h 228"/>
                  <a:gd name="T23" fmla="*/ 220 w 220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0" h="228">
                    <a:moveTo>
                      <a:pt x="0" y="142"/>
                    </a:moveTo>
                    <a:lnTo>
                      <a:pt x="54" y="185"/>
                    </a:lnTo>
                    <a:lnTo>
                      <a:pt x="108" y="228"/>
                    </a:lnTo>
                    <a:lnTo>
                      <a:pt x="220" y="86"/>
                    </a:lnTo>
                    <a:lnTo>
                      <a:pt x="166" y="43"/>
                    </a:lnTo>
                    <a:lnTo>
                      <a:pt x="112" y="0"/>
                    </a:lnTo>
                    <a:lnTo>
                      <a:pt x="0" y="14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0" name="Freeform 952"/>
              <p:cNvSpPr>
                <a:spLocks/>
              </p:cNvSpPr>
              <p:nvPr/>
            </p:nvSpPr>
            <p:spPr bwMode="auto">
              <a:xfrm>
                <a:off x="3775" y="3362"/>
                <a:ext cx="9" cy="7"/>
              </a:xfrm>
              <a:custGeom>
                <a:avLst/>
                <a:gdLst>
                  <a:gd name="T0" fmla="*/ 0 w 56"/>
                  <a:gd name="T1" fmla="*/ 0 h 43"/>
                  <a:gd name="T2" fmla="*/ 0 w 56"/>
                  <a:gd name="T3" fmla="*/ 0 h 43"/>
                  <a:gd name="T4" fmla="*/ 0 w 56"/>
                  <a:gd name="T5" fmla="*/ 0 h 43"/>
                  <a:gd name="T6" fmla="*/ 0 w 56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43"/>
                  <a:gd name="T14" fmla="*/ 56 w 56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43">
                    <a:moveTo>
                      <a:pt x="0" y="0"/>
                    </a:moveTo>
                    <a:lnTo>
                      <a:pt x="54" y="43"/>
                    </a:lnTo>
                    <a:lnTo>
                      <a:pt x="5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1" name="Line 953"/>
              <p:cNvSpPr>
                <a:spLocks noChangeShapeType="1"/>
              </p:cNvSpPr>
              <p:nvPr/>
            </p:nvSpPr>
            <p:spPr bwMode="auto">
              <a:xfrm flipV="1">
                <a:off x="3784" y="336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2" name="Freeform 954"/>
              <p:cNvSpPr>
                <a:spLocks/>
              </p:cNvSpPr>
              <p:nvPr/>
            </p:nvSpPr>
            <p:spPr bwMode="auto">
              <a:xfrm>
                <a:off x="3766" y="3331"/>
                <a:ext cx="36" cy="38"/>
              </a:xfrm>
              <a:custGeom>
                <a:avLst/>
                <a:gdLst>
                  <a:gd name="T0" fmla="*/ 0 w 217"/>
                  <a:gd name="T1" fmla="*/ 1 h 228"/>
                  <a:gd name="T2" fmla="*/ 0 w 217"/>
                  <a:gd name="T3" fmla="*/ 1 h 228"/>
                  <a:gd name="T4" fmla="*/ 0 w 217"/>
                  <a:gd name="T5" fmla="*/ 1 h 228"/>
                  <a:gd name="T6" fmla="*/ 1 w 217"/>
                  <a:gd name="T7" fmla="*/ 0 h 228"/>
                  <a:gd name="T8" fmla="*/ 1 w 217"/>
                  <a:gd name="T9" fmla="*/ 0 h 228"/>
                  <a:gd name="T10" fmla="*/ 0 w 217"/>
                  <a:gd name="T11" fmla="*/ 0 h 228"/>
                  <a:gd name="T12" fmla="*/ 0 w 217"/>
                  <a:gd name="T13" fmla="*/ 1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8"/>
                  <a:gd name="T23" fmla="*/ 217 w 217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8">
                    <a:moveTo>
                      <a:pt x="0" y="148"/>
                    </a:moveTo>
                    <a:lnTo>
                      <a:pt x="56" y="188"/>
                    </a:lnTo>
                    <a:lnTo>
                      <a:pt x="112" y="228"/>
                    </a:lnTo>
                    <a:lnTo>
                      <a:pt x="217" y="80"/>
                    </a:lnTo>
                    <a:lnTo>
                      <a:pt x="161" y="40"/>
                    </a:lnTo>
                    <a:lnTo>
                      <a:pt x="104" y="0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3" name="Freeform 955"/>
              <p:cNvSpPr>
                <a:spLocks/>
              </p:cNvSpPr>
              <p:nvPr/>
            </p:nvSpPr>
            <p:spPr bwMode="auto">
              <a:xfrm>
                <a:off x="3766" y="3331"/>
                <a:ext cx="36" cy="38"/>
              </a:xfrm>
              <a:custGeom>
                <a:avLst/>
                <a:gdLst>
                  <a:gd name="T0" fmla="*/ 0 w 217"/>
                  <a:gd name="T1" fmla="*/ 1 h 228"/>
                  <a:gd name="T2" fmla="*/ 0 w 217"/>
                  <a:gd name="T3" fmla="*/ 1 h 228"/>
                  <a:gd name="T4" fmla="*/ 0 w 217"/>
                  <a:gd name="T5" fmla="*/ 1 h 228"/>
                  <a:gd name="T6" fmla="*/ 1 w 217"/>
                  <a:gd name="T7" fmla="*/ 0 h 228"/>
                  <a:gd name="T8" fmla="*/ 1 w 217"/>
                  <a:gd name="T9" fmla="*/ 0 h 228"/>
                  <a:gd name="T10" fmla="*/ 0 w 217"/>
                  <a:gd name="T11" fmla="*/ 0 h 228"/>
                  <a:gd name="T12" fmla="*/ 0 w 217"/>
                  <a:gd name="T13" fmla="*/ 1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"/>
                  <a:gd name="T22" fmla="*/ 0 h 228"/>
                  <a:gd name="T23" fmla="*/ 217 w 217"/>
                  <a:gd name="T24" fmla="*/ 228 h 2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" h="228">
                    <a:moveTo>
                      <a:pt x="0" y="148"/>
                    </a:moveTo>
                    <a:lnTo>
                      <a:pt x="56" y="188"/>
                    </a:lnTo>
                    <a:lnTo>
                      <a:pt x="112" y="228"/>
                    </a:lnTo>
                    <a:lnTo>
                      <a:pt x="217" y="80"/>
                    </a:lnTo>
                    <a:lnTo>
                      <a:pt x="161" y="40"/>
                    </a:lnTo>
                    <a:lnTo>
                      <a:pt x="104" y="0"/>
                    </a:lnTo>
                    <a:lnTo>
                      <a:pt x="0" y="14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4" name="Freeform 956"/>
              <p:cNvSpPr>
                <a:spLocks/>
              </p:cNvSpPr>
              <p:nvPr/>
            </p:nvSpPr>
            <p:spPr bwMode="auto">
              <a:xfrm>
                <a:off x="3792" y="3337"/>
                <a:ext cx="10" cy="7"/>
              </a:xfrm>
              <a:custGeom>
                <a:avLst/>
                <a:gdLst>
                  <a:gd name="T0" fmla="*/ 0 w 58"/>
                  <a:gd name="T1" fmla="*/ 0 h 40"/>
                  <a:gd name="T2" fmla="*/ 0 w 58"/>
                  <a:gd name="T3" fmla="*/ 0 h 40"/>
                  <a:gd name="T4" fmla="*/ 0 w 58"/>
                  <a:gd name="T5" fmla="*/ 0 h 40"/>
                  <a:gd name="T6" fmla="*/ 0 w 58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40"/>
                  <a:gd name="T14" fmla="*/ 58 w 58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40">
                    <a:moveTo>
                      <a:pt x="0" y="0"/>
                    </a:moveTo>
                    <a:lnTo>
                      <a:pt x="56" y="40"/>
                    </a:lnTo>
                    <a:lnTo>
                      <a:pt x="58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95" name="Line 957"/>
              <p:cNvSpPr>
                <a:spLocks noChangeShapeType="1"/>
              </p:cNvSpPr>
              <p:nvPr/>
            </p:nvSpPr>
            <p:spPr bwMode="auto">
              <a:xfrm flipV="1">
                <a:off x="3802" y="334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531" name="Group 1159"/>
            <p:cNvGrpSpPr>
              <a:grpSpLocks/>
            </p:cNvGrpSpPr>
            <p:nvPr/>
          </p:nvGrpSpPr>
          <p:grpSpPr bwMode="auto">
            <a:xfrm>
              <a:off x="3043" y="2736"/>
              <a:ext cx="847" cy="632"/>
              <a:chOff x="3043" y="2736"/>
              <a:chExt cx="847" cy="632"/>
            </a:xfrm>
          </p:grpSpPr>
          <p:sp>
            <p:nvSpPr>
              <p:cNvPr id="17696" name="Freeform 959"/>
              <p:cNvSpPr>
                <a:spLocks/>
              </p:cNvSpPr>
              <p:nvPr/>
            </p:nvSpPr>
            <p:spPr bwMode="auto">
              <a:xfrm>
                <a:off x="3783" y="3306"/>
                <a:ext cx="35" cy="37"/>
              </a:xfrm>
              <a:custGeom>
                <a:avLst/>
                <a:gdLst>
                  <a:gd name="T0" fmla="*/ 0 w 212"/>
                  <a:gd name="T1" fmla="*/ 1 h 225"/>
                  <a:gd name="T2" fmla="*/ 0 w 212"/>
                  <a:gd name="T3" fmla="*/ 1 h 225"/>
                  <a:gd name="T4" fmla="*/ 0 w 212"/>
                  <a:gd name="T5" fmla="*/ 1 h 225"/>
                  <a:gd name="T6" fmla="*/ 1 w 212"/>
                  <a:gd name="T7" fmla="*/ 0 h 225"/>
                  <a:gd name="T8" fmla="*/ 1 w 212"/>
                  <a:gd name="T9" fmla="*/ 0 h 225"/>
                  <a:gd name="T10" fmla="*/ 0 w 212"/>
                  <a:gd name="T11" fmla="*/ 0 h 225"/>
                  <a:gd name="T12" fmla="*/ 0 w 21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0" y="153"/>
                    </a:moveTo>
                    <a:lnTo>
                      <a:pt x="59" y="189"/>
                    </a:lnTo>
                    <a:lnTo>
                      <a:pt x="117" y="225"/>
                    </a:lnTo>
                    <a:lnTo>
                      <a:pt x="212" y="71"/>
                    </a:lnTo>
                    <a:lnTo>
                      <a:pt x="154" y="35"/>
                    </a:lnTo>
                    <a:lnTo>
                      <a:pt x="95" y="0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97" name="Freeform 960"/>
              <p:cNvSpPr>
                <a:spLocks/>
              </p:cNvSpPr>
              <p:nvPr/>
            </p:nvSpPr>
            <p:spPr bwMode="auto">
              <a:xfrm>
                <a:off x="3783" y="3306"/>
                <a:ext cx="35" cy="37"/>
              </a:xfrm>
              <a:custGeom>
                <a:avLst/>
                <a:gdLst>
                  <a:gd name="T0" fmla="*/ 0 w 212"/>
                  <a:gd name="T1" fmla="*/ 1 h 225"/>
                  <a:gd name="T2" fmla="*/ 0 w 212"/>
                  <a:gd name="T3" fmla="*/ 1 h 225"/>
                  <a:gd name="T4" fmla="*/ 0 w 212"/>
                  <a:gd name="T5" fmla="*/ 1 h 225"/>
                  <a:gd name="T6" fmla="*/ 1 w 212"/>
                  <a:gd name="T7" fmla="*/ 0 h 225"/>
                  <a:gd name="T8" fmla="*/ 1 w 212"/>
                  <a:gd name="T9" fmla="*/ 0 h 225"/>
                  <a:gd name="T10" fmla="*/ 0 w 212"/>
                  <a:gd name="T11" fmla="*/ 0 h 225"/>
                  <a:gd name="T12" fmla="*/ 0 w 212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2"/>
                  <a:gd name="T22" fmla="*/ 0 h 225"/>
                  <a:gd name="T23" fmla="*/ 212 w 212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2" h="225">
                    <a:moveTo>
                      <a:pt x="0" y="153"/>
                    </a:moveTo>
                    <a:lnTo>
                      <a:pt x="59" y="189"/>
                    </a:lnTo>
                    <a:lnTo>
                      <a:pt x="117" y="225"/>
                    </a:lnTo>
                    <a:lnTo>
                      <a:pt x="212" y="71"/>
                    </a:lnTo>
                    <a:lnTo>
                      <a:pt x="154" y="35"/>
                    </a:lnTo>
                    <a:lnTo>
                      <a:pt x="95" y="0"/>
                    </a:lnTo>
                    <a:lnTo>
                      <a:pt x="0" y="15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98" name="Freeform 961"/>
              <p:cNvSpPr>
                <a:spLocks/>
              </p:cNvSpPr>
              <p:nvPr/>
            </p:nvSpPr>
            <p:spPr bwMode="auto">
              <a:xfrm>
                <a:off x="3808" y="3312"/>
                <a:ext cx="10" cy="6"/>
              </a:xfrm>
              <a:custGeom>
                <a:avLst/>
                <a:gdLst>
                  <a:gd name="T0" fmla="*/ 0 w 60"/>
                  <a:gd name="T1" fmla="*/ 0 h 36"/>
                  <a:gd name="T2" fmla="*/ 0 w 60"/>
                  <a:gd name="T3" fmla="*/ 0 h 36"/>
                  <a:gd name="T4" fmla="*/ 0 w 60"/>
                  <a:gd name="T5" fmla="*/ 0 h 36"/>
                  <a:gd name="T6" fmla="*/ 0 w 6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36"/>
                  <a:gd name="T14" fmla="*/ 60 w 6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36">
                    <a:moveTo>
                      <a:pt x="0" y="0"/>
                    </a:moveTo>
                    <a:lnTo>
                      <a:pt x="58" y="36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99" name="Line 962"/>
              <p:cNvSpPr>
                <a:spLocks noChangeShapeType="1"/>
              </p:cNvSpPr>
              <p:nvPr/>
            </p:nvSpPr>
            <p:spPr bwMode="auto">
              <a:xfrm flipV="1">
                <a:off x="3818" y="3317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0" name="Freeform 963"/>
              <p:cNvSpPr>
                <a:spLocks/>
              </p:cNvSpPr>
              <p:nvPr/>
            </p:nvSpPr>
            <p:spPr bwMode="auto">
              <a:xfrm>
                <a:off x="3798" y="3280"/>
                <a:ext cx="34" cy="37"/>
              </a:xfrm>
              <a:custGeom>
                <a:avLst/>
                <a:gdLst>
                  <a:gd name="T0" fmla="*/ 0 w 207"/>
                  <a:gd name="T1" fmla="*/ 1 h 225"/>
                  <a:gd name="T2" fmla="*/ 0 w 207"/>
                  <a:gd name="T3" fmla="*/ 1 h 225"/>
                  <a:gd name="T4" fmla="*/ 0 w 207"/>
                  <a:gd name="T5" fmla="*/ 1 h 225"/>
                  <a:gd name="T6" fmla="*/ 1 w 207"/>
                  <a:gd name="T7" fmla="*/ 0 h 225"/>
                  <a:gd name="T8" fmla="*/ 1 w 207"/>
                  <a:gd name="T9" fmla="*/ 0 h 225"/>
                  <a:gd name="T10" fmla="*/ 0 w 207"/>
                  <a:gd name="T11" fmla="*/ 0 h 225"/>
                  <a:gd name="T12" fmla="*/ 0 w 207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0" y="160"/>
                    </a:moveTo>
                    <a:lnTo>
                      <a:pt x="61" y="192"/>
                    </a:lnTo>
                    <a:lnTo>
                      <a:pt x="121" y="225"/>
                    </a:lnTo>
                    <a:lnTo>
                      <a:pt x="207" y="66"/>
                    </a:lnTo>
                    <a:lnTo>
                      <a:pt x="147" y="33"/>
                    </a:lnTo>
                    <a:lnTo>
                      <a:pt x="86" y="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1" name="Freeform 964"/>
              <p:cNvSpPr>
                <a:spLocks/>
              </p:cNvSpPr>
              <p:nvPr/>
            </p:nvSpPr>
            <p:spPr bwMode="auto">
              <a:xfrm>
                <a:off x="3798" y="3280"/>
                <a:ext cx="34" cy="37"/>
              </a:xfrm>
              <a:custGeom>
                <a:avLst/>
                <a:gdLst>
                  <a:gd name="T0" fmla="*/ 0 w 207"/>
                  <a:gd name="T1" fmla="*/ 1 h 225"/>
                  <a:gd name="T2" fmla="*/ 0 w 207"/>
                  <a:gd name="T3" fmla="*/ 1 h 225"/>
                  <a:gd name="T4" fmla="*/ 0 w 207"/>
                  <a:gd name="T5" fmla="*/ 1 h 225"/>
                  <a:gd name="T6" fmla="*/ 1 w 207"/>
                  <a:gd name="T7" fmla="*/ 0 h 225"/>
                  <a:gd name="T8" fmla="*/ 1 w 207"/>
                  <a:gd name="T9" fmla="*/ 0 h 225"/>
                  <a:gd name="T10" fmla="*/ 0 w 207"/>
                  <a:gd name="T11" fmla="*/ 0 h 225"/>
                  <a:gd name="T12" fmla="*/ 0 w 207"/>
                  <a:gd name="T13" fmla="*/ 1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"/>
                  <a:gd name="T22" fmla="*/ 0 h 225"/>
                  <a:gd name="T23" fmla="*/ 207 w 207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" h="225">
                    <a:moveTo>
                      <a:pt x="0" y="160"/>
                    </a:moveTo>
                    <a:lnTo>
                      <a:pt x="61" y="192"/>
                    </a:lnTo>
                    <a:lnTo>
                      <a:pt x="121" y="225"/>
                    </a:lnTo>
                    <a:lnTo>
                      <a:pt x="207" y="66"/>
                    </a:lnTo>
                    <a:lnTo>
                      <a:pt x="147" y="33"/>
                    </a:lnTo>
                    <a:lnTo>
                      <a:pt x="86" y="0"/>
                    </a:lnTo>
                    <a:lnTo>
                      <a:pt x="0" y="16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2" name="Freeform 965"/>
              <p:cNvSpPr>
                <a:spLocks/>
              </p:cNvSpPr>
              <p:nvPr/>
            </p:nvSpPr>
            <p:spPr bwMode="auto">
              <a:xfrm>
                <a:off x="3822" y="3285"/>
                <a:ext cx="11" cy="6"/>
              </a:xfrm>
              <a:custGeom>
                <a:avLst/>
                <a:gdLst>
                  <a:gd name="T0" fmla="*/ 0 w 62"/>
                  <a:gd name="T1" fmla="*/ 0 h 33"/>
                  <a:gd name="T2" fmla="*/ 0 w 62"/>
                  <a:gd name="T3" fmla="*/ 0 h 33"/>
                  <a:gd name="T4" fmla="*/ 0 w 62"/>
                  <a:gd name="T5" fmla="*/ 0 h 33"/>
                  <a:gd name="T6" fmla="*/ 0 w 6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33"/>
                  <a:gd name="T14" fmla="*/ 62 w 6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33">
                    <a:moveTo>
                      <a:pt x="0" y="0"/>
                    </a:moveTo>
                    <a:lnTo>
                      <a:pt x="60" y="33"/>
                    </a:lnTo>
                    <a:lnTo>
                      <a:pt x="62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3" name="Line 966"/>
              <p:cNvSpPr>
                <a:spLocks noChangeShapeType="1"/>
              </p:cNvSpPr>
              <p:nvPr/>
            </p:nvSpPr>
            <p:spPr bwMode="auto">
              <a:xfrm flipV="1">
                <a:off x="3832" y="329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4" name="Freeform 967"/>
              <p:cNvSpPr>
                <a:spLocks/>
              </p:cNvSpPr>
              <p:nvPr/>
            </p:nvSpPr>
            <p:spPr bwMode="auto">
              <a:xfrm>
                <a:off x="3812" y="3253"/>
                <a:ext cx="33" cy="37"/>
              </a:xfrm>
              <a:custGeom>
                <a:avLst/>
                <a:gdLst>
                  <a:gd name="T0" fmla="*/ 0 w 201"/>
                  <a:gd name="T1" fmla="*/ 1 h 222"/>
                  <a:gd name="T2" fmla="*/ 0 w 201"/>
                  <a:gd name="T3" fmla="*/ 1 h 222"/>
                  <a:gd name="T4" fmla="*/ 0 w 201"/>
                  <a:gd name="T5" fmla="*/ 1 h 222"/>
                  <a:gd name="T6" fmla="*/ 1 w 201"/>
                  <a:gd name="T7" fmla="*/ 0 h 222"/>
                  <a:gd name="T8" fmla="*/ 1 w 201"/>
                  <a:gd name="T9" fmla="*/ 0 h 222"/>
                  <a:gd name="T10" fmla="*/ 0 w 201"/>
                  <a:gd name="T11" fmla="*/ 0 h 222"/>
                  <a:gd name="T12" fmla="*/ 0 w 201"/>
                  <a:gd name="T13" fmla="*/ 1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2"/>
                  <a:gd name="T23" fmla="*/ 201 w 201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2">
                    <a:moveTo>
                      <a:pt x="0" y="164"/>
                    </a:moveTo>
                    <a:lnTo>
                      <a:pt x="63" y="193"/>
                    </a:lnTo>
                    <a:lnTo>
                      <a:pt x="125" y="222"/>
                    </a:lnTo>
                    <a:lnTo>
                      <a:pt x="201" y="57"/>
                    </a:lnTo>
                    <a:lnTo>
                      <a:pt x="138" y="28"/>
                    </a:lnTo>
                    <a:lnTo>
                      <a:pt x="76" y="0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5" name="Freeform 968"/>
              <p:cNvSpPr>
                <a:spLocks/>
              </p:cNvSpPr>
              <p:nvPr/>
            </p:nvSpPr>
            <p:spPr bwMode="auto">
              <a:xfrm>
                <a:off x="3812" y="3253"/>
                <a:ext cx="33" cy="37"/>
              </a:xfrm>
              <a:custGeom>
                <a:avLst/>
                <a:gdLst>
                  <a:gd name="T0" fmla="*/ 0 w 201"/>
                  <a:gd name="T1" fmla="*/ 1 h 222"/>
                  <a:gd name="T2" fmla="*/ 0 w 201"/>
                  <a:gd name="T3" fmla="*/ 1 h 222"/>
                  <a:gd name="T4" fmla="*/ 0 w 201"/>
                  <a:gd name="T5" fmla="*/ 1 h 222"/>
                  <a:gd name="T6" fmla="*/ 1 w 201"/>
                  <a:gd name="T7" fmla="*/ 0 h 222"/>
                  <a:gd name="T8" fmla="*/ 1 w 201"/>
                  <a:gd name="T9" fmla="*/ 0 h 222"/>
                  <a:gd name="T10" fmla="*/ 0 w 201"/>
                  <a:gd name="T11" fmla="*/ 0 h 222"/>
                  <a:gd name="T12" fmla="*/ 0 w 201"/>
                  <a:gd name="T13" fmla="*/ 1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"/>
                  <a:gd name="T22" fmla="*/ 0 h 222"/>
                  <a:gd name="T23" fmla="*/ 201 w 201"/>
                  <a:gd name="T24" fmla="*/ 222 h 2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" h="222">
                    <a:moveTo>
                      <a:pt x="0" y="164"/>
                    </a:moveTo>
                    <a:lnTo>
                      <a:pt x="63" y="193"/>
                    </a:lnTo>
                    <a:lnTo>
                      <a:pt x="125" y="222"/>
                    </a:lnTo>
                    <a:lnTo>
                      <a:pt x="201" y="57"/>
                    </a:lnTo>
                    <a:lnTo>
                      <a:pt x="138" y="28"/>
                    </a:lnTo>
                    <a:lnTo>
                      <a:pt x="76" y="0"/>
                    </a:lnTo>
                    <a:lnTo>
                      <a:pt x="0" y="16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6" name="Freeform 969"/>
              <p:cNvSpPr>
                <a:spLocks/>
              </p:cNvSpPr>
              <p:nvPr/>
            </p:nvSpPr>
            <p:spPr bwMode="auto">
              <a:xfrm>
                <a:off x="3835" y="3258"/>
                <a:ext cx="11" cy="5"/>
              </a:xfrm>
              <a:custGeom>
                <a:avLst/>
                <a:gdLst>
                  <a:gd name="T0" fmla="*/ 0 w 64"/>
                  <a:gd name="T1" fmla="*/ 0 h 29"/>
                  <a:gd name="T2" fmla="*/ 0 w 64"/>
                  <a:gd name="T3" fmla="*/ 0 h 29"/>
                  <a:gd name="T4" fmla="*/ 0 w 64"/>
                  <a:gd name="T5" fmla="*/ 0 h 29"/>
                  <a:gd name="T6" fmla="*/ 0 w 6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29"/>
                  <a:gd name="T14" fmla="*/ 64 w 6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29">
                    <a:moveTo>
                      <a:pt x="0" y="0"/>
                    </a:moveTo>
                    <a:lnTo>
                      <a:pt x="63" y="29"/>
                    </a:lnTo>
                    <a:lnTo>
                      <a:pt x="64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7" name="Line 970"/>
              <p:cNvSpPr>
                <a:spLocks noChangeShapeType="1"/>
              </p:cNvSpPr>
              <p:nvPr/>
            </p:nvSpPr>
            <p:spPr bwMode="auto">
              <a:xfrm flipV="1">
                <a:off x="3845" y="32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8" name="Freeform 971"/>
              <p:cNvSpPr>
                <a:spLocks/>
              </p:cNvSpPr>
              <p:nvPr/>
            </p:nvSpPr>
            <p:spPr bwMode="auto">
              <a:xfrm>
                <a:off x="3824" y="3226"/>
                <a:ext cx="33" cy="36"/>
              </a:xfrm>
              <a:custGeom>
                <a:avLst/>
                <a:gdLst>
                  <a:gd name="T0" fmla="*/ 0 w 194"/>
                  <a:gd name="T1" fmla="*/ 1 h 219"/>
                  <a:gd name="T2" fmla="*/ 0 w 194"/>
                  <a:gd name="T3" fmla="*/ 1 h 219"/>
                  <a:gd name="T4" fmla="*/ 1 w 194"/>
                  <a:gd name="T5" fmla="*/ 1 h 219"/>
                  <a:gd name="T6" fmla="*/ 1 w 194"/>
                  <a:gd name="T7" fmla="*/ 0 h 219"/>
                  <a:gd name="T8" fmla="*/ 1 w 194"/>
                  <a:gd name="T9" fmla="*/ 0 h 219"/>
                  <a:gd name="T10" fmla="*/ 0 w 194"/>
                  <a:gd name="T11" fmla="*/ 0 h 219"/>
                  <a:gd name="T12" fmla="*/ 0 w 194"/>
                  <a:gd name="T13" fmla="*/ 1 h 2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19"/>
                  <a:gd name="T23" fmla="*/ 194 w 194"/>
                  <a:gd name="T24" fmla="*/ 219 h 2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19">
                    <a:moveTo>
                      <a:pt x="0" y="168"/>
                    </a:moveTo>
                    <a:lnTo>
                      <a:pt x="63" y="193"/>
                    </a:lnTo>
                    <a:lnTo>
                      <a:pt x="127" y="219"/>
                    </a:lnTo>
                    <a:lnTo>
                      <a:pt x="194" y="51"/>
                    </a:lnTo>
                    <a:lnTo>
                      <a:pt x="131" y="26"/>
                    </a:lnTo>
                    <a:lnTo>
                      <a:pt x="67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09" name="Freeform 972"/>
              <p:cNvSpPr>
                <a:spLocks/>
              </p:cNvSpPr>
              <p:nvPr/>
            </p:nvSpPr>
            <p:spPr bwMode="auto">
              <a:xfrm>
                <a:off x="3824" y="3226"/>
                <a:ext cx="33" cy="36"/>
              </a:xfrm>
              <a:custGeom>
                <a:avLst/>
                <a:gdLst>
                  <a:gd name="T0" fmla="*/ 0 w 194"/>
                  <a:gd name="T1" fmla="*/ 1 h 219"/>
                  <a:gd name="T2" fmla="*/ 0 w 194"/>
                  <a:gd name="T3" fmla="*/ 1 h 219"/>
                  <a:gd name="T4" fmla="*/ 1 w 194"/>
                  <a:gd name="T5" fmla="*/ 1 h 219"/>
                  <a:gd name="T6" fmla="*/ 1 w 194"/>
                  <a:gd name="T7" fmla="*/ 0 h 219"/>
                  <a:gd name="T8" fmla="*/ 1 w 194"/>
                  <a:gd name="T9" fmla="*/ 0 h 219"/>
                  <a:gd name="T10" fmla="*/ 0 w 194"/>
                  <a:gd name="T11" fmla="*/ 0 h 219"/>
                  <a:gd name="T12" fmla="*/ 0 w 194"/>
                  <a:gd name="T13" fmla="*/ 1 h 2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4"/>
                  <a:gd name="T22" fmla="*/ 0 h 219"/>
                  <a:gd name="T23" fmla="*/ 194 w 194"/>
                  <a:gd name="T24" fmla="*/ 219 h 2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4" h="219">
                    <a:moveTo>
                      <a:pt x="0" y="168"/>
                    </a:moveTo>
                    <a:lnTo>
                      <a:pt x="63" y="193"/>
                    </a:lnTo>
                    <a:lnTo>
                      <a:pt x="127" y="219"/>
                    </a:lnTo>
                    <a:lnTo>
                      <a:pt x="194" y="51"/>
                    </a:lnTo>
                    <a:lnTo>
                      <a:pt x="131" y="26"/>
                    </a:lnTo>
                    <a:lnTo>
                      <a:pt x="67" y="0"/>
                    </a:lnTo>
                    <a:lnTo>
                      <a:pt x="0" y="16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0" name="Freeform 973"/>
              <p:cNvSpPr>
                <a:spLocks/>
              </p:cNvSpPr>
              <p:nvPr/>
            </p:nvSpPr>
            <p:spPr bwMode="auto">
              <a:xfrm>
                <a:off x="3846" y="3230"/>
                <a:ext cx="11" cy="4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0 h 25"/>
                  <a:gd name="T4" fmla="*/ 0 w 65"/>
                  <a:gd name="T5" fmla="*/ 0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3" y="25"/>
                    </a:lnTo>
                    <a:lnTo>
                      <a:pt x="6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1" name="Line 974"/>
              <p:cNvSpPr>
                <a:spLocks noChangeShapeType="1"/>
              </p:cNvSpPr>
              <p:nvPr/>
            </p:nvSpPr>
            <p:spPr bwMode="auto">
              <a:xfrm flipV="1">
                <a:off x="3857" y="323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2" name="Freeform 975"/>
              <p:cNvSpPr>
                <a:spLocks/>
              </p:cNvSpPr>
              <p:nvPr/>
            </p:nvSpPr>
            <p:spPr bwMode="auto">
              <a:xfrm>
                <a:off x="3835" y="3198"/>
                <a:ext cx="32" cy="36"/>
              </a:xfrm>
              <a:custGeom>
                <a:avLst/>
                <a:gdLst>
                  <a:gd name="T0" fmla="*/ 0 w 187"/>
                  <a:gd name="T1" fmla="*/ 1 h 215"/>
                  <a:gd name="T2" fmla="*/ 0 w 187"/>
                  <a:gd name="T3" fmla="*/ 1 h 215"/>
                  <a:gd name="T4" fmla="*/ 1 w 187"/>
                  <a:gd name="T5" fmla="*/ 1 h 215"/>
                  <a:gd name="T6" fmla="*/ 1 w 187"/>
                  <a:gd name="T7" fmla="*/ 0 h 215"/>
                  <a:gd name="T8" fmla="*/ 1 w 187"/>
                  <a:gd name="T9" fmla="*/ 0 h 215"/>
                  <a:gd name="T10" fmla="*/ 0 w 187"/>
                  <a:gd name="T11" fmla="*/ 0 h 215"/>
                  <a:gd name="T12" fmla="*/ 0 w 187"/>
                  <a:gd name="T13" fmla="*/ 1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215"/>
                  <a:gd name="T23" fmla="*/ 187 w 187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215">
                    <a:moveTo>
                      <a:pt x="0" y="172"/>
                    </a:moveTo>
                    <a:lnTo>
                      <a:pt x="66" y="194"/>
                    </a:lnTo>
                    <a:lnTo>
                      <a:pt x="131" y="215"/>
                    </a:lnTo>
                    <a:lnTo>
                      <a:pt x="187" y="43"/>
                    </a:lnTo>
                    <a:lnTo>
                      <a:pt x="122" y="22"/>
                    </a:lnTo>
                    <a:lnTo>
                      <a:pt x="57" y="0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3" name="Freeform 976"/>
              <p:cNvSpPr>
                <a:spLocks/>
              </p:cNvSpPr>
              <p:nvPr/>
            </p:nvSpPr>
            <p:spPr bwMode="auto">
              <a:xfrm>
                <a:off x="3835" y="3198"/>
                <a:ext cx="32" cy="36"/>
              </a:xfrm>
              <a:custGeom>
                <a:avLst/>
                <a:gdLst>
                  <a:gd name="T0" fmla="*/ 0 w 187"/>
                  <a:gd name="T1" fmla="*/ 1 h 215"/>
                  <a:gd name="T2" fmla="*/ 0 w 187"/>
                  <a:gd name="T3" fmla="*/ 1 h 215"/>
                  <a:gd name="T4" fmla="*/ 1 w 187"/>
                  <a:gd name="T5" fmla="*/ 1 h 215"/>
                  <a:gd name="T6" fmla="*/ 1 w 187"/>
                  <a:gd name="T7" fmla="*/ 0 h 215"/>
                  <a:gd name="T8" fmla="*/ 1 w 187"/>
                  <a:gd name="T9" fmla="*/ 0 h 215"/>
                  <a:gd name="T10" fmla="*/ 0 w 187"/>
                  <a:gd name="T11" fmla="*/ 0 h 215"/>
                  <a:gd name="T12" fmla="*/ 0 w 187"/>
                  <a:gd name="T13" fmla="*/ 1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215"/>
                  <a:gd name="T23" fmla="*/ 187 w 187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215">
                    <a:moveTo>
                      <a:pt x="0" y="172"/>
                    </a:moveTo>
                    <a:lnTo>
                      <a:pt x="66" y="194"/>
                    </a:lnTo>
                    <a:lnTo>
                      <a:pt x="131" y="215"/>
                    </a:lnTo>
                    <a:lnTo>
                      <a:pt x="187" y="43"/>
                    </a:lnTo>
                    <a:lnTo>
                      <a:pt x="122" y="22"/>
                    </a:lnTo>
                    <a:lnTo>
                      <a:pt x="57" y="0"/>
                    </a:lnTo>
                    <a:lnTo>
                      <a:pt x="0" y="17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4" name="Freeform 977"/>
              <p:cNvSpPr>
                <a:spLocks/>
              </p:cNvSpPr>
              <p:nvPr/>
            </p:nvSpPr>
            <p:spPr bwMode="auto">
              <a:xfrm>
                <a:off x="3856" y="3201"/>
                <a:ext cx="11" cy="4"/>
              </a:xfrm>
              <a:custGeom>
                <a:avLst/>
                <a:gdLst>
                  <a:gd name="T0" fmla="*/ 0 w 66"/>
                  <a:gd name="T1" fmla="*/ 0 h 21"/>
                  <a:gd name="T2" fmla="*/ 0 w 66"/>
                  <a:gd name="T3" fmla="*/ 0 h 21"/>
                  <a:gd name="T4" fmla="*/ 0 w 66"/>
                  <a:gd name="T5" fmla="*/ 0 h 21"/>
                  <a:gd name="T6" fmla="*/ 0 w 66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"/>
                  <a:gd name="T14" fmla="*/ 66 w 66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">
                    <a:moveTo>
                      <a:pt x="0" y="0"/>
                    </a:moveTo>
                    <a:lnTo>
                      <a:pt x="65" y="21"/>
                    </a:lnTo>
                    <a:lnTo>
                      <a:pt x="6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5" name="Line 978"/>
              <p:cNvSpPr>
                <a:spLocks noChangeShapeType="1"/>
              </p:cNvSpPr>
              <p:nvPr/>
            </p:nvSpPr>
            <p:spPr bwMode="auto">
              <a:xfrm flipV="1">
                <a:off x="3867" y="320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6" name="Freeform 979"/>
              <p:cNvSpPr>
                <a:spLocks/>
              </p:cNvSpPr>
              <p:nvPr/>
            </p:nvSpPr>
            <p:spPr bwMode="auto">
              <a:xfrm>
                <a:off x="3845" y="3169"/>
                <a:ext cx="30" cy="35"/>
              </a:xfrm>
              <a:custGeom>
                <a:avLst/>
                <a:gdLst>
                  <a:gd name="T0" fmla="*/ 0 w 180"/>
                  <a:gd name="T1" fmla="*/ 1 h 210"/>
                  <a:gd name="T2" fmla="*/ 0 w 180"/>
                  <a:gd name="T3" fmla="*/ 1 h 210"/>
                  <a:gd name="T4" fmla="*/ 1 w 180"/>
                  <a:gd name="T5" fmla="*/ 1 h 210"/>
                  <a:gd name="T6" fmla="*/ 1 w 180"/>
                  <a:gd name="T7" fmla="*/ 0 h 210"/>
                  <a:gd name="T8" fmla="*/ 0 w 180"/>
                  <a:gd name="T9" fmla="*/ 0 h 210"/>
                  <a:gd name="T10" fmla="*/ 0 w 180"/>
                  <a:gd name="T11" fmla="*/ 0 h 210"/>
                  <a:gd name="T12" fmla="*/ 0 w 180"/>
                  <a:gd name="T13" fmla="*/ 1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10"/>
                  <a:gd name="T23" fmla="*/ 180 w 180"/>
                  <a:gd name="T24" fmla="*/ 210 h 2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10">
                    <a:moveTo>
                      <a:pt x="0" y="175"/>
                    </a:moveTo>
                    <a:lnTo>
                      <a:pt x="66" y="193"/>
                    </a:lnTo>
                    <a:lnTo>
                      <a:pt x="132" y="210"/>
                    </a:lnTo>
                    <a:lnTo>
                      <a:pt x="180" y="35"/>
                    </a:lnTo>
                    <a:lnTo>
                      <a:pt x="113" y="18"/>
                    </a:lnTo>
                    <a:lnTo>
                      <a:pt x="47" y="0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7" name="Freeform 980"/>
              <p:cNvSpPr>
                <a:spLocks/>
              </p:cNvSpPr>
              <p:nvPr/>
            </p:nvSpPr>
            <p:spPr bwMode="auto">
              <a:xfrm>
                <a:off x="3845" y="3169"/>
                <a:ext cx="30" cy="35"/>
              </a:xfrm>
              <a:custGeom>
                <a:avLst/>
                <a:gdLst>
                  <a:gd name="T0" fmla="*/ 0 w 180"/>
                  <a:gd name="T1" fmla="*/ 1 h 210"/>
                  <a:gd name="T2" fmla="*/ 0 w 180"/>
                  <a:gd name="T3" fmla="*/ 1 h 210"/>
                  <a:gd name="T4" fmla="*/ 1 w 180"/>
                  <a:gd name="T5" fmla="*/ 1 h 210"/>
                  <a:gd name="T6" fmla="*/ 1 w 180"/>
                  <a:gd name="T7" fmla="*/ 0 h 210"/>
                  <a:gd name="T8" fmla="*/ 0 w 180"/>
                  <a:gd name="T9" fmla="*/ 0 h 210"/>
                  <a:gd name="T10" fmla="*/ 0 w 180"/>
                  <a:gd name="T11" fmla="*/ 0 h 210"/>
                  <a:gd name="T12" fmla="*/ 0 w 180"/>
                  <a:gd name="T13" fmla="*/ 1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10"/>
                  <a:gd name="T23" fmla="*/ 180 w 180"/>
                  <a:gd name="T24" fmla="*/ 210 h 2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10">
                    <a:moveTo>
                      <a:pt x="0" y="175"/>
                    </a:moveTo>
                    <a:lnTo>
                      <a:pt x="66" y="193"/>
                    </a:lnTo>
                    <a:lnTo>
                      <a:pt x="132" y="210"/>
                    </a:lnTo>
                    <a:lnTo>
                      <a:pt x="180" y="35"/>
                    </a:lnTo>
                    <a:lnTo>
                      <a:pt x="113" y="18"/>
                    </a:lnTo>
                    <a:lnTo>
                      <a:pt x="47" y="0"/>
                    </a:lnTo>
                    <a:lnTo>
                      <a:pt x="0" y="17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8" name="Freeform 981"/>
              <p:cNvSpPr>
                <a:spLocks/>
              </p:cNvSpPr>
              <p:nvPr/>
            </p:nvSpPr>
            <p:spPr bwMode="auto">
              <a:xfrm>
                <a:off x="3864" y="3172"/>
                <a:ext cx="11" cy="3"/>
              </a:xfrm>
              <a:custGeom>
                <a:avLst/>
                <a:gdLst>
                  <a:gd name="T0" fmla="*/ 0 w 68"/>
                  <a:gd name="T1" fmla="*/ 0 h 17"/>
                  <a:gd name="T2" fmla="*/ 0 w 68"/>
                  <a:gd name="T3" fmla="*/ 0 h 17"/>
                  <a:gd name="T4" fmla="*/ 0 w 68"/>
                  <a:gd name="T5" fmla="*/ 0 h 17"/>
                  <a:gd name="T6" fmla="*/ 0 w 6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"/>
                  <a:gd name="T14" fmla="*/ 68 w 6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">
                    <a:moveTo>
                      <a:pt x="0" y="0"/>
                    </a:moveTo>
                    <a:lnTo>
                      <a:pt x="67" y="17"/>
                    </a:lnTo>
                    <a:lnTo>
                      <a:pt x="68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19" name="Line 982"/>
              <p:cNvSpPr>
                <a:spLocks noChangeShapeType="1"/>
              </p:cNvSpPr>
              <p:nvPr/>
            </p:nvSpPr>
            <p:spPr bwMode="auto">
              <a:xfrm flipV="1">
                <a:off x="3875" y="31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0" name="Freeform 983"/>
              <p:cNvSpPr>
                <a:spLocks/>
              </p:cNvSpPr>
              <p:nvPr/>
            </p:nvSpPr>
            <p:spPr bwMode="auto">
              <a:xfrm>
                <a:off x="3852" y="3140"/>
                <a:ext cx="29" cy="35"/>
              </a:xfrm>
              <a:custGeom>
                <a:avLst/>
                <a:gdLst>
                  <a:gd name="T0" fmla="*/ 0 w 171"/>
                  <a:gd name="T1" fmla="*/ 1 h 206"/>
                  <a:gd name="T2" fmla="*/ 0 w 171"/>
                  <a:gd name="T3" fmla="*/ 1 h 206"/>
                  <a:gd name="T4" fmla="*/ 1 w 171"/>
                  <a:gd name="T5" fmla="*/ 1 h 206"/>
                  <a:gd name="T6" fmla="*/ 1 w 171"/>
                  <a:gd name="T7" fmla="*/ 0 h 206"/>
                  <a:gd name="T8" fmla="*/ 1 w 171"/>
                  <a:gd name="T9" fmla="*/ 0 h 206"/>
                  <a:gd name="T10" fmla="*/ 0 w 171"/>
                  <a:gd name="T11" fmla="*/ 0 h 206"/>
                  <a:gd name="T12" fmla="*/ 0 w 171"/>
                  <a:gd name="T13" fmla="*/ 1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206"/>
                  <a:gd name="T23" fmla="*/ 171 w 171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206">
                    <a:moveTo>
                      <a:pt x="0" y="178"/>
                    </a:moveTo>
                    <a:lnTo>
                      <a:pt x="67" y="192"/>
                    </a:lnTo>
                    <a:lnTo>
                      <a:pt x="135" y="206"/>
                    </a:lnTo>
                    <a:lnTo>
                      <a:pt x="171" y="28"/>
                    </a:lnTo>
                    <a:lnTo>
                      <a:pt x="104" y="14"/>
                    </a:lnTo>
                    <a:lnTo>
                      <a:pt x="36" y="0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1" name="Freeform 984"/>
              <p:cNvSpPr>
                <a:spLocks/>
              </p:cNvSpPr>
              <p:nvPr/>
            </p:nvSpPr>
            <p:spPr bwMode="auto">
              <a:xfrm>
                <a:off x="3852" y="3140"/>
                <a:ext cx="29" cy="35"/>
              </a:xfrm>
              <a:custGeom>
                <a:avLst/>
                <a:gdLst>
                  <a:gd name="T0" fmla="*/ 0 w 171"/>
                  <a:gd name="T1" fmla="*/ 1 h 206"/>
                  <a:gd name="T2" fmla="*/ 0 w 171"/>
                  <a:gd name="T3" fmla="*/ 1 h 206"/>
                  <a:gd name="T4" fmla="*/ 1 w 171"/>
                  <a:gd name="T5" fmla="*/ 1 h 206"/>
                  <a:gd name="T6" fmla="*/ 1 w 171"/>
                  <a:gd name="T7" fmla="*/ 0 h 206"/>
                  <a:gd name="T8" fmla="*/ 1 w 171"/>
                  <a:gd name="T9" fmla="*/ 0 h 206"/>
                  <a:gd name="T10" fmla="*/ 0 w 171"/>
                  <a:gd name="T11" fmla="*/ 0 h 206"/>
                  <a:gd name="T12" fmla="*/ 0 w 171"/>
                  <a:gd name="T13" fmla="*/ 1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206"/>
                  <a:gd name="T23" fmla="*/ 171 w 171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206">
                    <a:moveTo>
                      <a:pt x="0" y="178"/>
                    </a:moveTo>
                    <a:lnTo>
                      <a:pt x="67" y="192"/>
                    </a:lnTo>
                    <a:lnTo>
                      <a:pt x="135" y="206"/>
                    </a:lnTo>
                    <a:lnTo>
                      <a:pt x="171" y="28"/>
                    </a:lnTo>
                    <a:lnTo>
                      <a:pt x="104" y="14"/>
                    </a:lnTo>
                    <a:lnTo>
                      <a:pt x="36" y="0"/>
                    </a:lnTo>
                    <a:lnTo>
                      <a:pt x="0" y="17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2" name="Freeform 985"/>
              <p:cNvSpPr>
                <a:spLocks/>
              </p:cNvSpPr>
              <p:nvPr/>
            </p:nvSpPr>
            <p:spPr bwMode="auto">
              <a:xfrm>
                <a:off x="3870" y="3142"/>
                <a:ext cx="11" cy="3"/>
              </a:xfrm>
              <a:custGeom>
                <a:avLst/>
                <a:gdLst>
                  <a:gd name="T0" fmla="*/ 0 w 67"/>
                  <a:gd name="T1" fmla="*/ 0 h 14"/>
                  <a:gd name="T2" fmla="*/ 0 w 67"/>
                  <a:gd name="T3" fmla="*/ 0 h 14"/>
                  <a:gd name="T4" fmla="*/ 0 w 67"/>
                  <a:gd name="T5" fmla="*/ 0 h 14"/>
                  <a:gd name="T6" fmla="*/ 0 w 67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14"/>
                  <a:gd name="T14" fmla="*/ 67 w 67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14">
                    <a:moveTo>
                      <a:pt x="0" y="0"/>
                    </a:moveTo>
                    <a:lnTo>
                      <a:pt x="67" y="14"/>
                    </a:lnTo>
                    <a:lnTo>
                      <a:pt x="67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3" name="Line 986"/>
              <p:cNvSpPr>
                <a:spLocks noChangeShapeType="1"/>
              </p:cNvSpPr>
              <p:nvPr/>
            </p:nvSpPr>
            <p:spPr bwMode="auto">
              <a:xfrm flipV="1">
                <a:off x="3881" y="31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4" name="Freeform 987"/>
              <p:cNvSpPr>
                <a:spLocks/>
              </p:cNvSpPr>
              <p:nvPr/>
            </p:nvSpPr>
            <p:spPr bwMode="auto">
              <a:xfrm>
                <a:off x="3858" y="3111"/>
                <a:ext cx="27" cy="33"/>
              </a:xfrm>
              <a:custGeom>
                <a:avLst/>
                <a:gdLst>
                  <a:gd name="T0" fmla="*/ 0 w 161"/>
                  <a:gd name="T1" fmla="*/ 1 h 197"/>
                  <a:gd name="T2" fmla="*/ 0 w 161"/>
                  <a:gd name="T3" fmla="*/ 1 h 197"/>
                  <a:gd name="T4" fmla="*/ 1 w 161"/>
                  <a:gd name="T5" fmla="*/ 1 h 197"/>
                  <a:gd name="T6" fmla="*/ 1 w 161"/>
                  <a:gd name="T7" fmla="*/ 0 h 197"/>
                  <a:gd name="T8" fmla="*/ 1 w 161"/>
                  <a:gd name="T9" fmla="*/ 0 h 197"/>
                  <a:gd name="T10" fmla="*/ 0 w 161"/>
                  <a:gd name="T11" fmla="*/ 0 h 197"/>
                  <a:gd name="T12" fmla="*/ 0 w 161"/>
                  <a:gd name="T13" fmla="*/ 1 h 1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7"/>
                  <a:gd name="T23" fmla="*/ 161 w 161"/>
                  <a:gd name="T24" fmla="*/ 197 h 1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7">
                    <a:moveTo>
                      <a:pt x="0" y="179"/>
                    </a:moveTo>
                    <a:lnTo>
                      <a:pt x="68" y="188"/>
                    </a:lnTo>
                    <a:lnTo>
                      <a:pt x="135" y="197"/>
                    </a:lnTo>
                    <a:lnTo>
                      <a:pt x="161" y="18"/>
                    </a:lnTo>
                    <a:lnTo>
                      <a:pt x="93" y="9"/>
                    </a:lnTo>
                    <a:lnTo>
                      <a:pt x="26" y="0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5" name="Freeform 988"/>
              <p:cNvSpPr>
                <a:spLocks/>
              </p:cNvSpPr>
              <p:nvPr/>
            </p:nvSpPr>
            <p:spPr bwMode="auto">
              <a:xfrm>
                <a:off x="3858" y="3111"/>
                <a:ext cx="27" cy="33"/>
              </a:xfrm>
              <a:custGeom>
                <a:avLst/>
                <a:gdLst>
                  <a:gd name="T0" fmla="*/ 0 w 161"/>
                  <a:gd name="T1" fmla="*/ 1 h 197"/>
                  <a:gd name="T2" fmla="*/ 0 w 161"/>
                  <a:gd name="T3" fmla="*/ 1 h 197"/>
                  <a:gd name="T4" fmla="*/ 1 w 161"/>
                  <a:gd name="T5" fmla="*/ 1 h 197"/>
                  <a:gd name="T6" fmla="*/ 1 w 161"/>
                  <a:gd name="T7" fmla="*/ 0 h 197"/>
                  <a:gd name="T8" fmla="*/ 1 w 161"/>
                  <a:gd name="T9" fmla="*/ 0 h 197"/>
                  <a:gd name="T10" fmla="*/ 0 w 161"/>
                  <a:gd name="T11" fmla="*/ 0 h 197"/>
                  <a:gd name="T12" fmla="*/ 0 w 161"/>
                  <a:gd name="T13" fmla="*/ 1 h 1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97"/>
                  <a:gd name="T23" fmla="*/ 161 w 161"/>
                  <a:gd name="T24" fmla="*/ 197 h 1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97">
                    <a:moveTo>
                      <a:pt x="0" y="179"/>
                    </a:moveTo>
                    <a:lnTo>
                      <a:pt x="68" y="188"/>
                    </a:lnTo>
                    <a:lnTo>
                      <a:pt x="135" y="197"/>
                    </a:lnTo>
                    <a:lnTo>
                      <a:pt x="161" y="18"/>
                    </a:lnTo>
                    <a:lnTo>
                      <a:pt x="93" y="9"/>
                    </a:lnTo>
                    <a:lnTo>
                      <a:pt x="26" y="0"/>
                    </a:lnTo>
                    <a:lnTo>
                      <a:pt x="0" y="17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6" name="Freeform 989"/>
              <p:cNvSpPr>
                <a:spLocks/>
              </p:cNvSpPr>
              <p:nvPr/>
            </p:nvSpPr>
            <p:spPr bwMode="auto">
              <a:xfrm>
                <a:off x="3874" y="3113"/>
                <a:ext cx="11" cy="1"/>
              </a:xfrm>
              <a:custGeom>
                <a:avLst/>
                <a:gdLst>
                  <a:gd name="T0" fmla="*/ 0 w 69"/>
                  <a:gd name="T1" fmla="*/ 0 h 9"/>
                  <a:gd name="T2" fmla="*/ 0 w 69"/>
                  <a:gd name="T3" fmla="*/ 0 h 9"/>
                  <a:gd name="T4" fmla="*/ 0 w 69"/>
                  <a:gd name="T5" fmla="*/ 0 h 9"/>
                  <a:gd name="T6" fmla="*/ 0 w 6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"/>
                  <a:gd name="T14" fmla="*/ 69 w 6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">
                    <a:moveTo>
                      <a:pt x="0" y="0"/>
                    </a:moveTo>
                    <a:lnTo>
                      <a:pt x="68" y="9"/>
                    </a:lnTo>
                    <a:lnTo>
                      <a:pt x="6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7" name="Line 990"/>
              <p:cNvSpPr>
                <a:spLocks noChangeShapeType="1"/>
              </p:cNvSpPr>
              <p:nvPr/>
            </p:nvSpPr>
            <p:spPr bwMode="auto">
              <a:xfrm flipV="1">
                <a:off x="3885" y="31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8" name="Freeform 991"/>
              <p:cNvSpPr>
                <a:spLocks/>
              </p:cNvSpPr>
              <p:nvPr/>
            </p:nvSpPr>
            <p:spPr bwMode="auto">
              <a:xfrm>
                <a:off x="3862" y="3082"/>
                <a:ext cx="26" cy="32"/>
              </a:xfrm>
              <a:custGeom>
                <a:avLst/>
                <a:gdLst>
                  <a:gd name="T0" fmla="*/ 0 w 153"/>
                  <a:gd name="T1" fmla="*/ 1 h 192"/>
                  <a:gd name="T2" fmla="*/ 0 w 153"/>
                  <a:gd name="T3" fmla="*/ 1 h 192"/>
                  <a:gd name="T4" fmla="*/ 1 w 153"/>
                  <a:gd name="T5" fmla="*/ 1 h 192"/>
                  <a:gd name="T6" fmla="*/ 1 w 153"/>
                  <a:gd name="T7" fmla="*/ 0 h 192"/>
                  <a:gd name="T8" fmla="*/ 0 w 153"/>
                  <a:gd name="T9" fmla="*/ 0 h 192"/>
                  <a:gd name="T10" fmla="*/ 0 w 153"/>
                  <a:gd name="T11" fmla="*/ 0 h 192"/>
                  <a:gd name="T12" fmla="*/ 0 w 153"/>
                  <a:gd name="T13" fmla="*/ 1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92"/>
                  <a:gd name="T23" fmla="*/ 153 w 153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92">
                    <a:moveTo>
                      <a:pt x="0" y="180"/>
                    </a:moveTo>
                    <a:lnTo>
                      <a:pt x="68" y="186"/>
                    </a:lnTo>
                    <a:lnTo>
                      <a:pt x="137" y="192"/>
                    </a:lnTo>
                    <a:lnTo>
                      <a:pt x="153" y="12"/>
                    </a:lnTo>
                    <a:lnTo>
                      <a:pt x="85" y="6"/>
                    </a:lnTo>
                    <a:lnTo>
                      <a:pt x="16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29" name="Freeform 992"/>
              <p:cNvSpPr>
                <a:spLocks/>
              </p:cNvSpPr>
              <p:nvPr/>
            </p:nvSpPr>
            <p:spPr bwMode="auto">
              <a:xfrm>
                <a:off x="3862" y="3082"/>
                <a:ext cx="26" cy="32"/>
              </a:xfrm>
              <a:custGeom>
                <a:avLst/>
                <a:gdLst>
                  <a:gd name="T0" fmla="*/ 0 w 153"/>
                  <a:gd name="T1" fmla="*/ 1 h 192"/>
                  <a:gd name="T2" fmla="*/ 0 w 153"/>
                  <a:gd name="T3" fmla="*/ 1 h 192"/>
                  <a:gd name="T4" fmla="*/ 1 w 153"/>
                  <a:gd name="T5" fmla="*/ 1 h 192"/>
                  <a:gd name="T6" fmla="*/ 1 w 153"/>
                  <a:gd name="T7" fmla="*/ 0 h 192"/>
                  <a:gd name="T8" fmla="*/ 0 w 153"/>
                  <a:gd name="T9" fmla="*/ 0 h 192"/>
                  <a:gd name="T10" fmla="*/ 0 w 153"/>
                  <a:gd name="T11" fmla="*/ 0 h 192"/>
                  <a:gd name="T12" fmla="*/ 0 w 153"/>
                  <a:gd name="T13" fmla="*/ 1 h 1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92"/>
                  <a:gd name="T23" fmla="*/ 153 w 153"/>
                  <a:gd name="T24" fmla="*/ 192 h 1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92">
                    <a:moveTo>
                      <a:pt x="0" y="180"/>
                    </a:moveTo>
                    <a:lnTo>
                      <a:pt x="68" y="186"/>
                    </a:lnTo>
                    <a:lnTo>
                      <a:pt x="137" y="192"/>
                    </a:lnTo>
                    <a:lnTo>
                      <a:pt x="153" y="12"/>
                    </a:lnTo>
                    <a:lnTo>
                      <a:pt x="85" y="6"/>
                    </a:lnTo>
                    <a:lnTo>
                      <a:pt x="16" y="0"/>
                    </a:lnTo>
                    <a:lnTo>
                      <a:pt x="0" y="18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0" name="Freeform 993"/>
              <p:cNvSpPr>
                <a:spLocks/>
              </p:cNvSpPr>
              <p:nvPr/>
            </p:nvSpPr>
            <p:spPr bwMode="auto">
              <a:xfrm>
                <a:off x="3877" y="3083"/>
                <a:ext cx="11" cy="1"/>
              </a:xfrm>
              <a:custGeom>
                <a:avLst/>
                <a:gdLst>
                  <a:gd name="T0" fmla="*/ 0 w 68"/>
                  <a:gd name="T1" fmla="*/ 0 h 6"/>
                  <a:gd name="T2" fmla="*/ 0 w 68"/>
                  <a:gd name="T3" fmla="*/ 0 h 6"/>
                  <a:gd name="T4" fmla="*/ 0 w 68"/>
                  <a:gd name="T5" fmla="*/ 0 h 6"/>
                  <a:gd name="T6" fmla="*/ 0 w 68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6"/>
                  <a:gd name="T14" fmla="*/ 68 w 68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6">
                    <a:moveTo>
                      <a:pt x="0" y="0"/>
                    </a:moveTo>
                    <a:lnTo>
                      <a:pt x="68" y="6"/>
                    </a:lnTo>
                    <a:lnTo>
                      <a:pt x="68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1" name="Line 994"/>
              <p:cNvSpPr>
                <a:spLocks noChangeShapeType="1"/>
              </p:cNvSpPr>
              <p:nvPr/>
            </p:nvSpPr>
            <p:spPr bwMode="auto">
              <a:xfrm flipV="1">
                <a:off x="3888" y="308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2" name="Freeform 995"/>
              <p:cNvSpPr>
                <a:spLocks/>
              </p:cNvSpPr>
              <p:nvPr/>
            </p:nvSpPr>
            <p:spPr bwMode="auto">
              <a:xfrm>
                <a:off x="3865" y="3052"/>
                <a:ext cx="24" cy="31"/>
              </a:xfrm>
              <a:custGeom>
                <a:avLst/>
                <a:gdLst>
                  <a:gd name="T0" fmla="*/ 0 w 142"/>
                  <a:gd name="T1" fmla="*/ 1 h 185"/>
                  <a:gd name="T2" fmla="*/ 0 w 142"/>
                  <a:gd name="T3" fmla="*/ 1 h 185"/>
                  <a:gd name="T4" fmla="*/ 1 w 142"/>
                  <a:gd name="T5" fmla="*/ 1 h 185"/>
                  <a:gd name="T6" fmla="*/ 1 w 142"/>
                  <a:gd name="T7" fmla="*/ 0 h 185"/>
                  <a:gd name="T8" fmla="*/ 0 w 142"/>
                  <a:gd name="T9" fmla="*/ 0 h 185"/>
                  <a:gd name="T10" fmla="*/ 0 w 142"/>
                  <a:gd name="T11" fmla="*/ 0 h 185"/>
                  <a:gd name="T12" fmla="*/ 0 w 142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85"/>
                  <a:gd name="T23" fmla="*/ 142 w 142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85">
                    <a:moveTo>
                      <a:pt x="0" y="181"/>
                    </a:moveTo>
                    <a:lnTo>
                      <a:pt x="69" y="183"/>
                    </a:lnTo>
                    <a:lnTo>
                      <a:pt x="137" y="185"/>
                    </a:lnTo>
                    <a:lnTo>
                      <a:pt x="142" y="4"/>
                    </a:lnTo>
                    <a:lnTo>
                      <a:pt x="74" y="2"/>
                    </a:lnTo>
                    <a:lnTo>
                      <a:pt x="5" y="0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3" name="Freeform 996"/>
              <p:cNvSpPr>
                <a:spLocks/>
              </p:cNvSpPr>
              <p:nvPr/>
            </p:nvSpPr>
            <p:spPr bwMode="auto">
              <a:xfrm>
                <a:off x="3865" y="3052"/>
                <a:ext cx="24" cy="31"/>
              </a:xfrm>
              <a:custGeom>
                <a:avLst/>
                <a:gdLst>
                  <a:gd name="T0" fmla="*/ 0 w 142"/>
                  <a:gd name="T1" fmla="*/ 1 h 185"/>
                  <a:gd name="T2" fmla="*/ 0 w 142"/>
                  <a:gd name="T3" fmla="*/ 1 h 185"/>
                  <a:gd name="T4" fmla="*/ 1 w 142"/>
                  <a:gd name="T5" fmla="*/ 1 h 185"/>
                  <a:gd name="T6" fmla="*/ 1 w 142"/>
                  <a:gd name="T7" fmla="*/ 0 h 185"/>
                  <a:gd name="T8" fmla="*/ 0 w 142"/>
                  <a:gd name="T9" fmla="*/ 0 h 185"/>
                  <a:gd name="T10" fmla="*/ 0 w 142"/>
                  <a:gd name="T11" fmla="*/ 0 h 185"/>
                  <a:gd name="T12" fmla="*/ 0 w 142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85"/>
                  <a:gd name="T23" fmla="*/ 142 w 142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85">
                    <a:moveTo>
                      <a:pt x="0" y="181"/>
                    </a:moveTo>
                    <a:lnTo>
                      <a:pt x="69" y="183"/>
                    </a:lnTo>
                    <a:lnTo>
                      <a:pt x="137" y="185"/>
                    </a:lnTo>
                    <a:lnTo>
                      <a:pt x="142" y="4"/>
                    </a:lnTo>
                    <a:lnTo>
                      <a:pt x="74" y="2"/>
                    </a:lnTo>
                    <a:lnTo>
                      <a:pt x="5" y="0"/>
                    </a:lnTo>
                    <a:lnTo>
                      <a:pt x="0" y="18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4" name="Freeform 997"/>
              <p:cNvSpPr>
                <a:spLocks/>
              </p:cNvSpPr>
              <p:nvPr/>
            </p:nvSpPr>
            <p:spPr bwMode="auto">
              <a:xfrm>
                <a:off x="3877" y="3052"/>
                <a:ext cx="12" cy="1"/>
              </a:xfrm>
              <a:custGeom>
                <a:avLst/>
                <a:gdLst>
                  <a:gd name="T0" fmla="*/ 0 w 68"/>
                  <a:gd name="T1" fmla="*/ 0 h 4"/>
                  <a:gd name="T2" fmla="*/ 0 w 68"/>
                  <a:gd name="T3" fmla="*/ 0 h 4"/>
                  <a:gd name="T4" fmla="*/ 0 w 68"/>
                  <a:gd name="T5" fmla="*/ 0 h 4"/>
                  <a:gd name="T6" fmla="*/ 0 w 68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4"/>
                  <a:gd name="T14" fmla="*/ 68 w 68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4">
                    <a:moveTo>
                      <a:pt x="0" y="2"/>
                    </a:moveTo>
                    <a:lnTo>
                      <a:pt x="68" y="4"/>
                    </a:lnTo>
                    <a:lnTo>
                      <a:pt x="6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5" name="Line 998"/>
              <p:cNvSpPr>
                <a:spLocks noChangeShapeType="1"/>
              </p:cNvSpPr>
              <p:nvPr/>
            </p:nvSpPr>
            <p:spPr bwMode="auto">
              <a:xfrm flipV="1">
                <a:off x="3889" y="305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6" name="Freeform 999"/>
              <p:cNvSpPr>
                <a:spLocks/>
              </p:cNvSpPr>
              <p:nvPr/>
            </p:nvSpPr>
            <p:spPr bwMode="auto">
              <a:xfrm>
                <a:off x="3043" y="2736"/>
                <a:ext cx="621" cy="632"/>
              </a:xfrm>
              <a:custGeom>
                <a:avLst/>
                <a:gdLst>
                  <a:gd name="T0" fmla="*/ 10 w 3721"/>
                  <a:gd name="T1" fmla="*/ 0 h 3791"/>
                  <a:gd name="T2" fmla="*/ 10 w 3721"/>
                  <a:gd name="T3" fmla="*/ 0 h 3791"/>
                  <a:gd name="T4" fmla="*/ 9 w 3721"/>
                  <a:gd name="T5" fmla="*/ 0 h 3791"/>
                  <a:gd name="T6" fmla="*/ 8 w 3721"/>
                  <a:gd name="T7" fmla="*/ 0 h 3791"/>
                  <a:gd name="T8" fmla="*/ 8 w 3721"/>
                  <a:gd name="T9" fmla="*/ 0 h 3791"/>
                  <a:gd name="T10" fmla="*/ 7 w 3721"/>
                  <a:gd name="T11" fmla="*/ 0 h 3791"/>
                  <a:gd name="T12" fmla="*/ 6 w 3721"/>
                  <a:gd name="T13" fmla="*/ 0 h 3791"/>
                  <a:gd name="T14" fmla="*/ 6 w 3721"/>
                  <a:gd name="T15" fmla="*/ 1 h 3791"/>
                  <a:gd name="T16" fmla="*/ 5 w 3721"/>
                  <a:gd name="T17" fmla="*/ 1 h 3791"/>
                  <a:gd name="T18" fmla="*/ 5 w 3721"/>
                  <a:gd name="T19" fmla="*/ 1 h 3791"/>
                  <a:gd name="T20" fmla="*/ 4 w 3721"/>
                  <a:gd name="T21" fmla="*/ 2 h 3791"/>
                  <a:gd name="T22" fmla="*/ 4 w 3721"/>
                  <a:gd name="T23" fmla="*/ 2 h 3791"/>
                  <a:gd name="T24" fmla="*/ 3 w 3721"/>
                  <a:gd name="T25" fmla="*/ 2 h 3791"/>
                  <a:gd name="T26" fmla="*/ 3 w 3721"/>
                  <a:gd name="T27" fmla="*/ 3 h 3791"/>
                  <a:gd name="T28" fmla="*/ 2 w 3721"/>
                  <a:gd name="T29" fmla="*/ 3 h 3791"/>
                  <a:gd name="T30" fmla="*/ 2 w 3721"/>
                  <a:gd name="T31" fmla="*/ 4 h 3791"/>
                  <a:gd name="T32" fmla="*/ 1 w 3721"/>
                  <a:gd name="T33" fmla="*/ 4 h 3791"/>
                  <a:gd name="T34" fmla="*/ 1 w 3721"/>
                  <a:gd name="T35" fmla="*/ 5 h 3791"/>
                  <a:gd name="T36" fmla="*/ 1 w 3721"/>
                  <a:gd name="T37" fmla="*/ 5 h 3791"/>
                  <a:gd name="T38" fmla="*/ 1 w 3721"/>
                  <a:gd name="T39" fmla="*/ 6 h 3791"/>
                  <a:gd name="T40" fmla="*/ 0 w 3721"/>
                  <a:gd name="T41" fmla="*/ 7 h 3791"/>
                  <a:gd name="T42" fmla="*/ 0 w 3721"/>
                  <a:gd name="T43" fmla="*/ 7 h 3791"/>
                  <a:gd name="T44" fmla="*/ 0 w 3721"/>
                  <a:gd name="T45" fmla="*/ 8 h 3791"/>
                  <a:gd name="T46" fmla="*/ 0 w 3721"/>
                  <a:gd name="T47" fmla="*/ 9 h 3791"/>
                  <a:gd name="T48" fmla="*/ 0 w 3721"/>
                  <a:gd name="T49" fmla="*/ 9 h 3791"/>
                  <a:gd name="T50" fmla="*/ 0 w 3721"/>
                  <a:gd name="T51" fmla="*/ 10 h 3791"/>
                  <a:gd name="T52" fmla="*/ 0 w 3721"/>
                  <a:gd name="T53" fmla="*/ 11 h 3791"/>
                  <a:gd name="T54" fmla="*/ 0 w 3721"/>
                  <a:gd name="T55" fmla="*/ 11 h 3791"/>
                  <a:gd name="T56" fmla="*/ 1 w 3721"/>
                  <a:gd name="T57" fmla="*/ 12 h 3791"/>
                  <a:gd name="T58" fmla="*/ 1 w 3721"/>
                  <a:gd name="T59" fmla="*/ 12 h 3791"/>
                  <a:gd name="T60" fmla="*/ 1 w 3721"/>
                  <a:gd name="T61" fmla="*/ 13 h 3791"/>
                  <a:gd name="T62" fmla="*/ 1 w 3721"/>
                  <a:gd name="T63" fmla="*/ 14 h 3791"/>
                  <a:gd name="T64" fmla="*/ 2 w 3721"/>
                  <a:gd name="T65" fmla="*/ 14 h 3791"/>
                  <a:gd name="T66" fmla="*/ 2 w 3721"/>
                  <a:gd name="T67" fmla="*/ 15 h 3791"/>
                  <a:gd name="T68" fmla="*/ 3 w 3721"/>
                  <a:gd name="T69" fmla="*/ 15 h 3791"/>
                  <a:gd name="T70" fmla="*/ 3 w 3721"/>
                  <a:gd name="T71" fmla="*/ 16 h 3791"/>
                  <a:gd name="T72" fmla="*/ 4 w 3721"/>
                  <a:gd name="T73" fmla="*/ 16 h 3791"/>
                  <a:gd name="T74" fmla="*/ 4 w 3721"/>
                  <a:gd name="T75" fmla="*/ 16 h 3791"/>
                  <a:gd name="T76" fmla="*/ 5 w 3721"/>
                  <a:gd name="T77" fmla="*/ 17 h 3791"/>
                  <a:gd name="T78" fmla="*/ 5 w 3721"/>
                  <a:gd name="T79" fmla="*/ 17 h 3791"/>
                  <a:gd name="T80" fmla="*/ 6 w 3721"/>
                  <a:gd name="T81" fmla="*/ 17 h 3791"/>
                  <a:gd name="T82" fmla="*/ 7 w 3721"/>
                  <a:gd name="T83" fmla="*/ 17 h 3791"/>
                  <a:gd name="T84" fmla="*/ 7 w 3721"/>
                  <a:gd name="T85" fmla="*/ 18 h 3791"/>
                  <a:gd name="T86" fmla="*/ 8 w 3721"/>
                  <a:gd name="T87" fmla="*/ 18 h 3791"/>
                  <a:gd name="T88" fmla="*/ 9 w 3721"/>
                  <a:gd name="T89" fmla="*/ 18 h 3791"/>
                  <a:gd name="T90" fmla="*/ 9 w 3721"/>
                  <a:gd name="T91" fmla="*/ 18 h 3791"/>
                  <a:gd name="T92" fmla="*/ 10 w 3721"/>
                  <a:gd name="T93" fmla="*/ 18 h 3791"/>
                  <a:gd name="T94" fmla="*/ 11 w 3721"/>
                  <a:gd name="T95" fmla="*/ 17 h 3791"/>
                  <a:gd name="T96" fmla="*/ 11 w 3721"/>
                  <a:gd name="T97" fmla="*/ 17 h 3791"/>
                  <a:gd name="T98" fmla="*/ 12 w 3721"/>
                  <a:gd name="T99" fmla="*/ 17 h 3791"/>
                  <a:gd name="T100" fmla="*/ 12 w 3721"/>
                  <a:gd name="T101" fmla="*/ 17 h 3791"/>
                  <a:gd name="T102" fmla="*/ 13 w 3721"/>
                  <a:gd name="T103" fmla="*/ 17 h 3791"/>
                  <a:gd name="T104" fmla="*/ 14 w 3721"/>
                  <a:gd name="T105" fmla="*/ 16 h 3791"/>
                  <a:gd name="T106" fmla="*/ 14 w 3721"/>
                  <a:gd name="T107" fmla="*/ 16 h 3791"/>
                  <a:gd name="T108" fmla="*/ 15 w 3721"/>
                  <a:gd name="T109" fmla="*/ 16 h 3791"/>
                  <a:gd name="T110" fmla="*/ 15 w 3721"/>
                  <a:gd name="T111" fmla="*/ 15 h 3791"/>
                  <a:gd name="T112" fmla="*/ 16 w 3721"/>
                  <a:gd name="T113" fmla="*/ 15 h 3791"/>
                  <a:gd name="T114" fmla="*/ 16 w 3721"/>
                  <a:gd name="T115" fmla="*/ 14 h 3791"/>
                  <a:gd name="T116" fmla="*/ 16 w 3721"/>
                  <a:gd name="T117" fmla="*/ 14 h 3791"/>
                  <a:gd name="T118" fmla="*/ 17 w 3721"/>
                  <a:gd name="T119" fmla="*/ 13 h 3791"/>
                  <a:gd name="T120" fmla="*/ 17 w 3721"/>
                  <a:gd name="T121" fmla="*/ 12 h 3791"/>
                  <a:gd name="T122" fmla="*/ 17 w 3721"/>
                  <a:gd name="T123" fmla="*/ 12 h 3791"/>
                  <a:gd name="T124" fmla="*/ 17 w 3721"/>
                  <a:gd name="T125" fmla="*/ 11 h 379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721"/>
                  <a:gd name="T190" fmla="*/ 0 h 3791"/>
                  <a:gd name="T191" fmla="*/ 3721 w 3721"/>
                  <a:gd name="T192" fmla="*/ 3791 h 379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721" h="3791">
                    <a:moveTo>
                      <a:pt x="2202" y="24"/>
                    </a:moveTo>
                    <a:lnTo>
                      <a:pt x="2062" y="7"/>
                    </a:lnTo>
                    <a:lnTo>
                      <a:pt x="1922" y="0"/>
                    </a:lnTo>
                    <a:lnTo>
                      <a:pt x="1780" y="3"/>
                    </a:lnTo>
                    <a:lnTo>
                      <a:pt x="1640" y="16"/>
                    </a:lnTo>
                    <a:lnTo>
                      <a:pt x="1501" y="41"/>
                    </a:lnTo>
                    <a:lnTo>
                      <a:pt x="1365" y="75"/>
                    </a:lnTo>
                    <a:lnTo>
                      <a:pt x="1231" y="119"/>
                    </a:lnTo>
                    <a:lnTo>
                      <a:pt x="1101" y="174"/>
                    </a:lnTo>
                    <a:lnTo>
                      <a:pt x="976" y="237"/>
                    </a:lnTo>
                    <a:lnTo>
                      <a:pt x="856" y="310"/>
                    </a:lnTo>
                    <a:lnTo>
                      <a:pt x="740" y="391"/>
                    </a:lnTo>
                    <a:lnTo>
                      <a:pt x="632" y="481"/>
                    </a:lnTo>
                    <a:lnTo>
                      <a:pt x="531" y="579"/>
                    </a:lnTo>
                    <a:lnTo>
                      <a:pt x="437" y="684"/>
                    </a:lnTo>
                    <a:lnTo>
                      <a:pt x="351" y="795"/>
                    </a:lnTo>
                    <a:lnTo>
                      <a:pt x="274" y="913"/>
                    </a:lnTo>
                    <a:lnTo>
                      <a:pt x="205" y="1037"/>
                    </a:lnTo>
                    <a:lnTo>
                      <a:pt x="146" y="1165"/>
                    </a:lnTo>
                    <a:lnTo>
                      <a:pt x="96" y="1296"/>
                    </a:lnTo>
                    <a:lnTo>
                      <a:pt x="57" y="1432"/>
                    </a:lnTo>
                    <a:lnTo>
                      <a:pt x="28" y="1569"/>
                    </a:lnTo>
                    <a:lnTo>
                      <a:pt x="8" y="1709"/>
                    </a:lnTo>
                    <a:lnTo>
                      <a:pt x="0" y="1849"/>
                    </a:lnTo>
                    <a:lnTo>
                      <a:pt x="2" y="1990"/>
                    </a:lnTo>
                    <a:lnTo>
                      <a:pt x="14" y="2130"/>
                    </a:lnTo>
                    <a:lnTo>
                      <a:pt x="37" y="2269"/>
                    </a:lnTo>
                    <a:lnTo>
                      <a:pt x="69" y="2406"/>
                    </a:lnTo>
                    <a:lnTo>
                      <a:pt x="112" y="2540"/>
                    </a:lnTo>
                    <a:lnTo>
                      <a:pt x="165" y="2671"/>
                    </a:lnTo>
                    <a:lnTo>
                      <a:pt x="227" y="2798"/>
                    </a:lnTo>
                    <a:lnTo>
                      <a:pt x="299" y="2919"/>
                    </a:lnTo>
                    <a:lnTo>
                      <a:pt x="379" y="3034"/>
                    </a:lnTo>
                    <a:lnTo>
                      <a:pt x="467" y="3144"/>
                    </a:lnTo>
                    <a:lnTo>
                      <a:pt x="564" y="3247"/>
                    </a:lnTo>
                    <a:lnTo>
                      <a:pt x="668" y="3342"/>
                    </a:lnTo>
                    <a:lnTo>
                      <a:pt x="779" y="3429"/>
                    </a:lnTo>
                    <a:lnTo>
                      <a:pt x="896" y="3508"/>
                    </a:lnTo>
                    <a:lnTo>
                      <a:pt x="1017" y="3577"/>
                    </a:lnTo>
                    <a:lnTo>
                      <a:pt x="1145" y="3638"/>
                    </a:lnTo>
                    <a:lnTo>
                      <a:pt x="1276" y="3689"/>
                    </a:lnTo>
                    <a:lnTo>
                      <a:pt x="1411" y="3730"/>
                    </a:lnTo>
                    <a:lnTo>
                      <a:pt x="1548" y="3760"/>
                    </a:lnTo>
                    <a:lnTo>
                      <a:pt x="1687" y="3781"/>
                    </a:lnTo>
                    <a:lnTo>
                      <a:pt x="1828" y="3791"/>
                    </a:lnTo>
                    <a:lnTo>
                      <a:pt x="1969" y="3791"/>
                    </a:lnTo>
                    <a:lnTo>
                      <a:pt x="2110" y="3780"/>
                    </a:lnTo>
                    <a:lnTo>
                      <a:pt x="2249" y="3758"/>
                    </a:lnTo>
                    <a:lnTo>
                      <a:pt x="2386" y="3728"/>
                    </a:lnTo>
                    <a:lnTo>
                      <a:pt x="2520" y="3686"/>
                    </a:lnTo>
                    <a:lnTo>
                      <a:pt x="2651" y="3635"/>
                    </a:lnTo>
                    <a:lnTo>
                      <a:pt x="2779" y="3573"/>
                    </a:lnTo>
                    <a:lnTo>
                      <a:pt x="2900" y="3503"/>
                    </a:lnTo>
                    <a:lnTo>
                      <a:pt x="3017" y="3424"/>
                    </a:lnTo>
                    <a:lnTo>
                      <a:pt x="3127" y="3336"/>
                    </a:lnTo>
                    <a:lnTo>
                      <a:pt x="3231" y="3241"/>
                    </a:lnTo>
                    <a:lnTo>
                      <a:pt x="3327" y="3137"/>
                    </a:lnTo>
                    <a:lnTo>
                      <a:pt x="3415" y="3028"/>
                    </a:lnTo>
                    <a:lnTo>
                      <a:pt x="3494" y="2911"/>
                    </a:lnTo>
                    <a:lnTo>
                      <a:pt x="3565" y="2790"/>
                    </a:lnTo>
                    <a:lnTo>
                      <a:pt x="3627" y="2664"/>
                    </a:lnTo>
                    <a:lnTo>
                      <a:pt x="3680" y="2533"/>
                    </a:lnTo>
                    <a:lnTo>
                      <a:pt x="3721" y="2398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7" name="Freeform 1000"/>
              <p:cNvSpPr>
                <a:spLocks/>
              </p:cNvSpPr>
              <p:nvPr/>
            </p:nvSpPr>
            <p:spPr bwMode="auto">
              <a:xfrm>
                <a:off x="3627" y="3030"/>
                <a:ext cx="23" cy="23"/>
              </a:xfrm>
              <a:custGeom>
                <a:avLst/>
                <a:gdLst>
                  <a:gd name="T0" fmla="*/ 0 w 142"/>
                  <a:gd name="T1" fmla="*/ 1 h 138"/>
                  <a:gd name="T2" fmla="*/ 0 w 142"/>
                  <a:gd name="T3" fmla="*/ 1 h 138"/>
                  <a:gd name="T4" fmla="*/ 1 w 142"/>
                  <a:gd name="T5" fmla="*/ 1 h 138"/>
                  <a:gd name="T6" fmla="*/ 1 w 142"/>
                  <a:gd name="T7" fmla="*/ 0 h 138"/>
                  <a:gd name="T8" fmla="*/ 0 w 142"/>
                  <a:gd name="T9" fmla="*/ 0 h 138"/>
                  <a:gd name="T10" fmla="*/ 0 w 142"/>
                  <a:gd name="T11" fmla="*/ 0 h 138"/>
                  <a:gd name="T12" fmla="*/ 0 w 142"/>
                  <a:gd name="T13" fmla="*/ 1 h 1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38"/>
                  <a:gd name="T23" fmla="*/ 142 w 142"/>
                  <a:gd name="T24" fmla="*/ 138 h 1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38">
                    <a:moveTo>
                      <a:pt x="5" y="138"/>
                    </a:moveTo>
                    <a:lnTo>
                      <a:pt x="73" y="135"/>
                    </a:lnTo>
                    <a:lnTo>
                      <a:pt x="142" y="132"/>
                    </a:lnTo>
                    <a:lnTo>
                      <a:pt x="137" y="0"/>
                    </a:lnTo>
                    <a:lnTo>
                      <a:pt x="68" y="3"/>
                    </a:lnTo>
                    <a:lnTo>
                      <a:pt x="0" y="6"/>
                    </a:lnTo>
                    <a:lnTo>
                      <a:pt x="5" y="1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8" name="Freeform 1001"/>
              <p:cNvSpPr>
                <a:spLocks/>
              </p:cNvSpPr>
              <p:nvPr/>
            </p:nvSpPr>
            <p:spPr bwMode="auto">
              <a:xfrm>
                <a:off x="3627" y="3030"/>
                <a:ext cx="23" cy="23"/>
              </a:xfrm>
              <a:custGeom>
                <a:avLst/>
                <a:gdLst>
                  <a:gd name="T0" fmla="*/ 0 w 142"/>
                  <a:gd name="T1" fmla="*/ 1 h 138"/>
                  <a:gd name="T2" fmla="*/ 0 w 142"/>
                  <a:gd name="T3" fmla="*/ 1 h 138"/>
                  <a:gd name="T4" fmla="*/ 1 w 142"/>
                  <a:gd name="T5" fmla="*/ 1 h 138"/>
                  <a:gd name="T6" fmla="*/ 1 w 142"/>
                  <a:gd name="T7" fmla="*/ 0 h 138"/>
                  <a:gd name="T8" fmla="*/ 0 w 142"/>
                  <a:gd name="T9" fmla="*/ 0 h 138"/>
                  <a:gd name="T10" fmla="*/ 0 w 142"/>
                  <a:gd name="T11" fmla="*/ 0 h 138"/>
                  <a:gd name="T12" fmla="*/ 0 w 142"/>
                  <a:gd name="T13" fmla="*/ 1 h 1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38"/>
                  <a:gd name="T23" fmla="*/ 142 w 142"/>
                  <a:gd name="T24" fmla="*/ 138 h 1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38">
                    <a:moveTo>
                      <a:pt x="5" y="138"/>
                    </a:moveTo>
                    <a:lnTo>
                      <a:pt x="73" y="135"/>
                    </a:lnTo>
                    <a:lnTo>
                      <a:pt x="142" y="132"/>
                    </a:lnTo>
                    <a:lnTo>
                      <a:pt x="137" y="0"/>
                    </a:lnTo>
                    <a:lnTo>
                      <a:pt x="68" y="3"/>
                    </a:lnTo>
                    <a:lnTo>
                      <a:pt x="0" y="6"/>
                    </a:lnTo>
                    <a:lnTo>
                      <a:pt x="5" y="13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39" name="Freeform 1002"/>
              <p:cNvSpPr>
                <a:spLocks/>
              </p:cNvSpPr>
              <p:nvPr/>
            </p:nvSpPr>
            <p:spPr bwMode="auto">
              <a:xfrm>
                <a:off x="3638" y="3029"/>
                <a:ext cx="11" cy="1"/>
              </a:xfrm>
              <a:custGeom>
                <a:avLst/>
                <a:gdLst>
                  <a:gd name="T0" fmla="*/ 0 w 69"/>
                  <a:gd name="T1" fmla="*/ 0 h 8"/>
                  <a:gd name="T2" fmla="*/ 0 w 69"/>
                  <a:gd name="T3" fmla="*/ 0 h 8"/>
                  <a:gd name="T4" fmla="*/ 0 w 69"/>
                  <a:gd name="T5" fmla="*/ 0 h 8"/>
                  <a:gd name="T6" fmla="*/ 0 w 69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"/>
                  <a:gd name="T14" fmla="*/ 69 w 6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">
                    <a:moveTo>
                      <a:pt x="0" y="8"/>
                    </a:moveTo>
                    <a:lnTo>
                      <a:pt x="69" y="5"/>
                    </a:lnTo>
                    <a:lnTo>
                      <a:pt x="69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0" name="Line 1003"/>
              <p:cNvSpPr>
                <a:spLocks noChangeShapeType="1"/>
              </p:cNvSpPr>
              <p:nvPr/>
            </p:nvSpPr>
            <p:spPr bwMode="auto">
              <a:xfrm flipV="1">
                <a:off x="3649" y="302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1" name="Freeform 1004"/>
              <p:cNvSpPr>
                <a:spLocks/>
              </p:cNvSpPr>
              <p:nvPr/>
            </p:nvSpPr>
            <p:spPr bwMode="auto">
              <a:xfrm>
                <a:off x="3624" y="3007"/>
                <a:ext cx="25" cy="25"/>
              </a:xfrm>
              <a:custGeom>
                <a:avLst/>
                <a:gdLst>
                  <a:gd name="T0" fmla="*/ 0 w 153"/>
                  <a:gd name="T1" fmla="*/ 1 h 147"/>
                  <a:gd name="T2" fmla="*/ 0 w 153"/>
                  <a:gd name="T3" fmla="*/ 1 h 147"/>
                  <a:gd name="T4" fmla="*/ 1 w 153"/>
                  <a:gd name="T5" fmla="*/ 1 h 147"/>
                  <a:gd name="T6" fmla="*/ 1 w 153"/>
                  <a:gd name="T7" fmla="*/ 0 h 147"/>
                  <a:gd name="T8" fmla="*/ 0 w 153"/>
                  <a:gd name="T9" fmla="*/ 0 h 147"/>
                  <a:gd name="T10" fmla="*/ 0 w 153"/>
                  <a:gd name="T11" fmla="*/ 0 h 147"/>
                  <a:gd name="T12" fmla="*/ 0 w 153"/>
                  <a:gd name="T13" fmla="*/ 1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47"/>
                  <a:gd name="T23" fmla="*/ 153 w 153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47">
                    <a:moveTo>
                      <a:pt x="16" y="147"/>
                    </a:moveTo>
                    <a:lnTo>
                      <a:pt x="84" y="139"/>
                    </a:lnTo>
                    <a:lnTo>
                      <a:pt x="153" y="131"/>
                    </a:lnTo>
                    <a:lnTo>
                      <a:pt x="137" y="0"/>
                    </a:lnTo>
                    <a:lnTo>
                      <a:pt x="69" y="8"/>
                    </a:lnTo>
                    <a:lnTo>
                      <a:pt x="0" y="16"/>
                    </a:lnTo>
                    <a:lnTo>
                      <a:pt x="16" y="1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2" name="Freeform 1005"/>
              <p:cNvSpPr>
                <a:spLocks/>
              </p:cNvSpPr>
              <p:nvPr/>
            </p:nvSpPr>
            <p:spPr bwMode="auto">
              <a:xfrm>
                <a:off x="3624" y="3007"/>
                <a:ext cx="25" cy="25"/>
              </a:xfrm>
              <a:custGeom>
                <a:avLst/>
                <a:gdLst>
                  <a:gd name="T0" fmla="*/ 0 w 153"/>
                  <a:gd name="T1" fmla="*/ 1 h 147"/>
                  <a:gd name="T2" fmla="*/ 0 w 153"/>
                  <a:gd name="T3" fmla="*/ 1 h 147"/>
                  <a:gd name="T4" fmla="*/ 1 w 153"/>
                  <a:gd name="T5" fmla="*/ 1 h 147"/>
                  <a:gd name="T6" fmla="*/ 1 w 153"/>
                  <a:gd name="T7" fmla="*/ 0 h 147"/>
                  <a:gd name="T8" fmla="*/ 0 w 153"/>
                  <a:gd name="T9" fmla="*/ 0 h 147"/>
                  <a:gd name="T10" fmla="*/ 0 w 153"/>
                  <a:gd name="T11" fmla="*/ 0 h 147"/>
                  <a:gd name="T12" fmla="*/ 0 w 153"/>
                  <a:gd name="T13" fmla="*/ 1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47"/>
                  <a:gd name="T23" fmla="*/ 153 w 153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47">
                    <a:moveTo>
                      <a:pt x="16" y="147"/>
                    </a:moveTo>
                    <a:lnTo>
                      <a:pt x="84" y="139"/>
                    </a:lnTo>
                    <a:lnTo>
                      <a:pt x="153" y="131"/>
                    </a:lnTo>
                    <a:lnTo>
                      <a:pt x="137" y="0"/>
                    </a:lnTo>
                    <a:lnTo>
                      <a:pt x="69" y="8"/>
                    </a:lnTo>
                    <a:lnTo>
                      <a:pt x="0" y="16"/>
                    </a:lnTo>
                    <a:lnTo>
                      <a:pt x="16" y="14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3" name="Freeform 1006"/>
              <p:cNvSpPr>
                <a:spLocks/>
              </p:cNvSpPr>
              <p:nvPr/>
            </p:nvSpPr>
            <p:spPr bwMode="auto">
              <a:xfrm>
                <a:off x="3635" y="3006"/>
                <a:ext cx="12" cy="3"/>
              </a:xfrm>
              <a:custGeom>
                <a:avLst/>
                <a:gdLst>
                  <a:gd name="T0" fmla="*/ 0 w 68"/>
                  <a:gd name="T1" fmla="*/ 0 h 13"/>
                  <a:gd name="T2" fmla="*/ 0 w 68"/>
                  <a:gd name="T3" fmla="*/ 0 h 13"/>
                  <a:gd name="T4" fmla="*/ 0 w 68"/>
                  <a:gd name="T5" fmla="*/ 0 h 13"/>
                  <a:gd name="T6" fmla="*/ 0 w 6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3"/>
                  <a:gd name="T14" fmla="*/ 68 w 6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3">
                    <a:moveTo>
                      <a:pt x="0" y="13"/>
                    </a:moveTo>
                    <a:lnTo>
                      <a:pt x="68" y="5"/>
                    </a:lnTo>
                    <a:lnTo>
                      <a:pt x="67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4" name="Line 1007"/>
              <p:cNvSpPr>
                <a:spLocks noChangeShapeType="1"/>
              </p:cNvSpPr>
              <p:nvPr/>
            </p:nvSpPr>
            <p:spPr bwMode="auto">
              <a:xfrm flipH="1" flipV="1">
                <a:off x="3647" y="300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5" name="Freeform 1008"/>
              <p:cNvSpPr>
                <a:spLocks/>
              </p:cNvSpPr>
              <p:nvPr/>
            </p:nvSpPr>
            <p:spPr bwMode="auto">
              <a:xfrm>
                <a:off x="3620" y="2985"/>
                <a:ext cx="27" cy="26"/>
              </a:xfrm>
              <a:custGeom>
                <a:avLst/>
                <a:gdLst>
                  <a:gd name="T0" fmla="*/ 0 w 161"/>
                  <a:gd name="T1" fmla="*/ 1 h 156"/>
                  <a:gd name="T2" fmla="*/ 1 w 161"/>
                  <a:gd name="T3" fmla="*/ 1 h 156"/>
                  <a:gd name="T4" fmla="*/ 1 w 161"/>
                  <a:gd name="T5" fmla="*/ 1 h 156"/>
                  <a:gd name="T6" fmla="*/ 1 w 161"/>
                  <a:gd name="T7" fmla="*/ 0 h 156"/>
                  <a:gd name="T8" fmla="*/ 0 w 161"/>
                  <a:gd name="T9" fmla="*/ 0 h 156"/>
                  <a:gd name="T10" fmla="*/ 0 w 161"/>
                  <a:gd name="T11" fmla="*/ 0 h 156"/>
                  <a:gd name="T12" fmla="*/ 0 w 161"/>
                  <a:gd name="T13" fmla="*/ 1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56"/>
                  <a:gd name="T23" fmla="*/ 161 w 161"/>
                  <a:gd name="T24" fmla="*/ 156 h 1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56">
                    <a:moveTo>
                      <a:pt x="26" y="156"/>
                    </a:moveTo>
                    <a:lnTo>
                      <a:pt x="94" y="143"/>
                    </a:lnTo>
                    <a:lnTo>
                      <a:pt x="161" y="130"/>
                    </a:lnTo>
                    <a:lnTo>
                      <a:pt x="135" y="0"/>
                    </a:lnTo>
                    <a:lnTo>
                      <a:pt x="67" y="13"/>
                    </a:lnTo>
                    <a:lnTo>
                      <a:pt x="0" y="26"/>
                    </a:lnTo>
                    <a:lnTo>
                      <a:pt x="26" y="1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6" name="Freeform 1009"/>
              <p:cNvSpPr>
                <a:spLocks/>
              </p:cNvSpPr>
              <p:nvPr/>
            </p:nvSpPr>
            <p:spPr bwMode="auto">
              <a:xfrm>
                <a:off x="3620" y="2985"/>
                <a:ext cx="27" cy="26"/>
              </a:xfrm>
              <a:custGeom>
                <a:avLst/>
                <a:gdLst>
                  <a:gd name="T0" fmla="*/ 0 w 161"/>
                  <a:gd name="T1" fmla="*/ 1 h 156"/>
                  <a:gd name="T2" fmla="*/ 1 w 161"/>
                  <a:gd name="T3" fmla="*/ 1 h 156"/>
                  <a:gd name="T4" fmla="*/ 1 w 161"/>
                  <a:gd name="T5" fmla="*/ 1 h 156"/>
                  <a:gd name="T6" fmla="*/ 1 w 161"/>
                  <a:gd name="T7" fmla="*/ 0 h 156"/>
                  <a:gd name="T8" fmla="*/ 0 w 161"/>
                  <a:gd name="T9" fmla="*/ 0 h 156"/>
                  <a:gd name="T10" fmla="*/ 0 w 161"/>
                  <a:gd name="T11" fmla="*/ 0 h 156"/>
                  <a:gd name="T12" fmla="*/ 0 w 161"/>
                  <a:gd name="T13" fmla="*/ 1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"/>
                  <a:gd name="T22" fmla="*/ 0 h 156"/>
                  <a:gd name="T23" fmla="*/ 161 w 161"/>
                  <a:gd name="T24" fmla="*/ 156 h 1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" h="156">
                    <a:moveTo>
                      <a:pt x="26" y="156"/>
                    </a:moveTo>
                    <a:lnTo>
                      <a:pt x="94" y="143"/>
                    </a:lnTo>
                    <a:lnTo>
                      <a:pt x="161" y="130"/>
                    </a:lnTo>
                    <a:lnTo>
                      <a:pt x="135" y="0"/>
                    </a:lnTo>
                    <a:lnTo>
                      <a:pt x="67" y="13"/>
                    </a:lnTo>
                    <a:lnTo>
                      <a:pt x="0" y="26"/>
                    </a:lnTo>
                    <a:lnTo>
                      <a:pt x="26" y="15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7" name="Freeform 1010"/>
              <p:cNvSpPr>
                <a:spLocks/>
              </p:cNvSpPr>
              <p:nvPr/>
            </p:nvSpPr>
            <p:spPr bwMode="auto">
              <a:xfrm>
                <a:off x="3631" y="2984"/>
                <a:ext cx="11" cy="3"/>
              </a:xfrm>
              <a:custGeom>
                <a:avLst/>
                <a:gdLst>
                  <a:gd name="T0" fmla="*/ 0 w 68"/>
                  <a:gd name="T1" fmla="*/ 0 h 18"/>
                  <a:gd name="T2" fmla="*/ 0 w 68"/>
                  <a:gd name="T3" fmla="*/ 0 h 18"/>
                  <a:gd name="T4" fmla="*/ 0 w 68"/>
                  <a:gd name="T5" fmla="*/ 0 h 18"/>
                  <a:gd name="T6" fmla="*/ 0 w 6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8"/>
                  <a:gd name="T14" fmla="*/ 68 w 6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8">
                    <a:moveTo>
                      <a:pt x="0" y="18"/>
                    </a:moveTo>
                    <a:lnTo>
                      <a:pt x="68" y="5"/>
                    </a:lnTo>
                    <a:lnTo>
                      <a:pt x="66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8" name="Line 1011"/>
              <p:cNvSpPr>
                <a:spLocks noChangeShapeType="1"/>
              </p:cNvSpPr>
              <p:nvPr/>
            </p:nvSpPr>
            <p:spPr bwMode="auto">
              <a:xfrm flipH="1" flipV="1">
                <a:off x="3642" y="29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49" name="Freeform 1012"/>
              <p:cNvSpPr>
                <a:spLocks/>
              </p:cNvSpPr>
              <p:nvPr/>
            </p:nvSpPr>
            <p:spPr bwMode="auto">
              <a:xfrm>
                <a:off x="3614" y="2963"/>
                <a:ext cx="28" cy="27"/>
              </a:xfrm>
              <a:custGeom>
                <a:avLst/>
                <a:gdLst>
                  <a:gd name="T0" fmla="*/ 0 w 167"/>
                  <a:gd name="T1" fmla="*/ 1 h 164"/>
                  <a:gd name="T2" fmla="*/ 1 w 167"/>
                  <a:gd name="T3" fmla="*/ 1 h 164"/>
                  <a:gd name="T4" fmla="*/ 1 w 167"/>
                  <a:gd name="T5" fmla="*/ 0 h 164"/>
                  <a:gd name="T6" fmla="*/ 1 w 167"/>
                  <a:gd name="T7" fmla="*/ 0 h 164"/>
                  <a:gd name="T8" fmla="*/ 0 w 167"/>
                  <a:gd name="T9" fmla="*/ 0 h 164"/>
                  <a:gd name="T10" fmla="*/ 0 w 167"/>
                  <a:gd name="T11" fmla="*/ 0 h 164"/>
                  <a:gd name="T12" fmla="*/ 0 w 167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7"/>
                  <a:gd name="T22" fmla="*/ 0 h 164"/>
                  <a:gd name="T23" fmla="*/ 167 w 167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7" h="164">
                    <a:moveTo>
                      <a:pt x="36" y="164"/>
                    </a:moveTo>
                    <a:lnTo>
                      <a:pt x="101" y="145"/>
                    </a:lnTo>
                    <a:lnTo>
                      <a:pt x="167" y="127"/>
                    </a:lnTo>
                    <a:lnTo>
                      <a:pt x="131" y="0"/>
                    </a:lnTo>
                    <a:lnTo>
                      <a:pt x="65" y="18"/>
                    </a:lnTo>
                    <a:lnTo>
                      <a:pt x="0" y="37"/>
                    </a:lnTo>
                    <a:lnTo>
                      <a:pt x="36" y="1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0" name="Freeform 1013"/>
              <p:cNvSpPr>
                <a:spLocks/>
              </p:cNvSpPr>
              <p:nvPr/>
            </p:nvSpPr>
            <p:spPr bwMode="auto">
              <a:xfrm>
                <a:off x="3614" y="2963"/>
                <a:ext cx="28" cy="27"/>
              </a:xfrm>
              <a:custGeom>
                <a:avLst/>
                <a:gdLst>
                  <a:gd name="T0" fmla="*/ 0 w 167"/>
                  <a:gd name="T1" fmla="*/ 1 h 164"/>
                  <a:gd name="T2" fmla="*/ 1 w 167"/>
                  <a:gd name="T3" fmla="*/ 1 h 164"/>
                  <a:gd name="T4" fmla="*/ 1 w 167"/>
                  <a:gd name="T5" fmla="*/ 0 h 164"/>
                  <a:gd name="T6" fmla="*/ 1 w 167"/>
                  <a:gd name="T7" fmla="*/ 0 h 164"/>
                  <a:gd name="T8" fmla="*/ 0 w 167"/>
                  <a:gd name="T9" fmla="*/ 0 h 164"/>
                  <a:gd name="T10" fmla="*/ 0 w 167"/>
                  <a:gd name="T11" fmla="*/ 0 h 164"/>
                  <a:gd name="T12" fmla="*/ 0 w 167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7"/>
                  <a:gd name="T22" fmla="*/ 0 h 164"/>
                  <a:gd name="T23" fmla="*/ 167 w 167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7" h="164">
                    <a:moveTo>
                      <a:pt x="36" y="164"/>
                    </a:moveTo>
                    <a:lnTo>
                      <a:pt x="101" y="145"/>
                    </a:lnTo>
                    <a:lnTo>
                      <a:pt x="167" y="127"/>
                    </a:lnTo>
                    <a:lnTo>
                      <a:pt x="131" y="0"/>
                    </a:lnTo>
                    <a:lnTo>
                      <a:pt x="65" y="18"/>
                    </a:lnTo>
                    <a:lnTo>
                      <a:pt x="0" y="37"/>
                    </a:lnTo>
                    <a:lnTo>
                      <a:pt x="36" y="16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1" name="Freeform 1014"/>
              <p:cNvSpPr>
                <a:spLocks/>
              </p:cNvSpPr>
              <p:nvPr/>
            </p:nvSpPr>
            <p:spPr bwMode="auto">
              <a:xfrm>
                <a:off x="3625" y="2962"/>
                <a:ext cx="11" cy="4"/>
              </a:xfrm>
              <a:custGeom>
                <a:avLst/>
                <a:gdLst>
                  <a:gd name="T0" fmla="*/ 0 w 66"/>
                  <a:gd name="T1" fmla="*/ 0 h 23"/>
                  <a:gd name="T2" fmla="*/ 0 w 66"/>
                  <a:gd name="T3" fmla="*/ 0 h 23"/>
                  <a:gd name="T4" fmla="*/ 0 w 66"/>
                  <a:gd name="T5" fmla="*/ 0 h 23"/>
                  <a:gd name="T6" fmla="*/ 0 w 6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3"/>
                  <a:gd name="T14" fmla="*/ 66 w 6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3">
                    <a:moveTo>
                      <a:pt x="0" y="23"/>
                    </a:moveTo>
                    <a:lnTo>
                      <a:pt x="66" y="5"/>
                    </a:lnTo>
                    <a:lnTo>
                      <a:pt x="65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2" name="Line 1015"/>
              <p:cNvSpPr>
                <a:spLocks noChangeShapeType="1"/>
              </p:cNvSpPr>
              <p:nvPr/>
            </p:nvSpPr>
            <p:spPr bwMode="auto">
              <a:xfrm flipH="1" flipV="1">
                <a:off x="3636" y="29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3" name="Freeform 1016"/>
              <p:cNvSpPr>
                <a:spLocks/>
              </p:cNvSpPr>
              <p:nvPr/>
            </p:nvSpPr>
            <p:spPr bwMode="auto">
              <a:xfrm>
                <a:off x="3607" y="2941"/>
                <a:ext cx="29" cy="29"/>
              </a:xfrm>
              <a:custGeom>
                <a:avLst/>
                <a:gdLst>
                  <a:gd name="T0" fmla="*/ 0 w 174"/>
                  <a:gd name="T1" fmla="*/ 1 h 171"/>
                  <a:gd name="T2" fmla="*/ 0 w 174"/>
                  <a:gd name="T3" fmla="*/ 1 h 171"/>
                  <a:gd name="T4" fmla="*/ 1 w 174"/>
                  <a:gd name="T5" fmla="*/ 1 h 171"/>
                  <a:gd name="T6" fmla="*/ 1 w 174"/>
                  <a:gd name="T7" fmla="*/ 0 h 171"/>
                  <a:gd name="T8" fmla="*/ 0 w 174"/>
                  <a:gd name="T9" fmla="*/ 0 h 171"/>
                  <a:gd name="T10" fmla="*/ 0 w 174"/>
                  <a:gd name="T11" fmla="*/ 0 h 171"/>
                  <a:gd name="T12" fmla="*/ 0 w 174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4"/>
                  <a:gd name="T22" fmla="*/ 0 h 171"/>
                  <a:gd name="T23" fmla="*/ 174 w 174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4" h="171">
                    <a:moveTo>
                      <a:pt x="45" y="171"/>
                    </a:moveTo>
                    <a:lnTo>
                      <a:pt x="109" y="147"/>
                    </a:lnTo>
                    <a:lnTo>
                      <a:pt x="174" y="124"/>
                    </a:lnTo>
                    <a:lnTo>
                      <a:pt x="129" y="0"/>
                    </a:lnTo>
                    <a:lnTo>
                      <a:pt x="64" y="24"/>
                    </a:lnTo>
                    <a:lnTo>
                      <a:pt x="0" y="47"/>
                    </a:lnTo>
                    <a:lnTo>
                      <a:pt x="45" y="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4" name="Freeform 1017"/>
              <p:cNvSpPr>
                <a:spLocks/>
              </p:cNvSpPr>
              <p:nvPr/>
            </p:nvSpPr>
            <p:spPr bwMode="auto">
              <a:xfrm>
                <a:off x="3607" y="2941"/>
                <a:ext cx="29" cy="29"/>
              </a:xfrm>
              <a:custGeom>
                <a:avLst/>
                <a:gdLst>
                  <a:gd name="T0" fmla="*/ 0 w 174"/>
                  <a:gd name="T1" fmla="*/ 1 h 171"/>
                  <a:gd name="T2" fmla="*/ 0 w 174"/>
                  <a:gd name="T3" fmla="*/ 1 h 171"/>
                  <a:gd name="T4" fmla="*/ 1 w 174"/>
                  <a:gd name="T5" fmla="*/ 1 h 171"/>
                  <a:gd name="T6" fmla="*/ 1 w 174"/>
                  <a:gd name="T7" fmla="*/ 0 h 171"/>
                  <a:gd name="T8" fmla="*/ 0 w 174"/>
                  <a:gd name="T9" fmla="*/ 0 h 171"/>
                  <a:gd name="T10" fmla="*/ 0 w 174"/>
                  <a:gd name="T11" fmla="*/ 0 h 171"/>
                  <a:gd name="T12" fmla="*/ 0 w 174"/>
                  <a:gd name="T13" fmla="*/ 1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4"/>
                  <a:gd name="T22" fmla="*/ 0 h 171"/>
                  <a:gd name="T23" fmla="*/ 174 w 174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4" h="171">
                    <a:moveTo>
                      <a:pt x="45" y="171"/>
                    </a:moveTo>
                    <a:lnTo>
                      <a:pt x="109" y="147"/>
                    </a:lnTo>
                    <a:lnTo>
                      <a:pt x="174" y="124"/>
                    </a:lnTo>
                    <a:lnTo>
                      <a:pt x="129" y="0"/>
                    </a:lnTo>
                    <a:lnTo>
                      <a:pt x="64" y="24"/>
                    </a:lnTo>
                    <a:lnTo>
                      <a:pt x="0" y="47"/>
                    </a:lnTo>
                    <a:lnTo>
                      <a:pt x="45" y="17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5" name="Freeform 1018"/>
              <p:cNvSpPr>
                <a:spLocks/>
              </p:cNvSpPr>
              <p:nvPr/>
            </p:nvSpPr>
            <p:spPr bwMode="auto">
              <a:xfrm>
                <a:off x="3618" y="2940"/>
                <a:ext cx="10" cy="5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0 h 29"/>
                  <a:gd name="T4" fmla="*/ 0 w 65"/>
                  <a:gd name="T5" fmla="*/ 0 h 29"/>
                  <a:gd name="T6" fmla="*/ 0 w 6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9"/>
                  <a:gd name="T14" fmla="*/ 65 w 6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9">
                    <a:moveTo>
                      <a:pt x="0" y="29"/>
                    </a:moveTo>
                    <a:lnTo>
                      <a:pt x="65" y="5"/>
                    </a:lnTo>
                    <a:lnTo>
                      <a:pt x="63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6" name="Line 1019"/>
              <p:cNvSpPr>
                <a:spLocks noChangeShapeType="1"/>
              </p:cNvSpPr>
              <p:nvPr/>
            </p:nvSpPr>
            <p:spPr bwMode="auto">
              <a:xfrm flipH="1" flipV="1">
                <a:off x="3628" y="294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7" name="Freeform 1020"/>
              <p:cNvSpPr>
                <a:spLocks/>
              </p:cNvSpPr>
              <p:nvPr/>
            </p:nvSpPr>
            <p:spPr bwMode="auto">
              <a:xfrm>
                <a:off x="3598" y="2921"/>
                <a:ext cx="30" cy="29"/>
              </a:xfrm>
              <a:custGeom>
                <a:avLst/>
                <a:gdLst>
                  <a:gd name="T0" fmla="*/ 0 w 180"/>
                  <a:gd name="T1" fmla="*/ 1 h 177"/>
                  <a:gd name="T2" fmla="*/ 0 w 180"/>
                  <a:gd name="T3" fmla="*/ 1 h 177"/>
                  <a:gd name="T4" fmla="*/ 1 w 180"/>
                  <a:gd name="T5" fmla="*/ 0 h 177"/>
                  <a:gd name="T6" fmla="*/ 1 w 180"/>
                  <a:gd name="T7" fmla="*/ 0 h 177"/>
                  <a:gd name="T8" fmla="*/ 0 w 180"/>
                  <a:gd name="T9" fmla="*/ 0 h 177"/>
                  <a:gd name="T10" fmla="*/ 0 w 180"/>
                  <a:gd name="T11" fmla="*/ 0 h 177"/>
                  <a:gd name="T12" fmla="*/ 0 w 180"/>
                  <a:gd name="T13" fmla="*/ 1 h 1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177"/>
                  <a:gd name="T23" fmla="*/ 180 w 180"/>
                  <a:gd name="T24" fmla="*/ 177 h 17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177">
                    <a:moveTo>
                      <a:pt x="55" y="177"/>
                    </a:moveTo>
                    <a:lnTo>
                      <a:pt x="117" y="149"/>
                    </a:lnTo>
                    <a:lnTo>
                      <a:pt x="180" y="120"/>
                    </a:lnTo>
                    <a:lnTo>
                      <a:pt x="124" y="0"/>
                    </a:lnTo>
                    <a:lnTo>
                      <a:pt x="62" y="29"/>
                    </a:lnTo>
                    <a:lnTo>
                      <a:pt x="0" y="58"/>
                    </a:lnTo>
                    <a:lnTo>
                      <a:pt x="55" y="1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8" name="Freeform 1021"/>
              <p:cNvSpPr>
                <a:spLocks/>
              </p:cNvSpPr>
              <p:nvPr/>
            </p:nvSpPr>
            <p:spPr bwMode="auto">
              <a:xfrm>
                <a:off x="3598" y="2921"/>
                <a:ext cx="30" cy="29"/>
              </a:xfrm>
              <a:custGeom>
                <a:avLst/>
                <a:gdLst>
                  <a:gd name="T0" fmla="*/ 0 w 180"/>
                  <a:gd name="T1" fmla="*/ 1 h 177"/>
                  <a:gd name="T2" fmla="*/ 0 w 180"/>
                  <a:gd name="T3" fmla="*/ 1 h 177"/>
                  <a:gd name="T4" fmla="*/ 1 w 180"/>
                  <a:gd name="T5" fmla="*/ 0 h 177"/>
                  <a:gd name="T6" fmla="*/ 1 w 180"/>
                  <a:gd name="T7" fmla="*/ 0 h 177"/>
                  <a:gd name="T8" fmla="*/ 0 w 180"/>
                  <a:gd name="T9" fmla="*/ 0 h 177"/>
                  <a:gd name="T10" fmla="*/ 0 w 180"/>
                  <a:gd name="T11" fmla="*/ 0 h 177"/>
                  <a:gd name="T12" fmla="*/ 0 w 180"/>
                  <a:gd name="T13" fmla="*/ 1 h 1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177"/>
                  <a:gd name="T23" fmla="*/ 180 w 180"/>
                  <a:gd name="T24" fmla="*/ 177 h 17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177">
                    <a:moveTo>
                      <a:pt x="55" y="177"/>
                    </a:moveTo>
                    <a:lnTo>
                      <a:pt x="117" y="149"/>
                    </a:lnTo>
                    <a:lnTo>
                      <a:pt x="180" y="120"/>
                    </a:lnTo>
                    <a:lnTo>
                      <a:pt x="124" y="0"/>
                    </a:lnTo>
                    <a:lnTo>
                      <a:pt x="62" y="29"/>
                    </a:lnTo>
                    <a:lnTo>
                      <a:pt x="0" y="58"/>
                    </a:lnTo>
                    <a:lnTo>
                      <a:pt x="55" y="17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59" name="Freeform 1022"/>
              <p:cNvSpPr>
                <a:spLocks/>
              </p:cNvSpPr>
              <p:nvPr/>
            </p:nvSpPr>
            <p:spPr bwMode="auto">
              <a:xfrm>
                <a:off x="3608" y="2920"/>
                <a:ext cx="11" cy="5"/>
              </a:xfrm>
              <a:custGeom>
                <a:avLst/>
                <a:gdLst>
                  <a:gd name="T0" fmla="*/ 0 w 62"/>
                  <a:gd name="T1" fmla="*/ 0 h 34"/>
                  <a:gd name="T2" fmla="*/ 0 w 62"/>
                  <a:gd name="T3" fmla="*/ 0 h 34"/>
                  <a:gd name="T4" fmla="*/ 0 w 62"/>
                  <a:gd name="T5" fmla="*/ 0 h 34"/>
                  <a:gd name="T6" fmla="*/ 0 w 62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34"/>
                  <a:gd name="T14" fmla="*/ 62 w 62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34">
                    <a:moveTo>
                      <a:pt x="0" y="34"/>
                    </a:moveTo>
                    <a:lnTo>
                      <a:pt x="62" y="5"/>
                    </a:lnTo>
                    <a:lnTo>
                      <a:pt x="59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0" name="Line 1023"/>
              <p:cNvSpPr>
                <a:spLocks noChangeShapeType="1"/>
              </p:cNvSpPr>
              <p:nvPr/>
            </p:nvSpPr>
            <p:spPr bwMode="auto">
              <a:xfrm flipH="1" flipV="1">
                <a:off x="3618" y="292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1" name="Freeform 1024"/>
              <p:cNvSpPr>
                <a:spLocks/>
              </p:cNvSpPr>
              <p:nvPr/>
            </p:nvSpPr>
            <p:spPr bwMode="auto">
              <a:xfrm>
                <a:off x="3588" y="2901"/>
                <a:ext cx="30" cy="30"/>
              </a:xfrm>
              <a:custGeom>
                <a:avLst/>
                <a:gdLst>
                  <a:gd name="T0" fmla="*/ 0 w 183"/>
                  <a:gd name="T1" fmla="*/ 1 h 182"/>
                  <a:gd name="T2" fmla="*/ 0 w 183"/>
                  <a:gd name="T3" fmla="*/ 1 h 182"/>
                  <a:gd name="T4" fmla="*/ 1 w 183"/>
                  <a:gd name="T5" fmla="*/ 0 h 182"/>
                  <a:gd name="T6" fmla="*/ 0 w 183"/>
                  <a:gd name="T7" fmla="*/ 0 h 182"/>
                  <a:gd name="T8" fmla="*/ 0 w 183"/>
                  <a:gd name="T9" fmla="*/ 0 h 182"/>
                  <a:gd name="T10" fmla="*/ 0 w 183"/>
                  <a:gd name="T11" fmla="*/ 0 h 182"/>
                  <a:gd name="T12" fmla="*/ 0 w 183"/>
                  <a:gd name="T13" fmla="*/ 1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3"/>
                  <a:gd name="T22" fmla="*/ 0 h 182"/>
                  <a:gd name="T23" fmla="*/ 183 w 183"/>
                  <a:gd name="T24" fmla="*/ 182 h 1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3" h="182">
                    <a:moveTo>
                      <a:pt x="65" y="182"/>
                    </a:moveTo>
                    <a:lnTo>
                      <a:pt x="124" y="148"/>
                    </a:lnTo>
                    <a:lnTo>
                      <a:pt x="183" y="114"/>
                    </a:lnTo>
                    <a:lnTo>
                      <a:pt x="119" y="0"/>
                    </a:lnTo>
                    <a:lnTo>
                      <a:pt x="60" y="33"/>
                    </a:lnTo>
                    <a:lnTo>
                      <a:pt x="0" y="67"/>
                    </a:lnTo>
                    <a:lnTo>
                      <a:pt x="65" y="18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2" name="Freeform 1025"/>
              <p:cNvSpPr>
                <a:spLocks/>
              </p:cNvSpPr>
              <p:nvPr/>
            </p:nvSpPr>
            <p:spPr bwMode="auto">
              <a:xfrm>
                <a:off x="3588" y="2901"/>
                <a:ext cx="30" cy="30"/>
              </a:xfrm>
              <a:custGeom>
                <a:avLst/>
                <a:gdLst>
                  <a:gd name="T0" fmla="*/ 0 w 183"/>
                  <a:gd name="T1" fmla="*/ 1 h 182"/>
                  <a:gd name="T2" fmla="*/ 0 w 183"/>
                  <a:gd name="T3" fmla="*/ 1 h 182"/>
                  <a:gd name="T4" fmla="*/ 1 w 183"/>
                  <a:gd name="T5" fmla="*/ 0 h 182"/>
                  <a:gd name="T6" fmla="*/ 0 w 183"/>
                  <a:gd name="T7" fmla="*/ 0 h 182"/>
                  <a:gd name="T8" fmla="*/ 0 w 183"/>
                  <a:gd name="T9" fmla="*/ 0 h 182"/>
                  <a:gd name="T10" fmla="*/ 0 w 183"/>
                  <a:gd name="T11" fmla="*/ 0 h 182"/>
                  <a:gd name="T12" fmla="*/ 0 w 183"/>
                  <a:gd name="T13" fmla="*/ 1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3"/>
                  <a:gd name="T22" fmla="*/ 0 h 182"/>
                  <a:gd name="T23" fmla="*/ 183 w 183"/>
                  <a:gd name="T24" fmla="*/ 182 h 1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3" h="182">
                    <a:moveTo>
                      <a:pt x="65" y="182"/>
                    </a:moveTo>
                    <a:lnTo>
                      <a:pt x="124" y="148"/>
                    </a:lnTo>
                    <a:lnTo>
                      <a:pt x="183" y="114"/>
                    </a:lnTo>
                    <a:lnTo>
                      <a:pt x="119" y="0"/>
                    </a:lnTo>
                    <a:lnTo>
                      <a:pt x="60" y="33"/>
                    </a:lnTo>
                    <a:lnTo>
                      <a:pt x="0" y="67"/>
                    </a:lnTo>
                    <a:lnTo>
                      <a:pt x="65" y="18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3" name="Freeform 1026"/>
              <p:cNvSpPr>
                <a:spLocks/>
              </p:cNvSpPr>
              <p:nvPr/>
            </p:nvSpPr>
            <p:spPr bwMode="auto">
              <a:xfrm>
                <a:off x="3598" y="2900"/>
                <a:ext cx="9" cy="6"/>
              </a:xfrm>
              <a:custGeom>
                <a:avLst/>
                <a:gdLst>
                  <a:gd name="T0" fmla="*/ 0 w 59"/>
                  <a:gd name="T1" fmla="*/ 0 h 37"/>
                  <a:gd name="T2" fmla="*/ 0 w 59"/>
                  <a:gd name="T3" fmla="*/ 0 h 37"/>
                  <a:gd name="T4" fmla="*/ 0 w 59"/>
                  <a:gd name="T5" fmla="*/ 0 h 37"/>
                  <a:gd name="T6" fmla="*/ 0 w 59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37"/>
                  <a:gd name="T14" fmla="*/ 59 w 59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37">
                    <a:moveTo>
                      <a:pt x="0" y="37"/>
                    </a:moveTo>
                    <a:lnTo>
                      <a:pt x="59" y="4"/>
                    </a:lnTo>
                    <a:lnTo>
                      <a:pt x="57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4" name="Line 1027"/>
              <p:cNvSpPr>
                <a:spLocks noChangeShapeType="1"/>
              </p:cNvSpPr>
              <p:nvPr/>
            </p:nvSpPr>
            <p:spPr bwMode="auto">
              <a:xfrm flipH="1" flipV="1">
                <a:off x="3607" y="29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5" name="Freeform 1028"/>
              <p:cNvSpPr>
                <a:spLocks/>
              </p:cNvSpPr>
              <p:nvPr/>
            </p:nvSpPr>
            <p:spPr bwMode="auto">
              <a:xfrm>
                <a:off x="3576" y="2882"/>
                <a:ext cx="31" cy="31"/>
              </a:xfrm>
              <a:custGeom>
                <a:avLst/>
                <a:gdLst>
                  <a:gd name="T0" fmla="*/ 0 w 188"/>
                  <a:gd name="T1" fmla="*/ 1 h 185"/>
                  <a:gd name="T2" fmla="*/ 1 w 188"/>
                  <a:gd name="T3" fmla="*/ 1 h 185"/>
                  <a:gd name="T4" fmla="*/ 1 w 188"/>
                  <a:gd name="T5" fmla="*/ 1 h 185"/>
                  <a:gd name="T6" fmla="*/ 0 w 188"/>
                  <a:gd name="T7" fmla="*/ 0 h 185"/>
                  <a:gd name="T8" fmla="*/ 0 w 188"/>
                  <a:gd name="T9" fmla="*/ 0 h 185"/>
                  <a:gd name="T10" fmla="*/ 0 w 188"/>
                  <a:gd name="T11" fmla="*/ 0 h 185"/>
                  <a:gd name="T12" fmla="*/ 0 w 188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185"/>
                  <a:gd name="T23" fmla="*/ 188 w 188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185">
                    <a:moveTo>
                      <a:pt x="73" y="185"/>
                    </a:moveTo>
                    <a:lnTo>
                      <a:pt x="131" y="147"/>
                    </a:lnTo>
                    <a:lnTo>
                      <a:pt x="188" y="110"/>
                    </a:lnTo>
                    <a:lnTo>
                      <a:pt x="114" y="0"/>
                    </a:lnTo>
                    <a:lnTo>
                      <a:pt x="57" y="38"/>
                    </a:lnTo>
                    <a:lnTo>
                      <a:pt x="0" y="76"/>
                    </a:lnTo>
                    <a:lnTo>
                      <a:pt x="73" y="1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6" name="Freeform 1029"/>
              <p:cNvSpPr>
                <a:spLocks/>
              </p:cNvSpPr>
              <p:nvPr/>
            </p:nvSpPr>
            <p:spPr bwMode="auto">
              <a:xfrm>
                <a:off x="3576" y="2882"/>
                <a:ext cx="31" cy="31"/>
              </a:xfrm>
              <a:custGeom>
                <a:avLst/>
                <a:gdLst>
                  <a:gd name="T0" fmla="*/ 0 w 188"/>
                  <a:gd name="T1" fmla="*/ 1 h 185"/>
                  <a:gd name="T2" fmla="*/ 1 w 188"/>
                  <a:gd name="T3" fmla="*/ 1 h 185"/>
                  <a:gd name="T4" fmla="*/ 1 w 188"/>
                  <a:gd name="T5" fmla="*/ 1 h 185"/>
                  <a:gd name="T6" fmla="*/ 0 w 188"/>
                  <a:gd name="T7" fmla="*/ 0 h 185"/>
                  <a:gd name="T8" fmla="*/ 0 w 188"/>
                  <a:gd name="T9" fmla="*/ 0 h 185"/>
                  <a:gd name="T10" fmla="*/ 0 w 188"/>
                  <a:gd name="T11" fmla="*/ 0 h 185"/>
                  <a:gd name="T12" fmla="*/ 0 w 188"/>
                  <a:gd name="T13" fmla="*/ 1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185"/>
                  <a:gd name="T23" fmla="*/ 188 w 188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185">
                    <a:moveTo>
                      <a:pt x="73" y="185"/>
                    </a:moveTo>
                    <a:lnTo>
                      <a:pt x="131" y="147"/>
                    </a:lnTo>
                    <a:lnTo>
                      <a:pt x="188" y="110"/>
                    </a:lnTo>
                    <a:lnTo>
                      <a:pt x="114" y="0"/>
                    </a:lnTo>
                    <a:lnTo>
                      <a:pt x="57" y="38"/>
                    </a:lnTo>
                    <a:lnTo>
                      <a:pt x="0" y="76"/>
                    </a:lnTo>
                    <a:lnTo>
                      <a:pt x="73" y="18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7" name="Freeform 1030"/>
              <p:cNvSpPr>
                <a:spLocks/>
              </p:cNvSpPr>
              <p:nvPr/>
            </p:nvSpPr>
            <p:spPr bwMode="auto">
              <a:xfrm>
                <a:off x="3585" y="2881"/>
                <a:ext cx="10" cy="7"/>
              </a:xfrm>
              <a:custGeom>
                <a:avLst/>
                <a:gdLst>
                  <a:gd name="T0" fmla="*/ 0 w 57"/>
                  <a:gd name="T1" fmla="*/ 0 h 42"/>
                  <a:gd name="T2" fmla="*/ 0 w 57"/>
                  <a:gd name="T3" fmla="*/ 0 h 42"/>
                  <a:gd name="T4" fmla="*/ 0 w 57"/>
                  <a:gd name="T5" fmla="*/ 0 h 42"/>
                  <a:gd name="T6" fmla="*/ 0 w 5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42"/>
                  <a:gd name="T14" fmla="*/ 57 w 5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42">
                    <a:moveTo>
                      <a:pt x="0" y="42"/>
                    </a:moveTo>
                    <a:lnTo>
                      <a:pt x="57" y="4"/>
                    </a:lnTo>
                    <a:lnTo>
                      <a:pt x="54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8" name="Line 1031"/>
              <p:cNvSpPr>
                <a:spLocks noChangeShapeType="1"/>
              </p:cNvSpPr>
              <p:nvPr/>
            </p:nvSpPr>
            <p:spPr bwMode="auto">
              <a:xfrm flipH="1" flipV="1">
                <a:off x="3594" y="288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69" name="Freeform 1032"/>
              <p:cNvSpPr>
                <a:spLocks/>
              </p:cNvSpPr>
              <p:nvPr/>
            </p:nvSpPr>
            <p:spPr bwMode="auto">
              <a:xfrm>
                <a:off x="3563" y="2864"/>
                <a:ext cx="31" cy="31"/>
              </a:xfrm>
              <a:custGeom>
                <a:avLst/>
                <a:gdLst>
                  <a:gd name="T0" fmla="*/ 0 w 189"/>
                  <a:gd name="T1" fmla="*/ 1 h 188"/>
                  <a:gd name="T2" fmla="*/ 1 w 189"/>
                  <a:gd name="T3" fmla="*/ 1 h 188"/>
                  <a:gd name="T4" fmla="*/ 1 w 189"/>
                  <a:gd name="T5" fmla="*/ 0 h 188"/>
                  <a:gd name="T6" fmla="*/ 0 w 189"/>
                  <a:gd name="T7" fmla="*/ 0 h 188"/>
                  <a:gd name="T8" fmla="*/ 0 w 189"/>
                  <a:gd name="T9" fmla="*/ 0 h 188"/>
                  <a:gd name="T10" fmla="*/ 0 w 189"/>
                  <a:gd name="T11" fmla="*/ 0 h 188"/>
                  <a:gd name="T12" fmla="*/ 0 w 189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9"/>
                  <a:gd name="T22" fmla="*/ 0 h 188"/>
                  <a:gd name="T23" fmla="*/ 189 w 189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9" h="188">
                    <a:moveTo>
                      <a:pt x="81" y="188"/>
                    </a:moveTo>
                    <a:lnTo>
                      <a:pt x="135" y="146"/>
                    </a:lnTo>
                    <a:lnTo>
                      <a:pt x="189" y="104"/>
                    </a:lnTo>
                    <a:lnTo>
                      <a:pt x="108" y="0"/>
                    </a:lnTo>
                    <a:lnTo>
                      <a:pt x="54" y="42"/>
                    </a:lnTo>
                    <a:lnTo>
                      <a:pt x="0" y="84"/>
                    </a:lnTo>
                    <a:lnTo>
                      <a:pt x="81" y="1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0" name="Freeform 1033"/>
              <p:cNvSpPr>
                <a:spLocks/>
              </p:cNvSpPr>
              <p:nvPr/>
            </p:nvSpPr>
            <p:spPr bwMode="auto">
              <a:xfrm>
                <a:off x="3563" y="2864"/>
                <a:ext cx="31" cy="31"/>
              </a:xfrm>
              <a:custGeom>
                <a:avLst/>
                <a:gdLst>
                  <a:gd name="T0" fmla="*/ 0 w 189"/>
                  <a:gd name="T1" fmla="*/ 1 h 188"/>
                  <a:gd name="T2" fmla="*/ 1 w 189"/>
                  <a:gd name="T3" fmla="*/ 1 h 188"/>
                  <a:gd name="T4" fmla="*/ 1 w 189"/>
                  <a:gd name="T5" fmla="*/ 0 h 188"/>
                  <a:gd name="T6" fmla="*/ 0 w 189"/>
                  <a:gd name="T7" fmla="*/ 0 h 188"/>
                  <a:gd name="T8" fmla="*/ 0 w 189"/>
                  <a:gd name="T9" fmla="*/ 0 h 188"/>
                  <a:gd name="T10" fmla="*/ 0 w 189"/>
                  <a:gd name="T11" fmla="*/ 0 h 188"/>
                  <a:gd name="T12" fmla="*/ 0 w 189"/>
                  <a:gd name="T13" fmla="*/ 1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9"/>
                  <a:gd name="T22" fmla="*/ 0 h 188"/>
                  <a:gd name="T23" fmla="*/ 189 w 189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9" h="188">
                    <a:moveTo>
                      <a:pt x="81" y="188"/>
                    </a:moveTo>
                    <a:lnTo>
                      <a:pt x="135" y="146"/>
                    </a:lnTo>
                    <a:lnTo>
                      <a:pt x="189" y="104"/>
                    </a:lnTo>
                    <a:lnTo>
                      <a:pt x="108" y="0"/>
                    </a:lnTo>
                    <a:lnTo>
                      <a:pt x="54" y="42"/>
                    </a:lnTo>
                    <a:lnTo>
                      <a:pt x="0" y="84"/>
                    </a:lnTo>
                    <a:lnTo>
                      <a:pt x="81" y="18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1" name="Freeform 1034"/>
              <p:cNvSpPr>
                <a:spLocks/>
              </p:cNvSpPr>
              <p:nvPr/>
            </p:nvSpPr>
            <p:spPr bwMode="auto">
              <a:xfrm>
                <a:off x="3572" y="2863"/>
                <a:ext cx="9" cy="8"/>
              </a:xfrm>
              <a:custGeom>
                <a:avLst/>
                <a:gdLst>
                  <a:gd name="T0" fmla="*/ 0 w 54"/>
                  <a:gd name="T1" fmla="*/ 0 h 47"/>
                  <a:gd name="T2" fmla="*/ 0 w 54"/>
                  <a:gd name="T3" fmla="*/ 0 h 47"/>
                  <a:gd name="T4" fmla="*/ 0 w 54"/>
                  <a:gd name="T5" fmla="*/ 0 h 47"/>
                  <a:gd name="T6" fmla="*/ 0 w 54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47"/>
                  <a:gd name="T14" fmla="*/ 54 w 54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47">
                    <a:moveTo>
                      <a:pt x="0" y="47"/>
                    </a:moveTo>
                    <a:lnTo>
                      <a:pt x="54" y="5"/>
                    </a:lnTo>
                    <a:lnTo>
                      <a:pt x="5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2" name="Line 1035"/>
              <p:cNvSpPr>
                <a:spLocks noChangeShapeType="1"/>
              </p:cNvSpPr>
              <p:nvPr/>
            </p:nvSpPr>
            <p:spPr bwMode="auto">
              <a:xfrm flipH="1" flipV="1">
                <a:off x="3580" y="286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3" name="Freeform 1036"/>
              <p:cNvSpPr>
                <a:spLocks/>
              </p:cNvSpPr>
              <p:nvPr/>
            </p:nvSpPr>
            <p:spPr bwMode="auto">
              <a:xfrm>
                <a:off x="3549" y="2847"/>
                <a:ext cx="31" cy="31"/>
              </a:xfrm>
              <a:custGeom>
                <a:avLst/>
                <a:gdLst>
                  <a:gd name="T0" fmla="*/ 0 w 190"/>
                  <a:gd name="T1" fmla="*/ 1 h 191"/>
                  <a:gd name="T2" fmla="*/ 1 w 190"/>
                  <a:gd name="T3" fmla="*/ 1 h 191"/>
                  <a:gd name="T4" fmla="*/ 1 w 190"/>
                  <a:gd name="T5" fmla="*/ 0 h 191"/>
                  <a:gd name="T6" fmla="*/ 0 w 190"/>
                  <a:gd name="T7" fmla="*/ 0 h 191"/>
                  <a:gd name="T8" fmla="*/ 0 w 190"/>
                  <a:gd name="T9" fmla="*/ 0 h 191"/>
                  <a:gd name="T10" fmla="*/ 0 w 190"/>
                  <a:gd name="T11" fmla="*/ 0 h 191"/>
                  <a:gd name="T12" fmla="*/ 0 w 190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90" y="191"/>
                    </a:moveTo>
                    <a:lnTo>
                      <a:pt x="140" y="144"/>
                    </a:lnTo>
                    <a:lnTo>
                      <a:pt x="190" y="97"/>
                    </a:lnTo>
                    <a:lnTo>
                      <a:pt x="100" y="0"/>
                    </a:lnTo>
                    <a:lnTo>
                      <a:pt x="50" y="47"/>
                    </a:lnTo>
                    <a:lnTo>
                      <a:pt x="0" y="95"/>
                    </a:lnTo>
                    <a:lnTo>
                      <a:pt x="90" y="19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4" name="Freeform 1037"/>
              <p:cNvSpPr>
                <a:spLocks/>
              </p:cNvSpPr>
              <p:nvPr/>
            </p:nvSpPr>
            <p:spPr bwMode="auto">
              <a:xfrm>
                <a:off x="3549" y="2847"/>
                <a:ext cx="31" cy="31"/>
              </a:xfrm>
              <a:custGeom>
                <a:avLst/>
                <a:gdLst>
                  <a:gd name="T0" fmla="*/ 0 w 190"/>
                  <a:gd name="T1" fmla="*/ 1 h 191"/>
                  <a:gd name="T2" fmla="*/ 1 w 190"/>
                  <a:gd name="T3" fmla="*/ 1 h 191"/>
                  <a:gd name="T4" fmla="*/ 1 w 190"/>
                  <a:gd name="T5" fmla="*/ 0 h 191"/>
                  <a:gd name="T6" fmla="*/ 0 w 190"/>
                  <a:gd name="T7" fmla="*/ 0 h 191"/>
                  <a:gd name="T8" fmla="*/ 0 w 190"/>
                  <a:gd name="T9" fmla="*/ 0 h 191"/>
                  <a:gd name="T10" fmla="*/ 0 w 190"/>
                  <a:gd name="T11" fmla="*/ 0 h 191"/>
                  <a:gd name="T12" fmla="*/ 0 w 190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90" y="191"/>
                    </a:moveTo>
                    <a:lnTo>
                      <a:pt x="140" y="144"/>
                    </a:lnTo>
                    <a:lnTo>
                      <a:pt x="190" y="97"/>
                    </a:lnTo>
                    <a:lnTo>
                      <a:pt x="100" y="0"/>
                    </a:lnTo>
                    <a:lnTo>
                      <a:pt x="50" y="47"/>
                    </a:lnTo>
                    <a:lnTo>
                      <a:pt x="0" y="95"/>
                    </a:lnTo>
                    <a:lnTo>
                      <a:pt x="90" y="19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5" name="Freeform 1038"/>
              <p:cNvSpPr>
                <a:spLocks/>
              </p:cNvSpPr>
              <p:nvPr/>
            </p:nvSpPr>
            <p:spPr bwMode="auto">
              <a:xfrm>
                <a:off x="3557" y="2846"/>
                <a:ext cx="8" cy="9"/>
              </a:xfrm>
              <a:custGeom>
                <a:avLst/>
                <a:gdLst>
                  <a:gd name="T0" fmla="*/ 0 w 50"/>
                  <a:gd name="T1" fmla="*/ 0 h 50"/>
                  <a:gd name="T2" fmla="*/ 0 w 50"/>
                  <a:gd name="T3" fmla="*/ 0 h 50"/>
                  <a:gd name="T4" fmla="*/ 0 w 50"/>
                  <a:gd name="T5" fmla="*/ 0 h 50"/>
                  <a:gd name="T6" fmla="*/ 0 w 50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50"/>
                  <a:gd name="T14" fmla="*/ 50 w 50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50">
                    <a:moveTo>
                      <a:pt x="0" y="50"/>
                    </a:moveTo>
                    <a:lnTo>
                      <a:pt x="50" y="3"/>
                    </a:lnTo>
                    <a:lnTo>
                      <a:pt x="4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6" name="Line 1039"/>
              <p:cNvSpPr>
                <a:spLocks noChangeShapeType="1"/>
              </p:cNvSpPr>
              <p:nvPr/>
            </p:nvSpPr>
            <p:spPr bwMode="auto">
              <a:xfrm flipH="1" flipV="1">
                <a:off x="3565" y="284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7" name="Freeform 1040"/>
              <p:cNvSpPr>
                <a:spLocks/>
              </p:cNvSpPr>
              <p:nvPr/>
            </p:nvSpPr>
            <p:spPr bwMode="auto">
              <a:xfrm>
                <a:off x="3533" y="2831"/>
                <a:ext cx="32" cy="32"/>
              </a:xfrm>
              <a:custGeom>
                <a:avLst/>
                <a:gdLst>
                  <a:gd name="T0" fmla="*/ 1 w 191"/>
                  <a:gd name="T1" fmla="*/ 1 h 191"/>
                  <a:gd name="T2" fmla="*/ 1 w 191"/>
                  <a:gd name="T3" fmla="*/ 1 h 191"/>
                  <a:gd name="T4" fmla="*/ 1 w 191"/>
                  <a:gd name="T5" fmla="*/ 1 h 191"/>
                  <a:gd name="T6" fmla="*/ 1 w 191"/>
                  <a:gd name="T7" fmla="*/ 0 h 191"/>
                  <a:gd name="T8" fmla="*/ 0 w 191"/>
                  <a:gd name="T9" fmla="*/ 0 h 191"/>
                  <a:gd name="T10" fmla="*/ 0 w 191"/>
                  <a:gd name="T11" fmla="*/ 1 h 191"/>
                  <a:gd name="T12" fmla="*/ 1 w 191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1"/>
                  <a:gd name="T22" fmla="*/ 0 h 191"/>
                  <a:gd name="T23" fmla="*/ 191 w 191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1" h="191">
                    <a:moveTo>
                      <a:pt x="97" y="191"/>
                    </a:moveTo>
                    <a:lnTo>
                      <a:pt x="144" y="140"/>
                    </a:lnTo>
                    <a:lnTo>
                      <a:pt x="191" y="90"/>
                    </a:lnTo>
                    <a:lnTo>
                      <a:pt x="94" y="0"/>
                    </a:lnTo>
                    <a:lnTo>
                      <a:pt x="47" y="50"/>
                    </a:lnTo>
                    <a:lnTo>
                      <a:pt x="0" y="101"/>
                    </a:lnTo>
                    <a:lnTo>
                      <a:pt x="97" y="19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8" name="Freeform 1041"/>
              <p:cNvSpPr>
                <a:spLocks/>
              </p:cNvSpPr>
              <p:nvPr/>
            </p:nvSpPr>
            <p:spPr bwMode="auto">
              <a:xfrm>
                <a:off x="3533" y="2831"/>
                <a:ext cx="32" cy="32"/>
              </a:xfrm>
              <a:custGeom>
                <a:avLst/>
                <a:gdLst>
                  <a:gd name="T0" fmla="*/ 1 w 191"/>
                  <a:gd name="T1" fmla="*/ 1 h 191"/>
                  <a:gd name="T2" fmla="*/ 1 w 191"/>
                  <a:gd name="T3" fmla="*/ 1 h 191"/>
                  <a:gd name="T4" fmla="*/ 1 w 191"/>
                  <a:gd name="T5" fmla="*/ 1 h 191"/>
                  <a:gd name="T6" fmla="*/ 1 w 191"/>
                  <a:gd name="T7" fmla="*/ 0 h 191"/>
                  <a:gd name="T8" fmla="*/ 0 w 191"/>
                  <a:gd name="T9" fmla="*/ 0 h 191"/>
                  <a:gd name="T10" fmla="*/ 0 w 191"/>
                  <a:gd name="T11" fmla="*/ 1 h 191"/>
                  <a:gd name="T12" fmla="*/ 1 w 191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1"/>
                  <a:gd name="T22" fmla="*/ 0 h 191"/>
                  <a:gd name="T23" fmla="*/ 191 w 191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1" h="191">
                    <a:moveTo>
                      <a:pt x="97" y="191"/>
                    </a:moveTo>
                    <a:lnTo>
                      <a:pt x="144" y="140"/>
                    </a:lnTo>
                    <a:lnTo>
                      <a:pt x="191" y="90"/>
                    </a:lnTo>
                    <a:lnTo>
                      <a:pt x="94" y="0"/>
                    </a:lnTo>
                    <a:lnTo>
                      <a:pt x="47" y="50"/>
                    </a:lnTo>
                    <a:lnTo>
                      <a:pt x="0" y="101"/>
                    </a:lnTo>
                    <a:lnTo>
                      <a:pt x="97" y="19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79" name="Freeform 1042"/>
              <p:cNvSpPr>
                <a:spLocks/>
              </p:cNvSpPr>
              <p:nvPr/>
            </p:nvSpPr>
            <p:spPr bwMode="auto">
              <a:xfrm>
                <a:off x="3541" y="2831"/>
                <a:ext cx="8" cy="9"/>
              </a:xfrm>
              <a:custGeom>
                <a:avLst/>
                <a:gdLst>
                  <a:gd name="T0" fmla="*/ 0 w 47"/>
                  <a:gd name="T1" fmla="*/ 0 h 54"/>
                  <a:gd name="T2" fmla="*/ 0 w 47"/>
                  <a:gd name="T3" fmla="*/ 0 h 54"/>
                  <a:gd name="T4" fmla="*/ 0 w 47"/>
                  <a:gd name="T5" fmla="*/ 0 h 54"/>
                  <a:gd name="T6" fmla="*/ 0 w 47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54"/>
                  <a:gd name="T14" fmla="*/ 47 w 47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54">
                    <a:moveTo>
                      <a:pt x="0" y="54"/>
                    </a:moveTo>
                    <a:lnTo>
                      <a:pt x="47" y="4"/>
                    </a:lnTo>
                    <a:lnTo>
                      <a:pt x="43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0" name="Line 1043"/>
              <p:cNvSpPr>
                <a:spLocks noChangeShapeType="1"/>
              </p:cNvSpPr>
              <p:nvPr/>
            </p:nvSpPr>
            <p:spPr bwMode="auto">
              <a:xfrm flipH="1" flipV="1">
                <a:off x="3548" y="283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1" name="Freeform 1044"/>
              <p:cNvSpPr>
                <a:spLocks/>
              </p:cNvSpPr>
              <p:nvPr/>
            </p:nvSpPr>
            <p:spPr bwMode="auto">
              <a:xfrm>
                <a:off x="3516" y="2817"/>
                <a:ext cx="32" cy="32"/>
              </a:xfrm>
              <a:custGeom>
                <a:avLst/>
                <a:gdLst>
                  <a:gd name="T0" fmla="*/ 1 w 189"/>
                  <a:gd name="T1" fmla="*/ 1 h 191"/>
                  <a:gd name="T2" fmla="*/ 1 w 189"/>
                  <a:gd name="T3" fmla="*/ 1 h 191"/>
                  <a:gd name="T4" fmla="*/ 1 w 189"/>
                  <a:gd name="T5" fmla="*/ 0 h 191"/>
                  <a:gd name="T6" fmla="*/ 1 w 189"/>
                  <a:gd name="T7" fmla="*/ 0 h 191"/>
                  <a:gd name="T8" fmla="*/ 0 w 189"/>
                  <a:gd name="T9" fmla="*/ 0 h 191"/>
                  <a:gd name="T10" fmla="*/ 0 w 189"/>
                  <a:gd name="T11" fmla="*/ 1 h 191"/>
                  <a:gd name="T12" fmla="*/ 1 w 189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9"/>
                  <a:gd name="T22" fmla="*/ 0 h 191"/>
                  <a:gd name="T23" fmla="*/ 189 w 189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9" h="191">
                    <a:moveTo>
                      <a:pt x="103" y="191"/>
                    </a:moveTo>
                    <a:lnTo>
                      <a:pt x="146" y="136"/>
                    </a:lnTo>
                    <a:lnTo>
                      <a:pt x="189" y="82"/>
                    </a:lnTo>
                    <a:lnTo>
                      <a:pt x="86" y="0"/>
                    </a:lnTo>
                    <a:lnTo>
                      <a:pt x="43" y="55"/>
                    </a:lnTo>
                    <a:lnTo>
                      <a:pt x="0" y="109"/>
                    </a:lnTo>
                    <a:lnTo>
                      <a:pt x="103" y="19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2" name="Freeform 1045"/>
              <p:cNvSpPr>
                <a:spLocks/>
              </p:cNvSpPr>
              <p:nvPr/>
            </p:nvSpPr>
            <p:spPr bwMode="auto">
              <a:xfrm>
                <a:off x="3516" y="2817"/>
                <a:ext cx="32" cy="32"/>
              </a:xfrm>
              <a:custGeom>
                <a:avLst/>
                <a:gdLst>
                  <a:gd name="T0" fmla="*/ 1 w 189"/>
                  <a:gd name="T1" fmla="*/ 1 h 191"/>
                  <a:gd name="T2" fmla="*/ 1 w 189"/>
                  <a:gd name="T3" fmla="*/ 1 h 191"/>
                  <a:gd name="T4" fmla="*/ 1 w 189"/>
                  <a:gd name="T5" fmla="*/ 0 h 191"/>
                  <a:gd name="T6" fmla="*/ 1 w 189"/>
                  <a:gd name="T7" fmla="*/ 0 h 191"/>
                  <a:gd name="T8" fmla="*/ 0 w 189"/>
                  <a:gd name="T9" fmla="*/ 0 h 191"/>
                  <a:gd name="T10" fmla="*/ 0 w 189"/>
                  <a:gd name="T11" fmla="*/ 1 h 191"/>
                  <a:gd name="T12" fmla="*/ 1 w 189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9"/>
                  <a:gd name="T22" fmla="*/ 0 h 191"/>
                  <a:gd name="T23" fmla="*/ 189 w 189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9" h="191">
                    <a:moveTo>
                      <a:pt x="103" y="191"/>
                    </a:moveTo>
                    <a:lnTo>
                      <a:pt x="146" y="136"/>
                    </a:lnTo>
                    <a:lnTo>
                      <a:pt x="189" y="82"/>
                    </a:lnTo>
                    <a:lnTo>
                      <a:pt x="86" y="0"/>
                    </a:lnTo>
                    <a:lnTo>
                      <a:pt x="43" y="55"/>
                    </a:lnTo>
                    <a:lnTo>
                      <a:pt x="0" y="109"/>
                    </a:lnTo>
                    <a:lnTo>
                      <a:pt x="103" y="19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3" name="Freeform 1046"/>
              <p:cNvSpPr>
                <a:spLocks/>
              </p:cNvSpPr>
              <p:nvPr/>
            </p:nvSpPr>
            <p:spPr bwMode="auto">
              <a:xfrm>
                <a:off x="3523" y="2816"/>
                <a:ext cx="8" cy="10"/>
              </a:xfrm>
              <a:custGeom>
                <a:avLst/>
                <a:gdLst>
                  <a:gd name="T0" fmla="*/ 0 w 43"/>
                  <a:gd name="T1" fmla="*/ 0 h 58"/>
                  <a:gd name="T2" fmla="*/ 0 w 43"/>
                  <a:gd name="T3" fmla="*/ 0 h 58"/>
                  <a:gd name="T4" fmla="*/ 0 w 43"/>
                  <a:gd name="T5" fmla="*/ 0 h 58"/>
                  <a:gd name="T6" fmla="*/ 0 w 43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"/>
                  <a:gd name="T13" fmla="*/ 0 h 58"/>
                  <a:gd name="T14" fmla="*/ 43 w 43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" h="58">
                    <a:moveTo>
                      <a:pt x="0" y="58"/>
                    </a:moveTo>
                    <a:lnTo>
                      <a:pt x="43" y="3"/>
                    </a:lnTo>
                    <a:lnTo>
                      <a:pt x="38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4" name="Line 1047"/>
              <p:cNvSpPr>
                <a:spLocks noChangeShapeType="1"/>
              </p:cNvSpPr>
              <p:nvPr/>
            </p:nvSpPr>
            <p:spPr bwMode="auto">
              <a:xfrm flipH="1" flipV="1">
                <a:off x="3530" y="281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5" name="Freeform 1048"/>
              <p:cNvSpPr>
                <a:spLocks/>
              </p:cNvSpPr>
              <p:nvPr/>
            </p:nvSpPr>
            <p:spPr bwMode="auto">
              <a:xfrm>
                <a:off x="3499" y="2804"/>
                <a:ext cx="31" cy="31"/>
              </a:xfrm>
              <a:custGeom>
                <a:avLst/>
                <a:gdLst>
                  <a:gd name="T0" fmla="*/ 1 w 185"/>
                  <a:gd name="T1" fmla="*/ 1 h 187"/>
                  <a:gd name="T2" fmla="*/ 1 w 185"/>
                  <a:gd name="T3" fmla="*/ 1 h 187"/>
                  <a:gd name="T4" fmla="*/ 1 w 185"/>
                  <a:gd name="T5" fmla="*/ 0 h 187"/>
                  <a:gd name="T6" fmla="*/ 0 w 185"/>
                  <a:gd name="T7" fmla="*/ 0 h 187"/>
                  <a:gd name="T8" fmla="*/ 0 w 185"/>
                  <a:gd name="T9" fmla="*/ 0 h 187"/>
                  <a:gd name="T10" fmla="*/ 0 w 185"/>
                  <a:gd name="T11" fmla="*/ 0 h 187"/>
                  <a:gd name="T12" fmla="*/ 1 w 185"/>
                  <a:gd name="T13" fmla="*/ 1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87"/>
                  <a:gd name="T23" fmla="*/ 185 w 185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87">
                    <a:moveTo>
                      <a:pt x="109" y="187"/>
                    </a:moveTo>
                    <a:lnTo>
                      <a:pt x="147" y="130"/>
                    </a:lnTo>
                    <a:lnTo>
                      <a:pt x="185" y="72"/>
                    </a:lnTo>
                    <a:lnTo>
                      <a:pt x="75" y="0"/>
                    </a:lnTo>
                    <a:lnTo>
                      <a:pt x="37" y="57"/>
                    </a:lnTo>
                    <a:lnTo>
                      <a:pt x="0" y="114"/>
                    </a:lnTo>
                    <a:lnTo>
                      <a:pt x="109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6" name="Freeform 1049"/>
              <p:cNvSpPr>
                <a:spLocks/>
              </p:cNvSpPr>
              <p:nvPr/>
            </p:nvSpPr>
            <p:spPr bwMode="auto">
              <a:xfrm>
                <a:off x="3499" y="2804"/>
                <a:ext cx="31" cy="31"/>
              </a:xfrm>
              <a:custGeom>
                <a:avLst/>
                <a:gdLst>
                  <a:gd name="T0" fmla="*/ 1 w 185"/>
                  <a:gd name="T1" fmla="*/ 1 h 187"/>
                  <a:gd name="T2" fmla="*/ 1 w 185"/>
                  <a:gd name="T3" fmla="*/ 1 h 187"/>
                  <a:gd name="T4" fmla="*/ 1 w 185"/>
                  <a:gd name="T5" fmla="*/ 0 h 187"/>
                  <a:gd name="T6" fmla="*/ 0 w 185"/>
                  <a:gd name="T7" fmla="*/ 0 h 187"/>
                  <a:gd name="T8" fmla="*/ 0 w 185"/>
                  <a:gd name="T9" fmla="*/ 0 h 187"/>
                  <a:gd name="T10" fmla="*/ 0 w 185"/>
                  <a:gd name="T11" fmla="*/ 0 h 187"/>
                  <a:gd name="T12" fmla="*/ 1 w 185"/>
                  <a:gd name="T13" fmla="*/ 1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87"/>
                  <a:gd name="T23" fmla="*/ 185 w 185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87">
                    <a:moveTo>
                      <a:pt x="109" y="187"/>
                    </a:moveTo>
                    <a:lnTo>
                      <a:pt x="147" y="130"/>
                    </a:lnTo>
                    <a:lnTo>
                      <a:pt x="185" y="72"/>
                    </a:lnTo>
                    <a:lnTo>
                      <a:pt x="75" y="0"/>
                    </a:lnTo>
                    <a:lnTo>
                      <a:pt x="37" y="57"/>
                    </a:lnTo>
                    <a:lnTo>
                      <a:pt x="0" y="114"/>
                    </a:lnTo>
                    <a:lnTo>
                      <a:pt x="109" y="18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7" name="Freeform 1050"/>
              <p:cNvSpPr>
                <a:spLocks/>
              </p:cNvSpPr>
              <p:nvPr/>
            </p:nvSpPr>
            <p:spPr bwMode="auto">
              <a:xfrm>
                <a:off x="3505" y="2804"/>
                <a:ext cx="7" cy="10"/>
              </a:xfrm>
              <a:custGeom>
                <a:avLst/>
                <a:gdLst>
                  <a:gd name="T0" fmla="*/ 0 w 38"/>
                  <a:gd name="T1" fmla="*/ 0 h 59"/>
                  <a:gd name="T2" fmla="*/ 0 w 38"/>
                  <a:gd name="T3" fmla="*/ 0 h 59"/>
                  <a:gd name="T4" fmla="*/ 0 w 38"/>
                  <a:gd name="T5" fmla="*/ 0 h 59"/>
                  <a:gd name="T6" fmla="*/ 0 w 3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59"/>
                  <a:gd name="T14" fmla="*/ 38 w 3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59">
                    <a:moveTo>
                      <a:pt x="0" y="59"/>
                    </a:moveTo>
                    <a:lnTo>
                      <a:pt x="38" y="2"/>
                    </a:lnTo>
                    <a:lnTo>
                      <a:pt x="34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8" name="Line 1051"/>
              <p:cNvSpPr>
                <a:spLocks noChangeShapeType="1"/>
              </p:cNvSpPr>
              <p:nvPr/>
            </p:nvSpPr>
            <p:spPr bwMode="auto">
              <a:xfrm flipH="1" flipV="1">
                <a:off x="3511" y="280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89" name="Freeform 1052"/>
              <p:cNvSpPr>
                <a:spLocks/>
              </p:cNvSpPr>
              <p:nvPr/>
            </p:nvSpPr>
            <p:spPr bwMode="auto">
              <a:xfrm>
                <a:off x="3481" y="2793"/>
                <a:ext cx="30" cy="31"/>
              </a:xfrm>
              <a:custGeom>
                <a:avLst/>
                <a:gdLst>
                  <a:gd name="T0" fmla="*/ 0 w 182"/>
                  <a:gd name="T1" fmla="*/ 1 h 183"/>
                  <a:gd name="T2" fmla="*/ 1 w 182"/>
                  <a:gd name="T3" fmla="*/ 1 h 183"/>
                  <a:gd name="T4" fmla="*/ 1 w 182"/>
                  <a:gd name="T5" fmla="*/ 0 h 183"/>
                  <a:gd name="T6" fmla="*/ 0 w 182"/>
                  <a:gd name="T7" fmla="*/ 0 h 183"/>
                  <a:gd name="T8" fmla="*/ 0 w 182"/>
                  <a:gd name="T9" fmla="*/ 0 h 183"/>
                  <a:gd name="T10" fmla="*/ 0 w 182"/>
                  <a:gd name="T11" fmla="*/ 1 h 183"/>
                  <a:gd name="T12" fmla="*/ 0 w 182"/>
                  <a:gd name="T13" fmla="*/ 1 h 1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83"/>
                  <a:gd name="T23" fmla="*/ 182 w 182"/>
                  <a:gd name="T24" fmla="*/ 183 h 1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83">
                    <a:moveTo>
                      <a:pt x="115" y="183"/>
                    </a:moveTo>
                    <a:lnTo>
                      <a:pt x="148" y="124"/>
                    </a:lnTo>
                    <a:lnTo>
                      <a:pt x="182" y="65"/>
                    </a:lnTo>
                    <a:lnTo>
                      <a:pt x="68" y="0"/>
                    </a:lnTo>
                    <a:lnTo>
                      <a:pt x="34" y="60"/>
                    </a:lnTo>
                    <a:lnTo>
                      <a:pt x="0" y="119"/>
                    </a:lnTo>
                    <a:lnTo>
                      <a:pt x="115" y="1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0" name="Freeform 1053"/>
              <p:cNvSpPr>
                <a:spLocks/>
              </p:cNvSpPr>
              <p:nvPr/>
            </p:nvSpPr>
            <p:spPr bwMode="auto">
              <a:xfrm>
                <a:off x="3481" y="2793"/>
                <a:ext cx="30" cy="31"/>
              </a:xfrm>
              <a:custGeom>
                <a:avLst/>
                <a:gdLst>
                  <a:gd name="T0" fmla="*/ 0 w 182"/>
                  <a:gd name="T1" fmla="*/ 1 h 183"/>
                  <a:gd name="T2" fmla="*/ 1 w 182"/>
                  <a:gd name="T3" fmla="*/ 1 h 183"/>
                  <a:gd name="T4" fmla="*/ 1 w 182"/>
                  <a:gd name="T5" fmla="*/ 0 h 183"/>
                  <a:gd name="T6" fmla="*/ 0 w 182"/>
                  <a:gd name="T7" fmla="*/ 0 h 183"/>
                  <a:gd name="T8" fmla="*/ 0 w 182"/>
                  <a:gd name="T9" fmla="*/ 0 h 183"/>
                  <a:gd name="T10" fmla="*/ 0 w 182"/>
                  <a:gd name="T11" fmla="*/ 1 h 183"/>
                  <a:gd name="T12" fmla="*/ 0 w 182"/>
                  <a:gd name="T13" fmla="*/ 1 h 1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83"/>
                  <a:gd name="T23" fmla="*/ 182 w 182"/>
                  <a:gd name="T24" fmla="*/ 183 h 1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83">
                    <a:moveTo>
                      <a:pt x="115" y="183"/>
                    </a:moveTo>
                    <a:lnTo>
                      <a:pt x="148" y="124"/>
                    </a:lnTo>
                    <a:lnTo>
                      <a:pt x="182" y="65"/>
                    </a:lnTo>
                    <a:lnTo>
                      <a:pt x="68" y="0"/>
                    </a:lnTo>
                    <a:lnTo>
                      <a:pt x="34" y="60"/>
                    </a:lnTo>
                    <a:lnTo>
                      <a:pt x="0" y="119"/>
                    </a:lnTo>
                    <a:lnTo>
                      <a:pt x="115" y="18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1" name="Freeform 1054"/>
              <p:cNvSpPr>
                <a:spLocks/>
              </p:cNvSpPr>
              <p:nvPr/>
            </p:nvSpPr>
            <p:spPr bwMode="auto">
              <a:xfrm>
                <a:off x="3486" y="2793"/>
                <a:ext cx="6" cy="10"/>
              </a:xfrm>
              <a:custGeom>
                <a:avLst/>
                <a:gdLst>
                  <a:gd name="T0" fmla="*/ 0 w 34"/>
                  <a:gd name="T1" fmla="*/ 0 h 63"/>
                  <a:gd name="T2" fmla="*/ 0 w 34"/>
                  <a:gd name="T3" fmla="*/ 0 h 63"/>
                  <a:gd name="T4" fmla="*/ 0 w 34"/>
                  <a:gd name="T5" fmla="*/ 0 h 63"/>
                  <a:gd name="T6" fmla="*/ 0 w 34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63"/>
                  <a:gd name="T14" fmla="*/ 34 w 34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63">
                    <a:moveTo>
                      <a:pt x="0" y="63"/>
                    </a:moveTo>
                    <a:lnTo>
                      <a:pt x="34" y="3"/>
                    </a:lnTo>
                    <a:lnTo>
                      <a:pt x="28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2" name="Line 1055"/>
              <p:cNvSpPr>
                <a:spLocks noChangeShapeType="1"/>
              </p:cNvSpPr>
              <p:nvPr/>
            </p:nvSpPr>
            <p:spPr bwMode="auto">
              <a:xfrm flipH="1" flipV="1">
                <a:off x="3491" y="27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3" name="Freeform 1056"/>
              <p:cNvSpPr>
                <a:spLocks/>
              </p:cNvSpPr>
              <p:nvPr/>
            </p:nvSpPr>
            <p:spPr bwMode="auto">
              <a:xfrm>
                <a:off x="3461" y="2783"/>
                <a:ext cx="30" cy="30"/>
              </a:xfrm>
              <a:custGeom>
                <a:avLst/>
                <a:gdLst>
                  <a:gd name="T0" fmla="*/ 1 w 176"/>
                  <a:gd name="T1" fmla="*/ 1 h 180"/>
                  <a:gd name="T2" fmla="*/ 1 w 176"/>
                  <a:gd name="T3" fmla="*/ 0 h 180"/>
                  <a:gd name="T4" fmla="*/ 1 w 176"/>
                  <a:gd name="T5" fmla="*/ 0 h 180"/>
                  <a:gd name="T6" fmla="*/ 0 w 176"/>
                  <a:gd name="T7" fmla="*/ 0 h 180"/>
                  <a:gd name="T8" fmla="*/ 0 w 176"/>
                  <a:gd name="T9" fmla="*/ 0 h 180"/>
                  <a:gd name="T10" fmla="*/ 0 w 176"/>
                  <a:gd name="T11" fmla="*/ 1 h 180"/>
                  <a:gd name="T12" fmla="*/ 1 w 176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180"/>
                  <a:gd name="T23" fmla="*/ 176 w 176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180">
                    <a:moveTo>
                      <a:pt x="119" y="180"/>
                    </a:moveTo>
                    <a:lnTo>
                      <a:pt x="148" y="118"/>
                    </a:lnTo>
                    <a:lnTo>
                      <a:pt x="176" y="55"/>
                    </a:lnTo>
                    <a:lnTo>
                      <a:pt x="57" y="0"/>
                    </a:lnTo>
                    <a:lnTo>
                      <a:pt x="28" y="62"/>
                    </a:lnTo>
                    <a:lnTo>
                      <a:pt x="0" y="125"/>
                    </a:lnTo>
                    <a:lnTo>
                      <a:pt x="119" y="1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4" name="Freeform 1057"/>
              <p:cNvSpPr>
                <a:spLocks/>
              </p:cNvSpPr>
              <p:nvPr/>
            </p:nvSpPr>
            <p:spPr bwMode="auto">
              <a:xfrm>
                <a:off x="3461" y="2783"/>
                <a:ext cx="30" cy="30"/>
              </a:xfrm>
              <a:custGeom>
                <a:avLst/>
                <a:gdLst>
                  <a:gd name="T0" fmla="*/ 1 w 176"/>
                  <a:gd name="T1" fmla="*/ 1 h 180"/>
                  <a:gd name="T2" fmla="*/ 1 w 176"/>
                  <a:gd name="T3" fmla="*/ 0 h 180"/>
                  <a:gd name="T4" fmla="*/ 1 w 176"/>
                  <a:gd name="T5" fmla="*/ 0 h 180"/>
                  <a:gd name="T6" fmla="*/ 0 w 176"/>
                  <a:gd name="T7" fmla="*/ 0 h 180"/>
                  <a:gd name="T8" fmla="*/ 0 w 176"/>
                  <a:gd name="T9" fmla="*/ 0 h 180"/>
                  <a:gd name="T10" fmla="*/ 0 w 176"/>
                  <a:gd name="T11" fmla="*/ 1 h 180"/>
                  <a:gd name="T12" fmla="*/ 1 w 176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180"/>
                  <a:gd name="T23" fmla="*/ 176 w 176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180">
                    <a:moveTo>
                      <a:pt x="119" y="180"/>
                    </a:moveTo>
                    <a:lnTo>
                      <a:pt x="148" y="118"/>
                    </a:lnTo>
                    <a:lnTo>
                      <a:pt x="176" y="55"/>
                    </a:lnTo>
                    <a:lnTo>
                      <a:pt x="57" y="0"/>
                    </a:lnTo>
                    <a:lnTo>
                      <a:pt x="28" y="62"/>
                    </a:lnTo>
                    <a:lnTo>
                      <a:pt x="0" y="125"/>
                    </a:lnTo>
                    <a:lnTo>
                      <a:pt x="119" y="18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5" name="Freeform 1058"/>
              <p:cNvSpPr>
                <a:spLocks/>
              </p:cNvSpPr>
              <p:nvPr/>
            </p:nvSpPr>
            <p:spPr bwMode="auto">
              <a:xfrm>
                <a:off x="3466" y="2783"/>
                <a:ext cx="5" cy="11"/>
              </a:xfrm>
              <a:custGeom>
                <a:avLst/>
                <a:gdLst>
                  <a:gd name="T0" fmla="*/ 0 w 29"/>
                  <a:gd name="T1" fmla="*/ 0 h 64"/>
                  <a:gd name="T2" fmla="*/ 0 w 29"/>
                  <a:gd name="T3" fmla="*/ 0 h 64"/>
                  <a:gd name="T4" fmla="*/ 0 w 29"/>
                  <a:gd name="T5" fmla="*/ 0 h 64"/>
                  <a:gd name="T6" fmla="*/ 0 w 2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4"/>
                  <a:gd name="T14" fmla="*/ 29 w 2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4">
                    <a:moveTo>
                      <a:pt x="0" y="64"/>
                    </a:moveTo>
                    <a:lnTo>
                      <a:pt x="29" y="2"/>
                    </a:lnTo>
                    <a:lnTo>
                      <a:pt x="24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6" name="Line 1059"/>
              <p:cNvSpPr>
                <a:spLocks noChangeShapeType="1"/>
              </p:cNvSpPr>
              <p:nvPr/>
            </p:nvSpPr>
            <p:spPr bwMode="auto">
              <a:xfrm flipH="1" flipV="1">
                <a:off x="3470" y="278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7" name="Freeform 1060"/>
              <p:cNvSpPr>
                <a:spLocks/>
              </p:cNvSpPr>
              <p:nvPr/>
            </p:nvSpPr>
            <p:spPr bwMode="auto">
              <a:xfrm>
                <a:off x="3442" y="2775"/>
                <a:ext cx="28" cy="30"/>
              </a:xfrm>
              <a:custGeom>
                <a:avLst/>
                <a:gdLst>
                  <a:gd name="T0" fmla="*/ 0 w 171"/>
                  <a:gd name="T1" fmla="*/ 1 h 175"/>
                  <a:gd name="T2" fmla="*/ 1 w 171"/>
                  <a:gd name="T3" fmla="*/ 1 h 175"/>
                  <a:gd name="T4" fmla="*/ 1 w 171"/>
                  <a:gd name="T5" fmla="*/ 0 h 175"/>
                  <a:gd name="T6" fmla="*/ 0 w 171"/>
                  <a:gd name="T7" fmla="*/ 0 h 175"/>
                  <a:gd name="T8" fmla="*/ 0 w 171"/>
                  <a:gd name="T9" fmla="*/ 0 h 175"/>
                  <a:gd name="T10" fmla="*/ 0 w 171"/>
                  <a:gd name="T11" fmla="*/ 1 h 175"/>
                  <a:gd name="T12" fmla="*/ 0 w 171"/>
                  <a:gd name="T13" fmla="*/ 1 h 1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175"/>
                  <a:gd name="T23" fmla="*/ 171 w 171"/>
                  <a:gd name="T24" fmla="*/ 175 h 1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175">
                    <a:moveTo>
                      <a:pt x="124" y="175"/>
                    </a:moveTo>
                    <a:lnTo>
                      <a:pt x="147" y="110"/>
                    </a:lnTo>
                    <a:lnTo>
                      <a:pt x="171" y="46"/>
                    </a:lnTo>
                    <a:lnTo>
                      <a:pt x="47" y="0"/>
                    </a:lnTo>
                    <a:lnTo>
                      <a:pt x="23" y="64"/>
                    </a:lnTo>
                    <a:lnTo>
                      <a:pt x="0" y="129"/>
                    </a:lnTo>
                    <a:lnTo>
                      <a:pt x="124" y="1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8" name="Freeform 1061"/>
              <p:cNvSpPr>
                <a:spLocks/>
              </p:cNvSpPr>
              <p:nvPr/>
            </p:nvSpPr>
            <p:spPr bwMode="auto">
              <a:xfrm>
                <a:off x="3442" y="2775"/>
                <a:ext cx="28" cy="30"/>
              </a:xfrm>
              <a:custGeom>
                <a:avLst/>
                <a:gdLst>
                  <a:gd name="T0" fmla="*/ 0 w 171"/>
                  <a:gd name="T1" fmla="*/ 1 h 175"/>
                  <a:gd name="T2" fmla="*/ 1 w 171"/>
                  <a:gd name="T3" fmla="*/ 1 h 175"/>
                  <a:gd name="T4" fmla="*/ 1 w 171"/>
                  <a:gd name="T5" fmla="*/ 0 h 175"/>
                  <a:gd name="T6" fmla="*/ 0 w 171"/>
                  <a:gd name="T7" fmla="*/ 0 h 175"/>
                  <a:gd name="T8" fmla="*/ 0 w 171"/>
                  <a:gd name="T9" fmla="*/ 0 h 175"/>
                  <a:gd name="T10" fmla="*/ 0 w 171"/>
                  <a:gd name="T11" fmla="*/ 1 h 175"/>
                  <a:gd name="T12" fmla="*/ 0 w 171"/>
                  <a:gd name="T13" fmla="*/ 1 h 1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175"/>
                  <a:gd name="T23" fmla="*/ 171 w 171"/>
                  <a:gd name="T24" fmla="*/ 175 h 1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175">
                    <a:moveTo>
                      <a:pt x="124" y="175"/>
                    </a:moveTo>
                    <a:lnTo>
                      <a:pt x="147" y="110"/>
                    </a:lnTo>
                    <a:lnTo>
                      <a:pt x="171" y="46"/>
                    </a:lnTo>
                    <a:lnTo>
                      <a:pt x="47" y="0"/>
                    </a:lnTo>
                    <a:lnTo>
                      <a:pt x="23" y="64"/>
                    </a:lnTo>
                    <a:lnTo>
                      <a:pt x="0" y="129"/>
                    </a:lnTo>
                    <a:lnTo>
                      <a:pt x="124" y="17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99" name="Freeform 1062"/>
              <p:cNvSpPr>
                <a:spLocks/>
              </p:cNvSpPr>
              <p:nvPr/>
            </p:nvSpPr>
            <p:spPr bwMode="auto">
              <a:xfrm>
                <a:off x="3446" y="2775"/>
                <a:ext cx="3" cy="11"/>
              </a:xfrm>
              <a:custGeom>
                <a:avLst/>
                <a:gdLst>
                  <a:gd name="T0" fmla="*/ 0 w 24"/>
                  <a:gd name="T1" fmla="*/ 0 h 65"/>
                  <a:gd name="T2" fmla="*/ 0 w 24"/>
                  <a:gd name="T3" fmla="*/ 0 h 65"/>
                  <a:gd name="T4" fmla="*/ 0 w 24"/>
                  <a:gd name="T5" fmla="*/ 0 h 65"/>
                  <a:gd name="T6" fmla="*/ 0 w 24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65"/>
                  <a:gd name="T14" fmla="*/ 24 w 24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65">
                    <a:moveTo>
                      <a:pt x="0" y="65"/>
                    </a:moveTo>
                    <a:lnTo>
                      <a:pt x="24" y="1"/>
                    </a:lnTo>
                    <a:lnTo>
                      <a:pt x="19" y="0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0" name="Line 1063"/>
              <p:cNvSpPr>
                <a:spLocks noChangeShapeType="1"/>
              </p:cNvSpPr>
              <p:nvPr/>
            </p:nvSpPr>
            <p:spPr bwMode="auto">
              <a:xfrm flipH="1" flipV="1">
                <a:off x="3449" y="27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1" name="Freeform 1064"/>
              <p:cNvSpPr>
                <a:spLocks/>
              </p:cNvSpPr>
              <p:nvPr/>
            </p:nvSpPr>
            <p:spPr bwMode="auto">
              <a:xfrm>
                <a:off x="3421" y="2769"/>
                <a:ext cx="28" cy="28"/>
              </a:xfrm>
              <a:custGeom>
                <a:avLst/>
                <a:gdLst>
                  <a:gd name="T0" fmla="*/ 1 w 164"/>
                  <a:gd name="T1" fmla="*/ 1 h 167"/>
                  <a:gd name="T2" fmla="*/ 1 w 164"/>
                  <a:gd name="T3" fmla="*/ 1 h 167"/>
                  <a:gd name="T4" fmla="*/ 1 w 164"/>
                  <a:gd name="T5" fmla="*/ 0 h 167"/>
                  <a:gd name="T6" fmla="*/ 0 w 164"/>
                  <a:gd name="T7" fmla="*/ 0 h 167"/>
                  <a:gd name="T8" fmla="*/ 0 w 164"/>
                  <a:gd name="T9" fmla="*/ 0 h 167"/>
                  <a:gd name="T10" fmla="*/ 0 w 164"/>
                  <a:gd name="T11" fmla="*/ 1 h 167"/>
                  <a:gd name="T12" fmla="*/ 1 w 164"/>
                  <a:gd name="T13" fmla="*/ 1 h 1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"/>
                  <a:gd name="T22" fmla="*/ 0 h 167"/>
                  <a:gd name="T23" fmla="*/ 164 w 164"/>
                  <a:gd name="T24" fmla="*/ 167 h 1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" h="167">
                    <a:moveTo>
                      <a:pt x="127" y="167"/>
                    </a:moveTo>
                    <a:lnTo>
                      <a:pt x="145" y="101"/>
                    </a:lnTo>
                    <a:lnTo>
                      <a:pt x="164" y="36"/>
                    </a:lnTo>
                    <a:lnTo>
                      <a:pt x="37" y="0"/>
                    </a:lnTo>
                    <a:lnTo>
                      <a:pt x="19" y="66"/>
                    </a:lnTo>
                    <a:lnTo>
                      <a:pt x="0" y="131"/>
                    </a:lnTo>
                    <a:lnTo>
                      <a:pt x="127" y="1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2" name="Freeform 1065"/>
              <p:cNvSpPr>
                <a:spLocks/>
              </p:cNvSpPr>
              <p:nvPr/>
            </p:nvSpPr>
            <p:spPr bwMode="auto">
              <a:xfrm>
                <a:off x="3421" y="2769"/>
                <a:ext cx="28" cy="28"/>
              </a:xfrm>
              <a:custGeom>
                <a:avLst/>
                <a:gdLst>
                  <a:gd name="T0" fmla="*/ 1 w 164"/>
                  <a:gd name="T1" fmla="*/ 1 h 167"/>
                  <a:gd name="T2" fmla="*/ 1 w 164"/>
                  <a:gd name="T3" fmla="*/ 1 h 167"/>
                  <a:gd name="T4" fmla="*/ 1 w 164"/>
                  <a:gd name="T5" fmla="*/ 0 h 167"/>
                  <a:gd name="T6" fmla="*/ 0 w 164"/>
                  <a:gd name="T7" fmla="*/ 0 h 167"/>
                  <a:gd name="T8" fmla="*/ 0 w 164"/>
                  <a:gd name="T9" fmla="*/ 0 h 167"/>
                  <a:gd name="T10" fmla="*/ 0 w 164"/>
                  <a:gd name="T11" fmla="*/ 1 h 167"/>
                  <a:gd name="T12" fmla="*/ 1 w 164"/>
                  <a:gd name="T13" fmla="*/ 1 h 1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"/>
                  <a:gd name="T22" fmla="*/ 0 h 167"/>
                  <a:gd name="T23" fmla="*/ 164 w 164"/>
                  <a:gd name="T24" fmla="*/ 167 h 1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" h="167">
                    <a:moveTo>
                      <a:pt x="127" y="167"/>
                    </a:moveTo>
                    <a:lnTo>
                      <a:pt x="145" y="101"/>
                    </a:lnTo>
                    <a:lnTo>
                      <a:pt x="164" y="36"/>
                    </a:lnTo>
                    <a:lnTo>
                      <a:pt x="37" y="0"/>
                    </a:lnTo>
                    <a:lnTo>
                      <a:pt x="19" y="66"/>
                    </a:lnTo>
                    <a:lnTo>
                      <a:pt x="0" y="131"/>
                    </a:lnTo>
                    <a:lnTo>
                      <a:pt x="127" y="16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3" name="Freeform 1066"/>
              <p:cNvSpPr>
                <a:spLocks/>
              </p:cNvSpPr>
              <p:nvPr/>
            </p:nvSpPr>
            <p:spPr bwMode="auto">
              <a:xfrm>
                <a:off x="3424" y="2769"/>
                <a:ext cx="4" cy="11"/>
              </a:xfrm>
              <a:custGeom>
                <a:avLst/>
                <a:gdLst>
                  <a:gd name="T0" fmla="*/ 0 w 18"/>
                  <a:gd name="T1" fmla="*/ 0 h 68"/>
                  <a:gd name="T2" fmla="*/ 0 w 18"/>
                  <a:gd name="T3" fmla="*/ 0 h 68"/>
                  <a:gd name="T4" fmla="*/ 0 w 18"/>
                  <a:gd name="T5" fmla="*/ 0 h 68"/>
                  <a:gd name="T6" fmla="*/ 0 w 18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68"/>
                  <a:gd name="T14" fmla="*/ 18 w 18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68">
                    <a:moveTo>
                      <a:pt x="0" y="68"/>
                    </a:moveTo>
                    <a:lnTo>
                      <a:pt x="18" y="2"/>
                    </a:lnTo>
                    <a:lnTo>
                      <a:pt x="13" y="0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4" name="Line 1067"/>
              <p:cNvSpPr>
                <a:spLocks noChangeShapeType="1"/>
              </p:cNvSpPr>
              <p:nvPr/>
            </p:nvSpPr>
            <p:spPr bwMode="auto">
              <a:xfrm flipH="1" flipV="1">
                <a:off x="3427" y="276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5" name="Freeform 1068"/>
              <p:cNvSpPr>
                <a:spLocks/>
              </p:cNvSpPr>
              <p:nvPr/>
            </p:nvSpPr>
            <p:spPr bwMode="auto">
              <a:xfrm>
                <a:off x="3401" y="2765"/>
                <a:ext cx="26" cy="27"/>
              </a:xfrm>
              <a:custGeom>
                <a:avLst/>
                <a:gdLst>
                  <a:gd name="T0" fmla="*/ 1 w 157"/>
                  <a:gd name="T1" fmla="*/ 1 h 161"/>
                  <a:gd name="T2" fmla="*/ 1 w 157"/>
                  <a:gd name="T3" fmla="*/ 1 h 161"/>
                  <a:gd name="T4" fmla="*/ 1 w 157"/>
                  <a:gd name="T5" fmla="*/ 0 h 161"/>
                  <a:gd name="T6" fmla="*/ 0 w 157"/>
                  <a:gd name="T7" fmla="*/ 0 h 161"/>
                  <a:gd name="T8" fmla="*/ 0 w 157"/>
                  <a:gd name="T9" fmla="*/ 0 h 161"/>
                  <a:gd name="T10" fmla="*/ 0 w 157"/>
                  <a:gd name="T11" fmla="*/ 1 h 161"/>
                  <a:gd name="T12" fmla="*/ 1 w 157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7"/>
                  <a:gd name="T22" fmla="*/ 0 h 161"/>
                  <a:gd name="T23" fmla="*/ 157 w 157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7" h="161">
                    <a:moveTo>
                      <a:pt x="130" y="161"/>
                    </a:moveTo>
                    <a:lnTo>
                      <a:pt x="144" y="94"/>
                    </a:lnTo>
                    <a:lnTo>
                      <a:pt x="157" y="26"/>
                    </a:lnTo>
                    <a:lnTo>
                      <a:pt x="27" y="0"/>
                    </a:lnTo>
                    <a:lnTo>
                      <a:pt x="14" y="68"/>
                    </a:lnTo>
                    <a:lnTo>
                      <a:pt x="0" y="135"/>
                    </a:lnTo>
                    <a:lnTo>
                      <a:pt x="130" y="16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6" name="Freeform 1069"/>
              <p:cNvSpPr>
                <a:spLocks/>
              </p:cNvSpPr>
              <p:nvPr/>
            </p:nvSpPr>
            <p:spPr bwMode="auto">
              <a:xfrm>
                <a:off x="3401" y="2765"/>
                <a:ext cx="26" cy="27"/>
              </a:xfrm>
              <a:custGeom>
                <a:avLst/>
                <a:gdLst>
                  <a:gd name="T0" fmla="*/ 1 w 157"/>
                  <a:gd name="T1" fmla="*/ 1 h 161"/>
                  <a:gd name="T2" fmla="*/ 1 w 157"/>
                  <a:gd name="T3" fmla="*/ 1 h 161"/>
                  <a:gd name="T4" fmla="*/ 1 w 157"/>
                  <a:gd name="T5" fmla="*/ 0 h 161"/>
                  <a:gd name="T6" fmla="*/ 0 w 157"/>
                  <a:gd name="T7" fmla="*/ 0 h 161"/>
                  <a:gd name="T8" fmla="*/ 0 w 157"/>
                  <a:gd name="T9" fmla="*/ 0 h 161"/>
                  <a:gd name="T10" fmla="*/ 0 w 157"/>
                  <a:gd name="T11" fmla="*/ 1 h 161"/>
                  <a:gd name="T12" fmla="*/ 1 w 157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7"/>
                  <a:gd name="T22" fmla="*/ 0 h 161"/>
                  <a:gd name="T23" fmla="*/ 157 w 157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7" h="161">
                    <a:moveTo>
                      <a:pt x="130" y="161"/>
                    </a:moveTo>
                    <a:lnTo>
                      <a:pt x="144" y="94"/>
                    </a:lnTo>
                    <a:lnTo>
                      <a:pt x="157" y="26"/>
                    </a:lnTo>
                    <a:lnTo>
                      <a:pt x="27" y="0"/>
                    </a:lnTo>
                    <a:lnTo>
                      <a:pt x="14" y="68"/>
                    </a:lnTo>
                    <a:lnTo>
                      <a:pt x="0" y="135"/>
                    </a:lnTo>
                    <a:lnTo>
                      <a:pt x="130" y="16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7" name="Freeform 1070"/>
              <p:cNvSpPr>
                <a:spLocks/>
              </p:cNvSpPr>
              <p:nvPr/>
            </p:nvSpPr>
            <p:spPr bwMode="auto">
              <a:xfrm>
                <a:off x="3403" y="2765"/>
                <a:ext cx="2" cy="11"/>
              </a:xfrm>
              <a:custGeom>
                <a:avLst/>
                <a:gdLst>
                  <a:gd name="T0" fmla="*/ 0 w 13"/>
                  <a:gd name="T1" fmla="*/ 0 h 69"/>
                  <a:gd name="T2" fmla="*/ 0 w 13"/>
                  <a:gd name="T3" fmla="*/ 0 h 69"/>
                  <a:gd name="T4" fmla="*/ 0 w 13"/>
                  <a:gd name="T5" fmla="*/ 0 h 69"/>
                  <a:gd name="T6" fmla="*/ 0 w 13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9"/>
                  <a:gd name="T14" fmla="*/ 13 w 13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9">
                    <a:moveTo>
                      <a:pt x="0" y="69"/>
                    </a:moveTo>
                    <a:lnTo>
                      <a:pt x="13" y="1"/>
                    </a:lnTo>
                    <a:lnTo>
                      <a:pt x="8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8" name="Line 1071"/>
              <p:cNvSpPr>
                <a:spLocks noChangeShapeType="1"/>
              </p:cNvSpPr>
              <p:nvPr/>
            </p:nvSpPr>
            <p:spPr bwMode="auto">
              <a:xfrm flipH="1" flipV="1">
                <a:off x="3404" y="276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09" name="Freeform 1072"/>
              <p:cNvSpPr>
                <a:spLocks/>
              </p:cNvSpPr>
              <p:nvPr/>
            </p:nvSpPr>
            <p:spPr bwMode="auto">
              <a:xfrm>
                <a:off x="3380" y="2762"/>
                <a:ext cx="24" cy="25"/>
              </a:xfrm>
              <a:custGeom>
                <a:avLst/>
                <a:gdLst>
                  <a:gd name="T0" fmla="*/ 0 w 147"/>
                  <a:gd name="T1" fmla="*/ 1 h 152"/>
                  <a:gd name="T2" fmla="*/ 1 w 147"/>
                  <a:gd name="T3" fmla="*/ 0 h 152"/>
                  <a:gd name="T4" fmla="*/ 1 w 147"/>
                  <a:gd name="T5" fmla="*/ 0 h 152"/>
                  <a:gd name="T6" fmla="*/ 0 w 147"/>
                  <a:gd name="T7" fmla="*/ 0 h 152"/>
                  <a:gd name="T8" fmla="*/ 0 w 147"/>
                  <a:gd name="T9" fmla="*/ 0 h 152"/>
                  <a:gd name="T10" fmla="*/ 0 w 147"/>
                  <a:gd name="T11" fmla="*/ 1 h 152"/>
                  <a:gd name="T12" fmla="*/ 0 w 147"/>
                  <a:gd name="T13" fmla="*/ 1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"/>
                  <a:gd name="T22" fmla="*/ 0 h 152"/>
                  <a:gd name="T23" fmla="*/ 147 w 147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" h="152">
                    <a:moveTo>
                      <a:pt x="131" y="152"/>
                    </a:moveTo>
                    <a:lnTo>
                      <a:pt x="139" y="84"/>
                    </a:lnTo>
                    <a:lnTo>
                      <a:pt x="147" y="15"/>
                    </a:lnTo>
                    <a:lnTo>
                      <a:pt x="16" y="0"/>
                    </a:lnTo>
                    <a:lnTo>
                      <a:pt x="8" y="69"/>
                    </a:lnTo>
                    <a:lnTo>
                      <a:pt x="0" y="137"/>
                    </a:lnTo>
                    <a:lnTo>
                      <a:pt x="131" y="15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0" name="Freeform 1073"/>
              <p:cNvSpPr>
                <a:spLocks/>
              </p:cNvSpPr>
              <p:nvPr/>
            </p:nvSpPr>
            <p:spPr bwMode="auto">
              <a:xfrm>
                <a:off x="3380" y="2762"/>
                <a:ext cx="24" cy="25"/>
              </a:xfrm>
              <a:custGeom>
                <a:avLst/>
                <a:gdLst>
                  <a:gd name="T0" fmla="*/ 0 w 147"/>
                  <a:gd name="T1" fmla="*/ 1 h 152"/>
                  <a:gd name="T2" fmla="*/ 1 w 147"/>
                  <a:gd name="T3" fmla="*/ 0 h 152"/>
                  <a:gd name="T4" fmla="*/ 1 w 147"/>
                  <a:gd name="T5" fmla="*/ 0 h 152"/>
                  <a:gd name="T6" fmla="*/ 0 w 147"/>
                  <a:gd name="T7" fmla="*/ 0 h 152"/>
                  <a:gd name="T8" fmla="*/ 0 w 147"/>
                  <a:gd name="T9" fmla="*/ 0 h 152"/>
                  <a:gd name="T10" fmla="*/ 0 w 147"/>
                  <a:gd name="T11" fmla="*/ 1 h 152"/>
                  <a:gd name="T12" fmla="*/ 0 w 147"/>
                  <a:gd name="T13" fmla="*/ 1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"/>
                  <a:gd name="T22" fmla="*/ 0 h 152"/>
                  <a:gd name="T23" fmla="*/ 147 w 147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" h="152">
                    <a:moveTo>
                      <a:pt x="131" y="152"/>
                    </a:moveTo>
                    <a:lnTo>
                      <a:pt x="139" y="84"/>
                    </a:lnTo>
                    <a:lnTo>
                      <a:pt x="147" y="15"/>
                    </a:lnTo>
                    <a:lnTo>
                      <a:pt x="16" y="0"/>
                    </a:lnTo>
                    <a:lnTo>
                      <a:pt x="8" y="69"/>
                    </a:lnTo>
                    <a:lnTo>
                      <a:pt x="0" y="137"/>
                    </a:lnTo>
                    <a:lnTo>
                      <a:pt x="131" y="15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1" name="Freeform 1074"/>
              <p:cNvSpPr>
                <a:spLocks/>
              </p:cNvSpPr>
              <p:nvPr/>
            </p:nvSpPr>
            <p:spPr bwMode="auto">
              <a:xfrm>
                <a:off x="3381" y="2762"/>
                <a:ext cx="1" cy="11"/>
              </a:xfrm>
              <a:custGeom>
                <a:avLst/>
                <a:gdLst>
                  <a:gd name="T0" fmla="*/ 0 w 8"/>
                  <a:gd name="T1" fmla="*/ 0 h 69"/>
                  <a:gd name="T2" fmla="*/ 0 w 8"/>
                  <a:gd name="T3" fmla="*/ 0 h 69"/>
                  <a:gd name="T4" fmla="*/ 0 w 8"/>
                  <a:gd name="T5" fmla="*/ 0 h 69"/>
                  <a:gd name="T6" fmla="*/ 0 w 8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69"/>
                  <a:gd name="T14" fmla="*/ 8 w 8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69">
                    <a:moveTo>
                      <a:pt x="0" y="69"/>
                    </a:moveTo>
                    <a:lnTo>
                      <a:pt x="8" y="0"/>
                    </a:lnTo>
                    <a:lnTo>
                      <a:pt x="3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2" name="Line 1075"/>
              <p:cNvSpPr>
                <a:spLocks noChangeShapeType="1"/>
              </p:cNvSpPr>
              <p:nvPr/>
            </p:nvSpPr>
            <p:spPr bwMode="auto">
              <a:xfrm flipH="1">
                <a:off x="3381" y="27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3" name="Freeform 1076"/>
              <p:cNvSpPr>
                <a:spLocks/>
              </p:cNvSpPr>
              <p:nvPr/>
            </p:nvSpPr>
            <p:spPr bwMode="auto">
              <a:xfrm>
                <a:off x="3358" y="2761"/>
                <a:ext cx="23" cy="24"/>
              </a:xfrm>
              <a:custGeom>
                <a:avLst/>
                <a:gdLst>
                  <a:gd name="T0" fmla="*/ 1 w 138"/>
                  <a:gd name="T1" fmla="*/ 1 h 143"/>
                  <a:gd name="T2" fmla="*/ 1 w 138"/>
                  <a:gd name="T3" fmla="*/ 0 h 143"/>
                  <a:gd name="T4" fmla="*/ 1 w 138"/>
                  <a:gd name="T5" fmla="*/ 0 h 143"/>
                  <a:gd name="T6" fmla="*/ 0 w 138"/>
                  <a:gd name="T7" fmla="*/ 0 h 143"/>
                  <a:gd name="T8" fmla="*/ 0 w 138"/>
                  <a:gd name="T9" fmla="*/ 0 h 143"/>
                  <a:gd name="T10" fmla="*/ 0 w 138"/>
                  <a:gd name="T11" fmla="*/ 1 h 143"/>
                  <a:gd name="T12" fmla="*/ 1 w 138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8"/>
                  <a:gd name="T22" fmla="*/ 0 h 143"/>
                  <a:gd name="T23" fmla="*/ 138 w 138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8" h="143">
                    <a:moveTo>
                      <a:pt x="132" y="143"/>
                    </a:moveTo>
                    <a:lnTo>
                      <a:pt x="135" y="75"/>
                    </a:lnTo>
                    <a:lnTo>
                      <a:pt x="138" y="6"/>
                    </a:lnTo>
                    <a:lnTo>
                      <a:pt x="6" y="0"/>
                    </a:lnTo>
                    <a:lnTo>
                      <a:pt x="3" y="68"/>
                    </a:lnTo>
                    <a:lnTo>
                      <a:pt x="0" y="137"/>
                    </a:lnTo>
                    <a:lnTo>
                      <a:pt x="132" y="1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4" name="Freeform 1077"/>
              <p:cNvSpPr>
                <a:spLocks/>
              </p:cNvSpPr>
              <p:nvPr/>
            </p:nvSpPr>
            <p:spPr bwMode="auto">
              <a:xfrm>
                <a:off x="3358" y="2761"/>
                <a:ext cx="23" cy="24"/>
              </a:xfrm>
              <a:custGeom>
                <a:avLst/>
                <a:gdLst>
                  <a:gd name="T0" fmla="*/ 1 w 138"/>
                  <a:gd name="T1" fmla="*/ 1 h 143"/>
                  <a:gd name="T2" fmla="*/ 1 w 138"/>
                  <a:gd name="T3" fmla="*/ 0 h 143"/>
                  <a:gd name="T4" fmla="*/ 1 w 138"/>
                  <a:gd name="T5" fmla="*/ 0 h 143"/>
                  <a:gd name="T6" fmla="*/ 0 w 138"/>
                  <a:gd name="T7" fmla="*/ 0 h 143"/>
                  <a:gd name="T8" fmla="*/ 0 w 138"/>
                  <a:gd name="T9" fmla="*/ 0 h 143"/>
                  <a:gd name="T10" fmla="*/ 0 w 138"/>
                  <a:gd name="T11" fmla="*/ 1 h 143"/>
                  <a:gd name="T12" fmla="*/ 1 w 138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8"/>
                  <a:gd name="T22" fmla="*/ 0 h 143"/>
                  <a:gd name="T23" fmla="*/ 138 w 138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8" h="143">
                    <a:moveTo>
                      <a:pt x="132" y="143"/>
                    </a:moveTo>
                    <a:lnTo>
                      <a:pt x="135" y="75"/>
                    </a:lnTo>
                    <a:lnTo>
                      <a:pt x="138" y="6"/>
                    </a:lnTo>
                    <a:lnTo>
                      <a:pt x="6" y="0"/>
                    </a:lnTo>
                    <a:lnTo>
                      <a:pt x="3" y="68"/>
                    </a:lnTo>
                    <a:lnTo>
                      <a:pt x="0" y="137"/>
                    </a:lnTo>
                    <a:lnTo>
                      <a:pt x="132" y="14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5" name="Freeform 1078"/>
              <p:cNvSpPr>
                <a:spLocks/>
              </p:cNvSpPr>
              <p:nvPr/>
            </p:nvSpPr>
            <p:spPr bwMode="auto">
              <a:xfrm>
                <a:off x="3358" y="2761"/>
                <a:ext cx="1" cy="11"/>
              </a:xfrm>
              <a:custGeom>
                <a:avLst/>
                <a:gdLst>
                  <a:gd name="T0" fmla="*/ 0 w 6"/>
                  <a:gd name="T1" fmla="*/ 0 h 68"/>
                  <a:gd name="T2" fmla="*/ 0 w 6"/>
                  <a:gd name="T3" fmla="*/ 0 h 68"/>
                  <a:gd name="T4" fmla="*/ 0 w 6"/>
                  <a:gd name="T5" fmla="*/ 0 h 68"/>
                  <a:gd name="T6" fmla="*/ 0 w 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68"/>
                  <a:gd name="T14" fmla="*/ 6 w 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68">
                    <a:moveTo>
                      <a:pt x="3" y="68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3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6" name="Line 1079"/>
              <p:cNvSpPr>
                <a:spLocks noChangeShapeType="1"/>
              </p:cNvSpPr>
              <p:nvPr/>
            </p:nvSpPr>
            <p:spPr bwMode="auto">
              <a:xfrm flipH="1">
                <a:off x="3358" y="276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7" name="Freeform 1080"/>
              <p:cNvSpPr>
                <a:spLocks/>
              </p:cNvSpPr>
              <p:nvPr/>
            </p:nvSpPr>
            <p:spPr bwMode="auto">
              <a:xfrm>
                <a:off x="3337" y="2761"/>
                <a:ext cx="22" cy="24"/>
              </a:xfrm>
              <a:custGeom>
                <a:avLst/>
                <a:gdLst>
                  <a:gd name="T0" fmla="*/ 1 w 137"/>
                  <a:gd name="T1" fmla="*/ 1 h 143"/>
                  <a:gd name="T2" fmla="*/ 1 w 137"/>
                  <a:gd name="T3" fmla="*/ 0 h 143"/>
                  <a:gd name="T4" fmla="*/ 0 w 137"/>
                  <a:gd name="T5" fmla="*/ 0 h 143"/>
                  <a:gd name="T6" fmla="*/ 0 w 137"/>
                  <a:gd name="T7" fmla="*/ 0 h 143"/>
                  <a:gd name="T8" fmla="*/ 0 w 137"/>
                  <a:gd name="T9" fmla="*/ 0 h 143"/>
                  <a:gd name="T10" fmla="*/ 0 w 137"/>
                  <a:gd name="T11" fmla="*/ 1 h 143"/>
                  <a:gd name="T12" fmla="*/ 1 w 137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7"/>
                  <a:gd name="T22" fmla="*/ 0 h 143"/>
                  <a:gd name="T23" fmla="*/ 137 w 137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7" h="143">
                    <a:moveTo>
                      <a:pt x="137" y="137"/>
                    </a:moveTo>
                    <a:lnTo>
                      <a:pt x="134" y="68"/>
                    </a:lnTo>
                    <a:lnTo>
                      <a:pt x="131" y="0"/>
                    </a:lnTo>
                    <a:lnTo>
                      <a:pt x="0" y="6"/>
                    </a:lnTo>
                    <a:lnTo>
                      <a:pt x="3" y="75"/>
                    </a:lnTo>
                    <a:lnTo>
                      <a:pt x="6" y="143"/>
                    </a:lnTo>
                    <a:lnTo>
                      <a:pt x="137" y="1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8" name="Freeform 1081"/>
              <p:cNvSpPr>
                <a:spLocks/>
              </p:cNvSpPr>
              <p:nvPr/>
            </p:nvSpPr>
            <p:spPr bwMode="auto">
              <a:xfrm>
                <a:off x="3337" y="2761"/>
                <a:ext cx="22" cy="24"/>
              </a:xfrm>
              <a:custGeom>
                <a:avLst/>
                <a:gdLst>
                  <a:gd name="T0" fmla="*/ 1 w 137"/>
                  <a:gd name="T1" fmla="*/ 1 h 143"/>
                  <a:gd name="T2" fmla="*/ 1 w 137"/>
                  <a:gd name="T3" fmla="*/ 0 h 143"/>
                  <a:gd name="T4" fmla="*/ 0 w 137"/>
                  <a:gd name="T5" fmla="*/ 0 h 143"/>
                  <a:gd name="T6" fmla="*/ 0 w 137"/>
                  <a:gd name="T7" fmla="*/ 0 h 143"/>
                  <a:gd name="T8" fmla="*/ 0 w 137"/>
                  <a:gd name="T9" fmla="*/ 0 h 143"/>
                  <a:gd name="T10" fmla="*/ 0 w 137"/>
                  <a:gd name="T11" fmla="*/ 1 h 143"/>
                  <a:gd name="T12" fmla="*/ 1 w 137"/>
                  <a:gd name="T13" fmla="*/ 1 h 1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7"/>
                  <a:gd name="T22" fmla="*/ 0 h 143"/>
                  <a:gd name="T23" fmla="*/ 137 w 137"/>
                  <a:gd name="T24" fmla="*/ 143 h 1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7" h="143">
                    <a:moveTo>
                      <a:pt x="137" y="137"/>
                    </a:moveTo>
                    <a:lnTo>
                      <a:pt x="134" y="68"/>
                    </a:lnTo>
                    <a:lnTo>
                      <a:pt x="131" y="0"/>
                    </a:lnTo>
                    <a:lnTo>
                      <a:pt x="0" y="6"/>
                    </a:lnTo>
                    <a:lnTo>
                      <a:pt x="3" y="75"/>
                    </a:lnTo>
                    <a:lnTo>
                      <a:pt x="6" y="143"/>
                    </a:lnTo>
                    <a:lnTo>
                      <a:pt x="137" y="1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19" name="Freeform 1082"/>
              <p:cNvSpPr>
                <a:spLocks/>
              </p:cNvSpPr>
              <p:nvPr/>
            </p:nvSpPr>
            <p:spPr bwMode="auto">
              <a:xfrm>
                <a:off x="3336" y="2762"/>
                <a:ext cx="1" cy="11"/>
              </a:xfrm>
              <a:custGeom>
                <a:avLst/>
                <a:gdLst>
                  <a:gd name="T0" fmla="*/ 0 w 8"/>
                  <a:gd name="T1" fmla="*/ 0 h 69"/>
                  <a:gd name="T2" fmla="*/ 0 w 8"/>
                  <a:gd name="T3" fmla="*/ 0 h 69"/>
                  <a:gd name="T4" fmla="*/ 0 w 8"/>
                  <a:gd name="T5" fmla="*/ 0 h 69"/>
                  <a:gd name="T6" fmla="*/ 0 w 8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69"/>
                  <a:gd name="T14" fmla="*/ 8 w 8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69">
                    <a:moveTo>
                      <a:pt x="8" y="69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8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0" name="Line 1083"/>
              <p:cNvSpPr>
                <a:spLocks noChangeShapeType="1"/>
              </p:cNvSpPr>
              <p:nvPr/>
            </p:nvSpPr>
            <p:spPr bwMode="auto">
              <a:xfrm flipH="1">
                <a:off x="3336" y="27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1" name="Freeform 1084"/>
              <p:cNvSpPr>
                <a:spLocks/>
              </p:cNvSpPr>
              <p:nvPr/>
            </p:nvSpPr>
            <p:spPr bwMode="auto">
              <a:xfrm>
                <a:off x="3314" y="2762"/>
                <a:ext cx="25" cy="25"/>
              </a:xfrm>
              <a:custGeom>
                <a:avLst/>
                <a:gdLst>
                  <a:gd name="T0" fmla="*/ 1 w 147"/>
                  <a:gd name="T1" fmla="*/ 1 h 152"/>
                  <a:gd name="T2" fmla="*/ 1 w 147"/>
                  <a:gd name="T3" fmla="*/ 0 h 152"/>
                  <a:gd name="T4" fmla="*/ 1 w 147"/>
                  <a:gd name="T5" fmla="*/ 0 h 152"/>
                  <a:gd name="T6" fmla="*/ 0 w 147"/>
                  <a:gd name="T7" fmla="*/ 0 h 152"/>
                  <a:gd name="T8" fmla="*/ 0 w 147"/>
                  <a:gd name="T9" fmla="*/ 0 h 152"/>
                  <a:gd name="T10" fmla="*/ 0 w 147"/>
                  <a:gd name="T11" fmla="*/ 1 h 152"/>
                  <a:gd name="T12" fmla="*/ 1 w 147"/>
                  <a:gd name="T13" fmla="*/ 1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"/>
                  <a:gd name="T22" fmla="*/ 0 h 152"/>
                  <a:gd name="T23" fmla="*/ 147 w 147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" h="152">
                    <a:moveTo>
                      <a:pt x="147" y="137"/>
                    </a:moveTo>
                    <a:lnTo>
                      <a:pt x="139" y="69"/>
                    </a:lnTo>
                    <a:lnTo>
                      <a:pt x="131" y="0"/>
                    </a:lnTo>
                    <a:lnTo>
                      <a:pt x="0" y="15"/>
                    </a:lnTo>
                    <a:lnTo>
                      <a:pt x="8" y="84"/>
                    </a:lnTo>
                    <a:lnTo>
                      <a:pt x="16" y="152"/>
                    </a:lnTo>
                    <a:lnTo>
                      <a:pt x="147" y="1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2" name="Freeform 1085"/>
              <p:cNvSpPr>
                <a:spLocks/>
              </p:cNvSpPr>
              <p:nvPr/>
            </p:nvSpPr>
            <p:spPr bwMode="auto">
              <a:xfrm>
                <a:off x="3314" y="2762"/>
                <a:ext cx="25" cy="25"/>
              </a:xfrm>
              <a:custGeom>
                <a:avLst/>
                <a:gdLst>
                  <a:gd name="T0" fmla="*/ 1 w 147"/>
                  <a:gd name="T1" fmla="*/ 1 h 152"/>
                  <a:gd name="T2" fmla="*/ 1 w 147"/>
                  <a:gd name="T3" fmla="*/ 0 h 152"/>
                  <a:gd name="T4" fmla="*/ 1 w 147"/>
                  <a:gd name="T5" fmla="*/ 0 h 152"/>
                  <a:gd name="T6" fmla="*/ 0 w 147"/>
                  <a:gd name="T7" fmla="*/ 0 h 152"/>
                  <a:gd name="T8" fmla="*/ 0 w 147"/>
                  <a:gd name="T9" fmla="*/ 0 h 152"/>
                  <a:gd name="T10" fmla="*/ 0 w 147"/>
                  <a:gd name="T11" fmla="*/ 1 h 152"/>
                  <a:gd name="T12" fmla="*/ 1 w 147"/>
                  <a:gd name="T13" fmla="*/ 1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"/>
                  <a:gd name="T22" fmla="*/ 0 h 152"/>
                  <a:gd name="T23" fmla="*/ 147 w 147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" h="152">
                    <a:moveTo>
                      <a:pt x="147" y="137"/>
                    </a:moveTo>
                    <a:lnTo>
                      <a:pt x="139" y="69"/>
                    </a:lnTo>
                    <a:lnTo>
                      <a:pt x="131" y="0"/>
                    </a:lnTo>
                    <a:lnTo>
                      <a:pt x="0" y="15"/>
                    </a:lnTo>
                    <a:lnTo>
                      <a:pt x="8" y="84"/>
                    </a:lnTo>
                    <a:lnTo>
                      <a:pt x="16" y="152"/>
                    </a:lnTo>
                    <a:lnTo>
                      <a:pt x="147" y="1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3" name="Freeform 1086"/>
              <p:cNvSpPr>
                <a:spLocks/>
              </p:cNvSpPr>
              <p:nvPr/>
            </p:nvSpPr>
            <p:spPr bwMode="auto">
              <a:xfrm>
                <a:off x="3313" y="2765"/>
                <a:ext cx="2" cy="11"/>
              </a:xfrm>
              <a:custGeom>
                <a:avLst/>
                <a:gdLst>
                  <a:gd name="T0" fmla="*/ 0 w 13"/>
                  <a:gd name="T1" fmla="*/ 0 h 69"/>
                  <a:gd name="T2" fmla="*/ 0 w 13"/>
                  <a:gd name="T3" fmla="*/ 0 h 69"/>
                  <a:gd name="T4" fmla="*/ 0 w 13"/>
                  <a:gd name="T5" fmla="*/ 0 h 69"/>
                  <a:gd name="T6" fmla="*/ 0 w 13"/>
                  <a:gd name="T7" fmla="*/ 0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9"/>
                  <a:gd name="T14" fmla="*/ 13 w 13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9">
                    <a:moveTo>
                      <a:pt x="13" y="69"/>
                    </a:moveTo>
                    <a:lnTo>
                      <a:pt x="5" y="0"/>
                    </a:lnTo>
                    <a:lnTo>
                      <a:pt x="0" y="1"/>
                    </a:lnTo>
                    <a:lnTo>
                      <a:pt x="13" y="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4" name="Line 1087"/>
              <p:cNvSpPr>
                <a:spLocks noChangeShapeType="1"/>
              </p:cNvSpPr>
              <p:nvPr/>
            </p:nvSpPr>
            <p:spPr bwMode="auto">
              <a:xfrm flipH="1">
                <a:off x="3313" y="276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5" name="Freeform 1088"/>
              <p:cNvSpPr>
                <a:spLocks/>
              </p:cNvSpPr>
              <p:nvPr/>
            </p:nvSpPr>
            <p:spPr bwMode="auto">
              <a:xfrm>
                <a:off x="3291" y="2765"/>
                <a:ext cx="27" cy="27"/>
              </a:xfrm>
              <a:custGeom>
                <a:avLst/>
                <a:gdLst>
                  <a:gd name="T0" fmla="*/ 1 w 156"/>
                  <a:gd name="T1" fmla="*/ 1 h 161"/>
                  <a:gd name="T2" fmla="*/ 1 w 156"/>
                  <a:gd name="T3" fmla="*/ 0 h 161"/>
                  <a:gd name="T4" fmla="*/ 1 w 156"/>
                  <a:gd name="T5" fmla="*/ 0 h 161"/>
                  <a:gd name="T6" fmla="*/ 0 w 156"/>
                  <a:gd name="T7" fmla="*/ 0 h 161"/>
                  <a:gd name="T8" fmla="*/ 0 w 156"/>
                  <a:gd name="T9" fmla="*/ 1 h 161"/>
                  <a:gd name="T10" fmla="*/ 0 w 156"/>
                  <a:gd name="T11" fmla="*/ 1 h 161"/>
                  <a:gd name="T12" fmla="*/ 1 w 156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161"/>
                  <a:gd name="T23" fmla="*/ 156 w 156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161">
                    <a:moveTo>
                      <a:pt x="156" y="135"/>
                    </a:moveTo>
                    <a:lnTo>
                      <a:pt x="143" y="68"/>
                    </a:lnTo>
                    <a:lnTo>
                      <a:pt x="130" y="0"/>
                    </a:lnTo>
                    <a:lnTo>
                      <a:pt x="0" y="26"/>
                    </a:lnTo>
                    <a:lnTo>
                      <a:pt x="13" y="94"/>
                    </a:lnTo>
                    <a:lnTo>
                      <a:pt x="27" y="161"/>
                    </a:lnTo>
                    <a:lnTo>
                      <a:pt x="156" y="1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6" name="Freeform 1089"/>
              <p:cNvSpPr>
                <a:spLocks/>
              </p:cNvSpPr>
              <p:nvPr/>
            </p:nvSpPr>
            <p:spPr bwMode="auto">
              <a:xfrm>
                <a:off x="3291" y="2765"/>
                <a:ext cx="27" cy="27"/>
              </a:xfrm>
              <a:custGeom>
                <a:avLst/>
                <a:gdLst>
                  <a:gd name="T0" fmla="*/ 1 w 156"/>
                  <a:gd name="T1" fmla="*/ 1 h 161"/>
                  <a:gd name="T2" fmla="*/ 1 w 156"/>
                  <a:gd name="T3" fmla="*/ 0 h 161"/>
                  <a:gd name="T4" fmla="*/ 1 w 156"/>
                  <a:gd name="T5" fmla="*/ 0 h 161"/>
                  <a:gd name="T6" fmla="*/ 0 w 156"/>
                  <a:gd name="T7" fmla="*/ 0 h 161"/>
                  <a:gd name="T8" fmla="*/ 0 w 156"/>
                  <a:gd name="T9" fmla="*/ 1 h 161"/>
                  <a:gd name="T10" fmla="*/ 0 w 156"/>
                  <a:gd name="T11" fmla="*/ 1 h 161"/>
                  <a:gd name="T12" fmla="*/ 1 w 156"/>
                  <a:gd name="T13" fmla="*/ 1 h 1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161"/>
                  <a:gd name="T23" fmla="*/ 156 w 156"/>
                  <a:gd name="T24" fmla="*/ 161 h 1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161">
                    <a:moveTo>
                      <a:pt x="156" y="135"/>
                    </a:moveTo>
                    <a:lnTo>
                      <a:pt x="143" y="68"/>
                    </a:lnTo>
                    <a:lnTo>
                      <a:pt x="130" y="0"/>
                    </a:lnTo>
                    <a:lnTo>
                      <a:pt x="0" y="26"/>
                    </a:lnTo>
                    <a:lnTo>
                      <a:pt x="13" y="94"/>
                    </a:lnTo>
                    <a:lnTo>
                      <a:pt x="27" y="161"/>
                    </a:lnTo>
                    <a:lnTo>
                      <a:pt x="156" y="13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7" name="Freeform 1090"/>
              <p:cNvSpPr>
                <a:spLocks/>
              </p:cNvSpPr>
              <p:nvPr/>
            </p:nvSpPr>
            <p:spPr bwMode="auto">
              <a:xfrm>
                <a:off x="3291" y="2769"/>
                <a:ext cx="3" cy="11"/>
              </a:xfrm>
              <a:custGeom>
                <a:avLst/>
                <a:gdLst>
                  <a:gd name="T0" fmla="*/ 0 w 18"/>
                  <a:gd name="T1" fmla="*/ 0 h 68"/>
                  <a:gd name="T2" fmla="*/ 0 w 18"/>
                  <a:gd name="T3" fmla="*/ 0 h 68"/>
                  <a:gd name="T4" fmla="*/ 0 w 18"/>
                  <a:gd name="T5" fmla="*/ 0 h 68"/>
                  <a:gd name="T6" fmla="*/ 0 w 18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68"/>
                  <a:gd name="T14" fmla="*/ 18 w 18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68">
                    <a:moveTo>
                      <a:pt x="18" y="68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8" y="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8" name="Line 1091"/>
              <p:cNvSpPr>
                <a:spLocks noChangeShapeType="1"/>
              </p:cNvSpPr>
              <p:nvPr/>
            </p:nvSpPr>
            <p:spPr bwMode="auto">
              <a:xfrm flipH="1">
                <a:off x="3291" y="276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29" name="Freeform 1092"/>
              <p:cNvSpPr>
                <a:spLocks/>
              </p:cNvSpPr>
              <p:nvPr/>
            </p:nvSpPr>
            <p:spPr bwMode="auto">
              <a:xfrm>
                <a:off x="3270" y="2769"/>
                <a:ext cx="27" cy="28"/>
              </a:xfrm>
              <a:custGeom>
                <a:avLst/>
                <a:gdLst>
                  <a:gd name="T0" fmla="*/ 1 w 164"/>
                  <a:gd name="T1" fmla="*/ 1 h 167"/>
                  <a:gd name="T2" fmla="*/ 1 w 164"/>
                  <a:gd name="T3" fmla="*/ 0 h 167"/>
                  <a:gd name="T4" fmla="*/ 0 w 164"/>
                  <a:gd name="T5" fmla="*/ 0 h 167"/>
                  <a:gd name="T6" fmla="*/ 0 w 164"/>
                  <a:gd name="T7" fmla="*/ 0 h 167"/>
                  <a:gd name="T8" fmla="*/ 0 w 164"/>
                  <a:gd name="T9" fmla="*/ 1 h 167"/>
                  <a:gd name="T10" fmla="*/ 0 w 164"/>
                  <a:gd name="T11" fmla="*/ 1 h 167"/>
                  <a:gd name="T12" fmla="*/ 1 w 164"/>
                  <a:gd name="T13" fmla="*/ 1 h 1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"/>
                  <a:gd name="T22" fmla="*/ 0 h 167"/>
                  <a:gd name="T23" fmla="*/ 164 w 164"/>
                  <a:gd name="T24" fmla="*/ 167 h 1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" h="167">
                    <a:moveTo>
                      <a:pt x="164" y="131"/>
                    </a:moveTo>
                    <a:lnTo>
                      <a:pt x="145" y="66"/>
                    </a:lnTo>
                    <a:lnTo>
                      <a:pt x="127" y="0"/>
                    </a:lnTo>
                    <a:lnTo>
                      <a:pt x="0" y="36"/>
                    </a:lnTo>
                    <a:lnTo>
                      <a:pt x="18" y="101"/>
                    </a:lnTo>
                    <a:lnTo>
                      <a:pt x="37" y="167"/>
                    </a:lnTo>
                    <a:lnTo>
                      <a:pt x="164" y="1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0" name="Freeform 1093"/>
              <p:cNvSpPr>
                <a:spLocks/>
              </p:cNvSpPr>
              <p:nvPr/>
            </p:nvSpPr>
            <p:spPr bwMode="auto">
              <a:xfrm>
                <a:off x="3270" y="2769"/>
                <a:ext cx="27" cy="28"/>
              </a:xfrm>
              <a:custGeom>
                <a:avLst/>
                <a:gdLst>
                  <a:gd name="T0" fmla="*/ 1 w 164"/>
                  <a:gd name="T1" fmla="*/ 1 h 167"/>
                  <a:gd name="T2" fmla="*/ 1 w 164"/>
                  <a:gd name="T3" fmla="*/ 0 h 167"/>
                  <a:gd name="T4" fmla="*/ 0 w 164"/>
                  <a:gd name="T5" fmla="*/ 0 h 167"/>
                  <a:gd name="T6" fmla="*/ 0 w 164"/>
                  <a:gd name="T7" fmla="*/ 0 h 167"/>
                  <a:gd name="T8" fmla="*/ 0 w 164"/>
                  <a:gd name="T9" fmla="*/ 1 h 167"/>
                  <a:gd name="T10" fmla="*/ 0 w 164"/>
                  <a:gd name="T11" fmla="*/ 1 h 167"/>
                  <a:gd name="T12" fmla="*/ 1 w 164"/>
                  <a:gd name="T13" fmla="*/ 1 h 1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"/>
                  <a:gd name="T22" fmla="*/ 0 h 167"/>
                  <a:gd name="T23" fmla="*/ 164 w 164"/>
                  <a:gd name="T24" fmla="*/ 167 h 1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" h="167">
                    <a:moveTo>
                      <a:pt x="164" y="131"/>
                    </a:moveTo>
                    <a:lnTo>
                      <a:pt x="145" y="66"/>
                    </a:lnTo>
                    <a:lnTo>
                      <a:pt x="127" y="0"/>
                    </a:lnTo>
                    <a:lnTo>
                      <a:pt x="0" y="36"/>
                    </a:lnTo>
                    <a:lnTo>
                      <a:pt x="18" y="101"/>
                    </a:lnTo>
                    <a:lnTo>
                      <a:pt x="37" y="167"/>
                    </a:lnTo>
                    <a:lnTo>
                      <a:pt x="164" y="13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1" name="Freeform 1094"/>
              <p:cNvSpPr>
                <a:spLocks/>
              </p:cNvSpPr>
              <p:nvPr/>
            </p:nvSpPr>
            <p:spPr bwMode="auto">
              <a:xfrm>
                <a:off x="3269" y="2775"/>
                <a:ext cx="4" cy="11"/>
              </a:xfrm>
              <a:custGeom>
                <a:avLst/>
                <a:gdLst>
                  <a:gd name="T0" fmla="*/ 0 w 23"/>
                  <a:gd name="T1" fmla="*/ 0 h 65"/>
                  <a:gd name="T2" fmla="*/ 0 w 23"/>
                  <a:gd name="T3" fmla="*/ 0 h 65"/>
                  <a:gd name="T4" fmla="*/ 0 w 23"/>
                  <a:gd name="T5" fmla="*/ 0 h 65"/>
                  <a:gd name="T6" fmla="*/ 0 w 23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65"/>
                  <a:gd name="T14" fmla="*/ 23 w 23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65">
                    <a:moveTo>
                      <a:pt x="23" y="65"/>
                    </a:moveTo>
                    <a:lnTo>
                      <a:pt x="5" y="0"/>
                    </a:lnTo>
                    <a:lnTo>
                      <a:pt x="0" y="1"/>
                    </a:lnTo>
                    <a:lnTo>
                      <a:pt x="23" y="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2" name="Line 1095"/>
              <p:cNvSpPr>
                <a:spLocks noChangeShapeType="1"/>
              </p:cNvSpPr>
              <p:nvPr/>
            </p:nvSpPr>
            <p:spPr bwMode="auto">
              <a:xfrm flipH="1">
                <a:off x="3269" y="2775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3" name="Freeform 1096"/>
              <p:cNvSpPr>
                <a:spLocks/>
              </p:cNvSpPr>
              <p:nvPr/>
            </p:nvSpPr>
            <p:spPr bwMode="auto">
              <a:xfrm>
                <a:off x="3248" y="2775"/>
                <a:ext cx="28" cy="30"/>
              </a:xfrm>
              <a:custGeom>
                <a:avLst/>
                <a:gdLst>
                  <a:gd name="T0" fmla="*/ 1 w 171"/>
                  <a:gd name="T1" fmla="*/ 1 h 175"/>
                  <a:gd name="T2" fmla="*/ 1 w 171"/>
                  <a:gd name="T3" fmla="*/ 0 h 175"/>
                  <a:gd name="T4" fmla="*/ 0 w 171"/>
                  <a:gd name="T5" fmla="*/ 0 h 175"/>
                  <a:gd name="T6" fmla="*/ 0 w 171"/>
                  <a:gd name="T7" fmla="*/ 0 h 175"/>
                  <a:gd name="T8" fmla="*/ 0 w 171"/>
                  <a:gd name="T9" fmla="*/ 1 h 175"/>
                  <a:gd name="T10" fmla="*/ 0 w 171"/>
                  <a:gd name="T11" fmla="*/ 1 h 175"/>
                  <a:gd name="T12" fmla="*/ 1 w 171"/>
                  <a:gd name="T13" fmla="*/ 1 h 1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175"/>
                  <a:gd name="T23" fmla="*/ 171 w 171"/>
                  <a:gd name="T24" fmla="*/ 175 h 1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175">
                    <a:moveTo>
                      <a:pt x="171" y="129"/>
                    </a:moveTo>
                    <a:lnTo>
                      <a:pt x="147" y="64"/>
                    </a:lnTo>
                    <a:lnTo>
                      <a:pt x="124" y="0"/>
                    </a:lnTo>
                    <a:lnTo>
                      <a:pt x="0" y="46"/>
                    </a:lnTo>
                    <a:lnTo>
                      <a:pt x="24" y="110"/>
                    </a:lnTo>
                    <a:lnTo>
                      <a:pt x="47" y="175"/>
                    </a:lnTo>
                    <a:lnTo>
                      <a:pt x="171" y="1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4" name="Freeform 1097"/>
              <p:cNvSpPr>
                <a:spLocks/>
              </p:cNvSpPr>
              <p:nvPr/>
            </p:nvSpPr>
            <p:spPr bwMode="auto">
              <a:xfrm>
                <a:off x="3248" y="2775"/>
                <a:ext cx="28" cy="30"/>
              </a:xfrm>
              <a:custGeom>
                <a:avLst/>
                <a:gdLst>
                  <a:gd name="T0" fmla="*/ 1 w 171"/>
                  <a:gd name="T1" fmla="*/ 1 h 175"/>
                  <a:gd name="T2" fmla="*/ 1 w 171"/>
                  <a:gd name="T3" fmla="*/ 0 h 175"/>
                  <a:gd name="T4" fmla="*/ 0 w 171"/>
                  <a:gd name="T5" fmla="*/ 0 h 175"/>
                  <a:gd name="T6" fmla="*/ 0 w 171"/>
                  <a:gd name="T7" fmla="*/ 0 h 175"/>
                  <a:gd name="T8" fmla="*/ 0 w 171"/>
                  <a:gd name="T9" fmla="*/ 1 h 175"/>
                  <a:gd name="T10" fmla="*/ 0 w 171"/>
                  <a:gd name="T11" fmla="*/ 1 h 175"/>
                  <a:gd name="T12" fmla="*/ 1 w 171"/>
                  <a:gd name="T13" fmla="*/ 1 h 1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175"/>
                  <a:gd name="T23" fmla="*/ 171 w 171"/>
                  <a:gd name="T24" fmla="*/ 175 h 1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175">
                    <a:moveTo>
                      <a:pt x="171" y="129"/>
                    </a:moveTo>
                    <a:lnTo>
                      <a:pt x="147" y="64"/>
                    </a:lnTo>
                    <a:lnTo>
                      <a:pt x="124" y="0"/>
                    </a:lnTo>
                    <a:lnTo>
                      <a:pt x="0" y="46"/>
                    </a:lnTo>
                    <a:lnTo>
                      <a:pt x="24" y="110"/>
                    </a:lnTo>
                    <a:lnTo>
                      <a:pt x="47" y="175"/>
                    </a:lnTo>
                    <a:lnTo>
                      <a:pt x="171" y="12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5" name="Freeform 1098"/>
              <p:cNvSpPr>
                <a:spLocks/>
              </p:cNvSpPr>
              <p:nvPr/>
            </p:nvSpPr>
            <p:spPr bwMode="auto">
              <a:xfrm>
                <a:off x="3247" y="2783"/>
                <a:ext cx="5" cy="11"/>
              </a:xfrm>
              <a:custGeom>
                <a:avLst/>
                <a:gdLst>
                  <a:gd name="T0" fmla="*/ 0 w 29"/>
                  <a:gd name="T1" fmla="*/ 0 h 64"/>
                  <a:gd name="T2" fmla="*/ 0 w 29"/>
                  <a:gd name="T3" fmla="*/ 0 h 64"/>
                  <a:gd name="T4" fmla="*/ 0 w 29"/>
                  <a:gd name="T5" fmla="*/ 0 h 64"/>
                  <a:gd name="T6" fmla="*/ 0 w 2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64"/>
                  <a:gd name="T14" fmla="*/ 29 w 2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64">
                    <a:moveTo>
                      <a:pt x="29" y="64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29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6" name="Line 1099"/>
              <p:cNvSpPr>
                <a:spLocks noChangeShapeType="1"/>
              </p:cNvSpPr>
              <p:nvPr/>
            </p:nvSpPr>
            <p:spPr bwMode="auto">
              <a:xfrm flipH="1">
                <a:off x="3247" y="278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7" name="Freeform 1100"/>
              <p:cNvSpPr>
                <a:spLocks/>
              </p:cNvSpPr>
              <p:nvPr/>
            </p:nvSpPr>
            <p:spPr bwMode="auto">
              <a:xfrm>
                <a:off x="3227" y="2783"/>
                <a:ext cx="30" cy="30"/>
              </a:xfrm>
              <a:custGeom>
                <a:avLst/>
                <a:gdLst>
                  <a:gd name="T0" fmla="*/ 1 w 177"/>
                  <a:gd name="T1" fmla="*/ 1 h 180"/>
                  <a:gd name="T2" fmla="*/ 1 w 177"/>
                  <a:gd name="T3" fmla="*/ 0 h 180"/>
                  <a:gd name="T4" fmla="*/ 1 w 177"/>
                  <a:gd name="T5" fmla="*/ 0 h 180"/>
                  <a:gd name="T6" fmla="*/ 0 w 177"/>
                  <a:gd name="T7" fmla="*/ 0 h 180"/>
                  <a:gd name="T8" fmla="*/ 0 w 177"/>
                  <a:gd name="T9" fmla="*/ 0 h 180"/>
                  <a:gd name="T10" fmla="*/ 0 w 177"/>
                  <a:gd name="T11" fmla="*/ 1 h 180"/>
                  <a:gd name="T12" fmla="*/ 1 w 177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7"/>
                  <a:gd name="T22" fmla="*/ 0 h 180"/>
                  <a:gd name="T23" fmla="*/ 177 w 177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7" h="180">
                    <a:moveTo>
                      <a:pt x="177" y="125"/>
                    </a:moveTo>
                    <a:lnTo>
                      <a:pt x="149" y="62"/>
                    </a:lnTo>
                    <a:lnTo>
                      <a:pt x="120" y="0"/>
                    </a:lnTo>
                    <a:lnTo>
                      <a:pt x="0" y="55"/>
                    </a:lnTo>
                    <a:lnTo>
                      <a:pt x="29" y="118"/>
                    </a:lnTo>
                    <a:lnTo>
                      <a:pt x="58" y="180"/>
                    </a:lnTo>
                    <a:lnTo>
                      <a:pt x="177" y="1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8" name="Freeform 1101"/>
              <p:cNvSpPr>
                <a:spLocks/>
              </p:cNvSpPr>
              <p:nvPr/>
            </p:nvSpPr>
            <p:spPr bwMode="auto">
              <a:xfrm>
                <a:off x="3227" y="2783"/>
                <a:ext cx="30" cy="30"/>
              </a:xfrm>
              <a:custGeom>
                <a:avLst/>
                <a:gdLst>
                  <a:gd name="T0" fmla="*/ 1 w 177"/>
                  <a:gd name="T1" fmla="*/ 1 h 180"/>
                  <a:gd name="T2" fmla="*/ 1 w 177"/>
                  <a:gd name="T3" fmla="*/ 0 h 180"/>
                  <a:gd name="T4" fmla="*/ 1 w 177"/>
                  <a:gd name="T5" fmla="*/ 0 h 180"/>
                  <a:gd name="T6" fmla="*/ 0 w 177"/>
                  <a:gd name="T7" fmla="*/ 0 h 180"/>
                  <a:gd name="T8" fmla="*/ 0 w 177"/>
                  <a:gd name="T9" fmla="*/ 0 h 180"/>
                  <a:gd name="T10" fmla="*/ 0 w 177"/>
                  <a:gd name="T11" fmla="*/ 1 h 180"/>
                  <a:gd name="T12" fmla="*/ 1 w 177"/>
                  <a:gd name="T13" fmla="*/ 1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7"/>
                  <a:gd name="T22" fmla="*/ 0 h 180"/>
                  <a:gd name="T23" fmla="*/ 177 w 177"/>
                  <a:gd name="T24" fmla="*/ 180 h 1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7" h="180">
                    <a:moveTo>
                      <a:pt x="177" y="125"/>
                    </a:moveTo>
                    <a:lnTo>
                      <a:pt x="149" y="62"/>
                    </a:lnTo>
                    <a:lnTo>
                      <a:pt x="120" y="0"/>
                    </a:lnTo>
                    <a:lnTo>
                      <a:pt x="0" y="55"/>
                    </a:lnTo>
                    <a:lnTo>
                      <a:pt x="29" y="118"/>
                    </a:lnTo>
                    <a:lnTo>
                      <a:pt x="58" y="180"/>
                    </a:lnTo>
                    <a:lnTo>
                      <a:pt x="177" y="12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39" name="Freeform 1102"/>
              <p:cNvSpPr>
                <a:spLocks/>
              </p:cNvSpPr>
              <p:nvPr/>
            </p:nvSpPr>
            <p:spPr bwMode="auto">
              <a:xfrm>
                <a:off x="3226" y="2793"/>
                <a:ext cx="6" cy="10"/>
              </a:xfrm>
              <a:custGeom>
                <a:avLst/>
                <a:gdLst>
                  <a:gd name="T0" fmla="*/ 0 w 34"/>
                  <a:gd name="T1" fmla="*/ 0 h 63"/>
                  <a:gd name="T2" fmla="*/ 0 w 34"/>
                  <a:gd name="T3" fmla="*/ 0 h 63"/>
                  <a:gd name="T4" fmla="*/ 0 w 34"/>
                  <a:gd name="T5" fmla="*/ 0 h 63"/>
                  <a:gd name="T6" fmla="*/ 0 w 34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63"/>
                  <a:gd name="T14" fmla="*/ 34 w 34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63">
                    <a:moveTo>
                      <a:pt x="34" y="63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4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0" name="Line 1103"/>
              <p:cNvSpPr>
                <a:spLocks noChangeShapeType="1"/>
              </p:cNvSpPr>
              <p:nvPr/>
            </p:nvSpPr>
            <p:spPr bwMode="auto">
              <a:xfrm flipH="1">
                <a:off x="3226" y="279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1" name="Freeform 1104"/>
              <p:cNvSpPr>
                <a:spLocks/>
              </p:cNvSpPr>
              <p:nvPr/>
            </p:nvSpPr>
            <p:spPr bwMode="auto">
              <a:xfrm>
                <a:off x="3207" y="2793"/>
                <a:ext cx="31" cy="31"/>
              </a:xfrm>
              <a:custGeom>
                <a:avLst/>
                <a:gdLst>
                  <a:gd name="T0" fmla="*/ 1 w 182"/>
                  <a:gd name="T1" fmla="*/ 1 h 183"/>
                  <a:gd name="T2" fmla="*/ 1 w 182"/>
                  <a:gd name="T3" fmla="*/ 0 h 183"/>
                  <a:gd name="T4" fmla="*/ 1 w 182"/>
                  <a:gd name="T5" fmla="*/ 0 h 183"/>
                  <a:gd name="T6" fmla="*/ 0 w 182"/>
                  <a:gd name="T7" fmla="*/ 0 h 183"/>
                  <a:gd name="T8" fmla="*/ 0 w 182"/>
                  <a:gd name="T9" fmla="*/ 1 h 183"/>
                  <a:gd name="T10" fmla="*/ 0 w 182"/>
                  <a:gd name="T11" fmla="*/ 1 h 183"/>
                  <a:gd name="T12" fmla="*/ 1 w 182"/>
                  <a:gd name="T13" fmla="*/ 1 h 1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83"/>
                  <a:gd name="T23" fmla="*/ 182 w 182"/>
                  <a:gd name="T24" fmla="*/ 183 h 1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83">
                    <a:moveTo>
                      <a:pt x="182" y="119"/>
                    </a:moveTo>
                    <a:lnTo>
                      <a:pt x="148" y="60"/>
                    </a:lnTo>
                    <a:lnTo>
                      <a:pt x="114" y="0"/>
                    </a:lnTo>
                    <a:lnTo>
                      <a:pt x="0" y="65"/>
                    </a:lnTo>
                    <a:lnTo>
                      <a:pt x="33" y="124"/>
                    </a:lnTo>
                    <a:lnTo>
                      <a:pt x="67" y="183"/>
                    </a:lnTo>
                    <a:lnTo>
                      <a:pt x="182" y="1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2" name="Freeform 1105"/>
              <p:cNvSpPr>
                <a:spLocks/>
              </p:cNvSpPr>
              <p:nvPr/>
            </p:nvSpPr>
            <p:spPr bwMode="auto">
              <a:xfrm>
                <a:off x="3207" y="2793"/>
                <a:ext cx="31" cy="31"/>
              </a:xfrm>
              <a:custGeom>
                <a:avLst/>
                <a:gdLst>
                  <a:gd name="T0" fmla="*/ 1 w 182"/>
                  <a:gd name="T1" fmla="*/ 1 h 183"/>
                  <a:gd name="T2" fmla="*/ 1 w 182"/>
                  <a:gd name="T3" fmla="*/ 0 h 183"/>
                  <a:gd name="T4" fmla="*/ 1 w 182"/>
                  <a:gd name="T5" fmla="*/ 0 h 183"/>
                  <a:gd name="T6" fmla="*/ 0 w 182"/>
                  <a:gd name="T7" fmla="*/ 0 h 183"/>
                  <a:gd name="T8" fmla="*/ 0 w 182"/>
                  <a:gd name="T9" fmla="*/ 1 h 183"/>
                  <a:gd name="T10" fmla="*/ 0 w 182"/>
                  <a:gd name="T11" fmla="*/ 1 h 183"/>
                  <a:gd name="T12" fmla="*/ 1 w 182"/>
                  <a:gd name="T13" fmla="*/ 1 h 1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83"/>
                  <a:gd name="T23" fmla="*/ 182 w 182"/>
                  <a:gd name="T24" fmla="*/ 183 h 1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83">
                    <a:moveTo>
                      <a:pt x="182" y="119"/>
                    </a:moveTo>
                    <a:lnTo>
                      <a:pt x="148" y="60"/>
                    </a:lnTo>
                    <a:lnTo>
                      <a:pt x="114" y="0"/>
                    </a:lnTo>
                    <a:lnTo>
                      <a:pt x="0" y="65"/>
                    </a:lnTo>
                    <a:lnTo>
                      <a:pt x="33" y="124"/>
                    </a:lnTo>
                    <a:lnTo>
                      <a:pt x="67" y="183"/>
                    </a:lnTo>
                    <a:lnTo>
                      <a:pt x="182" y="11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3" name="Freeform 1106"/>
              <p:cNvSpPr>
                <a:spLocks/>
              </p:cNvSpPr>
              <p:nvPr/>
            </p:nvSpPr>
            <p:spPr bwMode="auto">
              <a:xfrm>
                <a:off x="3207" y="2804"/>
                <a:ext cx="6" cy="10"/>
              </a:xfrm>
              <a:custGeom>
                <a:avLst/>
                <a:gdLst>
                  <a:gd name="T0" fmla="*/ 0 w 37"/>
                  <a:gd name="T1" fmla="*/ 0 h 59"/>
                  <a:gd name="T2" fmla="*/ 0 w 37"/>
                  <a:gd name="T3" fmla="*/ 0 h 59"/>
                  <a:gd name="T4" fmla="*/ 0 w 37"/>
                  <a:gd name="T5" fmla="*/ 0 h 59"/>
                  <a:gd name="T6" fmla="*/ 0 w 37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"/>
                  <a:gd name="T13" fmla="*/ 0 h 59"/>
                  <a:gd name="T14" fmla="*/ 37 w 37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" h="59">
                    <a:moveTo>
                      <a:pt x="37" y="59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37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4" name="Line 1107"/>
              <p:cNvSpPr>
                <a:spLocks noChangeShapeType="1"/>
              </p:cNvSpPr>
              <p:nvPr/>
            </p:nvSpPr>
            <p:spPr bwMode="auto">
              <a:xfrm flipH="1">
                <a:off x="3207" y="280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5" name="Freeform 1108"/>
              <p:cNvSpPr>
                <a:spLocks/>
              </p:cNvSpPr>
              <p:nvPr/>
            </p:nvSpPr>
            <p:spPr bwMode="auto">
              <a:xfrm>
                <a:off x="3188" y="2804"/>
                <a:ext cx="31" cy="31"/>
              </a:xfrm>
              <a:custGeom>
                <a:avLst/>
                <a:gdLst>
                  <a:gd name="T0" fmla="*/ 1 w 185"/>
                  <a:gd name="T1" fmla="*/ 0 h 187"/>
                  <a:gd name="T2" fmla="*/ 1 w 185"/>
                  <a:gd name="T3" fmla="*/ 0 h 187"/>
                  <a:gd name="T4" fmla="*/ 1 w 185"/>
                  <a:gd name="T5" fmla="*/ 0 h 187"/>
                  <a:gd name="T6" fmla="*/ 0 w 185"/>
                  <a:gd name="T7" fmla="*/ 0 h 187"/>
                  <a:gd name="T8" fmla="*/ 0 w 185"/>
                  <a:gd name="T9" fmla="*/ 1 h 187"/>
                  <a:gd name="T10" fmla="*/ 0 w 185"/>
                  <a:gd name="T11" fmla="*/ 1 h 187"/>
                  <a:gd name="T12" fmla="*/ 1 w 185"/>
                  <a:gd name="T13" fmla="*/ 0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87"/>
                  <a:gd name="T23" fmla="*/ 185 w 185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87">
                    <a:moveTo>
                      <a:pt x="185" y="114"/>
                    </a:moveTo>
                    <a:lnTo>
                      <a:pt x="147" y="57"/>
                    </a:lnTo>
                    <a:lnTo>
                      <a:pt x="110" y="0"/>
                    </a:lnTo>
                    <a:lnTo>
                      <a:pt x="0" y="72"/>
                    </a:lnTo>
                    <a:lnTo>
                      <a:pt x="38" y="130"/>
                    </a:lnTo>
                    <a:lnTo>
                      <a:pt x="76" y="187"/>
                    </a:lnTo>
                    <a:lnTo>
                      <a:pt x="18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6" name="Freeform 1109"/>
              <p:cNvSpPr>
                <a:spLocks/>
              </p:cNvSpPr>
              <p:nvPr/>
            </p:nvSpPr>
            <p:spPr bwMode="auto">
              <a:xfrm>
                <a:off x="3188" y="2804"/>
                <a:ext cx="31" cy="31"/>
              </a:xfrm>
              <a:custGeom>
                <a:avLst/>
                <a:gdLst>
                  <a:gd name="T0" fmla="*/ 1 w 185"/>
                  <a:gd name="T1" fmla="*/ 0 h 187"/>
                  <a:gd name="T2" fmla="*/ 1 w 185"/>
                  <a:gd name="T3" fmla="*/ 0 h 187"/>
                  <a:gd name="T4" fmla="*/ 1 w 185"/>
                  <a:gd name="T5" fmla="*/ 0 h 187"/>
                  <a:gd name="T6" fmla="*/ 0 w 185"/>
                  <a:gd name="T7" fmla="*/ 0 h 187"/>
                  <a:gd name="T8" fmla="*/ 0 w 185"/>
                  <a:gd name="T9" fmla="*/ 1 h 187"/>
                  <a:gd name="T10" fmla="*/ 0 w 185"/>
                  <a:gd name="T11" fmla="*/ 1 h 187"/>
                  <a:gd name="T12" fmla="*/ 1 w 185"/>
                  <a:gd name="T13" fmla="*/ 0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187"/>
                  <a:gd name="T23" fmla="*/ 185 w 185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187">
                    <a:moveTo>
                      <a:pt x="185" y="114"/>
                    </a:moveTo>
                    <a:lnTo>
                      <a:pt x="147" y="57"/>
                    </a:lnTo>
                    <a:lnTo>
                      <a:pt x="110" y="0"/>
                    </a:lnTo>
                    <a:lnTo>
                      <a:pt x="0" y="72"/>
                    </a:lnTo>
                    <a:lnTo>
                      <a:pt x="38" y="130"/>
                    </a:lnTo>
                    <a:lnTo>
                      <a:pt x="76" y="187"/>
                    </a:lnTo>
                    <a:lnTo>
                      <a:pt x="185" y="11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7" name="Freeform 1110"/>
              <p:cNvSpPr>
                <a:spLocks/>
              </p:cNvSpPr>
              <p:nvPr/>
            </p:nvSpPr>
            <p:spPr bwMode="auto">
              <a:xfrm>
                <a:off x="3188" y="2816"/>
                <a:ext cx="7" cy="10"/>
              </a:xfrm>
              <a:custGeom>
                <a:avLst/>
                <a:gdLst>
                  <a:gd name="T0" fmla="*/ 0 w 42"/>
                  <a:gd name="T1" fmla="*/ 0 h 58"/>
                  <a:gd name="T2" fmla="*/ 0 w 42"/>
                  <a:gd name="T3" fmla="*/ 0 h 58"/>
                  <a:gd name="T4" fmla="*/ 0 w 42"/>
                  <a:gd name="T5" fmla="*/ 0 h 58"/>
                  <a:gd name="T6" fmla="*/ 0 w 42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58"/>
                  <a:gd name="T14" fmla="*/ 42 w 42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58">
                    <a:moveTo>
                      <a:pt x="42" y="58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42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8" name="Line 1111"/>
              <p:cNvSpPr>
                <a:spLocks noChangeShapeType="1"/>
              </p:cNvSpPr>
              <p:nvPr/>
            </p:nvSpPr>
            <p:spPr bwMode="auto">
              <a:xfrm flipH="1">
                <a:off x="3188" y="281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49" name="Freeform 1112"/>
              <p:cNvSpPr>
                <a:spLocks/>
              </p:cNvSpPr>
              <p:nvPr/>
            </p:nvSpPr>
            <p:spPr bwMode="auto">
              <a:xfrm>
                <a:off x="3170" y="2817"/>
                <a:ext cx="32" cy="32"/>
              </a:xfrm>
              <a:custGeom>
                <a:avLst/>
                <a:gdLst>
                  <a:gd name="T0" fmla="*/ 1 w 188"/>
                  <a:gd name="T1" fmla="*/ 1 h 191"/>
                  <a:gd name="T2" fmla="*/ 1 w 188"/>
                  <a:gd name="T3" fmla="*/ 0 h 191"/>
                  <a:gd name="T4" fmla="*/ 1 w 188"/>
                  <a:gd name="T5" fmla="*/ 0 h 191"/>
                  <a:gd name="T6" fmla="*/ 0 w 188"/>
                  <a:gd name="T7" fmla="*/ 0 h 191"/>
                  <a:gd name="T8" fmla="*/ 0 w 188"/>
                  <a:gd name="T9" fmla="*/ 1 h 191"/>
                  <a:gd name="T10" fmla="*/ 0 w 188"/>
                  <a:gd name="T11" fmla="*/ 1 h 191"/>
                  <a:gd name="T12" fmla="*/ 1 w 188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191"/>
                  <a:gd name="T23" fmla="*/ 188 w 188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191">
                    <a:moveTo>
                      <a:pt x="188" y="109"/>
                    </a:moveTo>
                    <a:lnTo>
                      <a:pt x="146" y="55"/>
                    </a:lnTo>
                    <a:lnTo>
                      <a:pt x="104" y="0"/>
                    </a:lnTo>
                    <a:lnTo>
                      <a:pt x="0" y="82"/>
                    </a:lnTo>
                    <a:lnTo>
                      <a:pt x="42" y="136"/>
                    </a:lnTo>
                    <a:lnTo>
                      <a:pt x="84" y="191"/>
                    </a:lnTo>
                    <a:lnTo>
                      <a:pt x="188" y="1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0" name="Freeform 1113"/>
              <p:cNvSpPr>
                <a:spLocks/>
              </p:cNvSpPr>
              <p:nvPr/>
            </p:nvSpPr>
            <p:spPr bwMode="auto">
              <a:xfrm>
                <a:off x="3170" y="2817"/>
                <a:ext cx="32" cy="32"/>
              </a:xfrm>
              <a:custGeom>
                <a:avLst/>
                <a:gdLst>
                  <a:gd name="T0" fmla="*/ 1 w 188"/>
                  <a:gd name="T1" fmla="*/ 1 h 191"/>
                  <a:gd name="T2" fmla="*/ 1 w 188"/>
                  <a:gd name="T3" fmla="*/ 0 h 191"/>
                  <a:gd name="T4" fmla="*/ 1 w 188"/>
                  <a:gd name="T5" fmla="*/ 0 h 191"/>
                  <a:gd name="T6" fmla="*/ 0 w 188"/>
                  <a:gd name="T7" fmla="*/ 0 h 191"/>
                  <a:gd name="T8" fmla="*/ 0 w 188"/>
                  <a:gd name="T9" fmla="*/ 1 h 191"/>
                  <a:gd name="T10" fmla="*/ 0 w 188"/>
                  <a:gd name="T11" fmla="*/ 1 h 191"/>
                  <a:gd name="T12" fmla="*/ 1 w 188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8"/>
                  <a:gd name="T22" fmla="*/ 0 h 191"/>
                  <a:gd name="T23" fmla="*/ 188 w 188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8" h="191">
                    <a:moveTo>
                      <a:pt x="188" y="109"/>
                    </a:moveTo>
                    <a:lnTo>
                      <a:pt x="146" y="55"/>
                    </a:lnTo>
                    <a:lnTo>
                      <a:pt x="104" y="0"/>
                    </a:lnTo>
                    <a:lnTo>
                      <a:pt x="0" y="82"/>
                    </a:lnTo>
                    <a:lnTo>
                      <a:pt x="42" y="136"/>
                    </a:lnTo>
                    <a:lnTo>
                      <a:pt x="84" y="191"/>
                    </a:lnTo>
                    <a:lnTo>
                      <a:pt x="188" y="109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1" name="Freeform 1114"/>
              <p:cNvSpPr>
                <a:spLocks/>
              </p:cNvSpPr>
              <p:nvPr/>
            </p:nvSpPr>
            <p:spPr bwMode="auto">
              <a:xfrm>
                <a:off x="3169" y="2831"/>
                <a:ext cx="8" cy="9"/>
              </a:xfrm>
              <a:custGeom>
                <a:avLst/>
                <a:gdLst>
                  <a:gd name="T0" fmla="*/ 0 w 47"/>
                  <a:gd name="T1" fmla="*/ 0 h 54"/>
                  <a:gd name="T2" fmla="*/ 0 w 47"/>
                  <a:gd name="T3" fmla="*/ 0 h 54"/>
                  <a:gd name="T4" fmla="*/ 0 w 47"/>
                  <a:gd name="T5" fmla="*/ 0 h 54"/>
                  <a:gd name="T6" fmla="*/ 0 w 47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54"/>
                  <a:gd name="T14" fmla="*/ 47 w 47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54">
                    <a:moveTo>
                      <a:pt x="47" y="54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47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2" name="Line 1115"/>
              <p:cNvSpPr>
                <a:spLocks noChangeShapeType="1"/>
              </p:cNvSpPr>
              <p:nvPr/>
            </p:nvSpPr>
            <p:spPr bwMode="auto">
              <a:xfrm flipH="1">
                <a:off x="3169" y="283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3" name="Freeform 1116"/>
              <p:cNvSpPr>
                <a:spLocks/>
              </p:cNvSpPr>
              <p:nvPr/>
            </p:nvSpPr>
            <p:spPr bwMode="auto">
              <a:xfrm>
                <a:off x="3153" y="2831"/>
                <a:ext cx="32" cy="32"/>
              </a:xfrm>
              <a:custGeom>
                <a:avLst/>
                <a:gdLst>
                  <a:gd name="T0" fmla="*/ 1 w 190"/>
                  <a:gd name="T1" fmla="*/ 1 h 191"/>
                  <a:gd name="T2" fmla="*/ 1 w 190"/>
                  <a:gd name="T3" fmla="*/ 0 h 191"/>
                  <a:gd name="T4" fmla="*/ 1 w 190"/>
                  <a:gd name="T5" fmla="*/ 0 h 191"/>
                  <a:gd name="T6" fmla="*/ 0 w 190"/>
                  <a:gd name="T7" fmla="*/ 1 h 191"/>
                  <a:gd name="T8" fmla="*/ 0 w 190"/>
                  <a:gd name="T9" fmla="*/ 1 h 191"/>
                  <a:gd name="T10" fmla="*/ 1 w 190"/>
                  <a:gd name="T11" fmla="*/ 1 h 191"/>
                  <a:gd name="T12" fmla="*/ 1 w 190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190" y="101"/>
                    </a:moveTo>
                    <a:lnTo>
                      <a:pt x="143" y="50"/>
                    </a:lnTo>
                    <a:lnTo>
                      <a:pt x="96" y="0"/>
                    </a:lnTo>
                    <a:lnTo>
                      <a:pt x="0" y="90"/>
                    </a:lnTo>
                    <a:lnTo>
                      <a:pt x="47" y="140"/>
                    </a:lnTo>
                    <a:lnTo>
                      <a:pt x="94" y="191"/>
                    </a:lnTo>
                    <a:lnTo>
                      <a:pt x="190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4" name="Freeform 1117"/>
              <p:cNvSpPr>
                <a:spLocks/>
              </p:cNvSpPr>
              <p:nvPr/>
            </p:nvSpPr>
            <p:spPr bwMode="auto">
              <a:xfrm>
                <a:off x="3153" y="2831"/>
                <a:ext cx="32" cy="32"/>
              </a:xfrm>
              <a:custGeom>
                <a:avLst/>
                <a:gdLst>
                  <a:gd name="T0" fmla="*/ 1 w 190"/>
                  <a:gd name="T1" fmla="*/ 1 h 191"/>
                  <a:gd name="T2" fmla="*/ 1 w 190"/>
                  <a:gd name="T3" fmla="*/ 0 h 191"/>
                  <a:gd name="T4" fmla="*/ 1 w 190"/>
                  <a:gd name="T5" fmla="*/ 0 h 191"/>
                  <a:gd name="T6" fmla="*/ 0 w 190"/>
                  <a:gd name="T7" fmla="*/ 1 h 191"/>
                  <a:gd name="T8" fmla="*/ 0 w 190"/>
                  <a:gd name="T9" fmla="*/ 1 h 191"/>
                  <a:gd name="T10" fmla="*/ 1 w 190"/>
                  <a:gd name="T11" fmla="*/ 1 h 191"/>
                  <a:gd name="T12" fmla="*/ 1 w 190"/>
                  <a:gd name="T13" fmla="*/ 1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190" y="101"/>
                    </a:moveTo>
                    <a:lnTo>
                      <a:pt x="143" y="50"/>
                    </a:lnTo>
                    <a:lnTo>
                      <a:pt x="96" y="0"/>
                    </a:lnTo>
                    <a:lnTo>
                      <a:pt x="0" y="90"/>
                    </a:lnTo>
                    <a:lnTo>
                      <a:pt x="47" y="140"/>
                    </a:lnTo>
                    <a:lnTo>
                      <a:pt x="94" y="191"/>
                    </a:lnTo>
                    <a:lnTo>
                      <a:pt x="190" y="10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5" name="Freeform 1118"/>
              <p:cNvSpPr>
                <a:spLocks/>
              </p:cNvSpPr>
              <p:nvPr/>
            </p:nvSpPr>
            <p:spPr bwMode="auto">
              <a:xfrm>
                <a:off x="3153" y="2846"/>
                <a:ext cx="8" cy="9"/>
              </a:xfrm>
              <a:custGeom>
                <a:avLst/>
                <a:gdLst>
                  <a:gd name="T0" fmla="*/ 0 w 51"/>
                  <a:gd name="T1" fmla="*/ 0 h 50"/>
                  <a:gd name="T2" fmla="*/ 0 w 51"/>
                  <a:gd name="T3" fmla="*/ 0 h 50"/>
                  <a:gd name="T4" fmla="*/ 0 w 51"/>
                  <a:gd name="T5" fmla="*/ 0 h 50"/>
                  <a:gd name="T6" fmla="*/ 0 w 51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50"/>
                  <a:gd name="T14" fmla="*/ 51 w 51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50">
                    <a:moveTo>
                      <a:pt x="51" y="50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51" y="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6" name="Line 1119"/>
              <p:cNvSpPr>
                <a:spLocks noChangeShapeType="1"/>
              </p:cNvSpPr>
              <p:nvPr/>
            </p:nvSpPr>
            <p:spPr bwMode="auto">
              <a:xfrm flipH="1">
                <a:off x="3153" y="284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7" name="Freeform 1120"/>
              <p:cNvSpPr>
                <a:spLocks/>
              </p:cNvSpPr>
              <p:nvPr/>
            </p:nvSpPr>
            <p:spPr bwMode="auto">
              <a:xfrm>
                <a:off x="3138" y="2847"/>
                <a:ext cx="32" cy="31"/>
              </a:xfrm>
              <a:custGeom>
                <a:avLst/>
                <a:gdLst>
                  <a:gd name="T0" fmla="*/ 1 w 190"/>
                  <a:gd name="T1" fmla="*/ 0 h 191"/>
                  <a:gd name="T2" fmla="*/ 1 w 190"/>
                  <a:gd name="T3" fmla="*/ 0 h 191"/>
                  <a:gd name="T4" fmla="*/ 1 w 190"/>
                  <a:gd name="T5" fmla="*/ 0 h 191"/>
                  <a:gd name="T6" fmla="*/ 0 w 190"/>
                  <a:gd name="T7" fmla="*/ 0 h 191"/>
                  <a:gd name="T8" fmla="*/ 0 w 190"/>
                  <a:gd name="T9" fmla="*/ 1 h 191"/>
                  <a:gd name="T10" fmla="*/ 1 w 190"/>
                  <a:gd name="T11" fmla="*/ 1 h 191"/>
                  <a:gd name="T12" fmla="*/ 1 w 190"/>
                  <a:gd name="T13" fmla="*/ 0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190" y="95"/>
                    </a:moveTo>
                    <a:lnTo>
                      <a:pt x="140" y="47"/>
                    </a:lnTo>
                    <a:lnTo>
                      <a:pt x="89" y="0"/>
                    </a:lnTo>
                    <a:lnTo>
                      <a:pt x="0" y="97"/>
                    </a:lnTo>
                    <a:lnTo>
                      <a:pt x="50" y="144"/>
                    </a:lnTo>
                    <a:lnTo>
                      <a:pt x="100" y="191"/>
                    </a:lnTo>
                    <a:lnTo>
                      <a:pt x="190" y="9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8" name="Freeform 1121"/>
              <p:cNvSpPr>
                <a:spLocks/>
              </p:cNvSpPr>
              <p:nvPr/>
            </p:nvSpPr>
            <p:spPr bwMode="auto">
              <a:xfrm>
                <a:off x="3138" y="2847"/>
                <a:ext cx="32" cy="31"/>
              </a:xfrm>
              <a:custGeom>
                <a:avLst/>
                <a:gdLst>
                  <a:gd name="T0" fmla="*/ 1 w 190"/>
                  <a:gd name="T1" fmla="*/ 0 h 191"/>
                  <a:gd name="T2" fmla="*/ 1 w 190"/>
                  <a:gd name="T3" fmla="*/ 0 h 191"/>
                  <a:gd name="T4" fmla="*/ 1 w 190"/>
                  <a:gd name="T5" fmla="*/ 0 h 191"/>
                  <a:gd name="T6" fmla="*/ 0 w 190"/>
                  <a:gd name="T7" fmla="*/ 0 h 191"/>
                  <a:gd name="T8" fmla="*/ 0 w 190"/>
                  <a:gd name="T9" fmla="*/ 1 h 191"/>
                  <a:gd name="T10" fmla="*/ 1 w 190"/>
                  <a:gd name="T11" fmla="*/ 1 h 191"/>
                  <a:gd name="T12" fmla="*/ 1 w 190"/>
                  <a:gd name="T13" fmla="*/ 0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91"/>
                  <a:gd name="T23" fmla="*/ 190 w 190"/>
                  <a:gd name="T24" fmla="*/ 191 h 1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91">
                    <a:moveTo>
                      <a:pt x="190" y="95"/>
                    </a:moveTo>
                    <a:lnTo>
                      <a:pt x="140" y="47"/>
                    </a:lnTo>
                    <a:lnTo>
                      <a:pt x="89" y="0"/>
                    </a:lnTo>
                    <a:lnTo>
                      <a:pt x="0" y="97"/>
                    </a:lnTo>
                    <a:lnTo>
                      <a:pt x="50" y="144"/>
                    </a:lnTo>
                    <a:lnTo>
                      <a:pt x="100" y="191"/>
                    </a:lnTo>
                    <a:lnTo>
                      <a:pt x="190" y="95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59" name="Freeform 1122"/>
              <p:cNvSpPr>
                <a:spLocks/>
              </p:cNvSpPr>
              <p:nvPr/>
            </p:nvSpPr>
            <p:spPr bwMode="auto">
              <a:xfrm>
                <a:off x="3137" y="2863"/>
                <a:ext cx="9" cy="8"/>
              </a:xfrm>
              <a:custGeom>
                <a:avLst/>
                <a:gdLst>
                  <a:gd name="T0" fmla="*/ 0 w 55"/>
                  <a:gd name="T1" fmla="*/ 0 h 47"/>
                  <a:gd name="T2" fmla="*/ 0 w 55"/>
                  <a:gd name="T3" fmla="*/ 0 h 47"/>
                  <a:gd name="T4" fmla="*/ 0 w 55"/>
                  <a:gd name="T5" fmla="*/ 0 h 47"/>
                  <a:gd name="T6" fmla="*/ 0 w 55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47"/>
                  <a:gd name="T14" fmla="*/ 55 w 5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47">
                    <a:moveTo>
                      <a:pt x="55" y="47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55" y="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0" name="Line 1123"/>
              <p:cNvSpPr>
                <a:spLocks noChangeShapeType="1"/>
              </p:cNvSpPr>
              <p:nvPr/>
            </p:nvSpPr>
            <p:spPr bwMode="auto">
              <a:xfrm flipH="1">
                <a:off x="3137" y="2863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1" name="Freeform 1124"/>
              <p:cNvSpPr>
                <a:spLocks/>
              </p:cNvSpPr>
              <p:nvPr/>
            </p:nvSpPr>
            <p:spPr bwMode="auto">
              <a:xfrm>
                <a:off x="3124" y="2864"/>
                <a:ext cx="31" cy="31"/>
              </a:xfrm>
              <a:custGeom>
                <a:avLst/>
                <a:gdLst>
                  <a:gd name="T0" fmla="*/ 1 w 190"/>
                  <a:gd name="T1" fmla="*/ 0 h 188"/>
                  <a:gd name="T2" fmla="*/ 1 w 190"/>
                  <a:gd name="T3" fmla="*/ 0 h 188"/>
                  <a:gd name="T4" fmla="*/ 0 w 190"/>
                  <a:gd name="T5" fmla="*/ 0 h 188"/>
                  <a:gd name="T6" fmla="*/ 0 w 190"/>
                  <a:gd name="T7" fmla="*/ 0 h 188"/>
                  <a:gd name="T8" fmla="*/ 0 w 190"/>
                  <a:gd name="T9" fmla="*/ 1 h 188"/>
                  <a:gd name="T10" fmla="*/ 0 w 190"/>
                  <a:gd name="T11" fmla="*/ 1 h 188"/>
                  <a:gd name="T12" fmla="*/ 1 w 190"/>
                  <a:gd name="T13" fmla="*/ 0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88"/>
                  <a:gd name="T23" fmla="*/ 190 w 190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88">
                    <a:moveTo>
                      <a:pt x="190" y="84"/>
                    </a:moveTo>
                    <a:lnTo>
                      <a:pt x="136" y="42"/>
                    </a:lnTo>
                    <a:lnTo>
                      <a:pt x="81" y="0"/>
                    </a:lnTo>
                    <a:lnTo>
                      <a:pt x="0" y="104"/>
                    </a:lnTo>
                    <a:lnTo>
                      <a:pt x="54" y="146"/>
                    </a:lnTo>
                    <a:lnTo>
                      <a:pt x="108" y="188"/>
                    </a:lnTo>
                    <a:lnTo>
                      <a:pt x="190" y="8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2" name="Freeform 1125"/>
              <p:cNvSpPr>
                <a:spLocks/>
              </p:cNvSpPr>
              <p:nvPr/>
            </p:nvSpPr>
            <p:spPr bwMode="auto">
              <a:xfrm>
                <a:off x="3124" y="2864"/>
                <a:ext cx="31" cy="31"/>
              </a:xfrm>
              <a:custGeom>
                <a:avLst/>
                <a:gdLst>
                  <a:gd name="T0" fmla="*/ 1 w 190"/>
                  <a:gd name="T1" fmla="*/ 0 h 188"/>
                  <a:gd name="T2" fmla="*/ 1 w 190"/>
                  <a:gd name="T3" fmla="*/ 0 h 188"/>
                  <a:gd name="T4" fmla="*/ 0 w 190"/>
                  <a:gd name="T5" fmla="*/ 0 h 188"/>
                  <a:gd name="T6" fmla="*/ 0 w 190"/>
                  <a:gd name="T7" fmla="*/ 0 h 188"/>
                  <a:gd name="T8" fmla="*/ 0 w 190"/>
                  <a:gd name="T9" fmla="*/ 1 h 188"/>
                  <a:gd name="T10" fmla="*/ 0 w 190"/>
                  <a:gd name="T11" fmla="*/ 1 h 188"/>
                  <a:gd name="T12" fmla="*/ 1 w 190"/>
                  <a:gd name="T13" fmla="*/ 0 h 1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"/>
                  <a:gd name="T22" fmla="*/ 0 h 188"/>
                  <a:gd name="T23" fmla="*/ 190 w 190"/>
                  <a:gd name="T24" fmla="*/ 188 h 1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" h="188">
                    <a:moveTo>
                      <a:pt x="190" y="84"/>
                    </a:moveTo>
                    <a:lnTo>
                      <a:pt x="136" y="42"/>
                    </a:lnTo>
                    <a:lnTo>
                      <a:pt x="81" y="0"/>
                    </a:lnTo>
                    <a:lnTo>
                      <a:pt x="0" y="104"/>
                    </a:lnTo>
                    <a:lnTo>
                      <a:pt x="54" y="146"/>
                    </a:lnTo>
                    <a:lnTo>
                      <a:pt x="108" y="188"/>
                    </a:lnTo>
                    <a:lnTo>
                      <a:pt x="190" y="84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3" name="Freeform 1126"/>
              <p:cNvSpPr>
                <a:spLocks/>
              </p:cNvSpPr>
              <p:nvPr/>
            </p:nvSpPr>
            <p:spPr bwMode="auto">
              <a:xfrm>
                <a:off x="3123" y="2881"/>
                <a:ext cx="10" cy="7"/>
              </a:xfrm>
              <a:custGeom>
                <a:avLst/>
                <a:gdLst>
                  <a:gd name="T0" fmla="*/ 0 w 57"/>
                  <a:gd name="T1" fmla="*/ 0 h 42"/>
                  <a:gd name="T2" fmla="*/ 0 w 57"/>
                  <a:gd name="T3" fmla="*/ 0 h 42"/>
                  <a:gd name="T4" fmla="*/ 0 w 57"/>
                  <a:gd name="T5" fmla="*/ 0 h 42"/>
                  <a:gd name="T6" fmla="*/ 0 w 5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42"/>
                  <a:gd name="T14" fmla="*/ 57 w 5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42">
                    <a:moveTo>
                      <a:pt x="57" y="42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57" y="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4" name="Line 1127"/>
              <p:cNvSpPr>
                <a:spLocks noChangeShapeType="1"/>
              </p:cNvSpPr>
              <p:nvPr/>
            </p:nvSpPr>
            <p:spPr bwMode="auto">
              <a:xfrm flipH="1">
                <a:off x="3123" y="2881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5" name="Freeform 1128"/>
              <p:cNvSpPr>
                <a:spLocks/>
              </p:cNvSpPr>
              <p:nvPr/>
            </p:nvSpPr>
            <p:spPr bwMode="auto">
              <a:xfrm>
                <a:off x="3111" y="2882"/>
                <a:ext cx="31" cy="31"/>
              </a:xfrm>
              <a:custGeom>
                <a:avLst/>
                <a:gdLst>
                  <a:gd name="T0" fmla="*/ 1 w 187"/>
                  <a:gd name="T1" fmla="*/ 0 h 185"/>
                  <a:gd name="T2" fmla="*/ 1 w 187"/>
                  <a:gd name="T3" fmla="*/ 0 h 185"/>
                  <a:gd name="T4" fmla="*/ 0 w 187"/>
                  <a:gd name="T5" fmla="*/ 0 h 185"/>
                  <a:gd name="T6" fmla="*/ 0 w 187"/>
                  <a:gd name="T7" fmla="*/ 1 h 185"/>
                  <a:gd name="T8" fmla="*/ 0 w 187"/>
                  <a:gd name="T9" fmla="*/ 1 h 185"/>
                  <a:gd name="T10" fmla="*/ 0 w 187"/>
                  <a:gd name="T11" fmla="*/ 1 h 185"/>
                  <a:gd name="T12" fmla="*/ 1 w 187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185"/>
                  <a:gd name="T23" fmla="*/ 187 w 187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185">
                    <a:moveTo>
                      <a:pt x="187" y="76"/>
                    </a:moveTo>
                    <a:lnTo>
                      <a:pt x="130" y="38"/>
                    </a:lnTo>
                    <a:lnTo>
                      <a:pt x="73" y="0"/>
                    </a:lnTo>
                    <a:lnTo>
                      <a:pt x="0" y="110"/>
                    </a:lnTo>
                    <a:lnTo>
                      <a:pt x="57" y="147"/>
                    </a:lnTo>
                    <a:lnTo>
                      <a:pt x="114" y="185"/>
                    </a:lnTo>
                    <a:lnTo>
                      <a:pt x="187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6" name="Freeform 1129"/>
              <p:cNvSpPr>
                <a:spLocks/>
              </p:cNvSpPr>
              <p:nvPr/>
            </p:nvSpPr>
            <p:spPr bwMode="auto">
              <a:xfrm>
                <a:off x="3111" y="2882"/>
                <a:ext cx="31" cy="31"/>
              </a:xfrm>
              <a:custGeom>
                <a:avLst/>
                <a:gdLst>
                  <a:gd name="T0" fmla="*/ 1 w 187"/>
                  <a:gd name="T1" fmla="*/ 0 h 185"/>
                  <a:gd name="T2" fmla="*/ 1 w 187"/>
                  <a:gd name="T3" fmla="*/ 0 h 185"/>
                  <a:gd name="T4" fmla="*/ 0 w 187"/>
                  <a:gd name="T5" fmla="*/ 0 h 185"/>
                  <a:gd name="T6" fmla="*/ 0 w 187"/>
                  <a:gd name="T7" fmla="*/ 1 h 185"/>
                  <a:gd name="T8" fmla="*/ 0 w 187"/>
                  <a:gd name="T9" fmla="*/ 1 h 185"/>
                  <a:gd name="T10" fmla="*/ 0 w 187"/>
                  <a:gd name="T11" fmla="*/ 1 h 185"/>
                  <a:gd name="T12" fmla="*/ 1 w 187"/>
                  <a:gd name="T13" fmla="*/ 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"/>
                  <a:gd name="T22" fmla="*/ 0 h 185"/>
                  <a:gd name="T23" fmla="*/ 187 w 187"/>
                  <a:gd name="T24" fmla="*/ 185 h 1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" h="185">
                    <a:moveTo>
                      <a:pt x="187" y="76"/>
                    </a:moveTo>
                    <a:lnTo>
                      <a:pt x="130" y="38"/>
                    </a:lnTo>
                    <a:lnTo>
                      <a:pt x="73" y="0"/>
                    </a:lnTo>
                    <a:lnTo>
                      <a:pt x="0" y="110"/>
                    </a:lnTo>
                    <a:lnTo>
                      <a:pt x="57" y="147"/>
                    </a:lnTo>
                    <a:lnTo>
                      <a:pt x="114" y="185"/>
                    </a:lnTo>
                    <a:lnTo>
                      <a:pt x="187" y="7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7" name="Freeform 1130"/>
              <p:cNvSpPr>
                <a:spLocks/>
              </p:cNvSpPr>
              <p:nvPr/>
            </p:nvSpPr>
            <p:spPr bwMode="auto">
              <a:xfrm>
                <a:off x="3111" y="2900"/>
                <a:ext cx="10" cy="6"/>
              </a:xfrm>
              <a:custGeom>
                <a:avLst/>
                <a:gdLst>
                  <a:gd name="T0" fmla="*/ 0 w 59"/>
                  <a:gd name="T1" fmla="*/ 0 h 37"/>
                  <a:gd name="T2" fmla="*/ 0 w 59"/>
                  <a:gd name="T3" fmla="*/ 0 h 37"/>
                  <a:gd name="T4" fmla="*/ 0 w 59"/>
                  <a:gd name="T5" fmla="*/ 0 h 37"/>
                  <a:gd name="T6" fmla="*/ 0 w 59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37"/>
                  <a:gd name="T14" fmla="*/ 59 w 59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37">
                    <a:moveTo>
                      <a:pt x="59" y="37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59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8" name="Line 1131"/>
              <p:cNvSpPr>
                <a:spLocks noChangeShapeType="1"/>
              </p:cNvSpPr>
              <p:nvPr/>
            </p:nvSpPr>
            <p:spPr bwMode="auto">
              <a:xfrm flipH="1">
                <a:off x="3111" y="29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69" name="Freeform 1132"/>
              <p:cNvSpPr>
                <a:spLocks/>
              </p:cNvSpPr>
              <p:nvPr/>
            </p:nvSpPr>
            <p:spPr bwMode="auto">
              <a:xfrm>
                <a:off x="3100" y="2901"/>
                <a:ext cx="30" cy="30"/>
              </a:xfrm>
              <a:custGeom>
                <a:avLst/>
                <a:gdLst>
                  <a:gd name="T0" fmla="*/ 1 w 184"/>
                  <a:gd name="T1" fmla="*/ 0 h 182"/>
                  <a:gd name="T2" fmla="*/ 0 w 184"/>
                  <a:gd name="T3" fmla="*/ 0 h 182"/>
                  <a:gd name="T4" fmla="*/ 0 w 184"/>
                  <a:gd name="T5" fmla="*/ 0 h 182"/>
                  <a:gd name="T6" fmla="*/ 0 w 184"/>
                  <a:gd name="T7" fmla="*/ 0 h 182"/>
                  <a:gd name="T8" fmla="*/ 0 w 184"/>
                  <a:gd name="T9" fmla="*/ 1 h 182"/>
                  <a:gd name="T10" fmla="*/ 0 w 184"/>
                  <a:gd name="T11" fmla="*/ 1 h 182"/>
                  <a:gd name="T12" fmla="*/ 1 w 184"/>
                  <a:gd name="T13" fmla="*/ 0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82"/>
                  <a:gd name="T23" fmla="*/ 184 w 184"/>
                  <a:gd name="T24" fmla="*/ 182 h 1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82">
                    <a:moveTo>
                      <a:pt x="184" y="67"/>
                    </a:moveTo>
                    <a:lnTo>
                      <a:pt x="124" y="33"/>
                    </a:lnTo>
                    <a:lnTo>
                      <a:pt x="65" y="0"/>
                    </a:lnTo>
                    <a:lnTo>
                      <a:pt x="0" y="114"/>
                    </a:lnTo>
                    <a:lnTo>
                      <a:pt x="60" y="148"/>
                    </a:lnTo>
                    <a:lnTo>
                      <a:pt x="119" y="182"/>
                    </a:lnTo>
                    <a:lnTo>
                      <a:pt x="184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0" name="Freeform 1133"/>
              <p:cNvSpPr>
                <a:spLocks/>
              </p:cNvSpPr>
              <p:nvPr/>
            </p:nvSpPr>
            <p:spPr bwMode="auto">
              <a:xfrm>
                <a:off x="3100" y="2901"/>
                <a:ext cx="30" cy="30"/>
              </a:xfrm>
              <a:custGeom>
                <a:avLst/>
                <a:gdLst>
                  <a:gd name="T0" fmla="*/ 1 w 184"/>
                  <a:gd name="T1" fmla="*/ 0 h 182"/>
                  <a:gd name="T2" fmla="*/ 0 w 184"/>
                  <a:gd name="T3" fmla="*/ 0 h 182"/>
                  <a:gd name="T4" fmla="*/ 0 w 184"/>
                  <a:gd name="T5" fmla="*/ 0 h 182"/>
                  <a:gd name="T6" fmla="*/ 0 w 184"/>
                  <a:gd name="T7" fmla="*/ 0 h 182"/>
                  <a:gd name="T8" fmla="*/ 0 w 184"/>
                  <a:gd name="T9" fmla="*/ 1 h 182"/>
                  <a:gd name="T10" fmla="*/ 0 w 184"/>
                  <a:gd name="T11" fmla="*/ 1 h 182"/>
                  <a:gd name="T12" fmla="*/ 1 w 184"/>
                  <a:gd name="T13" fmla="*/ 0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"/>
                  <a:gd name="T22" fmla="*/ 0 h 182"/>
                  <a:gd name="T23" fmla="*/ 184 w 184"/>
                  <a:gd name="T24" fmla="*/ 182 h 1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" h="182">
                    <a:moveTo>
                      <a:pt x="184" y="67"/>
                    </a:moveTo>
                    <a:lnTo>
                      <a:pt x="124" y="33"/>
                    </a:lnTo>
                    <a:lnTo>
                      <a:pt x="65" y="0"/>
                    </a:lnTo>
                    <a:lnTo>
                      <a:pt x="0" y="114"/>
                    </a:lnTo>
                    <a:lnTo>
                      <a:pt x="60" y="148"/>
                    </a:lnTo>
                    <a:lnTo>
                      <a:pt x="119" y="182"/>
                    </a:lnTo>
                    <a:lnTo>
                      <a:pt x="184" y="6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1" name="Freeform 1134"/>
              <p:cNvSpPr>
                <a:spLocks/>
              </p:cNvSpPr>
              <p:nvPr/>
            </p:nvSpPr>
            <p:spPr bwMode="auto">
              <a:xfrm>
                <a:off x="3099" y="2920"/>
                <a:ext cx="11" cy="5"/>
              </a:xfrm>
              <a:custGeom>
                <a:avLst/>
                <a:gdLst>
                  <a:gd name="T0" fmla="*/ 0 w 63"/>
                  <a:gd name="T1" fmla="*/ 0 h 34"/>
                  <a:gd name="T2" fmla="*/ 0 w 63"/>
                  <a:gd name="T3" fmla="*/ 0 h 34"/>
                  <a:gd name="T4" fmla="*/ 0 w 63"/>
                  <a:gd name="T5" fmla="*/ 0 h 34"/>
                  <a:gd name="T6" fmla="*/ 0 w 63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34"/>
                  <a:gd name="T14" fmla="*/ 63 w 63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34">
                    <a:moveTo>
                      <a:pt x="63" y="34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2" name="Line 1135"/>
              <p:cNvSpPr>
                <a:spLocks noChangeShapeType="1"/>
              </p:cNvSpPr>
              <p:nvPr/>
            </p:nvSpPr>
            <p:spPr bwMode="auto">
              <a:xfrm flipH="1">
                <a:off x="3099" y="292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3" name="Freeform 1136"/>
              <p:cNvSpPr>
                <a:spLocks/>
              </p:cNvSpPr>
              <p:nvPr/>
            </p:nvSpPr>
            <p:spPr bwMode="auto">
              <a:xfrm>
                <a:off x="3090" y="2921"/>
                <a:ext cx="30" cy="29"/>
              </a:xfrm>
              <a:custGeom>
                <a:avLst/>
                <a:gdLst>
                  <a:gd name="T0" fmla="*/ 1 w 180"/>
                  <a:gd name="T1" fmla="*/ 0 h 177"/>
                  <a:gd name="T2" fmla="*/ 0 w 180"/>
                  <a:gd name="T3" fmla="*/ 0 h 177"/>
                  <a:gd name="T4" fmla="*/ 0 w 180"/>
                  <a:gd name="T5" fmla="*/ 0 h 177"/>
                  <a:gd name="T6" fmla="*/ 0 w 180"/>
                  <a:gd name="T7" fmla="*/ 0 h 177"/>
                  <a:gd name="T8" fmla="*/ 0 w 180"/>
                  <a:gd name="T9" fmla="*/ 1 h 177"/>
                  <a:gd name="T10" fmla="*/ 1 w 180"/>
                  <a:gd name="T11" fmla="*/ 1 h 177"/>
                  <a:gd name="T12" fmla="*/ 1 w 180"/>
                  <a:gd name="T13" fmla="*/ 0 h 1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177"/>
                  <a:gd name="T23" fmla="*/ 180 w 180"/>
                  <a:gd name="T24" fmla="*/ 177 h 17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177">
                    <a:moveTo>
                      <a:pt x="180" y="58"/>
                    </a:moveTo>
                    <a:lnTo>
                      <a:pt x="118" y="29"/>
                    </a:lnTo>
                    <a:lnTo>
                      <a:pt x="55" y="0"/>
                    </a:lnTo>
                    <a:lnTo>
                      <a:pt x="0" y="120"/>
                    </a:lnTo>
                    <a:lnTo>
                      <a:pt x="63" y="149"/>
                    </a:lnTo>
                    <a:lnTo>
                      <a:pt x="125" y="177"/>
                    </a:lnTo>
                    <a:lnTo>
                      <a:pt x="180" y="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4" name="Freeform 1137"/>
              <p:cNvSpPr>
                <a:spLocks/>
              </p:cNvSpPr>
              <p:nvPr/>
            </p:nvSpPr>
            <p:spPr bwMode="auto">
              <a:xfrm>
                <a:off x="3090" y="2921"/>
                <a:ext cx="30" cy="29"/>
              </a:xfrm>
              <a:custGeom>
                <a:avLst/>
                <a:gdLst>
                  <a:gd name="T0" fmla="*/ 1 w 180"/>
                  <a:gd name="T1" fmla="*/ 0 h 177"/>
                  <a:gd name="T2" fmla="*/ 0 w 180"/>
                  <a:gd name="T3" fmla="*/ 0 h 177"/>
                  <a:gd name="T4" fmla="*/ 0 w 180"/>
                  <a:gd name="T5" fmla="*/ 0 h 177"/>
                  <a:gd name="T6" fmla="*/ 0 w 180"/>
                  <a:gd name="T7" fmla="*/ 0 h 177"/>
                  <a:gd name="T8" fmla="*/ 0 w 180"/>
                  <a:gd name="T9" fmla="*/ 1 h 177"/>
                  <a:gd name="T10" fmla="*/ 1 w 180"/>
                  <a:gd name="T11" fmla="*/ 1 h 177"/>
                  <a:gd name="T12" fmla="*/ 1 w 180"/>
                  <a:gd name="T13" fmla="*/ 0 h 1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177"/>
                  <a:gd name="T23" fmla="*/ 180 w 180"/>
                  <a:gd name="T24" fmla="*/ 177 h 17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177">
                    <a:moveTo>
                      <a:pt x="180" y="58"/>
                    </a:moveTo>
                    <a:lnTo>
                      <a:pt x="118" y="29"/>
                    </a:lnTo>
                    <a:lnTo>
                      <a:pt x="55" y="0"/>
                    </a:lnTo>
                    <a:lnTo>
                      <a:pt x="0" y="120"/>
                    </a:lnTo>
                    <a:lnTo>
                      <a:pt x="63" y="149"/>
                    </a:lnTo>
                    <a:lnTo>
                      <a:pt x="125" y="177"/>
                    </a:lnTo>
                    <a:lnTo>
                      <a:pt x="180" y="58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5" name="Freeform 1138"/>
              <p:cNvSpPr>
                <a:spLocks/>
              </p:cNvSpPr>
              <p:nvPr/>
            </p:nvSpPr>
            <p:spPr bwMode="auto">
              <a:xfrm>
                <a:off x="3090" y="2940"/>
                <a:ext cx="11" cy="5"/>
              </a:xfrm>
              <a:custGeom>
                <a:avLst/>
                <a:gdLst>
                  <a:gd name="T0" fmla="*/ 0 w 65"/>
                  <a:gd name="T1" fmla="*/ 0 h 29"/>
                  <a:gd name="T2" fmla="*/ 0 w 65"/>
                  <a:gd name="T3" fmla="*/ 0 h 29"/>
                  <a:gd name="T4" fmla="*/ 0 w 65"/>
                  <a:gd name="T5" fmla="*/ 0 h 29"/>
                  <a:gd name="T6" fmla="*/ 0 w 6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9"/>
                  <a:gd name="T14" fmla="*/ 65 w 6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9">
                    <a:moveTo>
                      <a:pt x="65" y="29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65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6" name="Line 1139"/>
              <p:cNvSpPr>
                <a:spLocks noChangeShapeType="1"/>
              </p:cNvSpPr>
              <p:nvPr/>
            </p:nvSpPr>
            <p:spPr bwMode="auto">
              <a:xfrm flipH="1">
                <a:off x="3090" y="2940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7" name="Freeform 1140"/>
              <p:cNvSpPr>
                <a:spLocks/>
              </p:cNvSpPr>
              <p:nvPr/>
            </p:nvSpPr>
            <p:spPr bwMode="auto">
              <a:xfrm>
                <a:off x="3082" y="2941"/>
                <a:ext cx="29" cy="29"/>
              </a:xfrm>
              <a:custGeom>
                <a:avLst/>
                <a:gdLst>
                  <a:gd name="T0" fmla="*/ 1 w 175"/>
                  <a:gd name="T1" fmla="*/ 0 h 171"/>
                  <a:gd name="T2" fmla="*/ 0 w 175"/>
                  <a:gd name="T3" fmla="*/ 0 h 171"/>
                  <a:gd name="T4" fmla="*/ 0 w 175"/>
                  <a:gd name="T5" fmla="*/ 0 h 171"/>
                  <a:gd name="T6" fmla="*/ 0 w 175"/>
                  <a:gd name="T7" fmla="*/ 1 h 171"/>
                  <a:gd name="T8" fmla="*/ 0 w 175"/>
                  <a:gd name="T9" fmla="*/ 1 h 171"/>
                  <a:gd name="T10" fmla="*/ 0 w 175"/>
                  <a:gd name="T11" fmla="*/ 1 h 171"/>
                  <a:gd name="T12" fmla="*/ 1 w 175"/>
                  <a:gd name="T13" fmla="*/ 0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5"/>
                  <a:gd name="T22" fmla="*/ 0 h 171"/>
                  <a:gd name="T23" fmla="*/ 175 w 175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5" h="171">
                    <a:moveTo>
                      <a:pt x="175" y="47"/>
                    </a:moveTo>
                    <a:lnTo>
                      <a:pt x="111" y="24"/>
                    </a:lnTo>
                    <a:lnTo>
                      <a:pt x="46" y="0"/>
                    </a:lnTo>
                    <a:lnTo>
                      <a:pt x="0" y="124"/>
                    </a:lnTo>
                    <a:lnTo>
                      <a:pt x="65" y="147"/>
                    </a:lnTo>
                    <a:lnTo>
                      <a:pt x="129" y="171"/>
                    </a:lnTo>
                    <a:lnTo>
                      <a:pt x="175" y="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8" name="Freeform 1141"/>
              <p:cNvSpPr>
                <a:spLocks/>
              </p:cNvSpPr>
              <p:nvPr/>
            </p:nvSpPr>
            <p:spPr bwMode="auto">
              <a:xfrm>
                <a:off x="3082" y="2941"/>
                <a:ext cx="29" cy="29"/>
              </a:xfrm>
              <a:custGeom>
                <a:avLst/>
                <a:gdLst>
                  <a:gd name="T0" fmla="*/ 1 w 175"/>
                  <a:gd name="T1" fmla="*/ 0 h 171"/>
                  <a:gd name="T2" fmla="*/ 0 w 175"/>
                  <a:gd name="T3" fmla="*/ 0 h 171"/>
                  <a:gd name="T4" fmla="*/ 0 w 175"/>
                  <a:gd name="T5" fmla="*/ 0 h 171"/>
                  <a:gd name="T6" fmla="*/ 0 w 175"/>
                  <a:gd name="T7" fmla="*/ 1 h 171"/>
                  <a:gd name="T8" fmla="*/ 0 w 175"/>
                  <a:gd name="T9" fmla="*/ 1 h 171"/>
                  <a:gd name="T10" fmla="*/ 0 w 175"/>
                  <a:gd name="T11" fmla="*/ 1 h 171"/>
                  <a:gd name="T12" fmla="*/ 1 w 175"/>
                  <a:gd name="T13" fmla="*/ 0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5"/>
                  <a:gd name="T22" fmla="*/ 0 h 171"/>
                  <a:gd name="T23" fmla="*/ 175 w 175"/>
                  <a:gd name="T24" fmla="*/ 171 h 1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5" h="171">
                    <a:moveTo>
                      <a:pt x="175" y="47"/>
                    </a:moveTo>
                    <a:lnTo>
                      <a:pt x="111" y="24"/>
                    </a:lnTo>
                    <a:lnTo>
                      <a:pt x="46" y="0"/>
                    </a:lnTo>
                    <a:lnTo>
                      <a:pt x="0" y="124"/>
                    </a:lnTo>
                    <a:lnTo>
                      <a:pt x="65" y="147"/>
                    </a:lnTo>
                    <a:lnTo>
                      <a:pt x="129" y="171"/>
                    </a:lnTo>
                    <a:lnTo>
                      <a:pt x="175" y="4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79" name="Freeform 1142"/>
              <p:cNvSpPr>
                <a:spLocks/>
              </p:cNvSpPr>
              <p:nvPr/>
            </p:nvSpPr>
            <p:spPr bwMode="auto">
              <a:xfrm>
                <a:off x="3082" y="2962"/>
                <a:ext cx="11" cy="4"/>
              </a:xfrm>
              <a:custGeom>
                <a:avLst/>
                <a:gdLst>
                  <a:gd name="T0" fmla="*/ 0 w 66"/>
                  <a:gd name="T1" fmla="*/ 0 h 23"/>
                  <a:gd name="T2" fmla="*/ 0 w 66"/>
                  <a:gd name="T3" fmla="*/ 0 h 23"/>
                  <a:gd name="T4" fmla="*/ 0 w 66"/>
                  <a:gd name="T5" fmla="*/ 0 h 23"/>
                  <a:gd name="T6" fmla="*/ 0 w 6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3"/>
                  <a:gd name="T14" fmla="*/ 66 w 6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3">
                    <a:moveTo>
                      <a:pt x="66" y="23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66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0" name="Line 1143"/>
              <p:cNvSpPr>
                <a:spLocks noChangeShapeType="1"/>
              </p:cNvSpPr>
              <p:nvPr/>
            </p:nvSpPr>
            <p:spPr bwMode="auto">
              <a:xfrm flipH="1">
                <a:off x="3082" y="2962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1" name="Freeform 1144"/>
              <p:cNvSpPr>
                <a:spLocks/>
              </p:cNvSpPr>
              <p:nvPr/>
            </p:nvSpPr>
            <p:spPr bwMode="auto">
              <a:xfrm>
                <a:off x="3076" y="2963"/>
                <a:ext cx="28" cy="27"/>
              </a:xfrm>
              <a:custGeom>
                <a:avLst/>
                <a:gdLst>
                  <a:gd name="T0" fmla="*/ 1 w 167"/>
                  <a:gd name="T1" fmla="*/ 0 h 164"/>
                  <a:gd name="T2" fmla="*/ 1 w 167"/>
                  <a:gd name="T3" fmla="*/ 0 h 164"/>
                  <a:gd name="T4" fmla="*/ 0 w 167"/>
                  <a:gd name="T5" fmla="*/ 0 h 164"/>
                  <a:gd name="T6" fmla="*/ 0 w 167"/>
                  <a:gd name="T7" fmla="*/ 0 h 164"/>
                  <a:gd name="T8" fmla="*/ 0 w 167"/>
                  <a:gd name="T9" fmla="*/ 1 h 164"/>
                  <a:gd name="T10" fmla="*/ 1 w 167"/>
                  <a:gd name="T11" fmla="*/ 1 h 164"/>
                  <a:gd name="T12" fmla="*/ 1 w 167"/>
                  <a:gd name="T13" fmla="*/ 0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7"/>
                  <a:gd name="T22" fmla="*/ 0 h 164"/>
                  <a:gd name="T23" fmla="*/ 167 w 167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7" h="164">
                    <a:moveTo>
                      <a:pt x="167" y="37"/>
                    </a:moveTo>
                    <a:lnTo>
                      <a:pt x="102" y="18"/>
                    </a:lnTo>
                    <a:lnTo>
                      <a:pt x="36" y="0"/>
                    </a:lnTo>
                    <a:lnTo>
                      <a:pt x="0" y="127"/>
                    </a:lnTo>
                    <a:lnTo>
                      <a:pt x="66" y="145"/>
                    </a:lnTo>
                    <a:lnTo>
                      <a:pt x="131" y="164"/>
                    </a:lnTo>
                    <a:lnTo>
                      <a:pt x="167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2" name="Freeform 1145"/>
              <p:cNvSpPr>
                <a:spLocks/>
              </p:cNvSpPr>
              <p:nvPr/>
            </p:nvSpPr>
            <p:spPr bwMode="auto">
              <a:xfrm>
                <a:off x="3076" y="2963"/>
                <a:ext cx="28" cy="27"/>
              </a:xfrm>
              <a:custGeom>
                <a:avLst/>
                <a:gdLst>
                  <a:gd name="T0" fmla="*/ 1 w 167"/>
                  <a:gd name="T1" fmla="*/ 0 h 164"/>
                  <a:gd name="T2" fmla="*/ 1 w 167"/>
                  <a:gd name="T3" fmla="*/ 0 h 164"/>
                  <a:gd name="T4" fmla="*/ 0 w 167"/>
                  <a:gd name="T5" fmla="*/ 0 h 164"/>
                  <a:gd name="T6" fmla="*/ 0 w 167"/>
                  <a:gd name="T7" fmla="*/ 0 h 164"/>
                  <a:gd name="T8" fmla="*/ 0 w 167"/>
                  <a:gd name="T9" fmla="*/ 1 h 164"/>
                  <a:gd name="T10" fmla="*/ 1 w 167"/>
                  <a:gd name="T11" fmla="*/ 1 h 164"/>
                  <a:gd name="T12" fmla="*/ 1 w 167"/>
                  <a:gd name="T13" fmla="*/ 0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7"/>
                  <a:gd name="T22" fmla="*/ 0 h 164"/>
                  <a:gd name="T23" fmla="*/ 167 w 167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7" h="164">
                    <a:moveTo>
                      <a:pt x="167" y="37"/>
                    </a:moveTo>
                    <a:lnTo>
                      <a:pt x="102" y="18"/>
                    </a:lnTo>
                    <a:lnTo>
                      <a:pt x="36" y="0"/>
                    </a:lnTo>
                    <a:lnTo>
                      <a:pt x="0" y="127"/>
                    </a:lnTo>
                    <a:lnTo>
                      <a:pt x="66" y="145"/>
                    </a:lnTo>
                    <a:lnTo>
                      <a:pt x="131" y="164"/>
                    </a:lnTo>
                    <a:lnTo>
                      <a:pt x="167" y="3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3" name="Freeform 1146"/>
              <p:cNvSpPr>
                <a:spLocks/>
              </p:cNvSpPr>
              <p:nvPr/>
            </p:nvSpPr>
            <p:spPr bwMode="auto">
              <a:xfrm>
                <a:off x="3076" y="2984"/>
                <a:ext cx="11" cy="3"/>
              </a:xfrm>
              <a:custGeom>
                <a:avLst/>
                <a:gdLst>
                  <a:gd name="T0" fmla="*/ 0 w 68"/>
                  <a:gd name="T1" fmla="*/ 0 h 18"/>
                  <a:gd name="T2" fmla="*/ 0 w 68"/>
                  <a:gd name="T3" fmla="*/ 0 h 18"/>
                  <a:gd name="T4" fmla="*/ 0 w 68"/>
                  <a:gd name="T5" fmla="*/ 0 h 18"/>
                  <a:gd name="T6" fmla="*/ 0 w 6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8"/>
                  <a:gd name="T14" fmla="*/ 68 w 6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8">
                    <a:moveTo>
                      <a:pt x="68" y="18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68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4" name="Line 1147"/>
              <p:cNvSpPr>
                <a:spLocks noChangeShapeType="1"/>
              </p:cNvSpPr>
              <p:nvPr/>
            </p:nvSpPr>
            <p:spPr bwMode="auto">
              <a:xfrm flipH="1">
                <a:off x="3076" y="29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5" name="Freeform 1148"/>
              <p:cNvSpPr>
                <a:spLocks/>
              </p:cNvSpPr>
              <p:nvPr/>
            </p:nvSpPr>
            <p:spPr bwMode="auto">
              <a:xfrm>
                <a:off x="3071" y="2985"/>
                <a:ext cx="27" cy="26"/>
              </a:xfrm>
              <a:custGeom>
                <a:avLst/>
                <a:gdLst>
                  <a:gd name="T0" fmla="*/ 1 w 160"/>
                  <a:gd name="T1" fmla="*/ 0 h 156"/>
                  <a:gd name="T2" fmla="*/ 1 w 160"/>
                  <a:gd name="T3" fmla="*/ 0 h 156"/>
                  <a:gd name="T4" fmla="*/ 0 w 160"/>
                  <a:gd name="T5" fmla="*/ 0 h 156"/>
                  <a:gd name="T6" fmla="*/ 0 w 160"/>
                  <a:gd name="T7" fmla="*/ 1 h 156"/>
                  <a:gd name="T8" fmla="*/ 0 w 160"/>
                  <a:gd name="T9" fmla="*/ 1 h 156"/>
                  <a:gd name="T10" fmla="*/ 1 w 160"/>
                  <a:gd name="T11" fmla="*/ 1 h 156"/>
                  <a:gd name="T12" fmla="*/ 1 w 160"/>
                  <a:gd name="T13" fmla="*/ 0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0"/>
                  <a:gd name="T22" fmla="*/ 0 h 156"/>
                  <a:gd name="T23" fmla="*/ 160 w 160"/>
                  <a:gd name="T24" fmla="*/ 156 h 1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0" h="156">
                    <a:moveTo>
                      <a:pt x="160" y="26"/>
                    </a:moveTo>
                    <a:lnTo>
                      <a:pt x="93" y="13"/>
                    </a:lnTo>
                    <a:lnTo>
                      <a:pt x="25" y="0"/>
                    </a:lnTo>
                    <a:lnTo>
                      <a:pt x="0" y="130"/>
                    </a:lnTo>
                    <a:lnTo>
                      <a:pt x="67" y="143"/>
                    </a:lnTo>
                    <a:lnTo>
                      <a:pt x="135" y="156"/>
                    </a:lnTo>
                    <a:lnTo>
                      <a:pt x="160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6" name="Freeform 1149"/>
              <p:cNvSpPr>
                <a:spLocks/>
              </p:cNvSpPr>
              <p:nvPr/>
            </p:nvSpPr>
            <p:spPr bwMode="auto">
              <a:xfrm>
                <a:off x="3071" y="2985"/>
                <a:ext cx="27" cy="26"/>
              </a:xfrm>
              <a:custGeom>
                <a:avLst/>
                <a:gdLst>
                  <a:gd name="T0" fmla="*/ 1 w 160"/>
                  <a:gd name="T1" fmla="*/ 0 h 156"/>
                  <a:gd name="T2" fmla="*/ 1 w 160"/>
                  <a:gd name="T3" fmla="*/ 0 h 156"/>
                  <a:gd name="T4" fmla="*/ 0 w 160"/>
                  <a:gd name="T5" fmla="*/ 0 h 156"/>
                  <a:gd name="T6" fmla="*/ 0 w 160"/>
                  <a:gd name="T7" fmla="*/ 1 h 156"/>
                  <a:gd name="T8" fmla="*/ 0 w 160"/>
                  <a:gd name="T9" fmla="*/ 1 h 156"/>
                  <a:gd name="T10" fmla="*/ 1 w 160"/>
                  <a:gd name="T11" fmla="*/ 1 h 156"/>
                  <a:gd name="T12" fmla="*/ 1 w 160"/>
                  <a:gd name="T13" fmla="*/ 0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0"/>
                  <a:gd name="T22" fmla="*/ 0 h 156"/>
                  <a:gd name="T23" fmla="*/ 160 w 160"/>
                  <a:gd name="T24" fmla="*/ 156 h 1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0" h="156">
                    <a:moveTo>
                      <a:pt x="160" y="26"/>
                    </a:moveTo>
                    <a:lnTo>
                      <a:pt x="93" y="13"/>
                    </a:lnTo>
                    <a:lnTo>
                      <a:pt x="25" y="0"/>
                    </a:lnTo>
                    <a:lnTo>
                      <a:pt x="0" y="130"/>
                    </a:lnTo>
                    <a:lnTo>
                      <a:pt x="67" y="143"/>
                    </a:lnTo>
                    <a:lnTo>
                      <a:pt x="135" y="156"/>
                    </a:lnTo>
                    <a:lnTo>
                      <a:pt x="160" y="2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7" name="Freeform 1150"/>
              <p:cNvSpPr>
                <a:spLocks/>
              </p:cNvSpPr>
              <p:nvPr/>
            </p:nvSpPr>
            <p:spPr bwMode="auto">
              <a:xfrm>
                <a:off x="3071" y="3006"/>
                <a:ext cx="12" cy="3"/>
              </a:xfrm>
              <a:custGeom>
                <a:avLst/>
                <a:gdLst>
                  <a:gd name="T0" fmla="*/ 0 w 68"/>
                  <a:gd name="T1" fmla="*/ 0 h 13"/>
                  <a:gd name="T2" fmla="*/ 0 w 68"/>
                  <a:gd name="T3" fmla="*/ 0 h 13"/>
                  <a:gd name="T4" fmla="*/ 0 w 68"/>
                  <a:gd name="T5" fmla="*/ 0 h 13"/>
                  <a:gd name="T6" fmla="*/ 0 w 6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3"/>
                  <a:gd name="T14" fmla="*/ 68 w 6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3">
                    <a:moveTo>
                      <a:pt x="68" y="13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8" name="Line 1151"/>
              <p:cNvSpPr>
                <a:spLocks noChangeShapeType="1"/>
              </p:cNvSpPr>
              <p:nvPr/>
            </p:nvSpPr>
            <p:spPr bwMode="auto">
              <a:xfrm flipH="1">
                <a:off x="3071" y="300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89" name="Freeform 1152"/>
              <p:cNvSpPr>
                <a:spLocks/>
              </p:cNvSpPr>
              <p:nvPr/>
            </p:nvSpPr>
            <p:spPr bwMode="auto">
              <a:xfrm>
                <a:off x="3069" y="3007"/>
                <a:ext cx="25" cy="25"/>
              </a:xfrm>
              <a:custGeom>
                <a:avLst/>
                <a:gdLst>
                  <a:gd name="T0" fmla="*/ 1 w 153"/>
                  <a:gd name="T1" fmla="*/ 0 h 147"/>
                  <a:gd name="T2" fmla="*/ 0 w 153"/>
                  <a:gd name="T3" fmla="*/ 0 h 147"/>
                  <a:gd name="T4" fmla="*/ 0 w 153"/>
                  <a:gd name="T5" fmla="*/ 0 h 147"/>
                  <a:gd name="T6" fmla="*/ 0 w 153"/>
                  <a:gd name="T7" fmla="*/ 1 h 147"/>
                  <a:gd name="T8" fmla="*/ 0 w 153"/>
                  <a:gd name="T9" fmla="*/ 1 h 147"/>
                  <a:gd name="T10" fmla="*/ 1 w 153"/>
                  <a:gd name="T11" fmla="*/ 1 h 147"/>
                  <a:gd name="T12" fmla="*/ 1 w 153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47"/>
                  <a:gd name="T23" fmla="*/ 153 w 153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47">
                    <a:moveTo>
                      <a:pt x="153" y="16"/>
                    </a:moveTo>
                    <a:lnTo>
                      <a:pt x="84" y="8"/>
                    </a:lnTo>
                    <a:lnTo>
                      <a:pt x="16" y="0"/>
                    </a:lnTo>
                    <a:lnTo>
                      <a:pt x="0" y="131"/>
                    </a:lnTo>
                    <a:lnTo>
                      <a:pt x="69" y="139"/>
                    </a:lnTo>
                    <a:lnTo>
                      <a:pt x="137" y="147"/>
                    </a:lnTo>
                    <a:lnTo>
                      <a:pt x="153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0" name="Freeform 1153"/>
              <p:cNvSpPr>
                <a:spLocks/>
              </p:cNvSpPr>
              <p:nvPr/>
            </p:nvSpPr>
            <p:spPr bwMode="auto">
              <a:xfrm>
                <a:off x="3069" y="3007"/>
                <a:ext cx="25" cy="25"/>
              </a:xfrm>
              <a:custGeom>
                <a:avLst/>
                <a:gdLst>
                  <a:gd name="T0" fmla="*/ 1 w 153"/>
                  <a:gd name="T1" fmla="*/ 0 h 147"/>
                  <a:gd name="T2" fmla="*/ 0 w 153"/>
                  <a:gd name="T3" fmla="*/ 0 h 147"/>
                  <a:gd name="T4" fmla="*/ 0 w 153"/>
                  <a:gd name="T5" fmla="*/ 0 h 147"/>
                  <a:gd name="T6" fmla="*/ 0 w 153"/>
                  <a:gd name="T7" fmla="*/ 1 h 147"/>
                  <a:gd name="T8" fmla="*/ 0 w 153"/>
                  <a:gd name="T9" fmla="*/ 1 h 147"/>
                  <a:gd name="T10" fmla="*/ 1 w 153"/>
                  <a:gd name="T11" fmla="*/ 1 h 147"/>
                  <a:gd name="T12" fmla="*/ 1 w 153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3"/>
                  <a:gd name="T22" fmla="*/ 0 h 147"/>
                  <a:gd name="T23" fmla="*/ 153 w 153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3" h="147">
                    <a:moveTo>
                      <a:pt x="153" y="16"/>
                    </a:moveTo>
                    <a:lnTo>
                      <a:pt x="84" y="8"/>
                    </a:lnTo>
                    <a:lnTo>
                      <a:pt x="16" y="0"/>
                    </a:lnTo>
                    <a:lnTo>
                      <a:pt x="0" y="131"/>
                    </a:lnTo>
                    <a:lnTo>
                      <a:pt x="69" y="139"/>
                    </a:lnTo>
                    <a:lnTo>
                      <a:pt x="137" y="147"/>
                    </a:lnTo>
                    <a:lnTo>
                      <a:pt x="153" y="1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1" name="Freeform 1154"/>
              <p:cNvSpPr>
                <a:spLocks/>
              </p:cNvSpPr>
              <p:nvPr/>
            </p:nvSpPr>
            <p:spPr bwMode="auto">
              <a:xfrm>
                <a:off x="3069" y="3029"/>
                <a:ext cx="11" cy="1"/>
              </a:xfrm>
              <a:custGeom>
                <a:avLst/>
                <a:gdLst>
                  <a:gd name="T0" fmla="*/ 0 w 69"/>
                  <a:gd name="T1" fmla="*/ 0 h 8"/>
                  <a:gd name="T2" fmla="*/ 0 w 69"/>
                  <a:gd name="T3" fmla="*/ 0 h 8"/>
                  <a:gd name="T4" fmla="*/ 0 w 69"/>
                  <a:gd name="T5" fmla="*/ 0 h 8"/>
                  <a:gd name="T6" fmla="*/ 0 w 69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"/>
                  <a:gd name="T14" fmla="*/ 69 w 6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">
                    <a:moveTo>
                      <a:pt x="69" y="8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69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2" name="Line 1155"/>
              <p:cNvSpPr>
                <a:spLocks noChangeShapeType="1"/>
              </p:cNvSpPr>
              <p:nvPr/>
            </p:nvSpPr>
            <p:spPr bwMode="auto">
              <a:xfrm>
                <a:off x="3069" y="3029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3" name="Freeform 1156"/>
              <p:cNvSpPr>
                <a:spLocks/>
              </p:cNvSpPr>
              <p:nvPr/>
            </p:nvSpPr>
            <p:spPr bwMode="auto">
              <a:xfrm>
                <a:off x="3068" y="3030"/>
                <a:ext cx="24" cy="23"/>
              </a:xfrm>
              <a:custGeom>
                <a:avLst/>
                <a:gdLst>
                  <a:gd name="T0" fmla="*/ 1 w 142"/>
                  <a:gd name="T1" fmla="*/ 0 h 138"/>
                  <a:gd name="T2" fmla="*/ 0 w 142"/>
                  <a:gd name="T3" fmla="*/ 0 h 138"/>
                  <a:gd name="T4" fmla="*/ 0 w 142"/>
                  <a:gd name="T5" fmla="*/ 0 h 138"/>
                  <a:gd name="T6" fmla="*/ 0 w 142"/>
                  <a:gd name="T7" fmla="*/ 1 h 138"/>
                  <a:gd name="T8" fmla="*/ 0 w 142"/>
                  <a:gd name="T9" fmla="*/ 1 h 138"/>
                  <a:gd name="T10" fmla="*/ 1 w 142"/>
                  <a:gd name="T11" fmla="*/ 1 h 138"/>
                  <a:gd name="T12" fmla="*/ 1 w 142"/>
                  <a:gd name="T13" fmla="*/ 0 h 1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38"/>
                  <a:gd name="T23" fmla="*/ 142 w 142"/>
                  <a:gd name="T24" fmla="*/ 138 h 1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38">
                    <a:moveTo>
                      <a:pt x="142" y="6"/>
                    </a:moveTo>
                    <a:lnTo>
                      <a:pt x="74" y="3"/>
                    </a:lnTo>
                    <a:lnTo>
                      <a:pt x="5" y="0"/>
                    </a:lnTo>
                    <a:lnTo>
                      <a:pt x="0" y="132"/>
                    </a:lnTo>
                    <a:lnTo>
                      <a:pt x="69" y="135"/>
                    </a:lnTo>
                    <a:lnTo>
                      <a:pt x="137" y="138"/>
                    </a:lnTo>
                    <a:lnTo>
                      <a:pt x="142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4" name="Freeform 1157"/>
              <p:cNvSpPr>
                <a:spLocks/>
              </p:cNvSpPr>
              <p:nvPr/>
            </p:nvSpPr>
            <p:spPr bwMode="auto">
              <a:xfrm>
                <a:off x="3068" y="3030"/>
                <a:ext cx="24" cy="23"/>
              </a:xfrm>
              <a:custGeom>
                <a:avLst/>
                <a:gdLst>
                  <a:gd name="T0" fmla="*/ 1 w 142"/>
                  <a:gd name="T1" fmla="*/ 0 h 138"/>
                  <a:gd name="T2" fmla="*/ 0 w 142"/>
                  <a:gd name="T3" fmla="*/ 0 h 138"/>
                  <a:gd name="T4" fmla="*/ 0 w 142"/>
                  <a:gd name="T5" fmla="*/ 0 h 138"/>
                  <a:gd name="T6" fmla="*/ 0 w 142"/>
                  <a:gd name="T7" fmla="*/ 1 h 138"/>
                  <a:gd name="T8" fmla="*/ 0 w 142"/>
                  <a:gd name="T9" fmla="*/ 1 h 138"/>
                  <a:gd name="T10" fmla="*/ 1 w 142"/>
                  <a:gd name="T11" fmla="*/ 1 h 138"/>
                  <a:gd name="T12" fmla="*/ 1 w 142"/>
                  <a:gd name="T13" fmla="*/ 0 h 1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2"/>
                  <a:gd name="T22" fmla="*/ 0 h 138"/>
                  <a:gd name="T23" fmla="*/ 142 w 142"/>
                  <a:gd name="T24" fmla="*/ 138 h 1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2" h="138">
                    <a:moveTo>
                      <a:pt x="142" y="6"/>
                    </a:moveTo>
                    <a:lnTo>
                      <a:pt x="74" y="3"/>
                    </a:lnTo>
                    <a:lnTo>
                      <a:pt x="5" y="0"/>
                    </a:lnTo>
                    <a:lnTo>
                      <a:pt x="0" y="132"/>
                    </a:lnTo>
                    <a:lnTo>
                      <a:pt x="69" y="135"/>
                    </a:lnTo>
                    <a:lnTo>
                      <a:pt x="137" y="138"/>
                    </a:lnTo>
                    <a:lnTo>
                      <a:pt x="142" y="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95" name="Freeform 1158"/>
              <p:cNvSpPr>
                <a:spLocks/>
              </p:cNvSpPr>
              <p:nvPr/>
            </p:nvSpPr>
            <p:spPr bwMode="auto">
              <a:xfrm>
                <a:off x="3068" y="3052"/>
                <a:ext cx="11" cy="1"/>
              </a:xfrm>
              <a:custGeom>
                <a:avLst/>
                <a:gdLst>
                  <a:gd name="T0" fmla="*/ 0 w 69"/>
                  <a:gd name="T1" fmla="*/ 0 h 6"/>
                  <a:gd name="T2" fmla="*/ 0 w 69"/>
                  <a:gd name="T3" fmla="*/ 0 h 6"/>
                  <a:gd name="T4" fmla="*/ 0 w 69"/>
                  <a:gd name="T5" fmla="*/ 0 h 6"/>
                  <a:gd name="T6" fmla="*/ 0 w 69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"/>
                  <a:gd name="T14" fmla="*/ 69 w 69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">
                    <a:moveTo>
                      <a:pt x="69" y="3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532" name="Line 1160"/>
            <p:cNvSpPr>
              <a:spLocks noChangeShapeType="1"/>
            </p:cNvSpPr>
            <p:nvPr/>
          </p:nvSpPr>
          <p:spPr bwMode="auto">
            <a:xfrm>
              <a:off x="3068" y="305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3" name="Freeform 1161"/>
            <p:cNvSpPr>
              <a:spLocks/>
            </p:cNvSpPr>
            <p:nvPr/>
          </p:nvSpPr>
          <p:spPr bwMode="auto">
            <a:xfrm>
              <a:off x="3068" y="3052"/>
              <a:ext cx="24" cy="23"/>
            </a:xfrm>
            <a:custGeom>
              <a:avLst/>
              <a:gdLst>
                <a:gd name="T0" fmla="*/ 1 w 142"/>
                <a:gd name="T1" fmla="*/ 0 h 138"/>
                <a:gd name="T2" fmla="*/ 0 w 142"/>
                <a:gd name="T3" fmla="*/ 0 h 138"/>
                <a:gd name="T4" fmla="*/ 0 w 142"/>
                <a:gd name="T5" fmla="*/ 0 h 138"/>
                <a:gd name="T6" fmla="*/ 0 w 142"/>
                <a:gd name="T7" fmla="*/ 1 h 138"/>
                <a:gd name="T8" fmla="*/ 0 w 142"/>
                <a:gd name="T9" fmla="*/ 1 h 138"/>
                <a:gd name="T10" fmla="*/ 1 w 142"/>
                <a:gd name="T11" fmla="*/ 1 h 138"/>
                <a:gd name="T12" fmla="*/ 1 w 142"/>
                <a:gd name="T13" fmla="*/ 0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2"/>
                <a:gd name="T22" fmla="*/ 0 h 138"/>
                <a:gd name="T23" fmla="*/ 142 w 142"/>
                <a:gd name="T24" fmla="*/ 138 h 1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2" h="138">
                  <a:moveTo>
                    <a:pt x="137" y="0"/>
                  </a:moveTo>
                  <a:lnTo>
                    <a:pt x="69" y="3"/>
                  </a:lnTo>
                  <a:lnTo>
                    <a:pt x="0" y="6"/>
                  </a:lnTo>
                  <a:lnTo>
                    <a:pt x="5" y="138"/>
                  </a:lnTo>
                  <a:lnTo>
                    <a:pt x="74" y="135"/>
                  </a:lnTo>
                  <a:lnTo>
                    <a:pt x="142" y="1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4" name="Freeform 1162"/>
            <p:cNvSpPr>
              <a:spLocks/>
            </p:cNvSpPr>
            <p:nvPr/>
          </p:nvSpPr>
          <p:spPr bwMode="auto">
            <a:xfrm>
              <a:off x="3068" y="3052"/>
              <a:ext cx="24" cy="23"/>
            </a:xfrm>
            <a:custGeom>
              <a:avLst/>
              <a:gdLst>
                <a:gd name="T0" fmla="*/ 1 w 142"/>
                <a:gd name="T1" fmla="*/ 0 h 138"/>
                <a:gd name="T2" fmla="*/ 0 w 142"/>
                <a:gd name="T3" fmla="*/ 0 h 138"/>
                <a:gd name="T4" fmla="*/ 0 w 142"/>
                <a:gd name="T5" fmla="*/ 0 h 138"/>
                <a:gd name="T6" fmla="*/ 0 w 142"/>
                <a:gd name="T7" fmla="*/ 1 h 138"/>
                <a:gd name="T8" fmla="*/ 0 w 142"/>
                <a:gd name="T9" fmla="*/ 1 h 138"/>
                <a:gd name="T10" fmla="*/ 1 w 142"/>
                <a:gd name="T11" fmla="*/ 1 h 138"/>
                <a:gd name="T12" fmla="*/ 1 w 142"/>
                <a:gd name="T13" fmla="*/ 0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2"/>
                <a:gd name="T22" fmla="*/ 0 h 138"/>
                <a:gd name="T23" fmla="*/ 142 w 142"/>
                <a:gd name="T24" fmla="*/ 138 h 1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2" h="138">
                  <a:moveTo>
                    <a:pt x="137" y="0"/>
                  </a:moveTo>
                  <a:lnTo>
                    <a:pt x="69" y="3"/>
                  </a:lnTo>
                  <a:lnTo>
                    <a:pt x="0" y="6"/>
                  </a:lnTo>
                  <a:lnTo>
                    <a:pt x="5" y="138"/>
                  </a:lnTo>
                  <a:lnTo>
                    <a:pt x="74" y="135"/>
                  </a:lnTo>
                  <a:lnTo>
                    <a:pt x="142" y="132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5" name="Freeform 1163"/>
            <p:cNvSpPr>
              <a:spLocks/>
            </p:cNvSpPr>
            <p:nvPr/>
          </p:nvSpPr>
          <p:spPr bwMode="auto">
            <a:xfrm>
              <a:off x="3069" y="3074"/>
              <a:ext cx="11" cy="2"/>
            </a:xfrm>
            <a:custGeom>
              <a:avLst/>
              <a:gdLst>
                <a:gd name="T0" fmla="*/ 0 w 69"/>
                <a:gd name="T1" fmla="*/ 0 h 8"/>
                <a:gd name="T2" fmla="*/ 0 w 69"/>
                <a:gd name="T3" fmla="*/ 0 h 8"/>
                <a:gd name="T4" fmla="*/ 0 w 69"/>
                <a:gd name="T5" fmla="*/ 0 h 8"/>
                <a:gd name="T6" fmla="*/ 0 w 69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8"/>
                <a:gd name="T14" fmla="*/ 69 w 69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8">
                  <a:moveTo>
                    <a:pt x="69" y="0"/>
                  </a:moveTo>
                  <a:lnTo>
                    <a:pt x="0" y="3"/>
                  </a:lnTo>
                  <a:lnTo>
                    <a:pt x="0" y="8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6" name="Line 1164"/>
            <p:cNvSpPr>
              <a:spLocks noChangeShapeType="1"/>
            </p:cNvSpPr>
            <p:nvPr/>
          </p:nvSpPr>
          <p:spPr bwMode="auto">
            <a:xfrm>
              <a:off x="3069" y="3075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7" name="Freeform 1165"/>
            <p:cNvSpPr>
              <a:spLocks/>
            </p:cNvSpPr>
            <p:nvPr/>
          </p:nvSpPr>
          <p:spPr bwMode="auto">
            <a:xfrm>
              <a:off x="3069" y="3073"/>
              <a:ext cx="25" cy="25"/>
            </a:xfrm>
            <a:custGeom>
              <a:avLst/>
              <a:gdLst>
                <a:gd name="T0" fmla="*/ 1 w 153"/>
                <a:gd name="T1" fmla="*/ 0 h 147"/>
                <a:gd name="T2" fmla="*/ 0 w 153"/>
                <a:gd name="T3" fmla="*/ 0 h 147"/>
                <a:gd name="T4" fmla="*/ 0 w 153"/>
                <a:gd name="T5" fmla="*/ 0 h 147"/>
                <a:gd name="T6" fmla="*/ 0 w 153"/>
                <a:gd name="T7" fmla="*/ 1 h 147"/>
                <a:gd name="T8" fmla="*/ 0 w 153"/>
                <a:gd name="T9" fmla="*/ 1 h 147"/>
                <a:gd name="T10" fmla="*/ 1 w 153"/>
                <a:gd name="T11" fmla="*/ 1 h 147"/>
                <a:gd name="T12" fmla="*/ 1 w 153"/>
                <a:gd name="T13" fmla="*/ 0 h 1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147"/>
                <a:gd name="T23" fmla="*/ 153 w 153"/>
                <a:gd name="T24" fmla="*/ 147 h 1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147">
                  <a:moveTo>
                    <a:pt x="137" y="0"/>
                  </a:moveTo>
                  <a:lnTo>
                    <a:pt x="69" y="8"/>
                  </a:lnTo>
                  <a:lnTo>
                    <a:pt x="0" y="16"/>
                  </a:lnTo>
                  <a:lnTo>
                    <a:pt x="16" y="147"/>
                  </a:lnTo>
                  <a:lnTo>
                    <a:pt x="84" y="139"/>
                  </a:lnTo>
                  <a:lnTo>
                    <a:pt x="153" y="13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8" name="Freeform 1166"/>
            <p:cNvSpPr>
              <a:spLocks/>
            </p:cNvSpPr>
            <p:nvPr/>
          </p:nvSpPr>
          <p:spPr bwMode="auto">
            <a:xfrm>
              <a:off x="3069" y="3073"/>
              <a:ext cx="25" cy="25"/>
            </a:xfrm>
            <a:custGeom>
              <a:avLst/>
              <a:gdLst>
                <a:gd name="T0" fmla="*/ 1 w 153"/>
                <a:gd name="T1" fmla="*/ 0 h 147"/>
                <a:gd name="T2" fmla="*/ 0 w 153"/>
                <a:gd name="T3" fmla="*/ 0 h 147"/>
                <a:gd name="T4" fmla="*/ 0 w 153"/>
                <a:gd name="T5" fmla="*/ 0 h 147"/>
                <a:gd name="T6" fmla="*/ 0 w 153"/>
                <a:gd name="T7" fmla="*/ 1 h 147"/>
                <a:gd name="T8" fmla="*/ 0 w 153"/>
                <a:gd name="T9" fmla="*/ 1 h 147"/>
                <a:gd name="T10" fmla="*/ 1 w 153"/>
                <a:gd name="T11" fmla="*/ 1 h 147"/>
                <a:gd name="T12" fmla="*/ 1 w 153"/>
                <a:gd name="T13" fmla="*/ 0 h 1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147"/>
                <a:gd name="T23" fmla="*/ 153 w 153"/>
                <a:gd name="T24" fmla="*/ 147 h 1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147">
                  <a:moveTo>
                    <a:pt x="137" y="0"/>
                  </a:moveTo>
                  <a:lnTo>
                    <a:pt x="69" y="8"/>
                  </a:lnTo>
                  <a:lnTo>
                    <a:pt x="0" y="16"/>
                  </a:lnTo>
                  <a:lnTo>
                    <a:pt x="16" y="147"/>
                  </a:lnTo>
                  <a:lnTo>
                    <a:pt x="84" y="139"/>
                  </a:lnTo>
                  <a:lnTo>
                    <a:pt x="153" y="131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39" name="Freeform 1167"/>
            <p:cNvSpPr>
              <a:spLocks/>
            </p:cNvSpPr>
            <p:nvPr/>
          </p:nvSpPr>
          <p:spPr bwMode="auto">
            <a:xfrm>
              <a:off x="3071" y="3096"/>
              <a:ext cx="12" cy="3"/>
            </a:xfrm>
            <a:custGeom>
              <a:avLst/>
              <a:gdLst>
                <a:gd name="T0" fmla="*/ 0 w 68"/>
                <a:gd name="T1" fmla="*/ 0 h 13"/>
                <a:gd name="T2" fmla="*/ 0 w 68"/>
                <a:gd name="T3" fmla="*/ 0 h 13"/>
                <a:gd name="T4" fmla="*/ 0 w 68"/>
                <a:gd name="T5" fmla="*/ 0 h 13"/>
                <a:gd name="T6" fmla="*/ 0 w 68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13"/>
                <a:gd name="T14" fmla="*/ 68 w 68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13">
                  <a:moveTo>
                    <a:pt x="68" y="0"/>
                  </a:moveTo>
                  <a:lnTo>
                    <a:pt x="0" y="8"/>
                  </a:lnTo>
                  <a:lnTo>
                    <a:pt x="1" y="1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0" name="Line 1168"/>
            <p:cNvSpPr>
              <a:spLocks noChangeShapeType="1"/>
            </p:cNvSpPr>
            <p:nvPr/>
          </p:nvSpPr>
          <p:spPr bwMode="auto">
            <a:xfrm>
              <a:off x="3071" y="309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1" name="Freeform 1169"/>
            <p:cNvSpPr>
              <a:spLocks/>
            </p:cNvSpPr>
            <p:nvPr/>
          </p:nvSpPr>
          <p:spPr bwMode="auto">
            <a:xfrm>
              <a:off x="3071" y="3094"/>
              <a:ext cx="27" cy="26"/>
            </a:xfrm>
            <a:custGeom>
              <a:avLst/>
              <a:gdLst>
                <a:gd name="T0" fmla="*/ 1 w 160"/>
                <a:gd name="T1" fmla="*/ 0 h 156"/>
                <a:gd name="T2" fmla="*/ 0 w 160"/>
                <a:gd name="T3" fmla="*/ 0 h 156"/>
                <a:gd name="T4" fmla="*/ 0 w 160"/>
                <a:gd name="T5" fmla="*/ 0 h 156"/>
                <a:gd name="T6" fmla="*/ 0 w 160"/>
                <a:gd name="T7" fmla="*/ 1 h 156"/>
                <a:gd name="T8" fmla="*/ 1 w 160"/>
                <a:gd name="T9" fmla="*/ 1 h 156"/>
                <a:gd name="T10" fmla="*/ 1 w 160"/>
                <a:gd name="T11" fmla="*/ 1 h 156"/>
                <a:gd name="T12" fmla="*/ 1 w 160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0"/>
                <a:gd name="T22" fmla="*/ 0 h 156"/>
                <a:gd name="T23" fmla="*/ 160 w 160"/>
                <a:gd name="T24" fmla="*/ 156 h 1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0" h="156">
                  <a:moveTo>
                    <a:pt x="135" y="0"/>
                  </a:moveTo>
                  <a:lnTo>
                    <a:pt x="67" y="14"/>
                  </a:lnTo>
                  <a:lnTo>
                    <a:pt x="0" y="27"/>
                  </a:lnTo>
                  <a:lnTo>
                    <a:pt x="25" y="156"/>
                  </a:lnTo>
                  <a:lnTo>
                    <a:pt x="93" y="143"/>
                  </a:lnTo>
                  <a:lnTo>
                    <a:pt x="160" y="12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2" name="Freeform 1170"/>
            <p:cNvSpPr>
              <a:spLocks/>
            </p:cNvSpPr>
            <p:nvPr/>
          </p:nvSpPr>
          <p:spPr bwMode="auto">
            <a:xfrm>
              <a:off x="3071" y="3094"/>
              <a:ext cx="27" cy="26"/>
            </a:xfrm>
            <a:custGeom>
              <a:avLst/>
              <a:gdLst>
                <a:gd name="T0" fmla="*/ 1 w 160"/>
                <a:gd name="T1" fmla="*/ 0 h 156"/>
                <a:gd name="T2" fmla="*/ 0 w 160"/>
                <a:gd name="T3" fmla="*/ 0 h 156"/>
                <a:gd name="T4" fmla="*/ 0 w 160"/>
                <a:gd name="T5" fmla="*/ 0 h 156"/>
                <a:gd name="T6" fmla="*/ 0 w 160"/>
                <a:gd name="T7" fmla="*/ 1 h 156"/>
                <a:gd name="T8" fmla="*/ 1 w 160"/>
                <a:gd name="T9" fmla="*/ 1 h 156"/>
                <a:gd name="T10" fmla="*/ 1 w 160"/>
                <a:gd name="T11" fmla="*/ 1 h 156"/>
                <a:gd name="T12" fmla="*/ 1 w 160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0"/>
                <a:gd name="T22" fmla="*/ 0 h 156"/>
                <a:gd name="T23" fmla="*/ 160 w 160"/>
                <a:gd name="T24" fmla="*/ 156 h 1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0" h="156">
                  <a:moveTo>
                    <a:pt x="135" y="0"/>
                  </a:moveTo>
                  <a:lnTo>
                    <a:pt x="67" y="14"/>
                  </a:lnTo>
                  <a:lnTo>
                    <a:pt x="0" y="27"/>
                  </a:lnTo>
                  <a:lnTo>
                    <a:pt x="25" y="156"/>
                  </a:lnTo>
                  <a:lnTo>
                    <a:pt x="93" y="143"/>
                  </a:lnTo>
                  <a:lnTo>
                    <a:pt x="160" y="129"/>
                  </a:lnTo>
                  <a:lnTo>
                    <a:pt x="135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3" name="Freeform 1171"/>
            <p:cNvSpPr>
              <a:spLocks/>
            </p:cNvSpPr>
            <p:nvPr/>
          </p:nvSpPr>
          <p:spPr bwMode="auto">
            <a:xfrm>
              <a:off x="3076" y="3118"/>
              <a:ext cx="11" cy="3"/>
            </a:xfrm>
            <a:custGeom>
              <a:avLst/>
              <a:gdLst>
                <a:gd name="T0" fmla="*/ 0 w 68"/>
                <a:gd name="T1" fmla="*/ 0 h 18"/>
                <a:gd name="T2" fmla="*/ 0 w 68"/>
                <a:gd name="T3" fmla="*/ 0 h 18"/>
                <a:gd name="T4" fmla="*/ 0 w 68"/>
                <a:gd name="T5" fmla="*/ 0 h 18"/>
                <a:gd name="T6" fmla="*/ 0 w 68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18"/>
                <a:gd name="T14" fmla="*/ 68 w 68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18">
                  <a:moveTo>
                    <a:pt x="68" y="0"/>
                  </a:moveTo>
                  <a:lnTo>
                    <a:pt x="0" y="13"/>
                  </a:lnTo>
                  <a:lnTo>
                    <a:pt x="2" y="18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4" name="Line 1172"/>
            <p:cNvSpPr>
              <a:spLocks noChangeShapeType="1"/>
            </p:cNvSpPr>
            <p:nvPr/>
          </p:nvSpPr>
          <p:spPr bwMode="auto">
            <a:xfrm>
              <a:off x="3076" y="312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5" name="Freeform 1173"/>
            <p:cNvSpPr>
              <a:spLocks/>
            </p:cNvSpPr>
            <p:nvPr/>
          </p:nvSpPr>
          <p:spPr bwMode="auto">
            <a:xfrm>
              <a:off x="3076" y="3115"/>
              <a:ext cx="28" cy="27"/>
            </a:xfrm>
            <a:custGeom>
              <a:avLst/>
              <a:gdLst>
                <a:gd name="T0" fmla="*/ 1 w 167"/>
                <a:gd name="T1" fmla="*/ 0 h 164"/>
                <a:gd name="T2" fmla="*/ 0 w 167"/>
                <a:gd name="T3" fmla="*/ 0 h 164"/>
                <a:gd name="T4" fmla="*/ 0 w 167"/>
                <a:gd name="T5" fmla="*/ 0 h 164"/>
                <a:gd name="T6" fmla="*/ 0 w 167"/>
                <a:gd name="T7" fmla="*/ 1 h 164"/>
                <a:gd name="T8" fmla="*/ 1 w 167"/>
                <a:gd name="T9" fmla="*/ 1 h 164"/>
                <a:gd name="T10" fmla="*/ 1 w 167"/>
                <a:gd name="T11" fmla="*/ 0 h 164"/>
                <a:gd name="T12" fmla="*/ 1 w 167"/>
                <a:gd name="T13" fmla="*/ 0 h 1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7"/>
                <a:gd name="T22" fmla="*/ 0 h 164"/>
                <a:gd name="T23" fmla="*/ 167 w 167"/>
                <a:gd name="T24" fmla="*/ 164 h 1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7" h="164">
                  <a:moveTo>
                    <a:pt x="131" y="0"/>
                  </a:moveTo>
                  <a:lnTo>
                    <a:pt x="66" y="19"/>
                  </a:lnTo>
                  <a:lnTo>
                    <a:pt x="0" y="37"/>
                  </a:lnTo>
                  <a:lnTo>
                    <a:pt x="36" y="164"/>
                  </a:lnTo>
                  <a:lnTo>
                    <a:pt x="102" y="145"/>
                  </a:lnTo>
                  <a:lnTo>
                    <a:pt x="167" y="12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6" name="Freeform 1174"/>
            <p:cNvSpPr>
              <a:spLocks/>
            </p:cNvSpPr>
            <p:nvPr/>
          </p:nvSpPr>
          <p:spPr bwMode="auto">
            <a:xfrm>
              <a:off x="3076" y="3115"/>
              <a:ext cx="28" cy="27"/>
            </a:xfrm>
            <a:custGeom>
              <a:avLst/>
              <a:gdLst>
                <a:gd name="T0" fmla="*/ 1 w 167"/>
                <a:gd name="T1" fmla="*/ 0 h 164"/>
                <a:gd name="T2" fmla="*/ 0 w 167"/>
                <a:gd name="T3" fmla="*/ 0 h 164"/>
                <a:gd name="T4" fmla="*/ 0 w 167"/>
                <a:gd name="T5" fmla="*/ 0 h 164"/>
                <a:gd name="T6" fmla="*/ 0 w 167"/>
                <a:gd name="T7" fmla="*/ 1 h 164"/>
                <a:gd name="T8" fmla="*/ 1 w 167"/>
                <a:gd name="T9" fmla="*/ 1 h 164"/>
                <a:gd name="T10" fmla="*/ 1 w 167"/>
                <a:gd name="T11" fmla="*/ 0 h 164"/>
                <a:gd name="T12" fmla="*/ 1 w 167"/>
                <a:gd name="T13" fmla="*/ 0 h 1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7"/>
                <a:gd name="T22" fmla="*/ 0 h 164"/>
                <a:gd name="T23" fmla="*/ 167 w 167"/>
                <a:gd name="T24" fmla="*/ 164 h 1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7" h="164">
                  <a:moveTo>
                    <a:pt x="131" y="0"/>
                  </a:moveTo>
                  <a:lnTo>
                    <a:pt x="66" y="19"/>
                  </a:lnTo>
                  <a:lnTo>
                    <a:pt x="0" y="37"/>
                  </a:lnTo>
                  <a:lnTo>
                    <a:pt x="36" y="164"/>
                  </a:lnTo>
                  <a:lnTo>
                    <a:pt x="102" y="145"/>
                  </a:lnTo>
                  <a:lnTo>
                    <a:pt x="167" y="127"/>
                  </a:lnTo>
                  <a:lnTo>
                    <a:pt x="131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7" name="Freeform 1175"/>
            <p:cNvSpPr>
              <a:spLocks/>
            </p:cNvSpPr>
            <p:nvPr/>
          </p:nvSpPr>
          <p:spPr bwMode="auto">
            <a:xfrm>
              <a:off x="3082" y="3139"/>
              <a:ext cx="11" cy="4"/>
            </a:xfrm>
            <a:custGeom>
              <a:avLst/>
              <a:gdLst>
                <a:gd name="T0" fmla="*/ 0 w 66"/>
                <a:gd name="T1" fmla="*/ 0 h 24"/>
                <a:gd name="T2" fmla="*/ 0 w 66"/>
                <a:gd name="T3" fmla="*/ 0 h 24"/>
                <a:gd name="T4" fmla="*/ 0 w 66"/>
                <a:gd name="T5" fmla="*/ 0 h 24"/>
                <a:gd name="T6" fmla="*/ 0 w 66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24"/>
                <a:gd name="T14" fmla="*/ 66 w 66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24">
                  <a:moveTo>
                    <a:pt x="66" y="0"/>
                  </a:moveTo>
                  <a:lnTo>
                    <a:pt x="0" y="19"/>
                  </a:lnTo>
                  <a:lnTo>
                    <a:pt x="1" y="24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8" name="Line 1176"/>
            <p:cNvSpPr>
              <a:spLocks noChangeShapeType="1"/>
            </p:cNvSpPr>
            <p:nvPr/>
          </p:nvSpPr>
          <p:spPr bwMode="auto">
            <a:xfrm>
              <a:off x="3082" y="314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49" name="Freeform 1177"/>
            <p:cNvSpPr>
              <a:spLocks/>
            </p:cNvSpPr>
            <p:nvPr/>
          </p:nvSpPr>
          <p:spPr bwMode="auto">
            <a:xfrm>
              <a:off x="3082" y="3135"/>
              <a:ext cx="29" cy="28"/>
            </a:xfrm>
            <a:custGeom>
              <a:avLst/>
              <a:gdLst>
                <a:gd name="T0" fmla="*/ 0 w 175"/>
                <a:gd name="T1" fmla="*/ 0 h 171"/>
                <a:gd name="T2" fmla="*/ 0 w 175"/>
                <a:gd name="T3" fmla="*/ 0 h 171"/>
                <a:gd name="T4" fmla="*/ 0 w 175"/>
                <a:gd name="T5" fmla="*/ 0 h 171"/>
                <a:gd name="T6" fmla="*/ 0 w 175"/>
                <a:gd name="T7" fmla="*/ 1 h 171"/>
                <a:gd name="T8" fmla="*/ 0 w 175"/>
                <a:gd name="T9" fmla="*/ 1 h 171"/>
                <a:gd name="T10" fmla="*/ 1 w 175"/>
                <a:gd name="T11" fmla="*/ 0 h 171"/>
                <a:gd name="T12" fmla="*/ 0 w 175"/>
                <a:gd name="T13" fmla="*/ 0 h 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5"/>
                <a:gd name="T22" fmla="*/ 0 h 171"/>
                <a:gd name="T23" fmla="*/ 175 w 175"/>
                <a:gd name="T24" fmla="*/ 171 h 1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5" h="171">
                  <a:moveTo>
                    <a:pt x="129" y="0"/>
                  </a:moveTo>
                  <a:lnTo>
                    <a:pt x="65" y="23"/>
                  </a:lnTo>
                  <a:lnTo>
                    <a:pt x="0" y="47"/>
                  </a:lnTo>
                  <a:lnTo>
                    <a:pt x="46" y="171"/>
                  </a:lnTo>
                  <a:lnTo>
                    <a:pt x="111" y="147"/>
                  </a:lnTo>
                  <a:lnTo>
                    <a:pt x="175" y="124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0" name="Freeform 1178"/>
            <p:cNvSpPr>
              <a:spLocks/>
            </p:cNvSpPr>
            <p:nvPr/>
          </p:nvSpPr>
          <p:spPr bwMode="auto">
            <a:xfrm>
              <a:off x="3082" y="3135"/>
              <a:ext cx="29" cy="28"/>
            </a:xfrm>
            <a:custGeom>
              <a:avLst/>
              <a:gdLst>
                <a:gd name="T0" fmla="*/ 0 w 175"/>
                <a:gd name="T1" fmla="*/ 0 h 171"/>
                <a:gd name="T2" fmla="*/ 0 w 175"/>
                <a:gd name="T3" fmla="*/ 0 h 171"/>
                <a:gd name="T4" fmla="*/ 0 w 175"/>
                <a:gd name="T5" fmla="*/ 0 h 171"/>
                <a:gd name="T6" fmla="*/ 0 w 175"/>
                <a:gd name="T7" fmla="*/ 1 h 171"/>
                <a:gd name="T8" fmla="*/ 0 w 175"/>
                <a:gd name="T9" fmla="*/ 1 h 171"/>
                <a:gd name="T10" fmla="*/ 1 w 175"/>
                <a:gd name="T11" fmla="*/ 0 h 171"/>
                <a:gd name="T12" fmla="*/ 0 w 175"/>
                <a:gd name="T13" fmla="*/ 0 h 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5"/>
                <a:gd name="T22" fmla="*/ 0 h 171"/>
                <a:gd name="T23" fmla="*/ 175 w 175"/>
                <a:gd name="T24" fmla="*/ 171 h 1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5" h="171">
                  <a:moveTo>
                    <a:pt x="129" y="0"/>
                  </a:moveTo>
                  <a:lnTo>
                    <a:pt x="65" y="23"/>
                  </a:lnTo>
                  <a:lnTo>
                    <a:pt x="0" y="47"/>
                  </a:lnTo>
                  <a:lnTo>
                    <a:pt x="46" y="171"/>
                  </a:lnTo>
                  <a:lnTo>
                    <a:pt x="111" y="147"/>
                  </a:lnTo>
                  <a:lnTo>
                    <a:pt x="175" y="12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1" name="Freeform 1179"/>
            <p:cNvSpPr>
              <a:spLocks/>
            </p:cNvSpPr>
            <p:nvPr/>
          </p:nvSpPr>
          <p:spPr bwMode="auto">
            <a:xfrm>
              <a:off x="3090" y="3160"/>
              <a:ext cx="11" cy="4"/>
            </a:xfrm>
            <a:custGeom>
              <a:avLst/>
              <a:gdLst>
                <a:gd name="T0" fmla="*/ 0 w 65"/>
                <a:gd name="T1" fmla="*/ 0 h 29"/>
                <a:gd name="T2" fmla="*/ 0 w 65"/>
                <a:gd name="T3" fmla="*/ 0 h 29"/>
                <a:gd name="T4" fmla="*/ 0 w 65"/>
                <a:gd name="T5" fmla="*/ 0 h 29"/>
                <a:gd name="T6" fmla="*/ 0 w 65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29"/>
                <a:gd name="T14" fmla="*/ 65 w 65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29">
                  <a:moveTo>
                    <a:pt x="65" y="0"/>
                  </a:moveTo>
                  <a:lnTo>
                    <a:pt x="0" y="24"/>
                  </a:lnTo>
                  <a:lnTo>
                    <a:pt x="2" y="2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2" name="Line 1180"/>
            <p:cNvSpPr>
              <a:spLocks noChangeShapeType="1"/>
            </p:cNvSpPr>
            <p:nvPr/>
          </p:nvSpPr>
          <p:spPr bwMode="auto">
            <a:xfrm>
              <a:off x="3090" y="316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3" name="Freeform 1181"/>
            <p:cNvSpPr>
              <a:spLocks/>
            </p:cNvSpPr>
            <p:nvPr/>
          </p:nvSpPr>
          <p:spPr bwMode="auto">
            <a:xfrm>
              <a:off x="3090" y="3155"/>
              <a:ext cx="30" cy="29"/>
            </a:xfrm>
            <a:custGeom>
              <a:avLst/>
              <a:gdLst>
                <a:gd name="T0" fmla="*/ 1 w 180"/>
                <a:gd name="T1" fmla="*/ 0 h 177"/>
                <a:gd name="T2" fmla="*/ 0 w 180"/>
                <a:gd name="T3" fmla="*/ 0 h 177"/>
                <a:gd name="T4" fmla="*/ 0 w 180"/>
                <a:gd name="T5" fmla="*/ 0 h 177"/>
                <a:gd name="T6" fmla="*/ 0 w 180"/>
                <a:gd name="T7" fmla="*/ 1 h 177"/>
                <a:gd name="T8" fmla="*/ 0 w 180"/>
                <a:gd name="T9" fmla="*/ 1 h 177"/>
                <a:gd name="T10" fmla="*/ 1 w 180"/>
                <a:gd name="T11" fmla="*/ 0 h 177"/>
                <a:gd name="T12" fmla="*/ 1 w 180"/>
                <a:gd name="T13" fmla="*/ 0 h 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177"/>
                <a:gd name="T23" fmla="*/ 180 w 180"/>
                <a:gd name="T24" fmla="*/ 177 h 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177">
                  <a:moveTo>
                    <a:pt x="125" y="0"/>
                  </a:moveTo>
                  <a:lnTo>
                    <a:pt x="63" y="28"/>
                  </a:lnTo>
                  <a:lnTo>
                    <a:pt x="0" y="57"/>
                  </a:lnTo>
                  <a:lnTo>
                    <a:pt x="55" y="177"/>
                  </a:lnTo>
                  <a:lnTo>
                    <a:pt x="118" y="149"/>
                  </a:lnTo>
                  <a:lnTo>
                    <a:pt x="180" y="12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4" name="Freeform 1182"/>
            <p:cNvSpPr>
              <a:spLocks/>
            </p:cNvSpPr>
            <p:nvPr/>
          </p:nvSpPr>
          <p:spPr bwMode="auto">
            <a:xfrm>
              <a:off x="3090" y="3155"/>
              <a:ext cx="30" cy="29"/>
            </a:xfrm>
            <a:custGeom>
              <a:avLst/>
              <a:gdLst>
                <a:gd name="T0" fmla="*/ 1 w 180"/>
                <a:gd name="T1" fmla="*/ 0 h 177"/>
                <a:gd name="T2" fmla="*/ 0 w 180"/>
                <a:gd name="T3" fmla="*/ 0 h 177"/>
                <a:gd name="T4" fmla="*/ 0 w 180"/>
                <a:gd name="T5" fmla="*/ 0 h 177"/>
                <a:gd name="T6" fmla="*/ 0 w 180"/>
                <a:gd name="T7" fmla="*/ 1 h 177"/>
                <a:gd name="T8" fmla="*/ 0 w 180"/>
                <a:gd name="T9" fmla="*/ 1 h 177"/>
                <a:gd name="T10" fmla="*/ 1 w 180"/>
                <a:gd name="T11" fmla="*/ 0 h 177"/>
                <a:gd name="T12" fmla="*/ 1 w 180"/>
                <a:gd name="T13" fmla="*/ 0 h 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177"/>
                <a:gd name="T23" fmla="*/ 180 w 180"/>
                <a:gd name="T24" fmla="*/ 177 h 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177">
                  <a:moveTo>
                    <a:pt x="125" y="0"/>
                  </a:moveTo>
                  <a:lnTo>
                    <a:pt x="63" y="28"/>
                  </a:lnTo>
                  <a:lnTo>
                    <a:pt x="0" y="57"/>
                  </a:lnTo>
                  <a:lnTo>
                    <a:pt x="55" y="177"/>
                  </a:lnTo>
                  <a:lnTo>
                    <a:pt x="118" y="149"/>
                  </a:lnTo>
                  <a:lnTo>
                    <a:pt x="180" y="120"/>
                  </a:lnTo>
                  <a:lnTo>
                    <a:pt x="125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5" name="Freeform 1183"/>
            <p:cNvSpPr>
              <a:spLocks/>
            </p:cNvSpPr>
            <p:nvPr/>
          </p:nvSpPr>
          <p:spPr bwMode="auto">
            <a:xfrm>
              <a:off x="3099" y="3180"/>
              <a:ext cx="11" cy="5"/>
            </a:xfrm>
            <a:custGeom>
              <a:avLst/>
              <a:gdLst>
                <a:gd name="T0" fmla="*/ 0 w 63"/>
                <a:gd name="T1" fmla="*/ 0 h 34"/>
                <a:gd name="T2" fmla="*/ 0 w 63"/>
                <a:gd name="T3" fmla="*/ 0 h 34"/>
                <a:gd name="T4" fmla="*/ 0 w 63"/>
                <a:gd name="T5" fmla="*/ 0 h 34"/>
                <a:gd name="T6" fmla="*/ 0 w 63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34"/>
                <a:gd name="T14" fmla="*/ 63 w 63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34">
                  <a:moveTo>
                    <a:pt x="63" y="0"/>
                  </a:moveTo>
                  <a:lnTo>
                    <a:pt x="0" y="28"/>
                  </a:lnTo>
                  <a:lnTo>
                    <a:pt x="3" y="3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6" name="Line 1184"/>
            <p:cNvSpPr>
              <a:spLocks noChangeShapeType="1"/>
            </p:cNvSpPr>
            <p:nvPr/>
          </p:nvSpPr>
          <p:spPr bwMode="auto">
            <a:xfrm>
              <a:off x="3099" y="318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7" name="Freeform 1185"/>
            <p:cNvSpPr>
              <a:spLocks/>
            </p:cNvSpPr>
            <p:nvPr/>
          </p:nvSpPr>
          <p:spPr bwMode="auto">
            <a:xfrm>
              <a:off x="3100" y="3174"/>
              <a:ext cx="30" cy="30"/>
            </a:xfrm>
            <a:custGeom>
              <a:avLst/>
              <a:gdLst>
                <a:gd name="T0" fmla="*/ 0 w 184"/>
                <a:gd name="T1" fmla="*/ 0 h 182"/>
                <a:gd name="T2" fmla="*/ 0 w 184"/>
                <a:gd name="T3" fmla="*/ 0 h 182"/>
                <a:gd name="T4" fmla="*/ 0 w 184"/>
                <a:gd name="T5" fmla="*/ 0 h 182"/>
                <a:gd name="T6" fmla="*/ 0 w 184"/>
                <a:gd name="T7" fmla="*/ 1 h 182"/>
                <a:gd name="T8" fmla="*/ 0 w 184"/>
                <a:gd name="T9" fmla="*/ 1 h 182"/>
                <a:gd name="T10" fmla="*/ 1 w 184"/>
                <a:gd name="T11" fmla="*/ 0 h 182"/>
                <a:gd name="T12" fmla="*/ 0 w 184"/>
                <a:gd name="T13" fmla="*/ 0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4"/>
                <a:gd name="T22" fmla="*/ 0 h 182"/>
                <a:gd name="T23" fmla="*/ 184 w 184"/>
                <a:gd name="T24" fmla="*/ 182 h 1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4" h="182">
                  <a:moveTo>
                    <a:pt x="119" y="0"/>
                  </a:moveTo>
                  <a:lnTo>
                    <a:pt x="60" y="34"/>
                  </a:lnTo>
                  <a:lnTo>
                    <a:pt x="0" y="68"/>
                  </a:lnTo>
                  <a:lnTo>
                    <a:pt x="65" y="182"/>
                  </a:lnTo>
                  <a:lnTo>
                    <a:pt x="124" y="148"/>
                  </a:lnTo>
                  <a:lnTo>
                    <a:pt x="184" y="115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8" name="Freeform 1186"/>
            <p:cNvSpPr>
              <a:spLocks/>
            </p:cNvSpPr>
            <p:nvPr/>
          </p:nvSpPr>
          <p:spPr bwMode="auto">
            <a:xfrm>
              <a:off x="3100" y="3174"/>
              <a:ext cx="30" cy="30"/>
            </a:xfrm>
            <a:custGeom>
              <a:avLst/>
              <a:gdLst>
                <a:gd name="T0" fmla="*/ 0 w 184"/>
                <a:gd name="T1" fmla="*/ 0 h 182"/>
                <a:gd name="T2" fmla="*/ 0 w 184"/>
                <a:gd name="T3" fmla="*/ 0 h 182"/>
                <a:gd name="T4" fmla="*/ 0 w 184"/>
                <a:gd name="T5" fmla="*/ 0 h 182"/>
                <a:gd name="T6" fmla="*/ 0 w 184"/>
                <a:gd name="T7" fmla="*/ 1 h 182"/>
                <a:gd name="T8" fmla="*/ 0 w 184"/>
                <a:gd name="T9" fmla="*/ 1 h 182"/>
                <a:gd name="T10" fmla="*/ 1 w 184"/>
                <a:gd name="T11" fmla="*/ 0 h 182"/>
                <a:gd name="T12" fmla="*/ 0 w 184"/>
                <a:gd name="T13" fmla="*/ 0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4"/>
                <a:gd name="T22" fmla="*/ 0 h 182"/>
                <a:gd name="T23" fmla="*/ 184 w 184"/>
                <a:gd name="T24" fmla="*/ 182 h 1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4" h="182">
                  <a:moveTo>
                    <a:pt x="119" y="0"/>
                  </a:moveTo>
                  <a:lnTo>
                    <a:pt x="60" y="34"/>
                  </a:lnTo>
                  <a:lnTo>
                    <a:pt x="0" y="68"/>
                  </a:lnTo>
                  <a:lnTo>
                    <a:pt x="65" y="182"/>
                  </a:lnTo>
                  <a:lnTo>
                    <a:pt x="124" y="148"/>
                  </a:lnTo>
                  <a:lnTo>
                    <a:pt x="184" y="115"/>
                  </a:lnTo>
                  <a:lnTo>
                    <a:pt x="119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59" name="Freeform 1187"/>
            <p:cNvSpPr>
              <a:spLocks/>
            </p:cNvSpPr>
            <p:nvPr/>
          </p:nvSpPr>
          <p:spPr bwMode="auto">
            <a:xfrm>
              <a:off x="3111" y="3199"/>
              <a:ext cx="10" cy="6"/>
            </a:xfrm>
            <a:custGeom>
              <a:avLst/>
              <a:gdLst>
                <a:gd name="T0" fmla="*/ 0 w 59"/>
                <a:gd name="T1" fmla="*/ 0 h 38"/>
                <a:gd name="T2" fmla="*/ 0 w 59"/>
                <a:gd name="T3" fmla="*/ 0 h 38"/>
                <a:gd name="T4" fmla="*/ 0 w 59"/>
                <a:gd name="T5" fmla="*/ 0 h 38"/>
                <a:gd name="T6" fmla="*/ 0 w 59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38"/>
                <a:gd name="T14" fmla="*/ 59 w 59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38">
                  <a:moveTo>
                    <a:pt x="59" y="0"/>
                  </a:moveTo>
                  <a:lnTo>
                    <a:pt x="0" y="34"/>
                  </a:lnTo>
                  <a:lnTo>
                    <a:pt x="2" y="3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0" name="Line 1188"/>
            <p:cNvSpPr>
              <a:spLocks noChangeShapeType="1"/>
            </p:cNvSpPr>
            <p:nvPr/>
          </p:nvSpPr>
          <p:spPr bwMode="auto">
            <a:xfrm>
              <a:off x="3111" y="320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1" name="Freeform 1189"/>
            <p:cNvSpPr>
              <a:spLocks/>
            </p:cNvSpPr>
            <p:nvPr/>
          </p:nvSpPr>
          <p:spPr bwMode="auto">
            <a:xfrm>
              <a:off x="3111" y="3192"/>
              <a:ext cx="31" cy="31"/>
            </a:xfrm>
            <a:custGeom>
              <a:avLst/>
              <a:gdLst>
                <a:gd name="T0" fmla="*/ 0 w 187"/>
                <a:gd name="T1" fmla="*/ 0 h 185"/>
                <a:gd name="T2" fmla="*/ 0 w 187"/>
                <a:gd name="T3" fmla="*/ 0 h 185"/>
                <a:gd name="T4" fmla="*/ 0 w 187"/>
                <a:gd name="T5" fmla="*/ 0 h 185"/>
                <a:gd name="T6" fmla="*/ 0 w 187"/>
                <a:gd name="T7" fmla="*/ 1 h 185"/>
                <a:gd name="T8" fmla="*/ 1 w 187"/>
                <a:gd name="T9" fmla="*/ 1 h 185"/>
                <a:gd name="T10" fmla="*/ 1 w 187"/>
                <a:gd name="T11" fmla="*/ 1 h 185"/>
                <a:gd name="T12" fmla="*/ 0 w 187"/>
                <a:gd name="T13" fmla="*/ 0 h 1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7"/>
                <a:gd name="T22" fmla="*/ 0 h 185"/>
                <a:gd name="T23" fmla="*/ 187 w 187"/>
                <a:gd name="T24" fmla="*/ 185 h 1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7" h="185">
                  <a:moveTo>
                    <a:pt x="114" y="0"/>
                  </a:moveTo>
                  <a:lnTo>
                    <a:pt x="57" y="37"/>
                  </a:lnTo>
                  <a:lnTo>
                    <a:pt x="0" y="75"/>
                  </a:lnTo>
                  <a:lnTo>
                    <a:pt x="73" y="185"/>
                  </a:lnTo>
                  <a:lnTo>
                    <a:pt x="130" y="147"/>
                  </a:lnTo>
                  <a:lnTo>
                    <a:pt x="187" y="10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2" name="Freeform 1190"/>
            <p:cNvSpPr>
              <a:spLocks/>
            </p:cNvSpPr>
            <p:nvPr/>
          </p:nvSpPr>
          <p:spPr bwMode="auto">
            <a:xfrm>
              <a:off x="3111" y="3192"/>
              <a:ext cx="31" cy="31"/>
            </a:xfrm>
            <a:custGeom>
              <a:avLst/>
              <a:gdLst>
                <a:gd name="T0" fmla="*/ 0 w 187"/>
                <a:gd name="T1" fmla="*/ 0 h 185"/>
                <a:gd name="T2" fmla="*/ 0 w 187"/>
                <a:gd name="T3" fmla="*/ 0 h 185"/>
                <a:gd name="T4" fmla="*/ 0 w 187"/>
                <a:gd name="T5" fmla="*/ 0 h 185"/>
                <a:gd name="T6" fmla="*/ 0 w 187"/>
                <a:gd name="T7" fmla="*/ 1 h 185"/>
                <a:gd name="T8" fmla="*/ 1 w 187"/>
                <a:gd name="T9" fmla="*/ 1 h 185"/>
                <a:gd name="T10" fmla="*/ 1 w 187"/>
                <a:gd name="T11" fmla="*/ 1 h 185"/>
                <a:gd name="T12" fmla="*/ 0 w 187"/>
                <a:gd name="T13" fmla="*/ 0 h 1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7"/>
                <a:gd name="T22" fmla="*/ 0 h 185"/>
                <a:gd name="T23" fmla="*/ 187 w 187"/>
                <a:gd name="T24" fmla="*/ 185 h 1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7" h="185">
                  <a:moveTo>
                    <a:pt x="114" y="0"/>
                  </a:moveTo>
                  <a:lnTo>
                    <a:pt x="57" y="37"/>
                  </a:lnTo>
                  <a:lnTo>
                    <a:pt x="0" y="75"/>
                  </a:lnTo>
                  <a:lnTo>
                    <a:pt x="73" y="185"/>
                  </a:lnTo>
                  <a:lnTo>
                    <a:pt x="130" y="147"/>
                  </a:lnTo>
                  <a:lnTo>
                    <a:pt x="187" y="109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3" name="Freeform 1191"/>
            <p:cNvSpPr>
              <a:spLocks/>
            </p:cNvSpPr>
            <p:nvPr/>
          </p:nvSpPr>
          <p:spPr bwMode="auto">
            <a:xfrm>
              <a:off x="3123" y="3217"/>
              <a:ext cx="10" cy="7"/>
            </a:xfrm>
            <a:custGeom>
              <a:avLst/>
              <a:gdLst>
                <a:gd name="T0" fmla="*/ 0 w 57"/>
                <a:gd name="T1" fmla="*/ 0 h 42"/>
                <a:gd name="T2" fmla="*/ 0 w 57"/>
                <a:gd name="T3" fmla="*/ 0 h 42"/>
                <a:gd name="T4" fmla="*/ 0 w 57"/>
                <a:gd name="T5" fmla="*/ 0 h 42"/>
                <a:gd name="T6" fmla="*/ 0 w 57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42"/>
                <a:gd name="T14" fmla="*/ 57 w 57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42">
                  <a:moveTo>
                    <a:pt x="57" y="0"/>
                  </a:moveTo>
                  <a:lnTo>
                    <a:pt x="0" y="38"/>
                  </a:lnTo>
                  <a:lnTo>
                    <a:pt x="3" y="4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4" name="Line 1192"/>
            <p:cNvSpPr>
              <a:spLocks noChangeShapeType="1"/>
            </p:cNvSpPr>
            <p:nvPr/>
          </p:nvSpPr>
          <p:spPr bwMode="auto">
            <a:xfrm>
              <a:off x="3123" y="322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5" name="Freeform 1193"/>
            <p:cNvSpPr>
              <a:spLocks/>
            </p:cNvSpPr>
            <p:nvPr/>
          </p:nvSpPr>
          <p:spPr bwMode="auto">
            <a:xfrm>
              <a:off x="3124" y="3210"/>
              <a:ext cx="31" cy="31"/>
            </a:xfrm>
            <a:custGeom>
              <a:avLst/>
              <a:gdLst>
                <a:gd name="T0" fmla="*/ 0 w 190"/>
                <a:gd name="T1" fmla="*/ 0 h 188"/>
                <a:gd name="T2" fmla="*/ 0 w 190"/>
                <a:gd name="T3" fmla="*/ 0 h 188"/>
                <a:gd name="T4" fmla="*/ 0 w 190"/>
                <a:gd name="T5" fmla="*/ 0 h 188"/>
                <a:gd name="T6" fmla="*/ 0 w 190"/>
                <a:gd name="T7" fmla="*/ 1 h 188"/>
                <a:gd name="T8" fmla="*/ 1 w 190"/>
                <a:gd name="T9" fmla="*/ 1 h 188"/>
                <a:gd name="T10" fmla="*/ 1 w 190"/>
                <a:gd name="T11" fmla="*/ 0 h 188"/>
                <a:gd name="T12" fmla="*/ 0 w 190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88"/>
                <a:gd name="T23" fmla="*/ 190 w 190"/>
                <a:gd name="T24" fmla="*/ 188 h 1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88">
                  <a:moveTo>
                    <a:pt x="108" y="0"/>
                  </a:moveTo>
                  <a:lnTo>
                    <a:pt x="54" y="42"/>
                  </a:lnTo>
                  <a:lnTo>
                    <a:pt x="0" y="84"/>
                  </a:lnTo>
                  <a:lnTo>
                    <a:pt x="81" y="188"/>
                  </a:lnTo>
                  <a:lnTo>
                    <a:pt x="136" y="146"/>
                  </a:lnTo>
                  <a:lnTo>
                    <a:pt x="190" y="104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6" name="Freeform 1194"/>
            <p:cNvSpPr>
              <a:spLocks/>
            </p:cNvSpPr>
            <p:nvPr/>
          </p:nvSpPr>
          <p:spPr bwMode="auto">
            <a:xfrm>
              <a:off x="3124" y="3210"/>
              <a:ext cx="31" cy="31"/>
            </a:xfrm>
            <a:custGeom>
              <a:avLst/>
              <a:gdLst>
                <a:gd name="T0" fmla="*/ 0 w 190"/>
                <a:gd name="T1" fmla="*/ 0 h 188"/>
                <a:gd name="T2" fmla="*/ 0 w 190"/>
                <a:gd name="T3" fmla="*/ 0 h 188"/>
                <a:gd name="T4" fmla="*/ 0 w 190"/>
                <a:gd name="T5" fmla="*/ 0 h 188"/>
                <a:gd name="T6" fmla="*/ 0 w 190"/>
                <a:gd name="T7" fmla="*/ 1 h 188"/>
                <a:gd name="T8" fmla="*/ 1 w 190"/>
                <a:gd name="T9" fmla="*/ 1 h 188"/>
                <a:gd name="T10" fmla="*/ 1 w 190"/>
                <a:gd name="T11" fmla="*/ 0 h 188"/>
                <a:gd name="T12" fmla="*/ 0 w 190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88"/>
                <a:gd name="T23" fmla="*/ 190 w 190"/>
                <a:gd name="T24" fmla="*/ 188 h 1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88">
                  <a:moveTo>
                    <a:pt x="108" y="0"/>
                  </a:moveTo>
                  <a:lnTo>
                    <a:pt x="54" y="42"/>
                  </a:lnTo>
                  <a:lnTo>
                    <a:pt x="0" y="84"/>
                  </a:lnTo>
                  <a:lnTo>
                    <a:pt x="81" y="188"/>
                  </a:lnTo>
                  <a:lnTo>
                    <a:pt x="136" y="146"/>
                  </a:lnTo>
                  <a:lnTo>
                    <a:pt x="190" y="104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7" name="Freeform 1195"/>
            <p:cNvSpPr>
              <a:spLocks/>
            </p:cNvSpPr>
            <p:nvPr/>
          </p:nvSpPr>
          <p:spPr bwMode="auto">
            <a:xfrm>
              <a:off x="3137" y="3234"/>
              <a:ext cx="9" cy="8"/>
            </a:xfrm>
            <a:custGeom>
              <a:avLst/>
              <a:gdLst>
                <a:gd name="T0" fmla="*/ 0 w 55"/>
                <a:gd name="T1" fmla="*/ 0 h 47"/>
                <a:gd name="T2" fmla="*/ 0 w 55"/>
                <a:gd name="T3" fmla="*/ 0 h 47"/>
                <a:gd name="T4" fmla="*/ 0 w 55"/>
                <a:gd name="T5" fmla="*/ 0 h 47"/>
                <a:gd name="T6" fmla="*/ 0 w 55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47"/>
                <a:gd name="T14" fmla="*/ 55 w 55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47">
                  <a:moveTo>
                    <a:pt x="55" y="0"/>
                  </a:moveTo>
                  <a:lnTo>
                    <a:pt x="0" y="42"/>
                  </a:lnTo>
                  <a:lnTo>
                    <a:pt x="5" y="4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8" name="Line 1196"/>
            <p:cNvSpPr>
              <a:spLocks noChangeShapeType="1"/>
            </p:cNvSpPr>
            <p:nvPr/>
          </p:nvSpPr>
          <p:spPr bwMode="auto">
            <a:xfrm>
              <a:off x="3137" y="324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69" name="Freeform 1197"/>
            <p:cNvSpPr>
              <a:spLocks/>
            </p:cNvSpPr>
            <p:nvPr/>
          </p:nvSpPr>
          <p:spPr bwMode="auto">
            <a:xfrm>
              <a:off x="3138" y="3227"/>
              <a:ext cx="32" cy="31"/>
            </a:xfrm>
            <a:custGeom>
              <a:avLst/>
              <a:gdLst>
                <a:gd name="T0" fmla="*/ 1 w 190"/>
                <a:gd name="T1" fmla="*/ 0 h 190"/>
                <a:gd name="T2" fmla="*/ 0 w 190"/>
                <a:gd name="T3" fmla="*/ 0 h 190"/>
                <a:gd name="T4" fmla="*/ 0 w 190"/>
                <a:gd name="T5" fmla="*/ 0 h 190"/>
                <a:gd name="T6" fmla="*/ 1 w 190"/>
                <a:gd name="T7" fmla="*/ 1 h 190"/>
                <a:gd name="T8" fmla="*/ 1 w 190"/>
                <a:gd name="T9" fmla="*/ 1 h 190"/>
                <a:gd name="T10" fmla="*/ 1 w 190"/>
                <a:gd name="T11" fmla="*/ 0 h 190"/>
                <a:gd name="T12" fmla="*/ 1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100" y="0"/>
                  </a:moveTo>
                  <a:lnTo>
                    <a:pt x="50" y="47"/>
                  </a:lnTo>
                  <a:lnTo>
                    <a:pt x="0" y="94"/>
                  </a:lnTo>
                  <a:lnTo>
                    <a:pt x="89" y="190"/>
                  </a:lnTo>
                  <a:lnTo>
                    <a:pt x="140" y="143"/>
                  </a:lnTo>
                  <a:lnTo>
                    <a:pt x="190" y="9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0" name="Freeform 1198"/>
            <p:cNvSpPr>
              <a:spLocks/>
            </p:cNvSpPr>
            <p:nvPr/>
          </p:nvSpPr>
          <p:spPr bwMode="auto">
            <a:xfrm>
              <a:off x="3138" y="3227"/>
              <a:ext cx="32" cy="31"/>
            </a:xfrm>
            <a:custGeom>
              <a:avLst/>
              <a:gdLst>
                <a:gd name="T0" fmla="*/ 1 w 190"/>
                <a:gd name="T1" fmla="*/ 0 h 190"/>
                <a:gd name="T2" fmla="*/ 0 w 190"/>
                <a:gd name="T3" fmla="*/ 0 h 190"/>
                <a:gd name="T4" fmla="*/ 0 w 190"/>
                <a:gd name="T5" fmla="*/ 0 h 190"/>
                <a:gd name="T6" fmla="*/ 1 w 190"/>
                <a:gd name="T7" fmla="*/ 1 h 190"/>
                <a:gd name="T8" fmla="*/ 1 w 190"/>
                <a:gd name="T9" fmla="*/ 1 h 190"/>
                <a:gd name="T10" fmla="*/ 1 w 190"/>
                <a:gd name="T11" fmla="*/ 0 h 190"/>
                <a:gd name="T12" fmla="*/ 1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100" y="0"/>
                  </a:moveTo>
                  <a:lnTo>
                    <a:pt x="50" y="47"/>
                  </a:lnTo>
                  <a:lnTo>
                    <a:pt x="0" y="94"/>
                  </a:lnTo>
                  <a:lnTo>
                    <a:pt x="89" y="190"/>
                  </a:lnTo>
                  <a:lnTo>
                    <a:pt x="140" y="143"/>
                  </a:lnTo>
                  <a:lnTo>
                    <a:pt x="190" y="96"/>
                  </a:lnTo>
                  <a:lnTo>
                    <a:pt x="10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1" name="Freeform 1199"/>
            <p:cNvSpPr>
              <a:spLocks/>
            </p:cNvSpPr>
            <p:nvPr/>
          </p:nvSpPr>
          <p:spPr bwMode="auto">
            <a:xfrm>
              <a:off x="3153" y="3250"/>
              <a:ext cx="8" cy="9"/>
            </a:xfrm>
            <a:custGeom>
              <a:avLst/>
              <a:gdLst>
                <a:gd name="T0" fmla="*/ 0 w 51"/>
                <a:gd name="T1" fmla="*/ 0 h 50"/>
                <a:gd name="T2" fmla="*/ 0 w 51"/>
                <a:gd name="T3" fmla="*/ 0 h 50"/>
                <a:gd name="T4" fmla="*/ 0 w 51"/>
                <a:gd name="T5" fmla="*/ 0 h 50"/>
                <a:gd name="T6" fmla="*/ 0 w 51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"/>
                <a:gd name="T13" fmla="*/ 0 h 50"/>
                <a:gd name="T14" fmla="*/ 51 w 5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" h="50">
                  <a:moveTo>
                    <a:pt x="51" y="0"/>
                  </a:moveTo>
                  <a:lnTo>
                    <a:pt x="0" y="47"/>
                  </a:lnTo>
                  <a:lnTo>
                    <a:pt x="4" y="5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2" name="Line 1200"/>
            <p:cNvSpPr>
              <a:spLocks noChangeShapeType="1"/>
            </p:cNvSpPr>
            <p:nvPr/>
          </p:nvSpPr>
          <p:spPr bwMode="auto">
            <a:xfrm>
              <a:off x="3153" y="325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3" name="Freeform 1201"/>
            <p:cNvSpPr>
              <a:spLocks/>
            </p:cNvSpPr>
            <p:nvPr/>
          </p:nvSpPr>
          <p:spPr bwMode="auto">
            <a:xfrm>
              <a:off x="3153" y="3242"/>
              <a:ext cx="32" cy="32"/>
            </a:xfrm>
            <a:custGeom>
              <a:avLst/>
              <a:gdLst>
                <a:gd name="T0" fmla="*/ 1 w 190"/>
                <a:gd name="T1" fmla="*/ 0 h 190"/>
                <a:gd name="T2" fmla="*/ 0 w 190"/>
                <a:gd name="T3" fmla="*/ 0 h 190"/>
                <a:gd name="T4" fmla="*/ 0 w 190"/>
                <a:gd name="T5" fmla="*/ 1 h 190"/>
                <a:gd name="T6" fmla="*/ 1 w 190"/>
                <a:gd name="T7" fmla="*/ 1 h 190"/>
                <a:gd name="T8" fmla="*/ 1 w 190"/>
                <a:gd name="T9" fmla="*/ 1 h 190"/>
                <a:gd name="T10" fmla="*/ 1 w 190"/>
                <a:gd name="T11" fmla="*/ 1 h 190"/>
                <a:gd name="T12" fmla="*/ 1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94" y="0"/>
                  </a:moveTo>
                  <a:lnTo>
                    <a:pt x="47" y="50"/>
                  </a:lnTo>
                  <a:lnTo>
                    <a:pt x="0" y="100"/>
                  </a:lnTo>
                  <a:lnTo>
                    <a:pt x="96" y="190"/>
                  </a:lnTo>
                  <a:lnTo>
                    <a:pt x="143" y="140"/>
                  </a:lnTo>
                  <a:lnTo>
                    <a:pt x="190" y="9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4" name="Freeform 1202"/>
            <p:cNvSpPr>
              <a:spLocks/>
            </p:cNvSpPr>
            <p:nvPr/>
          </p:nvSpPr>
          <p:spPr bwMode="auto">
            <a:xfrm>
              <a:off x="3153" y="3242"/>
              <a:ext cx="32" cy="32"/>
            </a:xfrm>
            <a:custGeom>
              <a:avLst/>
              <a:gdLst>
                <a:gd name="T0" fmla="*/ 1 w 190"/>
                <a:gd name="T1" fmla="*/ 0 h 190"/>
                <a:gd name="T2" fmla="*/ 0 w 190"/>
                <a:gd name="T3" fmla="*/ 0 h 190"/>
                <a:gd name="T4" fmla="*/ 0 w 190"/>
                <a:gd name="T5" fmla="*/ 1 h 190"/>
                <a:gd name="T6" fmla="*/ 1 w 190"/>
                <a:gd name="T7" fmla="*/ 1 h 190"/>
                <a:gd name="T8" fmla="*/ 1 w 190"/>
                <a:gd name="T9" fmla="*/ 1 h 190"/>
                <a:gd name="T10" fmla="*/ 1 w 190"/>
                <a:gd name="T11" fmla="*/ 1 h 190"/>
                <a:gd name="T12" fmla="*/ 1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94" y="0"/>
                  </a:moveTo>
                  <a:lnTo>
                    <a:pt x="47" y="50"/>
                  </a:lnTo>
                  <a:lnTo>
                    <a:pt x="0" y="100"/>
                  </a:lnTo>
                  <a:lnTo>
                    <a:pt x="96" y="190"/>
                  </a:lnTo>
                  <a:lnTo>
                    <a:pt x="143" y="140"/>
                  </a:lnTo>
                  <a:lnTo>
                    <a:pt x="190" y="90"/>
                  </a:lnTo>
                  <a:lnTo>
                    <a:pt x="94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5" name="Freeform 1203"/>
            <p:cNvSpPr>
              <a:spLocks/>
            </p:cNvSpPr>
            <p:nvPr/>
          </p:nvSpPr>
          <p:spPr bwMode="auto">
            <a:xfrm>
              <a:off x="3169" y="3265"/>
              <a:ext cx="8" cy="9"/>
            </a:xfrm>
            <a:custGeom>
              <a:avLst/>
              <a:gdLst>
                <a:gd name="T0" fmla="*/ 0 w 47"/>
                <a:gd name="T1" fmla="*/ 0 h 54"/>
                <a:gd name="T2" fmla="*/ 0 w 47"/>
                <a:gd name="T3" fmla="*/ 0 h 54"/>
                <a:gd name="T4" fmla="*/ 0 w 47"/>
                <a:gd name="T5" fmla="*/ 0 h 54"/>
                <a:gd name="T6" fmla="*/ 0 w 47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54"/>
                <a:gd name="T14" fmla="*/ 47 w 47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54">
                  <a:moveTo>
                    <a:pt x="47" y="0"/>
                  </a:moveTo>
                  <a:lnTo>
                    <a:pt x="0" y="50"/>
                  </a:lnTo>
                  <a:lnTo>
                    <a:pt x="5" y="54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6" name="Line 1204"/>
            <p:cNvSpPr>
              <a:spLocks noChangeShapeType="1"/>
            </p:cNvSpPr>
            <p:nvPr/>
          </p:nvSpPr>
          <p:spPr bwMode="auto">
            <a:xfrm>
              <a:off x="3169" y="327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7" name="Freeform 1205"/>
            <p:cNvSpPr>
              <a:spLocks/>
            </p:cNvSpPr>
            <p:nvPr/>
          </p:nvSpPr>
          <p:spPr bwMode="auto">
            <a:xfrm>
              <a:off x="3170" y="3256"/>
              <a:ext cx="32" cy="32"/>
            </a:xfrm>
            <a:custGeom>
              <a:avLst/>
              <a:gdLst>
                <a:gd name="T0" fmla="*/ 0 w 188"/>
                <a:gd name="T1" fmla="*/ 0 h 190"/>
                <a:gd name="T2" fmla="*/ 0 w 188"/>
                <a:gd name="T3" fmla="*/ 0 h 190"/>
                <a:gd name="T4" fmla="*/ 0 w 188"/>
                <a:gd name="T5" fmla="*/ 1 h 190"/>
                <a:gd name="T6" fmla="*/ 1 w 188"/>
                <a:gd name="T7" fmla="*/ 1 h 190"/>
                <a:gd name="T8" fmla="*/ 1 w 188"/>
                <a:gd name="T9" fmla="*/ 1 h 190"/>
                <a:gd name="T10" fmla="*/ 1 w 188"/>
                <a:gd name="T11" fmla="*/ 0 h 190"/>
                <a:gd name="T12" fmla="*/ 0 w 188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90"/>
                <a:gd name="T23" fmla="*/ 188 w 188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90">
                  <a:moveTo>
                    <a:pt x="84" y="0"/>
                  </a:moveTo>
                  <a:lnTo>
                    <a:pt x="42" y="54"/>
                  </a:lnTo>
                  <a:lnTo>
                    <a:pt x="0" y="108"/>
                  </a:lnTo>
                  <a:lnTo>
                    <a:pt x="104" y="190"/>
                  </a:lnTo>
                  <a:lnTo>
                    <a:pt x="146" y="136"/>
                  </a:lnTo>
                  <a:lnTo>
                    <a:pt x="188" y="8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8" name="Freeform 1206"/>
            <p:cNvSpPr>
              <a:spLocks/>
            </p:cNvSpPr>
            <p:nvPr/>
          </p:nvSpPr>
          <p:spPr bwMode="auto">
            <a:xfrm>
              <a:off x="3170" y="3256"/>
              <a:ext cx="32" cy="32"/>
            </a:xfrm>
            <a:custGeom>
              <a:avLst/>
              <a:gdLst>
                <a:gd name="T0" fmla="*/ 0 w 188"/>
                <a:gd name="T1" fmla="*/ 0 h 190"/>
                <a:gd name="T2" fmla="*/ 0 w 188"/>
                <a:gd name="T3" fmla="*/ 0 h 190"/>
                <a:gd name="T4" fmla="*/ 0 w 188"/>
                <a:gd name="T5" fmla="*/ 1 h 190"/>
                <a:gd name="T6" fmla="*/ 1 w 188"/>
                <a:gd name="T7" fmla="*/ 1 h 190"/>
                <a:gd name="T8" fmla="*/ 1 w 188"/>
                <a:gd name="T9" fmla="*/ 1 h 190"/>
                <a:gd name="T10" fmla="*/ 1 w 188"/>
                <a:gd name="T11" fmla="*/ 0 h 190"/>
                <a:gd name="T12" fmla="*/ 0 w 188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90"/>
                <a:gd name="T23" fmla="*/ 188 w 188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90">
                  <a:moveTo>
                    <a:pt x="84" y="0"/>
                  </a:moveTo>
                  <a:lnTo>
                    <a:pt x="42" y="54"/>
                  </a:lnTo>
                  <a:lnTo>
                    <a:pt x="0" y="108"/>
                  </a:lnTo>
                  <a:lnTo>
                    <a:pt x="104" y="190"/>
                  </a:lnTo>
                  <a:lnTo>
                    <a:pt x="146" y="136"/>
                  </a:lnTo>
                  <a:lnTo>
                    <a:pt x="188" y="82"/>
                  </a:lnTo>
                  <a:lnTo>
                    <a:pt x="84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79" name="Freeform 1207"/>
            <p:cNvSpPr>
              <a:spLocks/>
            </p:cNvSpPr>
            <p:nvPr/>
          </p:nvSpPr>
          <p:spPr bwMode="auto">
            <a:xfrm>
              <a:off x="3188" y="3279"/>
              <a:ext cx="7" cy="10"/>
            </a:xfrm>
            <a:custGeom>
              <a:avLst/>
              <a:gdLst>
                <a:gd name="T0" fmla="*/ 0 w 42"/>
                <a:gd name="T1" fmla="*/ 0 h 57"/>
                <a:gd name="T2" fmla="*/ 0 w 42"/>
                <a:gd name="T3" fmla="*/ 0 h 57"/>
                <a:gd name="T4" fmla="*/ 0 w 42"/>
                <a:gd name="T5" fmla="*/ 0 h 57"/>
                <a:gd name="T6" fmla="*/ 0 w 42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57"/>
                <a:gd name="T14" fmla="*/ 42 w 42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57">
                  <a:moveTo>
                    <a:pt x="42" y="0"/>
                  </a:moveTo>
                  <a:lnTo>
                    <a:pt x="0" y="54"/>
                  </a:lnTo>
                  <a:lnTo>
                    <a:pt x="4" y="5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0" name="Line 1208"/>
            <p:cNvSpPr>
              <a:spLocks noChangeShapeType="1"/>
            </p:cNvSpPr>
            <p:nvPr/>
          </p:nvSpPr>
          <p:spPr bwMode="auto">
            <a:xfrm>
              <a:off x="3188" y="328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1" name="Freeform 1209"/>
            <p:cNvSpPr>
              <a:spLocks/>
            </p:cNvSpPr>
            <p:nvPr/>
          </p:nvSpPr>
          <p:spPr bwMode="auto">
            <a:xfrm>
              <a:off x="3188" y="3269"/>
              <a:ext cx="31" cy="32"/>
            </a:xfrm>
            <a:custGeom>
              <a:avLst/>
              <a:gdLst>
                <a:gd name="T0" fmla="*/ 0 w 185"/>
                <a:gd name="T1" fmla="*/ 0 h 187"/>
                <a:gd name="T2" fmla="*/ 0 w 185"/>
                <a:gd name="T3" fmla="*/ 0 h 187"/>
                <a:gd name="T4" fmla="*/ 0 w 185"/>
                <a:gd name="T5" fmla="*/ 1 h 187"/>
                <a:gd name="T6" fmla="*/ 1 w 185"/>
                <a:gd name="T7" fmla="*/ 1 h 187"/>
                <a:gd name="T8" fmla="*/ 1 w 185"/>
                <a:gd name="T9" fmla="*/ 1 h 187"/>
                <a:gd name="T10" fmla="*/ 1 w 185"/>
                <a:gd name="T11" fmla="*/ 0 h 187"/>
                <a:gd name="T12" fmla="*/ 0 w 185"/>
                <a:gd name="T13" fmla="*/ 0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87"/>
                <a:gd name="T23" fmla="*/ 185 w 185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87">
                  <a:moveTo>
                    <a:pt x="76" y="0"/>
                  </a:moveTo>
                  <a:lnTo>
                    <a:pt x="38" y="57"/>
                  </a:lnTo>
                  <a:lnTo>
                    <a:pt x="0" y="114"/>
                  </a:lnTo>
                  <a:lnTo>
                    <a:pt x="110" y="187"/>
                  </a:lnTo>
                  <a:lnTo>
                    <a:pt x="147" y="130"/>
                  </a:lnTo>
                  <a:lnTo>
                    <a:pt x="185" y="7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2" name="Freeform 1210"/>
            <p:cNvSpPr>
              <a:spLocks/>
            </p:cNvSpPr>
            <p:nvPr/>
          </p:nvSpPr>
          <p:spPr bwMode="auto">
            <a:xfrm>
              <a:off x="3188" y="3269"/>
              <a:ext cx="31" cy="32"/>
            </a:xfrm>
            <a:custGeom>
              <a:avLst/>
              <a:gdLst>
                <a:gd name="T0" fmla="*/ 0 w 185"/>
                <a:gd name="T1" fmla="*/ 0 h 187"/>
                <a:gd name="T2" fmla="*/ 0 w 185"/>
                <a:gd name="T3" fmla="*/ 0 h 187"/>
                <a:gd name="T4" fmla="*/ 0 w 185"/>
                <a:gd name="T5" fmla="*/ 1 h 187"/>
                <a:gd name="T6" fmla="*/ 1 w 185"/>
                <a:gd name="T7" fmla="*/ 1 h 187"/>
                <a:gd name="T8" fmla="*/ 1 w 185"/>
                <a:gd name="T9" fmla="*/ 1 h 187"/>
                <a:gd name="T10" fmla="*/ 1 w 185"/>
                <a:gd name="T11" fmla="*/ 0 h 187"/>
                <a:gd name="T12" fmla="*/ 0 w 185"/>
                <a:gd name="T13" fmla="*/ 0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87"/>
                <a:gd name="T23" fmla="*/ 185 w 185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87">
                  <a:moveTo>
                    <a:pt x="76" y="0"/>
                  </a:moveTo>
                  <a:lnTo>
                    <a:pt x="38" y="57"/>
                  </a:lnTo>
                  <a:lnTo>
                    <a:pt x="0" y="114"/>
                  </a:lnTo>
                  <a:lnTo>
                    <a:pt x="110" y="187"/>
                  </a:lnTo>
                  <a:lnTo>
                    <a:pt x="147" y="130"/>
                  </a:lnTo>
                  <a:lnTo>
                    <a:pt x="185" y="72"/>
                  </a:lnTo>
                  <a:lnTo>
                    <a:pt x="76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3" name="Freeform 1211"/>
            <p:cNvSpPr>
              <a:spLocks/>
            </p:cNvSpPr>
            <p:nvPr/>
          </p:nvSpPr>
          <p:spPr bwMode="auto">
            <a:xfrm>
              <a:off x="3207" y="3291"/>
              <a:ext cx="6" cy="10"/>
            </a:xfrm>
            <a:custGeom>
              <a:avLst/>
              <a:gdLst>
                <a:gd name="T0" fmla="*/ 0 w 37"/>
                <a:gd name="T1" fmla="*/ 0 h 59"/>
                <a:gd name="T2" fmla="*/ 0 w 37"/>
                <a:gd name="T3" fmla="*/ 0 h 59"/>
                <a:gd name="T4" fmla="*/ 0 w 37"/>
                <a:gd name="T5" fmla="*/ 0 h 59"/>
                <a:gd name="T6" fmla="*/ 0 w 37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59"/>
                <a:gd name="T14" fmla="*/ 37 w 37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59">
                  <a:moveTo>
                    <a:pt x="37" y="0"/>
                  </a:moveTo>
                  <a:lnTo>
                    <a:pt x="0" y="57"/>
                  </a:lnTo>
                  <a:lnTo>
                    <a:pt x="4" y="5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4" name="Line 1212"/>
            <p:cNvSpPr>
              <a:spLocks noChangeShapeType="1"/>
            </p:cNvSpPr>
            <p:nvPr/>
          </p:nvSpPr>
          <p:spPr bwMode="auto">
            <a:xfrm>
              <a:off x="3207" y="330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5" name="Freeform 1213"/>
            <p:cNvSpPr>
              <a:spLocks/>
            </p:cNvSpPr>
            <p:nvPr/>
          </p:nvSpPr>
          <p:spPr bwMode="auto">
            <a:xfrm>
              <a:off x="3207" y="3281"/>
              <a:ext cx="31" cy="31"/>
            </a:xfrm>
            <a:custGeom>
              <a:avLst/>
              <a:gdLst>
                <a:gd name="T0" fmla="*/ 0 w 182"/>
                <a:gd name="T1" fmla="*/ 0 h 183"/>
                <a:gd name="T2" fmla="*/ 0 w 182"/>
                <a:gd name="T3" fmla="*/ 0 h 183"/>
                <a:gd name="T4" fmla="*/ 0 w 182"/>
                <a:gd name="T5" fmla="*/ 1 h 183"/>
                <a:gd name="T6" fmla="*/ 1 w 182"/>
                <a:gd name="T7" fmla="*/ 1 h 183"/>
                <a:gd name="T8" fmla="*/ 1 w 182"/>
                <a:gd name="T9" fmla="*/ 1 h 183"/>
                <a:gd name="T10" fmla="*/ 1 w 182"/>
                <a:gd name="T11" fmla="*/ 0 h 183"/>
                <a:gd name="T12" fmla="*/ 0 w 182"/>
                <a:gd name="T13" fmla="*/ 0 h 1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183"/>
                <a:gd name="T23" fmla="*/ 182 w 182"/>
                <a:gd name="T24" fmla="*/ 183 h 1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183">
                  <a:moveTo>
                    <a:pt x="67" y="0"/>
                  </a:moveTo>
                  <a:lnTo>
                    <a:pt x="33" y="60"/>
                  </a:lnTo>
                  <a:lnTo>
                    <a:pt x="0" y="119"/>
                  </a:lnTo>
                  <a:lnTo>
                    <a:pt x="114" y="183"/>
                  </a:lnTo>
                  <a:lnTo>
                    <a:pt x="148" y="124"/>
                  </a:lnTo>
                  <a:lnTo>
                    <a:pt x="182" y="6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6" name="Freeform 1214"/>
            <p:cNvSpPr>
              <a:spLocks/>
            </p:cNvSpPr>
            <p:nvPr/>
          </p:nvSpPr>
          <p:spPr bwMode="auto">
            <a:xfrm>
              <a:off x="3207" y="3281"/>
              <a:ext cx="31" cy="31"/>
            </a:xfrm>
            <a:custGeom>
              <a:avLst/>
              <a:gdLst>
                <a:gd name="T0" fmla="*/ 0 w 182"/>
                <a:gd name="T1" fmla="*/ 0 h 183"/>
                <a:gd name="T2" fmla="*/ 0 w 182"/>
                <a:gd name="T3" fmla="*/ 0 h 183"/>
                <a:gd name="T4" fmla="*/ 0 w 182"/>
                <a:gd name="T5" fmla="*/ 1 h 183"/>
                <a:gd name="T6" fmla="*/ 1 w 182"/>
                <a:gd name="T7" fmla="*/ 1 h 183"/>
                <a:gd name="T8" fmla="*/ 1 w 182"/>
                <a:gd name="T9" fmla="*/ 1 h 183"/>
                <a:gd name="T10" fmla="*/ 1 w 182"/>
                <a:gd name="T11" fmla="*/ 0 h 183"/>
                <a:gd name="T12" fmla="*/ 0 w 182"/>
                <a:gd name="T13" fmla="*/ 0 h 1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183"/>
                <a:gd name="T23" fmla="*/ 182 w 182"/>
                <a:gd name="T24" fmla="*/ 183 h 1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183">
                  <a:moveTo>
                    <a:pt x="67" y="0"/>
                  </a:moveTo>
                  <a:lnTo>
                    <a:pt x="33" y="60"/>
                  </a:lnTo>
                  <a:lnTo>
                    <a:pt x="0" y="119"/>
                  </a:lnTo>
                  <a:lnTo>
                    <a:pt x="114" y="183"/>
                  </a:lnTo>
                  <a:lnTo>
                    <a:pt x="148" y="124"/>
                  </a:lnTo>
                  <a:lnTo>
                    <a:pt x="182" y="65"/>
                  </a:lnTo>
                  <a:lnTo>
                    <a:pt x="6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7" name="Freeform 1215"/>
            <p:cNvSpPr>
              <a:spLocks/>
            </p:cNvSpPr>
            <p:nvPr/>
          </p:nvSpPr>
          <p:spPr bwMode="auto">
            <a:xfrm>
              <a:off x="3226" y="3302"/>
              <a:ext cx="6" cy="10"/>
            </a:xfrm>
            <a:custGeom>
              <a:avLst/>
              <a:gdLst>
                <a:gd name="T0" fmla="*/ 0 w 34"/>
                <a:gd name="T1" fmla="*/ 0 h 63"/>
                <a:gd name="T2" fmla="*/ 0 w 34"/>
                <a:gd name="T3" fmla="*/ 0 h 63"/>
                <a:gd name="T4" fmla="*/ 0 w 34"/>
                <a:gd name="T5" fmla="*/ 0 h 63"/>
                <a:gd name="T6" fmla="*/ 0 w 34"/>
                <a:gd name="T7" fmla="*/ 0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63"/>
                <a:gd name="T14" fmla="*/ 34 w 34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63">
                  <a:moveTo>
                    <a:pt x="34" y="0"/>
                  </a:moveTo>
                  <a:lnTo>
                    <a:pt x="0" y="59"/>
                  </a:lnTo>
                  <a:lnTo>
                    <a:pt x="5" y="6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8" name="Line 1216"/>
            <p:cNvSpPr>
              <a:spLocks noChangeShapeType="1"/>
            </p:cNvSpPr>
            <p:nvPr/>
          </p:nvSpPr>
          <p:spPr bwMode="auto">
            <a:xfrm>
              <a:off x="3226" y="331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89" name="Freeform 1217"/>
            <p:cNvSpPr>
              <a:spLocks/>
            </p:cNvSpPr>
            <p:nvPr/>
          </p:nvSpPr>
          <p:spPr bwMode="auto">
            <a:xfrm>
              <a:off x="3227" y="3291"/>
              <a:ext cx="30" cy="30"/>
            </a:xfrm>
            <a:custGeom>
              <a:avLst/>
              <a:gdLst>
                <a:gd name="T0" fmla="*/ 0 w 177"/>
                <a:gd name="T1" fmla="*/ 0 h 180"/>
                <a:gd name="T2" fmla="*/ 0 w 177"/>
                <a:gd name="T3" fmla="*/ 0 h 180"/>
                <a:gd name="T4" fmla="*/ 0 w 177"/>
                <a:gd name="T5" fmla="*/ 1 h 180"/>
                <a:gd name="T6" fmla="*/ 1 w 177"/>
                <a:gd name="T7" fmla="*/ 1 h 180"/>
                <a:gd name="T8" fmla="*/ 1 w 177"/>
                <a:gd name="T9" fmla="*/ 0 h 180"/>
                <a:gd name="T10" fmla="*/ 1 w 177"/>
                <a:gd name="T11" fmla="*/ 0 h 180"/>
                <a:gd name="T12" fmla="*/ 0 w 177"/>
                <a:gd name="T13" fmla="*/ 0 h 1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180"/>
                <a:gd name="T23" fmla="*/ 177 w 177"/>
                <a:gd name="T24" fmla="*/ 180 h 1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180">
                  <a:moveTo>
                    <a:pt x="58" y="0"/>
                  </a:moveTo>
                  <a:lnTo>
                    <a:pt x="29" y="62"/>
                  </a:lnTo>
                  <a:lnTo>
                    <a:pt x="0" y="125"/>
                  </a:lnTo>
                  <a:lnTo>
                    <a:pt x="120" y="180"/>
                  </a:lnTo>
                  <a:lnTo>
                    <a:pt x="149" y="117"/>
                  </a:lnTo>
                  <a:lnTo>
                    <a:pt x="177" y="5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0" name="Freeform 1218"/>
            <p:cNvSpPr>
              <a:spLocks/>
            </p:cNvSpPr>
            <p:nvPr/>
          </p:nvSpPr>
          <p:spPr bwMode="auto">
            <a:xfrm>
              <a:off x="3227" y="3291"/>
              <a:ext cx="30" cy="30"/>
            </a:xfrm>
            <a:custGeom>
              <a:avLst/>
              <a:gdLst>
                <a:gd name="T0" fmla="*/ 0 w 177"/>
                <a:gd name="T1" fmla="*/ 0 h 180"/>
                <a:gd name="T2" fmla="*/ 0 w 177"/>
                <a:gd name="T3" fmla="*/ 0 h 180"/>
                <a:gd name="T4" fmla="*/ 0 w 177"/>
                <a:gd name="T5" fmla="*/ 1 h 180"/>
                <a:gd name="T6" fmla="*/ 1 w 177"/>
                <a:gd name="T7" fmla="*/ 1 h 180"/>
                <a:gd name="T8" fmla="*/ 1 w 177"/>
                <a:gd name="T9" fmla="*/ 0 h 180"/>
                <a:gd name="T10" fmla="*/ 1 w 177"/>
                <a:gd name="T11" fmla="*/ 0 h 180"/>
                <a:gd name="T12" fmla="*/ 0 w 177"/>
                <a:gd name="T13" fmla="*/ 0 h 1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180"/>
                <a:gd name="T23" fmla="*/ 177 w 177"/>
                <a:gd name="T24" fmla="*/ 180 h 1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180">
                  <a:moveTo>
                    <a:pt x="58" y="0"/>
                  </a:moveTo>
                  <a:lnTo>
                    <a:pt x="29" y="62"/>
                  </a:lnTo>
                  <a:lnTo>
                    <a:pt x="0" y="125"/>
                  </a:lnTo>
                  <a:lnTo>
                    <a:pt x="120" y="180"/>
                  </a:lnTo>
                  <a:lnTo>
                    <a:pt x="149" y="117"/>
                  </a:lnTo>
                  <a:lnTo>
                    <a:pt x="177" y="55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1" name="Freeform 1219"/>
            <p:cNvSpPr>
              <a:spLocks/>
            </p:cNvSpPr>
            <p:nvPr/>
          </p:nvSpPr>
          <p:spPr bwMode="auto">
            <a:xfrm>
              <a:off x="3247" y="3311"/>
              <a:ext cx="5" cy="11"/>
            </a:xfrm>
            <a:custGeom>
              <a:avLst/>
              <a:gdLst>
                <a:gd name="T0" fmla="*/ 0 w 29"/>
                <a:gd name="T1" fmla="*/ 0 h 65"/>
                <a:gd name="T2" fmla="*/ 0 w 29"/>
                <a:gd name="T3" fmla="*/ 0 h 65"/>
                <a:gd name="T4" fmla="*/ 0 w 29"/>
                <a:gd name="T5" fmla="*/ 0 h 65"/>
                <a:gd name="T6" fmla="*/ 0 w 29"/>
                <a:gd name="T7" fmla="*/ 0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65"/>
                <a:gd name="T14" fmla="*/ 29 w 29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65">
                  <a:moveTo>
                    <a:pt x="29" y="0"/>
                  </a:moveTo>
                  <a:lnTo>
                    <a:pt x="0" y="63"/>
                  </a:lnTo>
                  <a:lnTo>
                    <a:pt x="5" y="6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2" name="Line 1220"/>
            <p:cNvSpPr>
              <a:spLocks noChangeShapeType="1"/>
            </p:cNvSpPr>
            <p:nvPr/>
          </p:nvSpPr>
          <p:spPr bwMode="auto">
            <a:xfrm>
              <a:off x="3247" y="332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3" name="Freeform 1221"/>
            <p:cNvSpPr>
              <a:spLocks/>
            </p:cNvSpPr>
            <p:nvPr/>
          </p:nvSpPr>
          <p:spPr bwMode="auto">
            <a:xfrm>
              <a:off x="3248" y="3300"/>
              <a:ext cx="28" cy="29"/>
            </a:xfrm>
            <a:custGeom>
              <a:avLst/>
              <a:gdLst>
                <a:gd name="T0" fmla="*/ 0 w 171"/>
                <a:gd name="T1" fmla="*/ 0 h 175"/>
                <a:gd name="T2" fmla="*/ 0 w 171"/>
                <a:gd name="T3" fmla="*/ 0 h 175"/>
                <a:gd name="T4" fmla="*/ 0 w 171"/>
                <a:gd name="T5" fmla="*/ 0 h 175"/>
                <a:gd name="T6" fmla="*/ 0 w 171"/>
                <a:gd name="T7" fmla="*/ 1 h 175"/>
                <a:gd name="T8" fmla="*/ 1 w 171"/>
                <a:gd name="T9" fmla="*/ 0 h 175"/>
                <a:gd name="T10" fmla="*/ 1 w 171"/>
                <a:gd name="T11" fmla="*/ 0 h 175"/>
                <a:gd name="T12" fmla="*/ 0 w 171"/>
                <a:gd name="T13" fmla="*/ 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"/>
                <a:gd name="T22" fmla="*/ 0 h 175"/>
                <a:gd name="T23" fmla="*/ 171 w 171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" h="175">
                  <a:moveTo>
                    <a:pt x="47" y="0"/>
                  </a:moveTo>
                  <a:lnTo>
                    <a:pt x="24" y="64"/>
                  </a:lnTo>
                  <a:lnTo>
                    <a:pt x="0" y="129"/>
                  </a:lnTo>
                  <a:lnTo>
                    <a:pt x="124" y="175"/>
                  </a:lnTo>
                  <a:lnTo>
                    <a:pt x="147" y="110"/>
                  </a:lnTo>
                  <a:lnTo>
                    <a:pt x="171" y="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4" name="Freeform 1222"/>
            <p:cNvSpPr>
              <a:spLocks/>
            </p:cNvSpPr>
            <p:nvPr/>
          </p:nvSpPr>
          <p:spPr bwMode="auto">
            <a:xfrm>
              <a:off x="3248" y="3300"/>
              <a:ext cx="28" cy="29"/>
            </a:xfrm>
            <a:custGeom>
              <a:avLst/>
              <a:gdLst>
                <a:gd name="T0" fmla="*/ 0 w 171"/>
                <a:gd name="T1" fmla="*/ 0 h 175"/>
                <a:gd name="T2" fmla="*/ 0 w 171"/>
                <a:gd name="T3" fmla="*/ 0 h 175"/>
                <a:gd name="T4" fmla="*/ 0 w 171"/>
                <a:gd name="T5" fmla="*/ 0 h 175"/>
                <a:gd name="T6" fmla="*/ 0 w 171"/>
                <a:gd name="T7" fmla="*/ 1 h 175"/>
                <a:gd name="T8" fmla="*/ 1 w 171"/>
                <a:gd name="T9" fmla="*/ 0 h 175"/>
                <a:gd name="T10" fmla="*/ 1 w 171"/>
                <a:gd name="T11" fmla="*/ 0 h 175"/>
                <a:gd name="T12" fmla="*/ 0 w 171"/>
                <a:gd name="T13" fmla="*/ 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"/>
                <a:gd name="T22" fmla="*/ 0 h 175"/>
                <a:gd name="T23" fmla="*/ 171 w 171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" h="175">
                  <a:moveTo>
                    <a:pt x="47" y="0"/>
                  </a:moveTo>
                  <a:lnTo>
                    <a:pt x="24" y="64"/>
                  </a:lnTo>
                  <a:lnTo>
                    <a:pt x="0" y="129"/>
                  </a:lnTo>
                  <a:lnTo>
                    <a:pt x="124" y="175"/>
                  </a:lnTo>
                  <a:lnTo>
                    <a:pt x="147" y="110"/>
                  </a:lnTo>
                  <a:lnTo>
                    <a:pt x="171" y="46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5" name="Freeform 1223"/>
            <p:cNvSpPr>
              <a:spLocks/>
            </p:cNvSpPr>
            <p:nvPr/>
          </p:nvSpPr>
          <p:spPr bwMode="auto">
            <a:xfrm>
              <a:off x="3269" y="3319"/>
              <a:ext cx="4" cy="11"/>
            </a:xfrm>
            <a:custGeom>
              <a:avLst/>
              <a:gdLst>
                <a:gd name="T0" fmla="*/ 0 w 23"/>
                <a:gd name="T1" fmla="*/ 0 h 66"/>
                <a:gd name="T2" fmla="*/ 0 w 23"/>
                <a:gd name="T3" fmla="*/ 0 h 66"/>
                <a:gd name="T4" fmla="*/ 0 w 23"/>
                <a:gd name="T5" fmla="*/ 0 h 66"/>
                <a:gd name="T6" fmla="*/ 0 w 23"/>
                <a:gd name="T7" fmla="*/ 0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66"/>
                <a:gd name="T14" fmla="*/ 23 w 23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66">
                  <a:moveTo>
                    <a:pt x="23" y="0"/>
                  </a:moveTo>
                  <a:lnTo>
                    <a:pt x="0" y="65"/>
                  </a:lnTo>
                  <a:lnTo>
                    <a:pt x="5" y="6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6" name="Line 1224"/>
            <p:cNvSpPr>
              <a:spLocks noChangeShapeType="1"/>
            </p:cNvSpPr>
            <p:nvPr/>
          </p:nvSpPr>
          <p:spPr bwMode="auto">
            <a:xfrm>
              <a:off x="3269" y="3329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7" name="Freeform 1225"/>
            <p:cNvSpPr>
              <a:spLocks/>
            </p:cNvSpPr>
            <p:nvPr/>
          </p:nvSpPr>
          <p:spPr bwMode="auto">
            <a:xfrm>
              <a:off x="3270" y="3308"/>
              <a:ext cx="27" cy="28"/>
            </a:xfrm>
            <a:custGeom>
              <a:avLst/>
              <a:gdLst>
                <a:gd name="T0" fmla="*/ 0 w 164"/>
                <a:gd name="T1" fmla="*/ 0 h 167"/>
                <a:gd name="T2" fmla="*/ 0 w 164"/>
                <a:gd name="T3" fmla="*/ 0 h 167"/>
                <a:gd name="T4" fmla="*/ 0 w 164"/>
                <a:gd name="T5" fmla="*/ 1 h 167"/>
                <a:gd name="T6" fmla="*/ 0 w 164"/>
                <a:gd name="T7" fmla="*/ 1 h 167"/>
                <a:gd name="T8" fmla="*/ 1 w 164"/>
                <a:gd name="T9" fmla="*/ 1 h 167"/>
                <a:gd name="T10" fmla="*/ 1 w 164"/>
                <a:gd name="T11" fmla="*/ 0 h 167"/>
                <a:gd name="T12" fmla="*/ 0 w 164"/>
                <a:gd name="T13" fmla="*/ 0 h 1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4"/>
                <a:gd name="T22" fmla="*/ 0 h 167"/>
                <a:gd name="T23" fmla="*/ 164 w 164"/>
                <a:gd name="T24" fmla="*/ 167 h 1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4" h="167">
                  <a:moveTo>
                    <a:pt x="37" y="0"/>
                  </a:moveTo>
                  <a:lnTo>
                    <a:pt x="18" y="65"/>
                  </a:lnTo>
                  <a:lnTo>
                    <a:pt x="0" y="131"/>
                  </a:lnTo>
                  <a:lnTo>
                    <a:pt x="127" y="167"/>
                  </a:lnTo>
                  <a:lnTo>
                    <a:pt x="145" y="101"/>
                  </a:lnTo>
                  <a:lnTo>
                    <a:pt x="164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8" name="Freeform 1226"/>
            <p:cNvSpPr>
              <a:spLocks/>
            </p:cNvSpPr>
            <p:nvPr/>
          </p:nvSpPr>
          <p:spPr bwMode="auto">
            <a:xfrm>
              <a:off x="3270" y="3308"/>
              <a:ext cx="27" cy="28"/>
            </a:xfrm>
            <a:custGeom>
              <a:avLst/>
              <a:gdLst>
                <a:gd name="T0" fmla="*/ 0 w 164"/>
                <a:gd name="T1" fmla="*/ 0 h 167"/>
                <a:gd name="T2" fmla="*/ 0 w 164"/>
                <a:gd name="T3" fmla="*/ 0 h 167"/>
                <a:gd name="T4" fmla="*/ 0 w 164"/>
                <a:gd name="T5" fmla="*/ 1 h 167"/>
                <a:gd name="T6" fmla="*/ 0 w 164"/>
                <a:gd name="T7" fmla="*/ 1 h 167"/>
                <a:gd name="T8" fmla="*/ 1 w 164"/>
                <a:gd name="T9" fmla="*/ 1 h 167"/>
                <a:gd name="T10" fmla="*/ 1 w 164"/>
                <a:gd name="T11" fmla="*/ 0 h 167"/>
                <a:gd name="T12" fmla="*/ 0 w 164"/>
                <a:gd name="T13" fmla="*/ 0 h 1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4"/>
                <a:gd name="T22" fmla="*/ 0 h 167"/>
                <a:gd name="T23" fmla="*/ 164 w 164"/>
                <a:gd name="T24" fmla="*/ 167 h 1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4" h="167">
                  <a:moveTo>
                    <a:pt x="37" y="0"/>
                  </a:moveTo>
                  <a:lnTo>
                    <a:pt x="18" y="65"/>
                  </a:lnTo>
                  <a:lnTo>
                    <a:pt x="0" y="131"/>
                  </a:lnTo>
                  <a:lnTo>
                    <a:pt x="127" y="167"/>
                  </a:lnTo>
                  <a:lnTo>
                    <a:pt x="145" y="101"/>
                  </a:lnTo>
                  <a:lnTo>
                    <a:pt x="164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99" name="Freeform 1227"/>
            <p:cNvSpPr>
              <a:spLocks/>
            </p:cNvSpPr>
            <p:nvPr/>
          </p:nvSpPr>
          <p:spPr bwMode="auto">
            <a:xfrm>
              <a:off x="3291" y="3325"/>
              <a:ext cx="3" cy="11"/>
            </a:xfrm>
            <a:custGeom>
              <a:avLst/>
              <a:gdLst>
                <a:gd name="T0" fmla="*/ 0 w 18"/>
                <a:gd name="T1" fmla="*/ 0 h 68"/>
                <a:gd name="T2" fmla="*/ 0 w 18"/>
                <a:gd name="T3" fmla="*/ 0 h 68"/>
                <a:gd name="T4" fmla="*/ 0 w 18"/>
                <a:gd name="T5" fmla="*/ 0 h 68"/>
                <a:gd name="T6" fmla="*/ 0 w 18"/>
                <a:gd name="T7" fmla="*/ 0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68"/>
                <a:gd name="T14" fmla="*/ 18 w 18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68">
                  <a:moveTo>
                    <a:pt x="18" y="0"/>
                  </a:moveTo>
                  <a:lnTo>
                    <a:pt x="0" y="66"/>
                  </a:lnTo>
                  <a:lnTo>
                    <a:pt x="5" y="6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0" name="Line 1228"/>
            <p:cNvSpPr>
              <a:spLocks noChangeShapeType="1"/>
            </p:cNvSpPr>
            <p:nvPr/>
          </p:nvSpPr>
          <p:spPr bwMode="auto">
            <a:xfrm>
              <a:off x="3291" y="3336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1" name="Freeform 1229"/>
            <p:cNvSpPr>
              <a:spLocks/>
            </p:cNvSpPr>
            <p:nvPr/>
          </p:nvSpPr>
          <p:spPr bwMode="auto">
            <a:xfrm>
              <a:off x="3291" y="3313"/>
              <a:ext cx="27" cy="27"/>
            </a:xfrm>
            <a:custGeom>
              <a:avLst/>
              <a:gdLst>
                <a:gd name="T0" fmla="*/ 0 w 156"/>
                <a:gd name="T1" fmla="*/ 0 h 160"/>
                <a:gd name="T2" fmla="*/ 0 w 156"/>
                <a:gd name="T3" fmla="*/ 0 h 160"/>
                <a:gd name="T4" fmla="*/ 0 w 156"/>
                <a:gd name="T5" fmla="*/ 1 h 160"/>
                <a:gd name="T6" fmla="*/ 1 w 156"/>
                <a:gd name="T7" fmla="*/ 1 h 160"/>
                <a:gd name="T8" fmla="*/ 1 w 156"/>
                <a:gd name="T9" fmla="*/ 1 h 160"/>
                <a:gd name="T10" fmla="*/ 1 w 156"/>
                <a:gd name="T11" fmla="*/ 0 h 160"/>
                <a:gd name="T12" fmla="*/ 0 w 156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"/>
                <a:gd name="T22" fmla="*/ 0 h 160"/>
                <a:gd name="T23" fmla="*/ 156 w 156"/>
                <a:gd name="T24" fmla="*/ 160 h 1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" h="160">
                  <a:moveTo>
                    <a:pt x="27" y="0"/>
                  </a:moveTo>
                  <a:lnTo>
                    <a:pt x="13" y="67"/>
                  </a:lnTo>
                  <a:lnTo>
                    <a:pt x="0" y="135"/>
                  </a:lnTo>
                  <a:lnTo>
                    <a:pt x="130" y="160"/>
                  </a:lnTo>
                  <a:lnTo>
                    <a:pt x="143" y="93"/>
                  </a:lnTo>
                  <a:lnTo>
                    <a:pt x="156" y="2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2" name="Freeform 1230"/>
            <p:cNvSpPr>
              <a:spLocks/>
            </p:cNvSpPr>
            <p:nvPr/>
          </p:nvSpPr>
          <p:spPr bwMode="auto">
            <a:xfrm>
              <a:off x="3291" y="3313"/>
              <a:ext cx="27" cy="27"/>
            </a:xfrm>
            <a:custGeom>
              <a:avLst/>
              <a:gdLst>
                <a:gd name="T0" fmla="*/ 0 w 156"/>
                <a:gd name="T1" fmla="*/ 0 h 160"/>
                <a:gd name="T2" fmla="*/ 0 w 156"/>
                <a:gd name="T3" fmla="*/ 0 h 160"/>
                <a:gd name="T4" fmla="*/ 0 w 156"/>
                <a:gd name="T5" fmla="*/ 1 h 160"/>
                <a:gd name="T6" fmla="*/ 1 w 156"/>
                <a:gd name="T7" fmla="*/ 1 h 160"/>
                <a:gd name="T8" fmla="*/ 1 w 156"/>
                <a:gd name="T9" fmla="*/ 1 h 160"/>
                <a:gd name="T10" fmla="*/ 1 w 156"/>
                <a:gd name="T11" fmla="*/ 0 h 160"/>
                <a:gd name="T12" fmla="*/ 0 w 156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"/>
                <a:gd name="T22" fmla="*/ 0 h 160"/>
                <a:gd name="T23" fmla="*/ 156 w 156"/>
                <a:gd name="T24" fmla="*/ 160 h 1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" h="160">
                  <a:moveTo>
                    <a:pt x="27" y="0"/>
                  </a:moveTo>
                  <a:lnTo>
                    <a:pt x="13" y="67"/>
                  </a:lnTo>
                  <a:lnTo>
                    <a:pt x="0" y="135"/>
                  </a:lnTo>
                  <a:lnTo>
                    <a:pt x="130" y="160"/>
                  </a:lnTo>
                  <a:lnTo>
                    <a:pt x="143" y="93"/>
                  </a:lnTo>
                  <a:lnTo>
                    <a:pt x="156" y="25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3" name="Freeform 1231"/>
            <p:cNvSpPr>
              <a:spLocks/>
            </p:cNvSpPr>
            <p:nvPr/>
          </p:nvSpPr>
          <p:spPr bwMode="auto">
            <a:xfrm>
              <a:off x="3313" y="3329"/>
              <a:ext cx="2" cy="11"/>
            </a:xfrm>
            <a:custGeom>
              <a:avLst/>
              <a:gdLst>
                <a:gd name="T0" fmla="*/ 0 w 13"/>
                <a:gd name="T1" fmla="*/ 0 h 68"/>
                <a:gd name="T2" fmla="*/ 0 w 13"/>
                <a:gd name="T3" fmla="*/ 0 h 68"/>
                <a:gd name="T4" fmla="*/ 0 w 13"/>
                <a:gd name="T5" fmla="*/ 0 h 68"/>
                <a:gd name="T6" fmla="*/ 0 w 13"/>
                <a:gd name="T7" fmla="*/ 0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68"/>
                <a:gd name="T14" fmla="*/ 13 w 13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68">
                  <a:moveTo>
                    <a:pt x="13" y="0"/>
                  </a:moveTo>
                  <a:lnTo>
                    <a:pt x="0" y="67"/>
                  </a:lnTo>
                  <a:lnTo>
                    <a:pt x="5" y="6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4" name="Line 1232"/>
            <p:cNvSpPr>
              <a:spLocks noChangeShapeType="1"/>
            </p:cNvSpPr>
            <p:nvPr/>
          </p:nvSpPr>
          <p:spPr bwMode="auto">
            <a:xfrm>
              <a:off x="3313" y="334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5" name="Freeform 1233"/>
            <p:cNvSpPr>
              <a:spLocks/>
            </p:cNvSpPr>
            <p:nvPr/>
          </p:nvSpPr>
          <p:spPr bwMode="auto">
            <a:xfrm>
              <a:off x="3314" y="3318"/>
              <a:ext cx="25" cy="25"/>
            </a:xfrm>
            <a:custGeom>
              <a:avLst/>
              <a:gdLst>
                <a:gd name="T0" fmla="*/ 0 w 147"/>
                <a:gd name="T1" fmla="*/ 0 h 153"/>
                <a:gd name="T2" fmla="*/ 0 w 147"/>
                <a:gd name="T3" fmla="*/ 0 h 153"/>
                <a:gd name="T4" fmla="*/ 0 w 147"/>
                <a:gd name="T5" fmla="*/ 1 h 153"/>
                <a:gd name="T6" fmla="*/ 1 w 147"/>
                <a:gd name="T7" fmla="*/ 1 h 153"/>
                <a:gd name="T8" fmla="*/ 1 w 147"/>
                <a:gd name="T9" fmla="*/ 0 h 153"/>
                <a:gd name="T10" fmla="*/ 1 w 147"/>
                <a:gd name="T11" fmla="*/ 0 h 153"/>
                <a:gd name="T12" fmla="*/ 0 w 147"/>
                <a:gd name="T13" fmla="*/ 0 h 1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153"/>
                <a:gd name="T23" fmla="*/ 147 w 147"/>
                <a:gd name="T24" fmla="*/ 153 h 1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153">
                  <a:moveTo>
                    <a:pt x="16" y="0"/>
                  </a:moveTo>
                  <a:lnTo>
                    <a:pt x="8" y="69"/>
                  </a:lnTo>
                  <a:lnTo>
                    <a:pt x="0" y="137"/>
                  </a:lnTo>
                  <a:lnTo>
                    <a:pt x="131" y="153"/>
                  </a:lnTo>
                  <a:lnTo>
                    <a:pt x="139" y="84"/>
                  </a:lnTo>
                  <a:lnTo>
                    <a:pt x="147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6" name="Freeform 1234"/>
            <p:cNvSpPr>
              <a:spLocks/>
            </p:cNvSpPr>
            <p:nvPr/>
          </p:nvSpPr>
          <p:spPr bwMode="auto">
            <a:xfrm>
              <a:off x="3314" y="3318"/>
              <a:ext cx="25" cy="25"/>
            </a:xfrm>
            <a:custGeom>
              <a:avLst/>
              <a:gdLst>
                <a:gd name="T0" fmla="*/ 0 w 147"/>
                <a:gd name="T1" fmla="*/ 0 h 153"/>
                <a:gd name="T2" fmla="*/ 0 w 147"/>
                <a:gd name="T3" fmla="*/ 0 h 153"/>
                <a:gd name="T4" fmla="*/ 0 w 147"/>
                <a:gd name="T5" fmla="*/ 1 h 153"/>
                <a:gd name="T6" fmla="*/ 1 w 147"/>
                <a:gd name="T7" fmla="*/ 1 h 153"/>
                <a:gd name="T8" fmla="*/ 1 w 147"/>
                <a:gd name="T9" fmla="*/ 0 h 153"/>
                <a:gd name="T10" fmla="*/ 1 w 147"/>
                <a:gd name="T11" fmla="*/ 0 h 153"/>
                <a:gd name="T12" fmla="*/ 0 w 147"/>
                <a:gd name="T13" fmla="*/ 0 h 1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153"/>
                <a:gd name="T23" fmla="*/ 147 w 147"/>
                <a:gd name="T24" fmla="*/ 153 h 1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153">
                  <a:moveTo>
                    <a:pt x="16" y="0"/>
                  </a:moveTo>
                  <a:lnTo>
                    <a:pt x="8" y="69"/>
                  </a:lnTo>
                  <a:lnTo>
                    <a:pt x="0" y="137"/>
                  </a:lnTo>
                  <a:lnTo>
                    <a:pt x="131" y="153"/>
                  </a:lnTo>
                  <a:lnTo>
                    <a:pt x="139" y="84"/>
                  </a:lnTo>
                  <a:lnTo>
                    <a:pt x="147" y="16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7" name="Freeform 1235"/>
            <p:cNvSpPr>
              <a:spLocks/>
            </p:cNvSpPr>
            <p:nvPr/>
          </p:nvSpPr>
          <p:spPr bwMode="auto">
            <a:xfrm>
              <a:off x="3336" y="3332"/>
              <a:ext cx="1" cy="11"/>
            </a:xfrm>
            <a:custGeom>
              <a:avLst/>
              <a:gdLst>
                <a:gd name="T0" fmla="*/ 0 w 8"/>
                <a:gd name="T1" fmla="*/ 0 h 69"/>
                <a:gd name="T2" fmla="*/ 0 w 8"/>
                <a:gd name="T3" fmla="*/ 0 h 69"/>
                <a:gd name="T4" fmla="*/ 0 w 8"/>
                <a:gd name="T5" fmla="*/ 0 h 69"/>
                <a:gd name="T6" fmla="*/ 0 w 8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9"/>
                <a:gd name="T14" fmla="*/ 8 w 8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9">
                  <a:moveTo>
                    <a:pt x="8" y="0"/>
                  </a:moveTo>
                  <a:lnTo>
                    <a:pt x="0" y="69"/>
                  </a:lnTo>
                  <a:lnTo>
                    <a:pt x="5" y="6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8" name="Line 1236"/>
            <p:cNvSpPr>
              <a:spLocks noChangeShapeType="1"/>
            </p:cNvSpPr>
            <p:nvPr/>
          </p:nvSpPr>
          <p:spPr bwMode="auto">
            <a:xfrm>
              <a:off x="3336" y="334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09" name="Freeform 1237"/>
            <p:cNvSpPr>
              <a:spLocks/>
            </p:cNvSpPr>
            <p:nvPr/>
          </p:nvSpPr>
          <p:spPr bwMode="auto">
            <a:xfrm>
              <a:off x="3337" y="3320"/>
              <a:ext cx="22" cy="24"/>
            </a:xfrm>
            <a:custGeom>
              <a:avLst/>
              <a:gdLst>
                <a:gd name="T0" fmla="*/ 0 w 137"/>
                <a:gd name="T1" fmla="*/ 0 h 142"/>
                <a:gd name="T2" fmla="*/ 0 w 137"/>
                <a:gd name="T3" fmla="*/ 0 h 142"/>
                <a:gd name="T4" fmla="*/ 0 w 137"/>
                <a:gd name="T5" fmla="*/ 1 h 142"/>
                <a:gd name="T6" fmla="*/ 0 w 137"/>
                <a:gd name="T7" fmla="*/ 1 h 142"/>
                <a:gd name="T8" fmla="*/ 1 w 137"/>
                <a:gd name="T9" fmla="*/ 0 h 142"/>
                <a:gd name="T10" fmla="*/ 1 w 137"/>
                <a:gd name="T11" fmla="*/ 0 h 142"/>
                <a:gd name="T12" fmla="*/ 0 w 137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42"/>
                <a:gd name="T23" fmla="*/ 137 w 137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42">
                  <a:moveTo>
                    <a:pt x="6" y="0"/>
                  </a:moveTo>
                  <a:lnTo>
                    <a:pt x="3" y="68"/>
                  </a:lnTo>
                  <a:lnTo>
                    <a:pt x="0" y="137"/>
                  </a:lnTo>
                  <a:lnTo>
                    <a:pt x="131" y="142"/>
                  </a:lnTo>
                  <a:lnTo>
                    <a:pt x="134" y="73"/>
                  </a:lnTo>
                  <a:lnTo>
                    <a:pt x="13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0" name="Freeform 1238"/>
            <p:cNvSpPr>
              <a:spLocks/>
            </p:cNvSpPr>
            <p:nvPr/>
          </p:nvSpPr>
          <p:spPr bwMode="auto">
            <a:xfrm>
              <a:off x="3337" y="3320"/>
              <a:ext cx="22" cy="24"/>
            </a:xfrm>
            <a:custGeom>
              <a:avLst/>
              <a:gdLst>
                <a:gd name="T0" fmla="*/ 0 w 137"/>
                <a:gd name="T1" fmla="*/ 0 h 142"/>
                <a:gd name="T2" fmla="*/ 0 w 137"/>
                <a:gd name="T3" fmla="*/ 0 h 142"/>
                <a:gd name="T4" fmla="*/ 0 w 137"/>
                <a:gd name="T5" fmla="*/ 1 h 142"/>
                <a:gd name="T6" fmla="*/ 0 w 137"/>
                <a:gd name="T7" fmla="*/ 1 h 142"/>
                <a:gd name="T8" fmla="*/ 1 w 137"/>
                <a:gd name="T9" fmla="*/ 0 h 142"/>
                <a:gd name="T10" fmla="*/ 1 w 137"/>
                <a:gd name="T11" fmla="*/ 0 h 142"/>
                <a:gd name="T12" fmla="*/ 0 w 137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7"/>
                <a:gd name="T22" fmla="*/ 0 h 142"/>
                <a:gd name="T23" fmla="*/ 137 w 137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7" h="142">
                  <a:moveTo>
                    <a:pt x="6" y="0"/>
                  </a:moveTo>
                  <a:lnTo>
                    <a:pt x="3" y="68"/>
                  </a:lnTo>
                  <a:lnTo>
                    <a:pt x="0" y="137"/>
                  </a:lnTo>
                  <a:lnTo>
                    <a:pt x="131" y="142"/>
                  </a:lnTo>
                  <a:lnTo>
                    <a:pt x="134" y="73"/>
                  </a:lnTo>
                  <a:lnTo>
                    <a:pt x="137" y="5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1" name="Freeform 1239"/>
            <p:cNvSpPr>
              <a:spLocks/>
            </p:cNvSpPr>
            <p:nvPr/>
          </p:nvSpPr>
          <p:spPr bwMode="auto">
            <a:xfrm>
              <a:off x="3358" y="3332"/>
              <a:ext cx="1" cy="12"/>
            </a:xfrm>
            <a:custGeom>
              <a:avLst/>
              <a:gdLst>
                <a:gd name="T0" fmla="*/ 0 w 6"/>
                <a:gd name="T1" fmla="*/ 0 h 69"/>
                <a:gd name="T2" fmla="*/ 0 w 6"/>
                <a:gd name="T3" fmla="*/ 0 h 69"/>
                <a:gd name="T4" fmla="*/ 0 w 6"/>
                <a:gd name="T5" fmla="*/ 0 h 69"/>
                <a:gd name="T6" fmla="*/ 0 w 6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9"/>
                <a:gd name="T14" fmla="*/ 6 w 6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9">
                  <a:moveTo>
                    <a:pt x="3" y="0"/>
                  </a:moveTo>
                  <a:lnTo>
                    <a:pt x="0" y="69"/>
                  </a:lnTo>
                  <a:lnTo>
                    <a:pt x="6" y="6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2" name="Line 1240"/>
            <p:cNvSpPr>
              <a:spLocks noChangeShapeType="1"/>
            </p:cNvSpPr>
            <p:nvPr/>
          </p:nvSpPr>
          <p:spPr bwMode="auto">
            <a:xfrm>
              <a:off x="3358" y="334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3" name="Freeform 1241"/>
            <p:cNvSpPr>
              <a:spLocks/>
            </p:cNvSpPr>
            <p:nvPr/>
          </p:nvSpPr>
          <p:spPr bwMode="auto">
            <a:xfrm>
              <a:off x="3358" y="3320"/>
              <a:ext cx="23" cy="24"/>
            </a:xfrm>
            <a:custGeom>
              <a:avLst/>
              <a:gdLst>
                <a:gd name="T0" fmla="*/ 0 w 138"/>
                <a:gd name="T1" fmla="*/ 0 h 142"/>
                <a:gd name="T2" fmla="*/ 0 w 138"/>
                <a:gd name="T3" fmla="*/ 0 h 142"/>
                <a:gd name="T4" fmla="*/ 0 w 138"/>
                <a:gd name="T5" fmla="*/ 1 h 142"/>
                <a:gd name="T6" fmla="*/ 1 w 138"/>
                <a:gd name="T7" fmla="*/ 1 h 142"/>
                <a:gd name="T8" fmla="*/ 1 w 138"/>
                <a:gd name="T9" fmla="*/ 0 h 142"/>
                <a:gd name="T10" fmla="*/ 1 w 138"/>
                <a:gd name="T11" fmla="*/ 0 h 142"/>
                <a:gd name="T12" fmla="*/ 0 w 138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8"/>
                <a:gd name="T22" fmla="*/ 0 h 142"/>
                <a:gd name="T23" fmla="*/ 138 w 138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8" h="142">
                  <a:moveTo>
                    <a:pt x="0" y="5"/>
                  </a:moveTo>
                  <a:lnTo>
                    <a:pt x="3" y="73"/>
                  </a:lnTo>
                  <a:lnTo>
                    <a:pt x="6" y="142"/>
                  </a:lnTo>
                  <a:lnTo>
                    <a:pt x="138" y="137"/>
                  </a:lnTo>
                  <a:lnTo>
                    <a:pt x="135" y="68"/>
                  </a:lnTo>
                  <a:lnTo>
                    <a:pt x="13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4" name="Freeform 1242"/>
            <p:cNvSpPr>
              <a:spLocks/>
            </p:cNvSpPr>
            <p:nvPr/>
          </p:nvSpPr>
          <p:spPr bwMode="auto">
            <a:xfrm>
              <a:off x="3358" y="3320"/>
              <a:ext cx="23" cy="24"/>
            </a:xfrm>
            <a:custGeom>
              <a:avLst/>
              <a:gdLst>
                <a:gd name="T0" fmla="*/ 0 w 138"/>
                <a:gd name="T1" fmla="*/ 0 h 142"/>
                <a:gd name="T2" fmla="*/ 0 w 138"/>
                <a:gd name="T3" fmla="*/ 0 h 142"/>
                <a:gd name="T4" fmla="*/ 0 w 138"/>
                <a:gd name="T5" fmla="*/ 1 h 142"/>
                <a:gd name="T6" fmla="*/ 1 w 138"/>
                <a:gd name="T7" fmla="*/ 1 h 142"/>
                <a:gd name="T8" fmla="*/ 1 w 138"/>
                <a:gd name="T9" fmla="*/ 0 h 142"/>
                <a:gd name="T10" fmla="*/ 1 w 138"/>
                <a:gd name="T11" fmla="*/ 0 h 142"/>
                <a:gd name="T12" fmla="*/ 0 w 138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8"/>
                <a:gd name="T22" fmla="*/ 0 h 142"/>
                <a:gd name="T23" fmla="*/ 138 w 138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8" h="142">
                  <a:moveTo>
                    <a:pt x="0" y="5"/>
                  </a:moveTo>
                  <a:lnTo>
                    <a:pt x="3" y="73"/>
                  </a:lnTo>
                  <a:lnTo>
                    <a:pt x="6" y="142"/>
                  </a:lnTo>
                  <a:lnTo>
                    <a:pt x="138" y="137"/>
                  </a:lnTo>
                  <a:lnTo>
                    <a:pt x="135" y="68"/>
                  </a:lnTo>
                  <a:lnTo>
                    <a:pt x="132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5" name="Freeform 1243"/>
            <p:cNvSpPr>
              <a:spLocks/>
            </p:cNvSpPr>
            <p:nvPr/>
          </p:nvSpPr>
          <p:spPr bwMode="auto">
            <a:xfrm>
              <a:off x="3381" y="3332"/>
              <a:ext cx="1" cy="11"/>
            </a:xfrm>
            <a:custGeom>
              <a:avLst/>
              <a:gdLst>
                <a:gd name="T0" fmla="*/ 0 w 8"/>
                <a:gd name="T1" fmla="*/ 0 h 69"/>
                <a:gd name="T2" fmla="*/ 0 w 8"/>
                <a:gd name="T3" fmla="*/ 0 h 69"/>
                <a:gd name="T4" fmla="*/ 0 w 8"/>
                <a:gd name="T5" fmla="*/ 0 h 69"/>
                <a:gd name="T6" fmla="*/ 0 w 8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9"/>
                <a:gd name="T14" fmla="*/ 8 w 8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9">
                  <a:moveTo>
                    <a:pt x="0" y="0"/>
                  </a:moveTo>
                  <a:lnTo>
                    <a:pt x="3" y="69"/>
                  </a:lnTo>
                  <a:lnTo>
                    <a:pt x="8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6" name="Line 1244"/>
            <p:cNvSpPr>
              <a:spLocks noChangeShapeType="1"/>
            </p:cNvSpPr>
            <p:nvPr/>
          </p:nvSpPr>
          <p:spPr bwMode="auto">
            <a:xfrm>
              <a:off x="3381" y="334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7" name="Freeform 1245"/>
            <p:cNvSpPr>
              <a:spLocks/>
            </p:cNvSpPr>
            <p:nvPr/>
          </p:nvSpPr>
          <p:spPr bwMode="auto">
            <a:xfrm>
              <a:off x="3380" y="3318"/>
              <a:ext cx="24" cy="25"/>
            </a:xfrm>
            <a:custGeom>
              <a:avLst/>
              <a:gdLst>
                <a:gd name="T0" fmla="*/ 0 w 147"/>
                <a:gd name="T1" fmla="*/ 0 h 153"/>
                <a:gd name="T2" fmla="*/ 0 w 147"/>
                <a:gd name="T3" fmla="*/ 0 h 153"/>
                <a:gd name="T4" fmla="*/ 0 w 147"/>
                <a:gd name="T5" fmla="*/ 1 h 153"/>
                <a:gd name="T6" fmla="*/ 1 w 147"/>
                <a:gd name="T7" fmla="*/ 1 h 153"/>
                <a:gd name="T8" fmla="*/ 1 w 147"/>
                <a:gd name="T9" fmla="*/ 0 h 153"/>
                <a:gd name="T10" fmla="*/ 0 w 147"/>
                <a:gd name="T11" fmla="*/ 0 h 153"/>
                <a:gd name="T12" fmla="*/ 0 w 147"/>
                <a:gd name="T13" fmla="*/ 0 h 1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153"/>
                <a:gd name="T23" fmla="*/ 147 w 147"/>
                <a:gd name="T24" fmla="*/ 153 h 1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153">
                  <a:moveTo>
                    <a:pt x="0" y="16"/>
                  </a:moveTo>
                  <a:lnTo>
                    <a:pt x="8" y="84"/>
                  </a:lnTo>
                  <a:lnTo>
                    <a:pt x="16" y="153"/>
                  </a:lnTo>
                  <a:lnTo>
                    <a:pt x="147" y="137"/>
                  </a:lnTo>
                  <a:lnTo>
                    <a:pt x="139" y="69"/>
                  </a:lnTo>
                  <a:lnTo>
                    <a:pt x="13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8" name="Freeform 1246"/>
            <p:cNvSpPr>
              <a:spLocks/>
            </p:cNvSpPr>
            <p:nvPr/>
          </p:nvSpPr>
          <p:spPr bwMode="auto">
            <a:xfrm>
              <a:off x="3380" y="3318"/>
              <a:ext cx="24" cy="25"/>
            </a:xfrm>
            <a:custGeom>
              <a:avLst/>
              <a:gdLst>
                <a:gd name="T0" fmla="*/ 0 w 147"/>
                <a:gd name="T1" fmla="*/ 0 h 153"/>
                <a:gd name="T2" fmla="*/ 0 w 147"/>
                <a:gd name="T3" fmla="*/ 0 h 153"/>
                <a:gd name="T4" fmla="*/ 0 w 147"/>
                <a:gd name="T5" fmla="*/ 1 h 153"/>
                <a:gd name="T6" fmla="*/ 1 w 147"/>
                <a:gd name="T7" fmla="*/ 1 h 153"/>
                <a:gd name="T8" fmla="*/ 1 w 147"/>
                <a:gd name="T9" fmla="*/ 0 h 153"/>
                <a:gd name="T10" fmla="*/ 0 w 147"/>
                <a:gd name="T11" fmla="*/ 0 h 153"/>
                <a:gd name="T12" fmla="*/ 0 w 147"/>
                <a:gd name="T13" fmla="*/ 0 h 1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153"/>
                <a:gd name="T23" fmla="*/ 147 w 147"/>
                <a:gd name="T24" fmla="*/ 153 h 1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153">
                  <a:moveTo>
                    <a:pt x="0" y="16"/>
                  </a:moveTo>
                  <a:lnTo>
                    <a:pt x="8" y="84"/>
                  </a:lnTo>
                  <a:lnTo>
                    <a:pt x="16" y="153"/>
                  </a:lnTo>
                  <a:lnTo>
                    <a:pt x="147" y="137"/>
                  </a:lnTo>
                  <a:lnTo>
                    <a:pt x="139" y="69"/>
                  </a:lnTo>
                  <a:lnTo>
                    <a:pt x="131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19" name="Freeform 1247"/>
            <p:cNvSpPr>
              <a:spLocks/>
            </p:cNvSpPr>
            <p:nvPr/>
          </p:nvSpPr>
          <p:spPr bwMode="auto">
            <a:xfrm>
              <a:off x="3403" y="3329"/>
              <a:ext cx="2" cy="11"/>
            </a:xfrm>
            <a:custGeom>
              <a:avLst/>
              <a:gdLst>
                <a:gd name="T0" fmla="*/ 0 w 13"/>
                <a:gd name="T1" fmla="*/ 0 h 68"/>
                <a:gd name="T2" fmla="*/ 0 w 13"/>
                <a:gd name="T3" fmla="*/ 0 h 68"/>
                <a:gd name="T4" fmla="*/ 0 w 13"/>
                <a:gd name="T5" fmla="*/ 0 h 68"/>
                <a:gd name="T6" fmla="*/ 0 w 13"/>
                <a:gd name="T7" fmla="*/ 0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68"/>
                <a:gd name="T14" fmla="*/ 13 w 13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68">
                  <a:moveTo>
                    <a:pt x="0" y="0"/>
                  </a:moveTo>
                  <a:lnTo>
                    <a:pt x="8" y="68"/>
                  </a:lnTo>
                  <a:lnTo>
                    <a:pt x="13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0" name="Line 1248"/>
            <p:cNvSpPr>
              <a:spLocks noChangeShapeType="1"/>
            </p:cNvSpPr>
            <p:nvPr/>
          </p:nvSpPr>
          <p:spPr bwMode="auto">
            <a:xfrm flipV="1">
              <a:off x="3404" y="334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1" name="Freeform 1249"/>
            <p:cNvSpPr>
              <a:spLocks/>
            </p:cNvSpPr>
            <p:nvPr/>
          </p:nvSpPr>
          <p:spPr bwMode="auto">
            <a:xfrm>
              <a:off x="3401" y="3313"/>
              <a:ext cx="26" cy="27"/>
            </a:xfrm>
            <a:custGeom>
              <a:avLst/>
              <a:gdLst>
                <a:gd name="T0" fmla="*/ 0 w 157"/>
                <a:gd name="T1" fmla="*/ 0 h 160"/>
                <a:gd name="T2" fmla="*/ 0 w 157"/>
                <a:gd name="T3" fmla="*/ 1 h 160"/>
                <a:gd name="T4" fmla="*/ 0 w 157"/>
                <a:gd name="T5" fmla="*/ 1 h 160"/>
                <a:gd name="T6" fmla="*/ 1 w 157"/>
                <a:gd name="T7" fmla="*/ 1 h 160"/>
                <a:gd name="T8" fmla="*/ 1 w 157"/>
                <a:gd name="T9" fmla="*/ 0 h 160"/>
                <a:gd name="T10" fmla="*/ 1 w 157"/>
                <a:gd name="T11" fmla="*/ 0 h 160"/>
                <a:gd name="T12" fmla="*/ 0 w 157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7"/>
                <a:gd name="T22" fmla="*/ 0 h 160"/>
                <a:gd name="T23" fmla="*/ 157 w 157"/>
                <a:gd name="T24" fmla="*/ 160 h 1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7" h="160">
                  <a:moveTo>
                    <a:pt x="0" y="25"/>
                  </a:moveTo>
                  <a:lnTo>
                    <a:pt x="14" y="93"/>
                  </a:lnTo>
                  <a:lnTo>
                    <a:pt x="27" y="160"/>
                  </a:lnTo>
                  <a:lnTo>
                    <a:pt x="157" y="135"/>
                  </a:lnTo>
                  <a:lnTo>
                    <a:pt x="144" y="67"/>
                  </a:lnTo>
                  <a:lnTo>
                    <a:pt x="13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2" name="Freeform 1250"/>
            <p:cNvSpPr>
              <a:spLocks/>
            </p:cNvSpPr>
            <p:nvPr/>
          </p:nvSpPr>
          <p:spPr bwMode="auto">
            <a:xfrm>
              <a:off x="3401" y="3313"/>
              <a:ext cx="26" cy="27"/>
            </a:xfrm>
            <a:custGeom>
              <a:avLst/>
              <a:gdLst>
                <a:gd name="T0" fmla="*/ 0 w 157"/>
                <a:gd name="T1" fmla="*/ 0 h 160"/>
                <a:gd name="T2" fmla="*/ 0 w 157"/>
                <a:gd name="T3" fmla="*/ 1 h 160"/>
                <a:gd name="T4" fmla="*/ 0 w 157"/>
                <a:gd name="T5" fmla="*/ 1 h 160"/>
                <a:gd name="T6" fmla="*/ 1 w 157"/>
                <a:gd name="T7" fmla="*/ 1 h 160"/>
                <a:gd name="T8" fmla="*/ 1 w 157"/>
                <a:gd name="T9" fmla="*/ 0 h 160"/>
                <a:gd name="T10" fmla="*/ 1 w 157"/>
                <a:gd name="T11" fmla="*/ 0 h 160"/>
                <a:gd name="T12" fmla="*/ 0 w 157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7"/>
                <a:gd name="T22" fmla="*/ 0 h 160"/>
                <a:gd name="T23" fmla="*/ 157 w 157"/>
                <a:gd name="T24" fmla="*/ 160 h 1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7" h="160">
                  <a:moveTo>
                    <a:pt x="0" y="25"/>
                  </a:moveTo>
                  <a:lnTo>
                    <a:pt x="14" y="93"/>
                  </a:lnTo>
                  <a:lnTo>
                    <a:pt x="27" y="160"/>
                  </a:lnTo>
                  <a:lnTo>
                    <a:pt x="157" y="135"/>
                  </a:lnTo>
                  <a:lnTo>
                    <a:pt x="144" y="67"/>
                  </a:lnTo>
                  <a:lnTo>
                    <a:pt x="130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3" name="Freeform 1251"/>
            <p:cNvSpPr>
              <a:spLocks/>
            </p:cNvSpPr>
            <p:nvPr/>
          </p:nvSpPr>
          <p:spPr bwMode="auto">
            <a:xfrm>
              <a:off x="3424" y="3325"/>
              <a:ext cx="4" cy="11"/>
            </a:xfrm>
            <a:custGeom>
              <a:avLst/>
              <a:gdLst>
                <a:gd name="T0" fmla="*/ 0 w 18"/>
                <a:gd name="T1" fmla="*/ 0 h 68"/>
                <a:gd name="T2" fmla="*/ 0 w 18"/>
                <a:gd name="T3" fmla="*/ 0 h 68"/>
                <a:gd name="T4" fmla="*/ 0 w 18"/>
                <a:gd name="T5" fmla="*/ 0 h 68"/>
                <a:gd name="T6" fmla="*/ 0 w 18"/>
                <a:gd name="T7" fmla="*/ 0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68"/>
                <a:gd name="T14" fmla="*/ 18 w 18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68">
                  <a:moveTo>
                    <a:pt x="0" y="0"/>
                  </a:moveTo>
                  <a:lnTo>
                    <a:pt x="13" y="68"/>
                  </a:lnTo>
                  <a:lnTo>
                    <a:pt x="18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4" name="Line 1252"/>
            <p:cNvSpPr>
              <a:spLocks noChangeShapeType="1"/>
            </p:cNvSpPr>
            <p:nvPr/>
          </p:nvSpPr>
          <p:spPr bwMode="auto">
            <a:xfrm flipV="1">
              <a:off x="3427" y="3336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5" name="Freeform 1253"/>
            <p:cNvSpPr>
              <a:spLocks/>
            </p:cNvSpPr>
            <p:nvPr/>
          </p:nvSpPr>
          <p:spPr bwMode="auto">
            <a:xfrm>
              <a:off x="3421" y="3308"/>
              <a:ext cx="28" cy="28"/>
            </a:xfrm>
            <a:custGeom>
              <a:avLst/>
              <a:gdLst>
                <a:gd name="T0" fmla="*/ 0 w 164"/>
                <a:gd name="T1" fmla="*/ 0 h 167"/>
                <a:gd name="T2" fmla="*/ 0 w 164"/>
                <a:gd name="T3" fmla="*/ 1 h 167"/>
                <a:gd name="T4" fmla="*/ 0 w 164"/>
                <a:gd name="T5" fmla="*/ 1 h 167"/>
                <a:gd name="T6" fmla="*/ 1 w 164"/>
                <a:gd name="T7" fmla="*/ 1 h 167"/>
                <a:gd name="T8" fmla="*/ 1 w 164"/>
                <a:gd name="T9" fmla="*/ 0 h 167"/>
                <a:gd name="T10" fmla="*/ 1 w 164"/>
                <a:gd name="T11" fmla="*/ 0 h 167"/>
                <a:gd name="T12" fmla="*/ 0 w 164"/>
                <a:gd name="T13" fmla="*/ 0 h 1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4"/>
                <a:gd name="T22" fmla="*/ 0 h 167"/>
                <a:gd name="T23" fmla="*/ 164 w 164"/>
                <a:gd name="T24" fmla="*/ 167 h 1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4" h="167">
                  <a:moveTo>
                    <a:pt x="0" y="36"/>
                  </a:moveTo>
                  <a:lnTo>
                    <a:pt x="19" y="101"/>
                  </a:lnTo>
                  <a:lnTo>
                    <a:pt x="37" y="167"/>
                  </a:lnTo>
                  <a:lnTo>
                    <a:pt x="164" y="131"/>
                  </a:lnTo>
                  <a:lnTo>
                    <a:pt x="145" y="65"/>
                  </a:lnTo>
                  <a:lnTo>
                    <a:pt x="12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6" name="Freeform 1254"/>
            <p:cNvSpPr>
              <a:spLocks/>
            </p:cNvSpPr>
            <p:nvPr/>
          </p:nvSpPr>
          <p:spPr bwMode="auto">
            <a:xfrm>
              <a:off x="3421" y="3308"/>
              <a:ext cx="28" cy="28"/>
            </a:xfrm>
            <a:custGeom>
              <a:avLst/>
              <a:gdLst>
                <a:gd name="T0" fmla="*/ 0 w 164"/>
                <a:gd name="T1" fmla="*/ 0 h 167"/>
                <a:gd name="T2" fmla="*/ 0 w 164"/>
                <a:gd name="T3" fmla="*/ 1 h 167"/>
                <a:gd name="T4" fmla="*/ 0 w 164"/>
                <a:gd name="T5" fmla="*/ 1 h 167"/>
                <a:gd name="T6" fmla="*/ 1 w 164"/>
                <a:gd name="T7" fmla="*/ 1 h 167"/>
                <a:gd name="T8" fmla="*/ 1 w 164"/>
                <a:gd name="T9" fmla="*/ 0 h 167"/>
                <a:gd name="T10" fmla="*/ 1 w 164"/>
                <a:gd name="T11" fmla="*/ 0 h 167"/>
                <a:gd name="T12" fmla="*/ 0 w 164"/>
                <a:gd name="T13" fmla="*/ 0 h 1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4"/>
                <a:gd name="T22" fmla="*/ 0 h 167"/>
                <a:gd name="T23" fmla="*/ 164 w 164"/>
                <a:gd name="T24" fmla="*/ 167 h 1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4" h="167">
                  <a:moveTo>
                    <a:pt x="0" y="36"/>
                  </a:moveTo>
                  <a:lnTo>
                    <a:pt x="19" y="101"/>
                  </a:lnTo>
                  <a:lnTo>
                    <a:pt x="37" y="167"/>
                  </a:lnTo>
                  <a:lnTo>
                    <a:pt x="164" y="131"/>
                  </a:lnTo>
                  <a:lnTo>
                    <a:pt x="145" y="65"/>
                  </a:lnTo>
                  <a:lnTo>
                    <a:pt x="127" y="0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7" name="Freeform 1255"/>
            <p:cNvSpPr>
              <a:spLocks/>
            </p:cNvSpPr>
            <p:nvPr/>
          </p:nvSpPr>
          <p:spPr bwMode="auto">
            <a:xfrm>
              <a:off x="3446" y="3319"/>
              <a:ext cx="3" cy="11"/>
            </a:xfrm>
            <a:custGeom>
              <a:avLst/>
              <a:gdLst>
                <a:gd name="T0" fmla="*/ 0 w 24"/>
                <a:gd name="T1" fmla="*/ 0 h 66"/>
                <a:gd name="T2" fmla="*/ 0 w 24"/>
                <a:gd name="T3" fmla="*/ 0 h 66"/>
                <a:gd name="T4" fmla="*/ 0 w 24"/>
                <a:gd name="T5" fmla="*/ 0 h 66"/>
                <a:gd name="T6" fmla="*/ 0 w 24"/>
                <a:gd name="T7" fmla="*/ 0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66"/>
                <a:gd name="T14" fmla="*/ 24 w 24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66">
                  <a:moveTo>
                    <a:pt x="0" y="0"/>
                  </a:moveTo>
                  <a:lnTo>
                    <a:pt x="19" y="66"/>
                  </a:lnTo>
                  <a:lnTo>
                    <a:pt x="24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8" name="Line 1256"/>
            <p:cNvSpPr>
              <a:spLocks noChangeShapeType="1"/>
            </p:cNvSpPr>
            <p:nvPr/>
          </p:nvSpPr>
          <p:spPr bwMode="auto">
            <a:xfrm flipV="1">
              <a:off x="3449" y="3329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29" name="Freeform 1257"/>
            <p:cNvSpPr>
              <a:spLocks/>
            </p:cNvSpPr>
            <p:nvPr/>
          </p:nvSpPr>
          <p:spPr bwMode="auto">
            <a:xfrm>
              <a:off x="3442" y="3300"/>
              <a:ext cx="28" cy="29"/>
            </a:xfrm>
            <a:custGeom>
              <a:avLst/>
              <a:gdLst>
                <a:gd name="T0" fmla="*/ 0 w 171"/>
                <a:gd name="T1" fmla="*/ 0 h 175"/>
                <a:gd name="T2" fmla="*/ 0 w 171"/>
                <a:gd name="T3" fmla="*/ 0 h 175"/>
                <a:gd name="T4" fmla="*/ 0 w 171"/>
                <a:gd name="T5" fmla="*/ 1 h 175"/>
                <a:gd name="T6" fmla="*/ 1 w 171"/>
                <a:gd name="T7" fmla="*/ 0 h 175"/>
                <a:gd name="T8" fmla="*/ 1 w 171"/>
                <a:gd name="T9" fmla="*/ 0 h 175"/>
                <a:gd name="T10" fmla="*/ 0 w 171"/>
                <a:gd name="T11" fmla="*/ 0 h 175"/>
                <a:gd name="T12" fmla="*/ 0 w 171"/>
                <a:gd name="T13" fmla="*/ 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"/>
                <a:gd name="T22" fmla="*/ 0 h 175"/>
                <a:gd name="T23" fmla="*/ 171 w 171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" h="175">
                  <a:moveTo>
                    <a:pt x="0" y="46"/>
                  </a:moveTo>
                  <a:lnTo>
                    <a:pt x="23" y="110"/>
                  </a:lnTo>
                  <a:lnTo>
                    <a:pt x="47" y="175"/>
                  </a:lnTo>
                  <a:lnTo>
                    <a:pt x="171" y="129"/>
                  </a:lnTo>
                  <a:lnTo>
                    <a:pt x="147" y="64"/>
                  </a:lnTo>
                  <a:lnTo>
                    <a:pt x="124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0" name="Freeform 1258"/>
            <p:cNvSpPr>
              <a:spLocks/>
            </p:cNvSpPr>
            <p:nvPr/>
          </p:nvSpPr>
          <p:spPr bwMode="auto">
            <a:xfrm>
              <a:off x="3442" y="3300"/>
              <a:ext cx="28" cy="29"/>
            </a:xfrm>
            <a:custGeom>
              <a:avLst/>
              <a:gdLst>
                <a:gd name="T0" fmla="*/ 0 w 171"/>
                <a:gd name="T1" fmla="*/ 0 h 175"/>
                <a:gd name="T2" fmla="*/ 0 w 171"/>
                <a:gd name="T3" fmla="*/ 0 h 175"/>
                <a:gd name="T4" fmla="*/ 0 w 171"/>
                <a:gd name="T5" fmla="*/ 1 h 175"/>
                <a:gd name="T6" fmla="*/ 1 w 171"/>
                <a:gd name="T7" fmla="*/ 0 h 175"/>
                <a:gd name="T8" fmla="*/ 1 w 171"/>
                <a:gd name="T9" fmla="*/ 0 h 175"/>
                <a:gd name="T10" fmla="*/ 0 w 171"/>
                <a:gd name="T11" fmla="*/ 0 h 175"/>
                <a:gd name="T12" fmla="*/ 0 w 171"/>
                <a:gd name="T13" fmla="*/ 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1"/>
                <a:gd name="T22" fmla="*/ 0 h 175"/>
                <a:gd name="T23" fmla="*/ 171 w 171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1" h="175">
                  <a:moveTo>
                    <a:pt x="0" y="46"/>
                  </a:moveTo>
                  <a:lnTo>
                    <a:pt x="23" y="110"/>
                  </a:lnTo>
                  <a:lnTo>
                    <a:pt x="47" y="175"/>
                  </a:lnTo>
                  <a:lnTo>
                    <a:pt x="171" y="129"/>
                  </a:lnTo>
                  <a:lnTo>
                    <a:pt x="147" y="64"/>
                  </a:lnTo>
                  <a:lnTo>
                    <a:pt x="124" y="0"/>
                  </a:lnTo>
                  <a:lnTo>
                    <a:pt x="0" y="4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1" name="Freeform 1259"/>
            <p:cNvSpPr>
              <a:spLocks/>
            </p:cNvSpPr>
            <p:nvPr/>
          </p:nvSpPr>
          <p:spPr bwMode="auto">
            <a:xfrm>
              <a:off x="3466" y="3311"/>
              <a:ext cx="5" cy="11"/>
            </a:xfrm>
            <a:custGeom>
              <a:avLst/>
              <a:gdLst>
                <a:gd name="T0" fmla="*/ 0 w 29"/>
                <a:gd name="T1" fmla="*/ 0 h 65"/>
                <a:gd name="T2" fmla="*/ 0 w 29"/>
                <a:gd name="T3" fmla="*/ 0 h 65"/>
                <a:gd name="T4" fmla="*/ 0 w 29"/>
                <a:gd name="T5" fmla="*/ 0 h 65"/>
                <a:gd name="T6" fmla="*/ 0 w 29"/>
                <a:gd name="T7" fmla="*/ 0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65"/>
                <a:gd name="T14" fmla="*/ 29 w 29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65">
                  <a:moveTo>
                    <a:pt x="0" y="0"/>
                  </a:moveTo>
                  <a:lnTo>
                    <a:pt x="24" y="65"/>
                  </a:lnTo>
                  <a:lnTo>
                    <a:pt x="29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2" name="Line 1260"/>
            <p:cNvSpPr>
              <a:spLocks noChangeShapeType="1"/>
            </p:cNvSpPr>
            <p:nvPr/>
          </p:nvSpPr>
          <p:spPr bwMode="auto">
            <a:xfrm flipV="1">
              <a:off x="3470" y="332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3" name="Freeform 1261"/>
            <p:cNvSpPr>
              <a:spLocks/>
            </p:cNvSpPr>
            <p:nvPr/>
          </p:nvSpPr>
          <p:spPr bwMode="auto">
            <a:xfrm>
              <a:off x="3461" y="3291"/>
              <a:ext cx="30" cy="30"/>
            </a:xfrm>
            <a:custGeom>
              <a:avLst/>
              <a:gdLst>
                <a:gd name="T0" fmla="*/ 0 w 176"/>
                <a:gd name="T1" fmla="*/ 0 h 180"/>
                <a:gd name="T2" fmla="*/ 0 w 176"/>
                <a:gd name="T3" fmla="*/ 0 h 180"/>
                <a:gd name="T4" fmla="*/ 0 w 176"/>
                <a:gd name="T5" fmla="*/ 1 h 180"/>
                <a:gd name="T6" fmla="*/ 1 w 176"/>
                <a:gd name="T7" fmla="*/ 1 h 180"/>
                <a:gd name="T8" fmla="*/ 1 w 176"/>
                <a:gd name="T9" fmla="*/ 0 h 180"/>
                <a:gd name="T10" fmla="*/ 1 w 176"/>
                <a:gd name="T11" fmla="*/ 0 h 180"/>
                <a:gd name="T12" fmla="*/ 0 w 176"/>
                <a:gd name="T13" fmla="*/ 0 h 1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6"/>
                <a:gd name="T22" fmla="*/ 0 h 180"/>
                <a:gd name="T23" fmla="*/ 176 w 176"/>
                <a:gd name="T24" fmla="*/ 180 h 1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6" h="180">
                  <a:moveTo>
                    <a:pt x="0" y="55"/>
                  </a:moveTo>
                  <a:lnTo>
                    <a:pt x="28" y="117"/>
                  </a:lnTo>
                  <a:lnTo>
                    <a:pt x="57" y="180"/>
                  </a:lnTo>
                  <a:lnTo>
                    <a:pt x="176" y="125"/>
                  </a:lnTo>
                  <a:lnTo>
                    <a:pt x="148" y="62"/>
                  </a:lnTo>
                  <a:lnTo>
                    <a:pt x="119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4" name="Freeform 1262"/>
            <p:cNvSpPr>
              <a:spLocks/>
            </p:cNvSpPr>
            <p:nvPr/>
          </p:nvSpPr>
          <p:spPr bwMode="auto">
            <a:xfrm>
              <a:off x="3461" y="3291"/>
              <a:ext cx="30" cy="30"/>
            </a:xfrm>
            <a:custGeom>
              <a:avLst/>
              <a:gdLst>
                <a:gd name="T0" fmla="*/ 0 w 176"/>
                <a:gd name="T1" fmla="*/ 0 h 180"/>
                <a:gd name="T2" fmla="*/ 0 w 176"/>
                <a:gd name="T3" fmla="*/ 0 h 180"/>
                <a:gd name="T4" fmla="*/ 0 w 176"/>
                <a:gd name="T5" fmla="*/ 1 h 180"/>
                <a:gd name="T6" fmla="*/ 1 w 176"/>
                <a:gd name="T7" fmla="*/ 1 h 180"/>
                <a:gd name="T8" fmla="*/ 1 w 176"/>
                <a:gd name="T9" fmla="*/ 0 h 180"/>
                <a:gd name="T10" fmla="*/ 1 w 176"/>
                <a:gd name="T11" fmla="*/ 0 h 180"/>
                <a:gd name="T12" fmla="*/ 0 w 176"/>
                <a:gd name="T13" fmla="*/ 0 h 1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6"/>
                <a:gd name="T22" fmla="*/ 0 h 180"/>
                <a:gd name="T23" fmla="*/ 176 w 176"/>
                <a:gd name="T24" fmla="*/ 180 h 1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6" h="180">
                  <a:moveTo>
                    <a:pt x="0" y="55"/>
                  </a:moveTo>
                  <a:lnTo>
                    <a:pt x="28" y="117"/>
                  </a:lnTo>
                  <a:lnTo>
                    <a:pt x="57" y="180"/>
                  </a:lnTo>
                  <a:lnTo>
                    <a:pt x="176" y="125"/>
                  </a:lnTo>
                  <a:lnTo>
                    <a:pt x="148" y="62"/>
                  </a:lnTo>
                  <a:lnTo>
                    <a:pt x="119" y="0"/>
                  </a:lnTo>
                  <a:lnTo>
                    <a:pt x="0" y="5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5" name="Freeform 1263"/>
            <p:cNvSpPr>
              <a:spLocks/>
            </p:cNvSpPr>
            <p:nvPr/>
          </p:nvSpPr>
          <p:spPr bwMode="auto">
            <a:xfrm>
              <a:off x="3486" y="3302"/>
              <a:ext cx="6" cy="10"/>
            </a:xfrm>
            <a:custGeom>
              <a:avLst/>
              <a:gdLst>
                <a:gd name="T0" fmla="*/ 0 w 34"/>
                <a:gd name="T1" fmla="*/ 0 h 63"/>
                <a:gd name="T2" fmla="*/ 0 w 34"/>
                <a:gd name="T3" fmla="*/ 0 h 63"/>
                <a:gd name="T4" fmla="*/ 0 w 34"/>
                <a:gd name="T5" fmla="*/ 0 h 63"/>
                <a:gd name="T6" fmla="*/ 0 w 34"/>
                <a:gd name="T7" fmla="*/ 0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63"/>
                <a:gd name="T14" fmla="*/ 34 w 34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63">
                  <a:moveTo>
                    <a:pt x="0" y="0"/>
                  </a:moveTo>
                  <a:lnTo>
                    <a:pt x="28" y="63"/>
                  </a:lnTo>
                  <a:lnTo>
                    <a:pt x="34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6" name="Line 1264"/>
            <p:cNvSpPr>
              <a:spLocks noChangeShapeType="1"/>
            </p:cNvSpPr>
            <p:nvPr/>
          </p:nvSpPr>
          <p:spPr bwMode="auto">
            <a:xfrm flipV="1">
              <a:off x="3491" y="331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7" name="Freeform 1265"/>
            <p:cNvSpPr>
              <a:spLocks/>
            </p:cNvSpPr>
            <p:nvPr/>
          </p:nvSpPr>
          <p:spPr bwMode="auto">
            <a:xfrm>
              <a:off x="3481" y="3281"/>
              <a:ext cx="30" cy="31"/>
            </a:xfrm>
            <a:custGeom>
              <a:avLst/>
              <a:gdLst>
                <a:gd name="T0" fmla="*/ 0 w 182"/>
                <a:gd name="T1" fmla="*/ 0 h 183"/>
                <a:gd name="T2" fmla="*/ 0 w 182"/>
                <a:gd name="T3" fmla="*/ 1 h 183"/>
                <a:gd name="T4" fmla="*/ 0 w 182"/>
                <a:gd name="T5" fmla="*/ 1 h 183"/>
                <a:gd name="T6" fmla="*/ 1 w 182"/>
                <a:gd name="T7" fmla="*/ 1 h 183"/>
                <a:gd name="T8" fmla="*/ 1 w 182"/>
                <a:gd name="T9" fmla="*/ 0 h 183"/>
                <a:gd name="T10" fmla="*/ 0 w 182"/>
                <a:gd name="T11" fmla="*/ 0 h 183"/>
                <a:gd name="T12" fmla="*/ 0 w 182"/>
                <a:gd name="T13" fmla="*/ 0 h 1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183"/>
                <a:gd name="T23" fmla="*/ 182 w 182"/>
                <a:gd name="T24" fmla="*/ 183 h 1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183">
                  <a:moveTo>
                    <a:pt x="0" y="65"/>
                  </a:moveTo>
                  <a:lnTo>
                    <a:pt x="34" y="124"/>
                  </a:lnTo>
                  <a:lnTo>
                    <a:pt x="68" y="183"/>
                  </a:lnTo>
                  <a:lnTo>
                    <a:pt x="182" y="119"/>
                  </a:lnTo>
                  <a:lnTo>
                    <a:pt x="148" y="60"/>
                  </a:lnTo>
                  <a:lnTo>
                    <a:pt x="115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8" name="Freeform 1266"/>
            <p:cNvSpPr>
              <a:spLocks/>
            </p:cNvSpPr>
            <p:nvPr/>
          </p:nvSpPr>
          <p:spPr bwMode="auto">
            <a:xfrm>
              <a:off x="3481" y="3281"/>
              <a:ext cx="30" cy="31"/>
            </a:xfrm>
            <a:custGeom>
              <a:avLst/>
              <a:gdLst>
                <a:gd name="T0" fmla="*/ 0 w 182"/>
                <a:gd name="T1" fmla="*/ 0 h 183"/>
                <a:gd name="T2" fmla="*/ 0 w 182"/>
                <a:gd name="T3" fmla="*/ 1 h 183"/>
                <a:gd name="T4" fmla="*/ 0 w 182"/>
                <a:gd name="T5" fmla="*/ 1 h 183"/>
                <a:gd name="T6" fmla="*/ 1 w 182"/>
                <a:gd name="T7" fmla="*/ 1 h 183"/>
                <a:gd name="T8" fmla="*/ 1 w 182"/>
                <a:gd name="T9" fmla="*/ 0 h 183"/>
                <a:gd name="T10" fmla="*/ 0 w 182"/>
                <a:gd name="T11" fmla="*/ 0 h 183"/>
                <a:gd name="T12" fmla="*/ 0 w 182"/>
                <a:gd name="T13" fmla="*/ 0 h 1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183"/>
                <a:gd name="T23" fmla="*/ 182 w 182"/>
                <a:gd name="T24" fmla="*/ 183 h 1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183">
                  <a:moveTo>
                    <a:pt x="0" y="65"/>
                  </a:moveTo>
                  <a:lnTo>
                    <a:pt x="34" y="124"/>
                  </a:lnTo>
                  <a:lnTo>
                    <a:pt x="68" y="183"/>
                  </a:lnTo>
                  <a:lnTo>
                    <a:pt x="182" y="119"/>
                  </a:lnTo>
                  <a:lnTo>
                    <a:pt x="148" y="60"/>
                  </a:lnTo>
                  <a:lnTo>
                    <a:pt x="115" y="0"/>
                  </a:lnTo>
                  <a:lnTo>
                    <a:pt x="0" y="6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39" name="Freeform 1267"/>
            <p:cNvSpPr>
              <a:spLocks/>
            </p:cNvSpPr>
            <p:nvPr/>
          </p:nvSpPr>
          <p:spPr bwMode="auto">
            <a:xfrm>
              <a:off x="3505" y="3291"/>
              <a:ext cx="7" cy="10"/>
            </a:xfrm>
            <a:custGeom>
              <a:avLst/>
              <a:gdLst>
                <a:gd name="T0" fmla="*/ 0 w 38"/>
                <a:gd name="T1" fmla="*/ 0 h 59"/>
                <a:gd name="T2" fmla="*/ 0 w 38"/>
                <a:gd name="T3" fmla="*/ 0 h 59"/>
                <a:gd name="T4" fmla="*/ 0 w 38"/>
                <a:gd name="T5" fmla="*/ 0 h 59"/>
                <a:gd name="T6" fmla="*/ 0 w 38"/>
                <a:gd name="T7" fmla="*/ 0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59"/>
                <a:gd name="T14" fmla="*/ 38 w 38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59">
                  <a:moveTo>
                    <a:pt x="0" y="0"/>
                  </a:moveTo>
                  <a:lnTo>
                    <a:pt x="34" y="59"/>
                  </a:lnTo>
                  <a:lnTo>
                    <a:pt x="3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0" name="Line 1268"/>
            <p:cNvSpPr>
              <a:spLocks noChangeShapeType="1"/>
            </p:cNvSpPr>
            <p:nvPr/>
          </p:nvSpPr>
          <p:spPr bwMode="auto">
            <a:xfrm flipV="1">
              <a:off x="3511" y="330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1" name="Freeform 1269"/>
            <p:cNvSpPr>
              <a:spLocks/>
            </p:cNvSpPr>
            <p:nvPr/>
          </p:nvSpPr>
          <p:spPr bwMode="auto">
            <a:xfrm>
              <a:off x="3499" y="3269"/>
              <a:ext cx="31" cy="32"/>
            </a:xfrm>
            <a:custGeom>
              <a:avLst/>
              <a:gdLst>
                <a:gd name="T0" fmla="*/ 0 w 185"/>
                <a:gd name="T1" fmla="*/ 0 h 187"/>
                <a:gd name="T2" fmla="*/ 0 w 185"/>
                <a:gd name="T3" fmla="*/ 1 h 187"/>
                <a:gd name="T4" fmla="*/ 0 w 185"/>
                <a:gd name="T5" fmla="*/ 1 h 187"/>
                <a:gd name="T6" fmla="*/ 1 w 185"/>
                <a:gd name="T7" fmla="*/ 1 h 187"/>
                <a:gd name="T8" fmla="*/ 1 w 185"/>
                <a:gd name="T9" fmla="*/ 0 h 187"/>
                <a:gd name="T10" fmla="*/ 1 w 185"/>
                <a:gd name="T11" fmla="*/ 0 h 187"/>
                <a:gd name="T12" fmla="*/ 0 w 185"/>
                <a:gd name="T13" fmla="*/ 0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87"/>
                <a:gd name="T23" fmla="*/ 185 w 185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87">
                  <a:moveTo>
                    <a:pt x="0" y="72"/>
                  </a:moveTo>
                  <a:lnTo>
                    <a:pt x="37" y="130"/>
                  </a:lnTo>
                  <a:lnTo>
                    <a:pt x="75" y="187"/>
                  </a:lnTo>
                  <a:lnTo>
                    <a:pt x="185" y="114"/>
                  </a:lnTo>
                  <a:lnTo>
                    <a:pt x="147" y="57"/>
                  </a:lnTo>
                  <a:lnTo>
                    <a:pt x="109" y="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2" name="Freeform 1270"/>
            <p:cNvSpPr>
              <a:spLocks/>
            </p:cNvSpPr>
            <p:nvPr/>
          </p:nvSpPr>
          <p:spPr bwMode="auto">
            <a:xfrm>
              <a:off x="3499" y="3269"/>
              <a:ext cx="31" cy="32"/>
            </a:xfrm>
            <a:custGeom>
              <a:avLst/>
              <a:gdLst>
                <a:gd name="T0" fmla="*/ 0 w 185"/>
                <a:gd name="T1" fmla="*/ 0 h 187"/>
                <a:gd name="T2" fmla="*/ 0 w 185"/>
                <a:gd name="T3" fmla="*/ 1 h 187"/>
                <a:gd name="T4" fmla="*/ 0 w 185"/>
                <a:gd name="T5" fmla="*/ 1 h 187"/>
                <a:gd name="T6" fmla="*/ 1 w 185"/>
                <a:gd name="T7" fmla="*/ 1 h 187"/>
                <a:gd name="T8" fmla="*/ 1 w 185"/>
                <a:gd name="T9" fmla="*/ 0 h 187"/>
                <a:gd name="T10" fmla="*/ 1 w 185"/>
                <a:gd name="T11" fmla="*/ 0 h 187"/>
                <a:gd name="T12" fmla="*/ 0 w 185"/>
                <a:gd name="T13" fmla="*/ 0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87"/>
                <a:gd name="T23" fmla="*/ 185 w 185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87">
                  <a:moveTo>
                    <a:pt x="0" y="72"/>
                  </a:moveTo>
                  <a:lnTo>
                    <a:pt x="37" y="130"/>
                  </a:lnTo>
                  <a:lnTo>
                    <a:pt x="75" y="187"/>
                  </a:lnTo>
                  <a:lnTo>
                    <a:pt x="185" y="114"/>
                  </a:lnTo>
                  <a:lnTo>
                    <a:pt x="147" y="57"/>
                  </a:lnTo>
                  <a:lnTo>
                    <a:pt x="109" y="0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3" name="Freeform 1271"/>
            <p:cNvSpPr>
              <a:spLocks/>
            </p:cNvSpPr>
            <p:nvPr/>
          </p:nvSpPr>
          <p:spPr bwMode="auto">
            <a:xfrm>
              <a:off x="3523" y="3279"/>
              <a:ext cx="8" cy="10"/>
            </a:xfrm>
            <a:custGeom>
              <a:avLst/>
              <a:gdLst>
                <a:gd name="T0" fmla="*/ 0 w 43"/>
                <a:gd name="T1" fmla="*/ 0 h 57"/>
                <a:gd name="T2" fmla="*/ 0 w 43"/>
                <a:gd name="T3" fmla="*/ 0 h 57"/>
                <a:gd name="T4" fmla="*/ 0 w 43"/>
                <a:gd name="T5" fmla="*/ 0 h 57"/>
                <a:gd name="T6" fmla="*/ 0 w 43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57"/>
                <a:gd name="T14" fmla="*/ 43 w 43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57">
                  <a:moveTo>
                    <a:pt x="0" y="0"/>
                  </a:moveTo>
                  <a:lnTo>
                    <a:pt x="38" y="57"/>
                  </a:lnTo>
                  <a:lnTo>
                    <a:pt x="43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4" name="Line 1272"/>
            <p:cNvSpPr>
              <a:spLocks noChangeShapeType="1"/>
            </p:cNvSpPr>
            <p:nvPr/>
          </p:nvSpPr>
          <p:spPr bwMode="auto">
            <a:xfrm flipV="1">
              <a:off x="3530" y="328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5" name="Freeform 1273"/>
            <p:cNvSpPr>
              <a:spLocks/>
            </p:cNvSpPr>
            <p:nvPr/>
          </p:nvSpPr>
          <p:spPr bwMode="auto">
            <a:xfrm>
              <a:off x="3516" y="3256"/>
              <a:ext cx="32" cy="32"/>
            </a:xfrm>
            <a:custGeom>
              <a:avLst/>
              <a:gdLst>
                <a:gd name="T0" fmla="*/ 0 w 189"/>
                <a:gd name="T1" fmla="*/ 0 h 190"/>
                <a:gd name="T2" fmla="*/ 0 w 189"/>
                <a:gd name="T3" fmla="*/ 1 h 190"/>
                <a:gd name="T4" fmla="*/ 1 w 189"/>
                <a:gd name="T5" fmla="*/ 1 h 190"/>
                <a:gd name="T6" fmla="*/ 1 w 189"/>
                <a:gd name="T7" fmla="*/ 1 h 190"/>
                <a:gd name="T8" fmla="*/ 1 w 189"/>
                <a:gd name="T9" fmla="*/ 0 h 190"/>
                <a:gd name="T10" fmla="*/ 1 w 189"/>
                <a:gd name="T11" fmla="*/ 0 h 190"/>
                <a:gd name="T12" fmla="*/ 0 w 189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190"/>
                <a:gd name="T23" fmla="*/ 189 w 189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190">
                  <a:moveTo>
                    <a:pt x="0" y="82"/>
                  </a:moveTo>
                  <a:lnTo>
                    <a:pt x="43" y="136"/>
                  </a:lnTo>
                  <a:lnTo>
                    <a:pt x="86" y="190"/>
                  </a:lnTo>
                  <a:lnTo>
                    <a:pt x="189" y="108"/>
                  </a:lnTo>
                  <a:lnTo>
                    <a:pt x="146" y="54"/>
                  </a:lnTo>
                  <a:lnTo>
                    <a:pt x="103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6" name="Freeform 1274"/>
            <p:cNvSpPr>
              <a:spLocks/>
            </p:cNvSpPr>
            <p:nvPr/>
          </p:nvSpPr>
          <p:spPr bwMode="auto">
            <a:xfrm>
              <a:off x="3516" y="3256"/>
              <a:ext cx="32" cy="32"/>
            </a:xfrm>
            <a:custGeom>
              <a:avLst/>
              <a:gdLst>
                <a:gd name="T0" fmla="*/ 0 w 189"/>
                <a:gd name="T1" fmla="*/ 0 h 190"/>
                <a:gd name="T2" fmla="*/ 0 w 189"/>
                <a:gd name="T3" fmla="*/ 1 h 190"/>
                <a:gd name="T4" fmla="*/ 1 w 189"/>
                <a:gd name="T5" fmla="*/ 1 h 190"/>
                <a:gd name="T6" fmla="*/ 1 w 189"/>
                <a:gd name="T7" fmla="*/ 1 h 190"/>
                <a:gd name="T8" fmla="*/ 1 w 189"/>
                <a:gd name="T9" fmla="*/ 0 h 190"/>
                <a:gd name="T10" fmla="*/ 1 w 189"/>
                <a:gd name="T11" fmla="*/ 0 h 190"/>
                <a:gd name="T12" fmla="*/ 0 w 189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190"/>
                <a:gd name="T23" fmla="*/ 189 w 189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190">
                  <a:moveTo>
                    <a:pt x="0" y="82"/>
                  </a:moveTo>
                  <a:lnTo>
                    <a:pt x="43" y="136"/>
                  </a:lnTo>
                  <a:lnTo>
                    <a:pt x="86" y="190"/>
                  </a:lnTo>
                  <a:lnTo>
                    <a:pt x="189" y="108"/>
                  </a:lnTo>
                  <a:lnTo>
                    <a:pt x="146" y="54"/>
                  </a:lnTo>
                  <a:lnTo>
                    <a:pt x="103" y="0"/>
                  </a:lnTo>
                  <a:lnTo>
                    <a:pt x="0" y="8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7" name="Freeform 1275"/>
            <p:cNvSpPr>
              <a:spLocks/>
            </p:cNvSpPr>
            <p:nvPr/>
          </p:nvSpPr>
          <p:spPr bwMode="auto">
            <a:xfrm>
              <a:off x="3541" y="3265"/>
              <a:ext cx="8" cy="9"/>
            </a:xfrm>
            <a:custGeom>
              <a:avLst/>
              <a:gdLst>
                <a:gd name="T0" fmla="*/ 0 w 47"/>
                <a:gd name="T1" fmla="*/ 0 h 54"/>
                <a:gd name="T2" fmla="*/ 0 w 47"/>
                <a:gd name="T3" fmla="*/ 0 h 54"/>
                <a:gd name="T4" fmla="*/ 0 w 47"/>
                <a:gd name="T5" fmla="*/ 0 h 54"/>
                <a:gd name="T6" fmla="*/ 0 w 47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54"/>
                <a:gd name="T14" fmla="*/ 47 w 47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54">
                  <a:moveTo>
                    <a:pt x="0" y="0"/>
                  </a:moveTo>
                  <a:lnTo>
                    <a:pt x="43" y="54"/>
                  </a:lnTo>
                  <a:lnTo>
                    <a:pt x="47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8" name="Line 1276"/>
            <p:cNvSpPr>
              <a:spLocks noChangeShapeType="1"/>
            </p:cNvSpPr>
            <p:nvPr/>
          </p:nvSpPr>
          <p:spPr bwMode="auto">
            <a:xfrm flipV="1">
              <a:off x="3548" y="327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49" name="Freeform 1277"/>
            <p:cNvSpPr>
              <a:spLocks/>
            </p:cNvSpPr>
            <p:nvPr/>
          </p:nvSpPr>
          <p:spPr bwMode="auto">
            <a:xfrm>
              <a:off x="3533" y="3242"/>
              <a:ext cx="32" cy="32"/>
            </a:xfrm>
            <a:custGeom>
              <a:avLst/>
              <a:gdLst>
                <a:gd name="T0" fmla="*/ 0 w 191"/>
                <a:gd name="T1" fmla="*/ 1 h 190"/>
                <a:gd name="T2" fmla="*/ 0 w 191"/>
                <a:gd name="T3" fmla="*/ 1 h 190"/>
                <a:gd name="T4" fmla="*/ 1 w 191"/>
                <a:gd name="T5" fmla="*/ 1 h 190"/>
                <a:gd name="T6" fmla="*/ 1 w 191"/>
                <a:gd name="T7" fmla="*/ 1 h 190"/>
                <a:gd name="T8" fmla="*/ 1 w 191"/>
                <a:gd name="T9" fmla="*/ 0 h 190"/>
                <a:gd name="T10" fmla="*/ 1 w 191"/>
                <a:gd name="T11" fmla="*/ 0 h 190"/>
                <a:gd name="T12" fmla="*/ 0 w 191"/>
                <a:gd name="T13" fmla="*/ 1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1"/>
                <a:gd name="T22" fmla="*/ 0 h 190"/>
                <a:gd name="T23" fmla="*/ 191 w 191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1" h="190">
                  <a:moveTo>
                    <a:pt x="0" y="90"/>
                  </a:moveTo>
                  <a:lnTo>
                    <a:pt x="47" y="140"/>
                  </a:lnTo>
                  <a:lnTo>
                    <a:pt x="94" y="190"/>
                  </a:lnTo>
                  <a:lnTo>
                    <a:pt x="191" y="100"/>
                  </a:lnTo>
                  <a:lnTo>
                    <a:pt x="144" y="50"/>
                  </a:lnTo>
                  <a:lnTo>
                    <a:pt x="97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0" name="Freeform 1278"/>
            <p:cNvSpPr>
              <a:spLocks/>
            </p:cNvSpPr>
            <p:nvPr/>
          </p:nvSpPr>
          <p:spPr bwMode="auto">
            <a:xfrm>
              <a:off x="3533" y="3242"/>
              <a:ext cx="32" cy="32"/>
            </a:xfrm>
            <a:custGeom>
              <a:avLst/>
              <a:gdLst>
                <a:gd name="T0" fmla="*/ 0 w 191"/>
                <a:gd name="T1" fmla="*/ 1 h 190"/>
                <a:gd name="T2" fmla="*/ 0 w 191"/>
                <a:gd name="T3" fmla="*/ 1 h 190"/>
                <a:gd name="T4" fmla="*/ 1 w 191"/>
                <a:gd name="T5" fmla="*/ 1 h 190"/>
                <a:gd name="T6" fmla="*/ 1 w 191"/>
                <a:gd name="T7" fmla="*/ 1 h 190"/>
                <a:gd name="T8" fmla="*/ 1 w 191"/>
                <a:gd name="T9" fmla="*/ 0 h 190"/>
                <a:gd name="T10" fmla="*/ 1 w 191"/>
                <a:gd name="T11" fmla="*/ 0 h 190"/>
                <a:gd name="T12" fmla="*/ 0 w 191"/>
                <a:gd name="T13" fmla="*/ 1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1"/>
                <a:gd name="T22" fmla="*/ 0 h 190"/>
                <a:gd name="T23" fmla="*/ 191 w 191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1" h="190">
                  <a:moveTo>
                    <a:pt x="0" y="90"/>
                  </a:moveTo>
                  <a:lnTo>
                    <a:pt x="47" y="140"/>
                  </a:lnTo>
                  <a:lnTo>
                    <a:pt x="94" y="190"/>
                  </a:lnTo>
                  <a:lnTo>
                    <a:pt x="191" y="100"/>
                  </a:lnTo>
                  <a:lnTo>
                    <a:pt x="144" y="50"/>
                  </a:lnTo>
                  <a:lnTo>
                    <a:pt x="97" y="0"/>
                  </a:lnTo>
                  <a:lnTo>
                    <a:pt x="0" y="9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1" name="Freeform 1279"/>
            <p:cNvSpPr>
              <a:spLocks/>
            </p:cNvSpPr>
            <p:nvPr/>
          </p:nvSpPr>
          <p:spPr bwMode="auto">
            <a:xfrm>
              <a:off x="3557" y="3250"/>
              <a:ext cx="8" cy="9"/>
            </a:xfrm>
            <a:custGeom>
              <a:avLst/>
              <a:gdLst>
                <a:gd name="T0" fmla="*/ 0 w 50"/>
                <a:gd name="T1" fmla="*/ 0 h 50"/>
                <a:gd name="T2" fmla="*/ 0 w 50"/>
                <a:gd name="T3" fmla="*/ 0 h 50"/>
                <a:gd name="T4" fmla="*/ 0 w 50"/>
                <a:gd name="T5" fmla="*/ 0 h 50"/>
                <a:gd name="T6" fmla="*/ 0 w 50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"/>
                <a:gd name="T13" fmla="*/ 0 h 50"/>
                <a:gd name="T14" fmla="*/ 50 w 50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" h="50">
                  <a:moveTo>
                    <a:pt x="0" y="0"/>
                  </a:moveTo>
                  <a:lnTo>
                    <a:pt x="47" y="50"/>
                  </a:lnTo>
                  <a:lnTo>
                    <a:pt x="50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2" name="Line 1280"/>
            <p:cNvSpPr>
              <a:spLocks noChangeShapeType="1"/>
            </p:cNvSpPr>
            <p:nvPr/>
          </p:nvSpPr>
          <p:spPr bwMode="auto">
            <a:xfrm flipV="1">
              <a:off x="3565" y="325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3" name="Freeform 1281"/>
            <p:cNvSpPr>
              <a:spLocks/>
            </p:cNvSpPr>
            <p:nvPr/>
          </p:nvSpPr>
          <p:spPr bwMode="auto">
            <a:xfrm>
              <a:off x="3549" y="3227"/>
              <a:ext cx="31" cy="31"/>
            </a:xfrm>
            <a:custGeom>
              <a:avLst/>
              <a:gdLst>
                <a:gd name="T0" fmla="*/ 0 w 190"/>
                <a:gd name="T1" fmla="*/ 0 h 190"/>
                <a:gd name="T2" fmla="*/ 0 w 190"/>
                <a:gd name="T3" fmla="*/ 1 h 190"/>
                <a:gd name="T4" fmla="*/ 0 w 190"/>
                <a:gd name="T5" fmla="*/ 1 h 190"/>
                <a:gd name="T6" fmla="*/ 1 w 190"/>
                <a:gd name="T7" fmla="*/ 0 h 190"/>
                <a:gd name="T8" fmla="*/ 1 w 190"/>
                <a:gd name="T9" fmla="*/ 0 h 190"/>
                <a:gd name="T10" fmla="*/ 0 w 190"/>
                <a:gd name="T11" fmla="*/ 0 h 190"/>
                <a:gd name="T12" fmla="*/ 0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0" y="96"/>
                  </a:moveTo>
                  <a:lnTo>
                    <a:pt x="50" y="143"/>
                  </a:lnTo>
                  <a:lnTo>
                    <a:pt x="100" y="190"/>
                  </a:lnTo>
                  <a:lnTo>
                    <a:pt x="190" y="94"/>
                  </a:lnTo>
                  <a:lnTo>
                    <a:pt x="140" y="47"/>
                  </a:lnTo>
                  <a:lnTo>
                    <a:pt x="90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4" name="Freeform 1282"/>
            <p:cNvSpPr>
              <a:spLocks/>
            </p:cNvSpPr>
            <p:nvPr/>
          </p:nvSpPr>
          <p:spPr bwMode="auto">
            <a:xfrm>
              <a:off x="3549" y="3227"/>
              <a:ext cx="31" cy="31"/>
            </a:xfrm>
            <a:custGeom>
              <a:avLst/>
              <a:gdLst>
                <a:gd name="T0" fmla="*/ 0 w 190"/>
                <a:gd name="T1" fmla="*/ 0 h 190"/>
                <a:gd name="T2" fmla="*/ 0 w 190"/>
                <a:gd name="T3" fmla="*/ 1 h 190"/>
                <a:gd name="T4" fmla="*/ 0 w 190"/>
                <a:gd name="T5" fmla="*/ 1 h 190"/>
                <a:gd name="T6" fmla="*/ 1 w 190"/>
                <a:gd name="T7" fmla="*/ 0 h 190"/>
                <a:gd name="T8" fmla="*/ 1 w 190"/>
                <a:gd name="T9" fmla="*/ 0 h 190"/>
                <a:gd name="T10" fmla="*/ 0 w 190"/>
                <a:gd name="T11" fmla="*/ 0 h 190"/>
                <a:gd name="T12" fmla="*/ 0 w 190"/>
                <a:gd name="T13" fmla="*/ 0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"/>
                <a:gd name="T22" fmla="*/ 0 h 190"/>
                <a:gd name="T23" fmla="*/ 190 w 190"/>
                <a:gd name="T24" fmla="*/ 190 h 1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" h="190">
                  <a:moveTo>
                    <a:pt x="0" y="96"/>
                  </a:moveTo>
                  <a:lnTo>
                    <a:pt x="50" y="143"/>
                  </a:lnTo>
                  <a:lnTo>
                    <a:pt x="100" y="190"/>
                  </a:lnTo>
                  <a:lnTo>
                    <a:pt x="190" y="94"/>
                  </a:lnTo>
                  <a:lnTo>
                    <a:pt x="140" y="47"/>
                  </a:lnTo>
                  <a:lnTo>
                    <a:pt x="90" y="0"/>
                  </a:lnTo>
                  <a:lnTo>
                    <a:pt x="0" y="9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5" name="Freeform 1283"/>
            <p:cNvSpPr>
              <a:spLocks/>
            </p:cNvSpPr>
            <p:nvPr/>
          </p:nvSpPr>
          <p:spPr bwMode="auto">
            <a:xfrm>
              <a:off x="3572" y="3234"/>
              <a:ext cx="9" cy="8"/>
            </a:xfrm>
            <a:custGeom>
              <a:avLst/>
              <a:gdLst>
                <a:gd name="T0" fmla="*/ 0 w 54"/>
                <a:gd name="T1" fmla="*/ 0 h 47"/>
                <a:gd name="T2" fmla="*/ 0 w 54"/>
                <a:gd name="T3" fmla="*/ 0 h 47"/>
                <a:gd name="T4" fmla="*/ 0 w 54"/>
                <a:gd name="T5" fmla="*/ 0 h 47"/>
                <a:gd name="T6" fmla="*/ 0 w 54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47"/>
                <a:gd name="T14" fmla="*/ 54 w 54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47">
                  <a:moveTo>
                    <a:pt x="0" y="0"/>
                  </a:moveTo>
                  <a:lnTo>
                    <a:pt x="50" y="47"/>
                  </a:lnTo>
                  <a:lnTo>
                    <a:pt x="54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6" name="Line 1284"/>
            <p:cNvSpPr>
              <a:spLocks noChangeShapeType="1"/>
            </p:cNvSpPr>
            <p:nvPr/>
          </p:nvSpPr>
          <p:spPr bwMode="auto">
            <a:xfrm flipV="1">
              <a:off x="3580" y="3241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7" name="Freeform 1285"/>
            <p:cNvSpPr>
              <a:spLocks/>
            </p:cNvSpPr>
            <p:nvPr/>
          </p:nvSpPr>
          <p:spPr bwMode="auto">
            <a:xfrm>
              <a:off x="3563" y="3210"/>
              <a:ext cx="31" cy="31"/>
            </a:xfrm>
            <a:custGeom>
              <a:avLst/>
              <a:gdLst>
                <a:gd name="T0" fmla="*/ 0 w 189"/>
                <a:gd name="T1" fmla="*/ 0 h 188"/>
                <a:gd name="T2" fmla="*/ 0 w 189"/>
                <a:gd name="T3" fmla="*/ 1 h 188"/>
                <a:gd name="T4" fmla="*/ 0 w 189"/>
                <a:gd name="T5" fmla="*/ 1 h 188"/>
                <a:gd name="T6" fmla="*/ 1 w 189"/>
                <a:gd name="T7" fmla="*/ 0 h 188"/>
                <a:gd name="T8" fmla="*/ 1 w 189"/>
                <a:gd name="T9" fmla="*/ 0 h 188"/>
                <a:gd name="T10" fmla="*/ 0 w 189"/>
                <a:gd name="T11" fmla="*/ 0 h 188"/>
                <a:gd name="T12" fmla="*/ 0 w 189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188"/>
                <a:gd name="T23" fmla="*/ 189 w 189"/>
                <a:gd name="T24" fmla="*/ 188 h 1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188">
                  <a:moveTo>
                    <a:pt x="0" y="104"/>
                  </a:moveTo>
                  <a:lnTo>
                    <a:pt x="54" y="146"/>
                  </a:lnTo>
                  <a:lnTo>
                    <a:pt x="108" y="188"/>
                  </a:lnTo>
                  <a:lnTo>
                    <a:pt x="189" y="84"/>
                  </a:lnTo>
                  <a:lnTo>
                    <a:pt x="135" y="42"/>
                  </a:lnTo>
                  <a:lnTo>
                    <a:pt x="81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8" name="Freeform 1286"/>
            <p:cNvSpPr>
              <a:spLocks/>
            </p:cNvSpPr>
            <p:nvPr/>
          </p:nvSpPr>
          <p:spPr bwMode="auto">
            <a:xfrm>
              <a:off x="3563" y="3210"/>
              <a:ext cx="31" cy="31"/>
            </a:xfrm>
            <a:custGeom>
              <a:avLst/>
              <a:gdLst>
                <a:gd name="T0" fmla="*/ 0 w 189"/>
                <a:gd name="T1" fmla="*/ 0 h 188"/>
                <a:gd name="T2" fmla="*/ 0 w 189"/>
                <a:gd name="T3" fmla="*/ 1 h 188"/>
                <a:gd name="T4" fmla="*/ 0 w 189"/>
                <a:gd name="T5" fmla="*/ 1 h 188"/>
                <a:gd name="T6" fmla="*/ 1 w 189"/>
                <a:gd name="T7" fmla="*/ 0 h 188"/>
                <a:gd name="T8" fmla="*/ 1 w 189"/>
                <a:gd name="T9" fmla="*/ 0 h 188"/>
                <a:gd name="T10" fmla="*/ 0 w 189"/>
                <a:gd name="T11" fmla="*/ 0 h 188"/>
                <a:gd name="T12" fmla="*/ 0 w 189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188"/>
                <a:gd name="T23" fmla="*/ 189 w 189"/>
                <a:gd name="T24" fmla="*/ 188 h 1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188">
                  <a:moveTo>
                    <a:pt x="0" y="104"/>
                  </a:moveTo>
                  <a:lnTo>
                    <a:pt x="54" y="146"/>
                  </a:lnTo>
                  <a:lnTo>
                    <a:pt x="108" y="188"/>
                  </a:lnTo>
                  <a:lnTo>
                    <a:pt x="189" y="84"/>
                  </a:lnTo>
                  <a:lnTo>
                    <a:pt x="135" y="42"/>
                  </a:lnTo>
                  <a:lnTo>
                    <a:pt x="81" y="0"/>
                  </a:lnTo>
                  <a:lnTo>
                    <a:pt x="0" y="104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59" name="Freeform 1287"/>
            <p:cNvSpPr>
              <a:spLocks/>
            </p:cNvSpPr>
            <p:nvPr/>
          </p:nvSpPr>
          <p:spPr bwMode="auto">
            <a:xfrm>
              <a:off x="3585" y="3217"/>
              <a:ext cx="10" cy="7"/>
            </a:xfrm>
            <a:custGeom>
              <a:avLst/>
              <a:gdLst>
                <a:gd name="T0" fmla="*/ 0 w 57"/>
                <a:gd name="T1" fmla="*/ 0 h 42"/>
                <a:gd name="T2" fmla="*/ 0 w 57"/>
                <a:gd name="T3" fmla="*/ 0 h 42"/>
                <a:gd name="T4" fmla="*/ 0 w 57"/>
                <a:gd name="T5" fmla="*/ 0 h 42"/>
                <a:gd name="T6" fmla="*/ 0 w 57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42"/>
                <a:gd name="T14" fmla="*/ 57 w 57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42">
                  <a:moveTo>
                    <a:pt x="0" y="0"/>
                  </a:moveTo>
                  <a:lnTo>
                    <a:pt x="54" y="42"/>
                  </a:lnTo>
                  <a:lnTo>
                    <a:pt x="57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0" name="Line 1288"/>
            <p:cNvSpPr>
              <a:spLocks noChangeShapeType="1"/>
            </p:cNvSpPr>
            <p:nvPr/>
          </p:nvSpPr>
          <p:spPr bwMode="auto">
            <a:xfrm flipV="1">
              <a:off x="3594" y="322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1" name="Freeform 1289"/>
            <p:cNvSpPr>
              <a:spLocks/>
            </p:cNvSpPr>
            <p:nvPr/>
          </p:nvSpPr>
          <p:spPr bwMode="auto">
            <a:xfrm>
              <a:off x="3576" y="3192"/>
              <a:ext cx="31" cy="31"/>
            </a:xfrm>
            <a:custGeom>
              <a:avLst/>
              <a:gdLst>
                <a:gd name="T0" fmla="*/ 0 w 188"/>
                <a:gd name="T1" fmla="*/ 1 h 185"/>
                <a:gd name="T2" fmla="*/ 0 w 188"/>
                <a:gd name="T3" fmla="*/ 1 h 185"/>
                <a:gd name="T4" fmla="*/ 0 w 188"/>
                <a:gd name="T5" fmla="*/ 1 h 185"/>
                <a:gd name="T6" fmla="*/ 1 w 188"/>
                <a:gd name="T7" fmla="*/ 0 h 185"/>
                <a:gd name="T8" fmla="*/ 1 w 188"/>
                <a:gd name="T9" fmla="*/ 0 h 185"/>
                <a:gd name="T10" fmla="*/ 0 w 188"/>
                <a:gd name="T11" fmla="*/ 0 h 185"/>
                <a:gd name="T12" fmla="*/ 0 w 188"/>
                <a:gd name="T13" fmla="*/ 1 h 1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85"/>
                <a:gd name="T23" fmla="*/ 188 w 188"/>
                <a:gd name="T24" fmla="*/ 185 h 1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85">
                  <a:moveTo>
                    <a:pt x="0" y="109"/>
                  </a:moveTo>
                  <a:lnTo>
                    <a:pt x="57" y="147"/>
                  </a:lnTo>
                  <a:lnTo>
                    <a:pt x="114" y="185"/>
                  </a:lnTo>
                  <a:lnTo>
                    <a:pt x="188" y="75"/>
                  </a:lnTo>
                  <a:lnTo>
                    <a:pt x="131" y="37"/>
                  </a:lnTo>
                  <a:lnTo>
                    <a:pt x="73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2" name="Freeform 1290"/>
            <p:cNvSpPr>
              <a:spLocks/>
            </p:cNvSpPr>
            <p:nvPr/>
          </p:nvSpPr>
          <p:spPr bwMode="auto">
            <a:xfrm>
              <a:off x="3576" y="3192"/>
              <a:ext cx="31" cy="31"/>
            </a:xfrm>
            <a:custGeom>
              <a:avLst/>
              <a:gdLst>
                <a:gd name="T0" fmla="*/ 0 w 188"/>
                <a:gd name="T1" fmla="*/ 1 h 185"/>
                <a:gd name="T2" fmla="*/ 0 w 188"/>
                <a:gd name="T3" fmla="*/ 1 h 185"/>
                <a:gd name="T4" fmla="*/ 0 w 188"/>
                <a:gd name="T5" fmla="*/ 1 h 185"/>
                <a:gd name="T6" fmla="*/ 1 w 188"/>
                <a:gd name="T7" fmla="*/ 0 h 185"/>
                <a:gd name="T8" fmla="*/ 1 w 188"/>
                <a:gd name="T9" fmla="*/ 0 h 185"/>
                <a:gd name="T10" fmla="*/ 0 w 188"/>
                <a:gd name="T11" fmla="*/ 0 h 185"/>
                <a:gd name="T12" fmla="*/ 0 w 188"/>
                <a:gd name="T13" fmla="*/ 1 h 1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85"/>
                <a:gd name="T23" fmla="*/ 188 w 188"/>
                <a:gd name="T24" fmla="*/ 185 h 1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85">
                  <a:moveTo>
                    <a:pt x="0" y="109"/>
                  </a:moveTo>
                  <a:lnTo>
                    <a:pt x="57" y="147"/>
                  </a:lnTo>
                  <a:lnTo>
                    <a:pt x="114" y="185"/>
                  </a:lnTo>
                  <a:lnTo>
                    <a:pt x="188" y="75"/>
                  </a:lnTo>
                  <a:lnTo>
                    <a:pt x="131" y="37"/>
                  </a:lnTo>
                  <a:lnTo>
                    <a:pt x="73" y="0"/>
                  </a:lnTo>
                  <a:lnTo>
                    <a:pt x="0" y="10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3" name="Freeform 1291"/>
            <p:cNvSpPr>
              <a:spLocks/>
            </p:cNvSpPr>
            <p:nvPr/>
          </p:nvSpPr>
          <p:spPr bwMode="auto">
            <a:xfrm>
              <a:off x="3598" y="3199"/>
              <a:ext cx="9" cy="6"/>
            </a:xfrm>
            <a:custGeom>
              <a:avLst/>
              <a:gdLst>
                <a:gd name="T0" fmla="*/ 0 w 59"/>
                <a:gd name="T1" fmla="*/ 0 h 38"/>
                <a:gd name="T2" fmla="*/ 0 w 59"/>
                <a:gd name="T3" fmla="*/ 0 h 38"/>
                <a:gd name="T4" fmla="*/ 0 w 59"/>
                <a:gd name="T5" fmla="*/ 0 h 38"/>
                <a:gd name="T6" fmla="*/ 0 w 59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38"/>
                <a:gd name="T14" fmla="*/ 59 w 59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38">
                  <a:moveTo>
                    <a:pt x="0" y="0"/>
                  </a:moveTo>
                  <a:lnTo>
                    <a:pt x="57" y="38"/>
                  </a:lnTo>
                  <a:lnTo>
                    <a:pt x="59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4" name="Line 1292"/>
            <p:cNvSpPr>
              <a:spLocks noChangeShapeType="1"/>
            </p:cNvSpPr>
            <p:nvPr/>
          </p:nvSpPr>
          <p:spPr bwMode="auto">
            <a:xfrm flipV="1">
              <a:off x="3607" y="320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5" name="Freeform 1293"/>
            <p:cNvSpPr>
              <a:spLocks/>
            </p:cNvSpPr>
            <p:nvPr/>
          </p:nvSpPr>
          <p:spPr bwMode="auto">
            <a:xfrm>
              <a:off x="3588" y="3174"/>
              <a:ext cx="30" cy="30"/>
            </a:xfrm>
            <a:custGeom>
              <a:avLst/>
              <a:gdLst>
                <a:gd name="T0" fmla="*/ 0 w 183"/>
                <a:gd name="T1" fmla="*/ 0 h 182"/>
                <a:gd name="T2" fmla="*/ 0 w 183"/>
                <a:gd name="T3" fmla="*/ 1 h 182"/>
                <a:gd name="T4" fmla="*/ 0 w 183"/>
                <a:gd name="T5" fmla="*/ 1 h 182"/>
                <a:gd name="T6" fmla="*/ 1 w 183"/>
                <a:gd name="T7" fmla="*/ 0 h 182"/>
                <a:gd name="T8" fmla="*/ 0 w 183"/>
                <a:gd name="T9" fmla="*/ 0 h 182"/>
                <a:gd name="T10" fmla="*/ 0 w 183"/>
                <a:gd name="T11" fmla="*/ 0 h 182"/>
                <a:gd name="T12" fmla="*/ 0 w 183"/>
                <a:gd name="T13" fmla="*/ 0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"/>
                <a:gd name="T22" fmla="*/ 0 h 182"/>
                <a:gd name="T23" fmla="*/ 183 w 183"/>
                <a:gd name="T24" fmla="*/ 182 h 1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" h="182">
                  <a:moveTo>
                    <a:pt x="0" y="115"/>
                  </a:moveTo>
                  <a:lnTo>
                    <a:pt x="60" y="148"/>
                  </a:lnTo>
                  <a:lnTo>
                    <a:pt x="119" y="182"/>
                  </a:lnTo>
                  <a:lnTo>
                    <a:pt x="183" y="68"/>
                  </a:lnTo>
                  <a:lnTo>
                    <a:pt x="124" y="34"/>
                  </a:lnTo>
                  <a:lnTo>
                    <a:pt x="65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6" name="Freeform 1294"/>
            <p:cNvSpPr>
              <a:spLocks/>
            </p:cNvSpPr>
            <p:nvPr/>
          </p:nvSpPr>
          <p:spPr bwMode="auto">
            <a:xfrm>
              <a:off x="3588" y="3174"/>
              <a:ext cx="30" cy="30"/>
            </a:xfrm>
            <a:custGeom>
              <a:avLst/>
              <a:gdLst>
                <a:gd name="T0" fmla="*/ 0 w 183"/>
                <a:gd name="T1" fmla="*/ 0 h 182"/>
                <a:gd name="T2" fmla="*/ 0 w 183"/>
                <a:gd name="T3" fmla="*/ 1 h 182"/>
                <a:gd name="T4" fmla="*/ 0 w 183"/>
                <a:gd name="T5" fmla="*/ 1 h 182"/>
                <a:gd name="T6" fmla="*/ 1 w 183"/>
                <a:gd name="T7" fmla="*/ 0 h 182"/>
                <a:gd name="T8" fmla="*/ 0 w 183"/>
                <a:gd name="T9" fmla="*/ 0 h 182"/>
                <a:gd name="T10" fmla="*/ 0 w 183"/>
                <a:gd name="T11" fmla="*/ 0 h 182"/>
                <a:gd name="T12" fmla="*/ 0 w 183"/>
                <a:gd name="T13" fmla="*/ 0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"/>
                <a:gd name="T22" fmla="*/ 0 h 182"/>
                <a:gd name="T23" fmla="*/ 183 w 183"/>
                <a:gd name="T24" fmla="*/ 182 h 1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" h="182">
                  <a:moveTo>
                    <a:pt x="0" y="115"/>
                  </a:moveTo>
                  <a:lnTo>
                    <a:pt x="60" y="148"/>
                  </a:lnTo>
                  <a:lnTo>
                    <a:pt x="119" y="182"/>
                  </a:lnTo>
                  <a:lnTo>
                    <a:pt x="183" y="68"/>
                  </a:lnTo>
                  <a:lnTo>
                    <a:pt x="124" y="34"/>
                  </a:lnTo>
                  <a:lnTo>
                    <a:pt x="65" y="0"/>
                  </a:lnTo>
                  <a:lnTo>
                    <a:pt x="0" y="11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7" name="Freeform 1295"/>
            <p:cNvSpPr>
              <a:spLocks/>
            </p:cNvSpPr>
            <p:nvPr/>
          </p:nvSpPr>
          <p:spPr bwMode="auto">
            <a:xfrm>
              <a:off x="3608" y="3180"/>
              <a:ext cx="11" cy="5"/>
            </a:xfrm>
            <a:custGeom>
              <a:avLst/>
              <a:gdLst>
                <a:gd name="T0" fmla="*/ 0 w 62"/>
                <a:gd name="T1" fmla="*/ 0 h 34"/>
                <a:gd name="T2" fmla="*/ 0 w 62"/>
                <a:gd name="T3" fmla="*/ 0 h 34"/>
                <a:gd name="T4" fmla="*/ 0 w 62"/>
                <a:gd name="T5" fmla="*/ 0 h 34"/>
                <a:gd name="T6" fmla="*/ 0 w 62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34"/>
                <a:gd name="T14" fmla="*/ 62 w 62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34">
                  <a:moveTo>
                    <a:pt x="0" y="0"/>
                  </a:moveTo>
                  <a:lnTo>
                    <a:pt x="59" y="34"/>
                  </a:lnTo>
                  <a:lnTo>
                    <a:pt x="62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8" name="Line 1296"/>
            <p:cNvSpPr>
              <a:spLocks noChangeShapeType="1"/>
            </p:cNvSpPr>
            <p:nvPr/>
          </p:nvSpPr>
          <p:spPr bwMode="auto">
            <a:xfrm flipV="1">
              <a:off x="3618" y="3184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69" name="Freeform 1297"/>
            <p:cNvSpPr>
              <a:spLocks/>
            </p:cNvSpPr>
            <p:nvPr/>
          </p:nvSpPr>
          <p:spPr bwMode="auto">
            <a:xfrm>
              <a:off x="3598" y="3155"/>
              <a:ext cx="30" cy="29"/>
            </a:xfrm>
            <a:custGeom>
              <a:avLst/>
              <a:gdLst>
                <a:gd name="T0" fmla="*/ 0 w 180"/>
                <a:gd name="T1" fmla="*/ 0 h 177"/>
                <a:gd name="T2" fmla="*/ 0 w 180"/>
                <a:gd name="T3" fmla="*/ 1 h 177"/>
                <a:gd name="T4" fmla="*/ 1 w 180"/>
                <a:gd name="T5" fmla="*/ 1 h 177"/>
                <a:gd name="T6" fmla="*/ 1 w 180"/>
                <a:gd name="T7" fmla="*/ 0 h 177"/>
                <a:gd name="T8" fmla="*/ 0 w 180"/>
                <a:gd name="T9" fmla="*/ 0 h 177"/>
                <a:gd name="T10" fmla="*/ 0 w 180"/>
                <a:gd name="T11" fmla="*/ 0 h 177"/>
                <a:gd name="T12" fmla="*/ 0 w 180"/>
                <a:gd name="T13" fmla="*/ 0 h 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177"/>
                <a:gd name="T23" fmla="*/ 180 w 180"/>
                <a:gd name="T24" fmla="*/ 177 h 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177">
                  <a:moveTo>
                    <a:pt x="0" y="120"/>
                  </a:moveTo>
                  <a:lnTo>
                    <a:pt x="62" y="149"/>
                  </a:lnTo>
                  <a:lnTo>
                    <a:pt x="124" y="177"/>
                  </a:lnTo>
                  <a:lnTo>
                    <a:pt x="180" y="57"/>
                  </a:lnTo>
                  <a:lnTo>
                    <a:pt x="117" y="28"/>
                  </a:lnTo>
                  <a:lnTo>
                    <a:pt x="55" y="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0" name="Freeform 1298"/>
            <p:cNvSpPr>
              <a:spLocks/>
            </p:cNvSpPr>
            <p:nvPr/>
          </p:nvSpPr>
          <p:spPr bwMode="auto">
            <a:xfrm>
              <a:off x="3598" y="3155"/>
              <a:ext cx="30" cy="29"/>
            </a:xfrm>
            <a:custGeom>
              <a:avLst/>
              <a:gdLst>
                <a:gd name="T0" fmla="*/ 0 w 180"/>
                <a:gd name="T1" fmla="*/ 0 h 177"/>
                <a:gd name="T2" fmla="*/ 0 w 180"/>
                <a:gd name="T3" fmla="*/ 1 h 177"/>
                <a:gd name="T4" fmla="*/ 1 w 180"/>
                <a:gd name="T5" fmla="*/ 1 h 177"/>
                <a:gd name="T6" fmla="*/ 1 w 180"/>
                <a:gd name="T7" fmla="*/ 0 h 177"/>
                <a:gd name="T8" fmla="*/ 0 w 180"/>
                <a:gd name="T9" fmla="*/ 0 h 177"/>
                <a:gd name="T10" fmla="*/ 0 w 180"/>
                <a:gd name="T11" fmla="*/ 0 h 177"/>
                <a:gd name="T12" fmla="*/ 0 w 180"/>
                <a:gd name="T13" fmla="*/ 0 h 1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177"/>
                <a:gd name="T23" fmla="*/ 180 w 180"/>
                <a:gd name="T24" fmla="*/ 177 h 1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177">
                  <a:moveTo>
                    <a:pt x="0" y="120"/>
                  </a:moveTo>
                  <a:lnTo>
                    <a:pt x="62" y="149"/>
                  </a:lnTo>
                  <a:lnTo>
                    <a:pt x="124" y="177"/>
                  </a:lnTo>
                  <a:lnTo>
                    <a:pt x="180" y="57"/>
                  </a:lnTo>
                  <a:lnTo>
                    <a:pt x="117" y="28"/>
                  </a:lnTo>
                  <a:lnTo>
                    <a:pt x="55" y="0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1" name="Freeform 1299"/>
            <p:cNvSpPr>
              <a:spLocks/>
            </p:cNvSpPr>
            <p:nvPr/>
          </p:nvSpPr>
          <p:spPr bwMode="auto">
            <a:xfrm>
              <a:off x="3618" y="3160"/>
              <a:ext cx="10" cy="4"/>
            </a:xfrm>
            <a:custGeom>
              <a:avLst/>
              <a:gdLst>
                <a:gd name="T0" fmla="*/ 0 w 65"/>
                <a:gd name="T1" fmla="*/ 0 h 29"/>
                <a:gd name="T2" fmla="*/ 0 w 65"/>
                <a:gd name="T3" fmla="*/ 0 h 29"/>
                <a:gd name="T4" fmla="*/ 0 w 65"/>
                <a:gd name="T5" fmla="*/ 0 h 29"/>
                <a:gd name="T6" fmla="*/ 0 w 65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29"/>
                <a:gd name="T14" fmla="*/ 65 w 65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29">
                  <a:moveTo>
                    <a:pt x="0" y="0"/>
                  </a:moveTo>
                  <a:lnTo>
                    <a:pt x="63" y="29"/>
                  </a:lnTo>
                  <a:lnTo>
                    <a:pt x="65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2" name="Line 1300"/>
            <p:cNvSpPr>
              <a:spLocks noChangeShapeType="1"/>
            </p:cNvSpPr>
            <p:nvPr/>
          </p:nvSpPr>
          <p:spPr bwMode="auto">
            <a:xfrm flipV="1">
              <a:off x="3628" y="316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3" name="Freeform 1301"/>
            <p:cNvSpPr>
              <a:spLocks/>
            </p:cNvSpPr>
            <p:nvPr/>
          </p:nvSpPr>
          <p:spPr bwMode="auto">
            <a:xfrm>
              <a:off x="3607" y="3135"/>
              <a:ext cx="29" cy="28"/>
            </a:xfrm>
            <a:custGeom>
              <a:avLst/>
              <a:gdLst>
                <a:gd name="T0" fmla="*/ 0 w 174"/>
                <a:gd name="T1" fmla="*/ 0 h 171"/>
                <a:gd name="T2" fmla="*/ 0 w 174"/>
                <a:gd name="T3" fmla="*/ 1 h 171"/>
                <a:gd name="T4" fmla="*/ 1 w 174"/>
                <a:gd name="T5" fmla="*/ 1 h 171"/>
                <a:gd name="T6" fmla="*/ 1 w 174"/>
                <a:gd name="T7" fmla="*/ 0 h 171"/>
                <a:gd name="T8" fmla="*/ 0 w 174"/>
                <a:gd name="T9" fmla="*/ 0 h 171"/>
                <a:gd name="T10" fmla="*/ 0 w 174"/>
                <a:gd name="T11" fmla="*/ 0 h 171"/>
                <a:gd name="T12" fmla="*/ 0 w 174"/>
                <a:gd name="T13" fmla="*/ 0 h 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4"/>
                <a:gd name="T22" fmla="*/ 0 h 171"/>
                <a:gd name="T23" fmla="*/ 174 w 174"/>
                <a:gd name="T24" fmla="*/ 171 h 1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4" h="171">
                  <a:moveTo>
                    <a:pt x="0" y="124"/>
                  </a:moveTo>
                  <a:lnTo>
                    <a:pt x="64" y="147"/>
                  </a:lnTo>
                  <a:lnTo>
                    <a:pt x="129" y="171"/>
                  </a:lnTo>
                  <a:lnTo>
                    <a:pt x="174" y="47"/>
                  </a:lnTo>
                  <a:lnTo>
                    <a:pt x="109" y="23"/>
                  </a:lnTo>
                  <a:lnTo>
                    <a:pt x="45" y="0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4" name="Freeform 1302"/>
            <p:cNvSpPr>
              <a:spLocks/>
            </p:cNvSpPr>
            <p:nvPr/>
          </p:nvSpPr>
          <p:spPr bwMode="auto">
            <a:xfrm>
              <a:off x="3607" y="3135"/>
              <a:ext cx="29" cy="28"/>
            </a:xfrm>
            <a:custGeom>
              <a:avLst/>
              <a:gdLst>
                <a:gd name="T0" fmla="*/ 0 w 174"/>
                <a:gd name="T1" fmla="*/ 0 h 171"/>
                <a:gd name="T2" fmla="*/ 0 w 174"/>
                <a:gd name="T3" fmla="*/ 1 h 171"/>
                <a:gd name="T4" fmla="*/ 1 w 174"/>
                <a:gd name="T5" fmla="*/ 1 h 171"/>
                <a:gd name="T6" fmla="*/ 1 w 174"/>
                <a:gd name="T7" fmla="*/ 0 h 171"/>
                <a:gd name="T8" fmla="*/ 0 w 174"/>
                <a:gd name="T9" fmla="*/ 0 h 171"/>
                <a:gd name="T10" fmla="*/ 0 w 174"/>
                <a:gd name="T11" fmla="*/ 0 h 171"/>
                <a:gd name="T12" fmla="*/ 0 w 174"/>
                <a:gd name="T13" fmla="*/ 0 h 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4"/>
                <a:gd name="T22" fmla="*/ 0 h 171"/>
                <a:gd name="T23" fmla="*/ 174 w 174"/>
                <a:gd name="T24" fmla="*/ 171 h 1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4" h="171">
                  <a:moveTo>
                    <a:pt x="0" y="124"/>
                  </a:moveTo>
                  <a:lnTo>
                    <a:pt x="64" y="147"/>
                  </a:lnTo>
                  <a:lnTo>
                    <a:pt x="129" y="171"/>
                  </a:lnTo>
                  <a:lnTo>
                    <a:pt x="174" y="47"/>
                  </a:lnTo>
                  <a:lnTo>
                    <a:pt x="109" y="23"/>
                  </a:lnTo>
                  <a:lnTo>
                    <a:pt x="45" y="0"/>
                  </a:lnTo>
                  <a:lnTo>
                    <a:pt x="0" y="124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5" name="Freeform 1303"/>
            <p:cNvSpPr>
              <a:spLocks/>
            </p:cNvSpPr>
            <p:nvPr/>
          </p:nvSpPr>
          <p:spPr bwMode="auto">
            <a:xfrm>
              <a:off x="3625" y="3139"/>
              <a:ext cx="11" cy="4"/>
            </a:xfrm>
            <a:custGeom>
              <a:avLst/>
              <a:gdLst>
                <a:gd name="T0" fmla="*/ 0 w 66"/>
                <a:gd name="T1" fmla="*/ 0 h 24"/>
                <a:gd name="T2" fmla="*/ 0 w 66"/>
                <a:gd name="T3" fmla="*/ 0 h 24"/>
                <a:gd name="T4" fmla="*/ 0 w 66"/>
                <a:gd name="T5" fmla="*/ 0 h 24"/>
                <a:gd name="T6" fmla="*/ 0 w 66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24"/>
                <a:gd name="T14" fmla="*/ 66 w 66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24">
                  <a:moveTo>
                    <a:pt x="0" y="0"/>
                  </a:moveTo>
                  <a:lnTo>
                    <a:pt x="65" y="24"/>
                  </a:lnTo>
                  <a:lnTo>
                    <a:pt x="66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6" name="Line 1304"/>
            <p:cNvSpPr>
              <a:spLocks noChangeShapeType="1"/>
            </p:cNvSpPr>
            <p:nvPr/>
          </p:nvSpPr>
          <p:spPr bwMode="auto">
            <a:xfrm flipV="1">
              <a:off x="3636" y="314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7" name="Freeform 1305"/>
            <p:cNvSpPr>
              <a:spLocks/>
            </p:cNvSpPr>
            <p:nvPr/>
          </p:nvSpPr>
          <p:spPr bwMode="auto">
            <a:xfrm>
              <a:off x="3614" y="3115"/>
              <a:ext cx="28" cy="27"/>
            </a:xfrm>
            <a:custGeom>
              <a:avLst/>
              <a:gdLst>
                <a:gd name="T0" fmla="*/ 0 w 167"/>
                <a:gd name="T1" fmla="*/ 0 h 164"/>
                <a:gd name="T2" fmla="*/ 0 w 167"/>
                <a:gd name="T3" fmla="*/ 1 h 164"/>
                <a:gd name="T4" fmla="*/ 1 w 167"/>
                <a:gd name="T5" fmla="*/ 1 h 164"/>
                <a:gd name="T6" fmla="*/ 1 w 167"/>
                <a:gd name="T7" fmla="*/ 0 h 164"/>
                <a:gd name="T8" fmla="*/ 1 w 167"/>
                <a:gd name="T9" fmla="*/ 0 h 164"/>
                <a:gd name="T10" fmla="*/ 0 w 167"/>
                <a:gd name="T11" fmla="*/ 0 h 164"/>
                <a:gd name="T12" fmla="*/ 0 w 167"/>
                <a:gd name="T13" fmla="*/ 0 h 1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7"/>
                <a:gd name="T22" fmla="*/ 0 h 164"/>
                <a:gd name="T23" fmla="*/ 167 w 167"/>
                <a:gd name="T24" fmla="*/ 164 h 1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7" h="164">
                  <a:moveTo>
                    <a:pt x="0" y="127"/>
                  </a:moveTo>
                  <a:lnTo>
                    <a:pt x="65" y="145"/>
                  </a:lnTo>
                  <a:lnTo>
                    <a:pt x="131" y="164"/>
                  </a:lnTo>
                  <a:lnTo>
                    <a:pt x="167" y="37"/>
                  </a:lnTo>
                  <a:lnTo>
                    <a:pt x="101" y="19"/>
                  </a:lnTo>
                  <a:lnTo>
                    <a:pt x="36" y="0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8" name="Freeform 1306"/>
            <p:cNvSpPr>
              <a:spLocks/>
            </p:cNvSpPr>
            <p:nvPr/>
          </p:nvSpPr>
          <p:spPr bwMode="auto">
            <a:xfrm>
              <a:off x="3614" y="3115"/>
              <a:ext cx="28" cy="27"/>
            </a:xfrm>
            <a:custGeom>
              <a:avLst/>
              <a:gdLst>
                <a:gd name="T0" fmla="*/ 0 w 167"/>
                <a:gd name="T1" fmla="*/ 0 h 164"/>
                <a:gd name="T2" fmla="*/ 0 w 167"/>
                <a:gd name="T3" fmla="*/ 1 h 164"/>
                <a:gd name="T4" fmla="*/ 1 w 167"/>
                <a:gd name="T5" fmla="*/ 1 h 164"/>
                <a:gd name="T6" fmla="*/ 1 w 167"/>
                <a:gd name="T7" fmla="*/ 0 h 164"/>
                <a:gd name="T8" fmla="*/ 1 w 167"/>
                <a:gd name="T9" fmla="*/ 0 h 164"/>
                <a:gd name="T10" fmla="*/ 0 w 167"/>
                <a:gd name="T11" fmla="*/ 0 h 164"/>
                <a:gd name="T12" fmla="*/ 0 w 167"/>
                <a:gd name="T13" fmla="*/ 0 h 1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7"/>
                <a:gd name="T22" fmla="*/ 0 h 164"/>
                <a:gd name="T23" fmla="*/ 167 w 167"/>
                <a:gd name="T24" fmla="*/ 164 h 1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7" h="164">
                  <a:moveTo>
                    <a:pt x="0" y="127"/>
                  </a:moveTo>
                  <a:lnTo>
                    <a:pt x="65" y="145"/>
                  </a:lnTo>
                  <a:lnTo>
                    <a:pt x="131" y="164"/>
                  </a:lnTo>
                  <a:lnTo>
                    <a:pt x="167" y="37"/>
                  </a:lnTo>
                  <a:lnTo>
                    <a:pt x="101" y="19"/>
                  </a:lnTo>
                  <a:lnTo>
                    <a:pt x="36" y="0"/>
                  </a:lnTo>
                  <a:lnTo>
                    <a:pt x="0" y="12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79" name="Freeform 1307"/>
            <p:cNvSpPr>
              <a:spLocks/>
            </p:cNvSpPr>
            <p:nvPr/>
          </p:nvSpPr>
          <p:spPr bwMode="auto">
            <a:xfrm>
              <a:off x="3631" y="3118"/>
              <a:ext cx="11" cy="3"/>
            </a:xfrm>
            <a:custGeom>
              <a:avLst/>
              <a:gdLst>
                <a:gd name="T0" fmla="*/ 0 w 68"/>
                <a:gd name="T1" fmla="*/ 0 h 18"/>
                <a:gd name="T2" fmla="*/ 0 w 68"/>
                <a:gd name="T3" fmla="*/ 0 h 18"/>
                <a:gd name="T4" fmla="*/ 0 w 68"/>
                <a:gd name="T5" fmla="*/ 0 h 18"/>
                <a:gd name="T6" fmla="*/ 0 w 68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18"/>
                <a:gd name="T14" fmla="*/ 68 w 68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18">
                  <a:moveTo>
                    <a:pt x="0" y="0"/>
                  </a:moveTo>
                  <a:lnTo>
                    <a:pt x="66" y="18"/>
                  </a:lnTo>
                  <a:lnTo>
                    <a:pt x="6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0" name="Line 1308"/>
            <p:cNvSpPr>
              <a:spLocks noChangeShapeType="1"/>
            </p:cNvSpPr>
            <p:nvPr/>
          </p:nvSpPr>
          <p:spPr bwMode="auto">
            <a:xfrm flipV="1">
              <a:off x="3642" y="312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1" name="Freeform 1309"/>
            <p:cNvSpPr>
              <a:spLocks/>
            </p:cNvSpPr>
            <p:nvPr/>
          </p:nvSpPr>
          <p:spPr bwMode="auto">
            <a:xfrm>
              <a:off x="3620" y="3094"/>
              <a:ext cx="27" cy="26"/>
            </a:xfrm>
            <a:custGeom>
              <a:avLst/>
              <a:gdLst>
                <a:gd name="T0" fmla="*/ 0 w 161"/>
                <a:gd name="T1" fmla="*/ 0 h 158"/>
                <a:gd name="T2" fmla="*/ 0 w 161"/>
                <a:gd name="T3" fmla="*/ 1 h 158"/>
                <a:gd name="T4" fmla="*/ 1 w 161"/>
                <a:gd name="T5" fmla="*/ 1 h 158"/>
                <a:gd name="T6" fmla="*/ 1 w 161"/>
                <a:gd name="T7" fmla="*/ 0 h 158"/>
                <a:gd name="T8" fmla="*/ 1 w 161"/>
                <a:gd name="T9" fmla="*/ 0 h 158"/>
                <a:gd name="T10" fmla="*/ 0 w 161"/>
                <a:gd name="T11" fmla="*/ 0 h 158"/>
                <a:gd name="T12" fmla="*/ 0 w 161"/>
                <a:gd name="T13" fmla="*/ 0 h 1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"/>
                <a:gd name="T22" fmla="*/ 0 h 158"/>
                <a:gd name="T23" fmla="*/ 161 w 161"/>
                <a:gd name="T24" fmla="*/ 158 h 1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" h="158">
                  <a:moveTo>
                    <a:pt x="0" y="129"/>
                  </a:moveTo>
                  <a:lnTo>
                    <a:pt x="67" y="144"/>
                  </a:lnTo>
                  <a:lnTo>
                    <a:pt x="135" y="158"/>
                  </a:lnTo>
                  <a:lnTo>
                    <a:pt x="161" y="29"/>
                  </a:lnTo>
                  <a:lnTo>
                    <a:pt x="94" y="15"/>
                  </a:lnTo>
                  <a:lnTo>
                    <a:pt x="2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2" name="Freeform 1310"/>
            <p:cNvSpPr>
              <a:spLocks/>
            </p:cNvSpPr>
            <p:nvPr/>
          </p:nvSpPr>
          <p:spPr bwMode="auto">
            <a:xfrm>
              <a:off x="3620" y="3094"/>
              <a:ext cx="27" cy="26"/>
            </a:xfrm>
            <a:custGeom>
              <a:avLst/>
              <a:gdLst>
                <a:gd name="T0" fmla="*/ 0 w 161"/>
                <a:gd name="T1" fmla="*/ 0 h 158"/>
                <a:gd name="T2" fmla="*/ 0 w 161"/>
                <a:gd name="T3" fmla="*/ 1 h 158"/>
                <a:gd name="T4" fmla="*/ 1 w 161"/>
                <a:gd name="T5" fmla="*/ 1 h 158"/>
                <a:gd name="T6" fmla="*/ 1 w 161"/>
                <a:gd name="T7" fmla="*/ 0 h 158"/>
                <a:gd name="T8" fmla="*/ 1 w 161"/>
                <a:gd name="T9" fmla="*/ 0 h 158"/>
                <a:gd name="T10" fmla="*/ 0 w 161"/>
                <a:gd name="T11" fmla="*/ 0 h 158"/>
                <a:gd name="T12" fmla="*/ 0 w 161"/>
                <a:gd name="T13" fmla="*/ 0 h 1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"/>
                <a:gd name="T22" fmla="*/ 0 h 158"/>
                <a:gd name="T23" fmla="*/ 161 w 161"/>
                <a:gd name="T24" fmla="*/ 158 h 1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" h="158">
                  <a:moveTo>
                    <a:pt x="0" y="129"/>
                  </a:moveTo>
                  <a:lnTo>
                    <a:pt x="67" y="144"/>
                  </a:lnTo>
                  <a:lnTo>
                    <a:pt x="135" y="158"/>
                  </a:lnTo>
                  <a:lnTo>
                    <a:pt x="161" y="29"/>
                  </a:lnTo>
                  <a:lnTo>
                    <a:pt x="94" y="15"/>
                  </a:lnTo>
                  <a:lnTo>
                    <a:pt x="26" y="0"/>
                  </a:lnTo>
                  <a:lnTo>
                    <a:pt x="0" y="12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3" name="Freeform 1311"/>
            <p:cNvSpPr>
              <a:spLocks/>
            </p:cNvSpPr>
            <p:nvPr/>
          </p:nvSpPr>
          <p:spPr bwMode="auto">
            <a:xfrm>
              <a:off x="3635" y="3096"/>
              <a:ext cx="12" cy="3"/>
            </a:xfrm>
            <a:custGeom>
              <a:avLst/>
              <a:gdLst>
                <a:gd name="T0" fmla="*/ 0 w 68"/>
                <a:gd name="T1" fmla="*/ 0 h 14"/>
                <a:gd name="T2" fmla="*/ 0 w 68"/>
                <a:gd name="T3" fmla="*/ 0 h 14"/>
                <a:gd name="T4" fmla="*/ 0 w 68"/>
                <a:gd name="T5" fmla="*/ 0 h 14"/>
                <a:gd name="T6" fmla="*/ 0 w 68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14"/>
                <a:gd name="T14" fmla="*/ 68 w 68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14">
                  <a:moveTo>
                    <a:pt x="0" y="0"/>
                  </a:moveTo>
                  <a:lnTo>
                    <a:pt x="67" y="14"/>
                  </a:lnTo>
                  <a:lnTo>
                    <a:pt x="6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4" name="Line 1312"/>
            <p:cNvSpPr>
              <a:spLocks noChangeShapeType="1"/>
            </p:cNvSpPr>
            <p:nvPr/>
          </p:nvSpPr>
          <p:spPr bwMode="auto">
            <a:xfrm flipV="1">
              <a:off x="3647" y="309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5" name="Freeform 1313"/>
            <p:cNvSpPr>
              <a:spLocks/>
            </p:cNvSpPr>
            <p:nvPr/>
          </p:nvSpPr>
          <p:spPr bwMode="auto">
            <a:xfrm>
              <a:off x="3624" y="3073"/>
              <a:ext cx="25" cy="25"/>
            </a:xfrm>
            <a:custGeom>
              <a:avLst/>
              <a:gdLst>
                <a:gd name="T0" fmla="*/ 0 w 153"/>
                <a:gd name="T1" fmla="*/ 1 h 147"/>
                <a:gd name="T2" fmla="*/ 0 w 153"/>
                <a:gd name="T3" fmla="*/ 1 h 147"/>
                <a:gd name="T4" fmla="*/ 1 w 153"/>
                <a:gd name="T5" fmla="*/ 1 h 147"/>
                <a:gd name="T6" fmla="*/ 1 w 153"/>
                <a:gd name="T7" fmla="*/ 0 h 147"/>
                <a:gd name="T8" fmla="*/ 0 w 153"/>
                <a:gd name="T9" fmla="*/ 0 h 147"/>
                <a:gd name="T10" fmla="*/ 0 w 153"/>
                <a:gd name="T11" fmla="*/ 0 h 147"/>
                <a:gd name="T12" fmla="*/ 0 w 153"/>
                <a:gd name="T13" fmla="*/ 1 h 1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147"/>
                <a:gd name="T23" fmla="*/ 153 w 153"/>
                <a:gd name="T24" fmla="*/ 147 h 1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147">
                  <a:moveTo>
                    <a:pt x="0" y="131"/>
                  </a:moveTo>
                  <a:lnTo>
                    <a:pt x="69" y="139"/>
                  </a:lnTo>
                  <a:lnTo>
                    <a:pt x="137" y="147"/>
                  </a:lnTo>
                  <a:lnTo>
                    <a:pt x="153" y="16"/>
                  </a:lnTo>
                  <a:lnTo>
                    <a:pt x="84" y="8"/>
                  </a:lnTo>
                  <a:lnTo>
                    <a:pt x="16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6" name="Freeform 1314"/>
            <p:cNvSpPr>
              <a:spLocks/>
            </p:cNvSpPr>
            <p:nvPr/>
          </p:nvSpPr>
          <p:spPr bwMode="auto">
            <a:xfrm>
              <a:off x="3624" y="3073"/>
              <a:ext cx="25" cy="25"/>
            </a:xfrm>
            <a:custGeom>
              <a:avLst/>
              <a:gdLst>
                <a:gd name="T0" fmla="*/ 0 w 153"/>
                <a:gd name="T1" fmla="*/ 1 h 147"/>
                <a:gd name="T2" fmla="*/ 0 w 153"/>
                <a:gd name="T3" fmla="*/ 1 h 147"/>
                <a:gd name="T4" fmla="*/ 1 w 153"/>
                <a:gd name="T5" fmla="*/ 1 h 147"/>
                <a:gd name="T6" fmla="*/ 1 w 153"/>
                <a:gd name="T7" fmla="*/ 0 h 147"/>
                <a:gd name="T8" fmla="*/ 0 w 153"/>
                <a:gd name="T9" fmla="*/ 0 h 147"/>
                <a:gd name="T10" fmla="*/ 0 w 153"/>
                <a:gd name="T11" fmla="*/ 0 h 147"/>
                <a:gd name="T12" fmla="*/ 0 w 153"/>
                <a:gd name="T13" fmla="*/ 1 h 1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147"/>
                <a:gd name="T23" fmla="*/ 153 w 153"/>
                <a:gd name="T24" fmla="*/ 147 h 1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147">
                  <a:moveTo>
                    <a:pt x="0" y="131"/>
                  </a:moveTo>
                  <a:lnTo>
                    <a:pt x="69" y="139"/>
                  </a:lnTo>
                  <a:lnTo>
                    <a:pt x="137" y="147"/>
                  </a:lnTo>
                  <a:lnTo>
                    <a:pt x="153" y="16"/>
                  </a:lnTo>
                  <a:lnTo>
                    <a:pt x="84" y="8"/>
                  </a:lnTo>
                  <a:lnTo>
                    <a:pt x="16" y="0"/>
                  </a:lnTo>
                  <a:lnTo>
                    <a:pt x="0" y="13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7" name="Freeform 1315"/>
            <p:cNvSpPr>
              <a:spLocks/>
            </p:cNvSpPr>
            <p:nvPr/>
          </p:nvSpPr>
          <p:spPr bwMode="auto">
            <a:xfrm>
              <a:off x="3638" y="3074"/>
              <a:ext cx="11" cy="2"/>
            </a:xfrm>
            <a:custGeom>
              <a:avLst/>
              <a:gdLst>
                <a:gd name="T0" fmla="*/ 0 w 69"/>
                <a:gd name="T1" fmla="*/ 0 h 8"/>
                <a:gd name="T2" fmla="*/ 0 w 69"/>
                <a:gd name="T3" fmla="*/ 0 h 8"/>
                <a:gd name="T4" fmla="*/ 0 w 69"/>
                <a:gd name="T5" fmla="*/ 0 h 8"/>
                <a:gd name="T6" fmla="*/ 0 w 69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8"/>
                <a:gd name="T14" fmla="*/ 69 w 69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8">
                  <a:moveTo>
                    <a:pt x="0" y="0"/>
                  </a:moveTo>
                  <a:lnTo>
                    <a:pt x="69" y="8"/>
                  </a:lnTo>
                  <a:lnTo>
                    <a:pt x="6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8" name="Line 1316"/>
            <p:cNvSpPr>
              <a:spLocks noChangeShapeType="1"/>
            </p:cNvSpPr>
            <p:nvPr/>
          </p:nvSpPr>
          <p:spPr bwMode="auto">
            <a:xfrm flipV="1">
              <a:off x="3649" y="3075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89" name="Freeform 1317"/>
            <p:cNvSpPr>
              <a:spLocks/>
            </p:cNvSpPr>
            <p:nvPr/>
          </p:nvSpPr>
          <p:spPr bwMode="auto">
            <a:xfrm>
              <a:off x="3627" y="3052"/>
              <a:ext cx="23" cy="23"/>
            </a:xfrm>
            <a:custGeom>
              <a:avLst/>
              <a:gdLst>
                <a:gd name="T0" fmla="*/ 0 w 142"/>
                <a:gd name="T1" fmla="*/ 1 h 138"/>
                <a:gd name="T2" fmla="*/ 0 w 142"/>
                <a:gd name="T3" fmla="*/ 1 h 138"/>
                <a:gd name="T4" fmla="*/ 1 w 142"/>
                <a:gd name="T5" fmla="*/ 1 h 138"/>
                <a:gd name="T6" fmla="*/ 1 w 142"/>
                <a:gd name="T7" fmla="*/ 0 h 138"/>
                <a:gd name="T8" fmla="*/ 0 w 142"/>
                <a:gd name="T9" fmla="*/ 0 h 138"/>
                <a:gd name="T10" fmla="*/ 0 w 142"/>
                <a:gd name="T11" fmla="*/ 0 h 138"/>
                <a:gd name="T12" fmla="*/ 0 w 142"/>
                <a:gd name="T13" fmla="*/ 1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2"/>
                <a:gd name="T22" fmla="*/ 0 h 138"/>
                <a:gd name="T23" fmla="*/ 142 w 142"/>
                <a:gd name="T24" fmla="*/ 138 h 1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2" h="138">
                  <a:moveTo>
                    <a:pt x="0" y="132"/>
                  </a:moveTo>
                  <a:lnTo>
                    <a:pt x="68" y="135"/>
                  </a:lnTo>
                  <a:lnTo>
                    <a:pt x="137" y="138"/>
                  </a:lnTo>
                  <a:lnTo>
                    <a:pt x="142" y="6"/>
                  </a:lnTo>
                  <a:lnTo>
                    <a:pt x="73" y="3"/>
                  </a:lnTo>
                  <a:lnTo>
                    <a:pt x="5" y="0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90" name="Freeform 1318"/>
            <p:cNvSpPr>
              <a:spLocks/>
            </p:cNvSpPr>
            <p:nvPr/>
          </p:nvSpPr>
          <p:spPr bwMode="auto">
            <a:xfrm>
              <a:off x="3627" y="3052"/>
              <a:ext cx="23" cy="23"/>
            </a:xfrm>
            <a:custGeom>
              <a:avLst/>
              <a:gdLst>
                <a:gd name="T0" fmla="*/ 0 w 142"/>
                <a:gd name="T1" fmla="*/ 1 h 138"/>
                <a:gd name="T2" fmla="*/ 0 w 142"/>
                <a:gd name="T3" fmla="*/ 1 h 138"/>
                <a:gd name="T4" fmla="*/ 1 w 142"/>
                <a:gd name="T5" fmla="*/ 1 h 138"/>
                <a:gd name="T6" fmla="*/ 1 w 142"/>
                <a:gd name="T7" fmla="*/ 0 h 138"/>
                <a:gd name="T8" fmla="*/ 0 w 142"/>
                <a:gd name="T9" fmla="*/ 0 h 138"/>
                <a:gd name="T10" fmla="*/ 0 w 142"/>
                <a:gd name="T11" fmla="*/ 0 h 138"/>
                <a:gd name="T12" fmla="*/ 0 w 142"/>
                <a:gd name="T13" fmla="*/ 1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2"/>
                <a:gd name="T22" fmla="*/ 0 h 138"/>
                <a:gd name="T23" fmla="*/ 142 w 142"/>
                <a:gd name="T24" fmla="*/ 138 h 1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2" h="138">
                  <a:moveTo>
                    <a:pt x="0" y="132"/>
                  </a:moveTo>
                  <a:lnTo>
                    <a:pt x="68" y="135"/>
                  </a:lnTo>
                  <a:lnTo>
                    <a:pt x="137" y="138"/>
                  </a:lnTo>
                  <a:lnTo>
                    <a:pt x="142" y="6"/>
                  </a:lnTo>
                  <a:lnTo>
                    <a:pt x="73" y="3"/>
                  </a:lnTo>
                  <a:lnTo>
                    <a:pt x="5" y="0"/>
                  </a:lnTo>
                  <a:lnTo>
                    <a:pt x="0" y="13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91" name="Freeform 1319"/>
            <p:cNvSpPr>
              <a:spLocks/>
            </p:cNvSpPr>
            <p:nvPr/>
          </p:nvSpPr>
          <p:spPr bwMode="auto">
            <a:xfrm>
              <a:off x="3639" y="3052"/>
              <a:ext cx="11" cy="1"/>
            </a:xfrm>
            <a:custGeom>
              <a:avLst/>
              <a:gdLst>
                <a:gd name="T0" fmla="*/ 0 w 69"/>
                <a:gd name="T1" fmla="*/ 0 h 6"/>
                <a:gd name="T2" fmla="*/ 0 w 69"/>
                <a:gd name="T3" fmla="*/ 0 h 6"/>
                <a:gd name="T4" fmla="*/ 0 w 69"/>
                <a:gd name="T5" fmla="*/ 0 h 6"/>
                <a:gd name="T6" fmla="*/ 0 w 69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6"/>
                <a:gd name="T14" fmla="*/ 69 w 69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6">
                  <a:moveTo>
                    <a:pt x="0" y="3"/>
                  </a:moveTo>
                  <a:lnTo>
                    <a:pt x="69" y="6"/>
                  </a:lnTo>
                  <a:lnTo>
                    <a:pt x="6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92" name="Line 1323"/>
            <p:cNvSpPr>
              <a:spLocks noChangeShapeType="1"/>
            </p:cNvSpPr>
            <p:nvPr/>
          </p:nvSpPr>
          <p:spPr bwMode="auto">
            <a:xfrm flipV="1">
              <a:off x="3650" y="305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93" name="Line 1330"/>
            <p:cNvSpPr>
              <a:spLocks noChangeShapeType="1"/>
            </p:cNvSpPr>
            <p:nvPr/>
          </p:nvSpPr>
          <p:spPr bwMode="auto">
            <a:xfrm>
              <a:off x="3245" y="3052"/>
              <a:ext cx="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694" name="Line 1331"/>
            <p:cNvSpPr>
              <a:spLocks noChangeShapeType="1"/>
            </p:cNvSpPr>
            <p:nvPr/>
          </p:nvSpPr>
          <p:spPr bwMode="auto">
            <a:xfrm>
              <a:off x="3328" y="3050"/>
              <a:ext cx="5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695" name="Line 1332"/>
            <p:cNvSpPr>
              <a:spLocks noChangeShapeType="1"/>
            </p:cNvSpPr>
            <p:nvPr/>
          </p:nvSpPr>
          <p:spPr bwMode="auto">
            <a:xfrm>
              <a:off x="3358" y="3118"/>
              <a:ext cx="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46103" name="AutoShape 23"/>
          <p:cNvSpPr>
            <a:spLocks noChangeArrowheads="1"/>
          </p:cNvSpPr>
          <p:nvPr/>
        </p:nvSpPr>
        <p:spPr bwMode="auto">
          <a:xfrm rot="9546002">
            <a:off x="2809875" y="4222750"/>
            <a:ext cx="3581400" cy="333375"/>
          </a:xfrm>
          <a:prstGeom prst="notchedRightArrow">
            <a:avLst>
              <a:gd name="adj1" fmla="val 50000"/>
              <a:gd name="adj2" fmla="val 268571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3" name="TextBox 1252"/>
          <p:cNvSpPr txBox="1">
            <a:spLocks noChangeArrowheads="1"/>
          </p:cNvSpPr>
          <p:nvPr/>
        </p:nvSpPr>
        <p:spPr bwMode="auto">
          <a:xfrm>
            <a:off x="2433638" y="6143625"/>
            <a:ext cx="4460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/>
              <a:t>*- место обозначения резьбы.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101" grpId="0"/>
      <p:bldP spid="46106" grpId="0" animBg="1"/>
      <p:bldP spid="46106" grpId="1" animBg="1"/>
      <p:bldP spid="46102" grpId="0" animBg="1"/>
      <p:bldP spid="46102" grpId="1" animBg="1"/>
      <p:bldP spid="46103" grpId="0" animBg="1"/>
      <p:bldP spid="4610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88975" y="676275"/>
            <a:ext cx="821531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 штриховой, если резьба изображена как невидимая.</a:t>
            </a:r>
            <a:endParaRPr lang="ru-RU" sz="2400"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2" name="Object 10"/>
          <p:cNvGraphicFramePr>
            <a:graphicFrameLocks noChangeAspect="1"/>
          </p:cNvGraphicFramePr>
          <p:nvPr/>
        </p:nvGraphicFramePr>
        <p:xfrm>
          <a:off x="2016125" y="1665288"/>
          <a:ext cx="6026150" cy="354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AutoCAD Drawing" r:id="rId3" imgW="9696600" imgH="4600440" progId="AutoCAD.Drawing.17">
                  <p:embed/>
                </p:oleObj>
              </mc:Choice>
              <mc:Fallback>
                <p:oleObj name="AutoCAD Drawing" r:id="rId3" imgW="9696600" imgH="4600440" progId="AutoCAD.Drawing.17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651" t="6860" r="20442" b="7794"/>
                      <a:stretch>
                        <a:fillRect/>
                      </a:stretch>
                    </p:blipFill>
                    <p:spPr bwMode="auto">
                      <a:xfrm>
                        <a:off x="2016125" y="1665288"/>
                        <a:ext cx="6026150" cy="354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4" name="Group 13"/>
          <p:cNvGrpSpPr>
            <a:grpSpLocks/>
          </p:cNvGrpSpPr>
          <p:nvPr/>
        </p:nvGrpSpPr>
        <p:grpSpPr bwMode="auto">
          <a:xfrm>
            <a:off x="3444875" y="4622800"/>
            <a:ext cx="225425" cy="100013"/>
            <a:chOff x="2170" y="2912"/>
            <a:chExt cx="142" cy="63"/>
          </a:xfrm>
        </p:grpSpPr>
        <p:sp>
          <p:nvSpPr>
            <p:cNvPr id="5129" name="Line 11"/>
            <p:cNvSpPr>
              <a:spLocks noChangeShapeType="1"/>
            </p:cNvSpPr>
            <p:nvPr/>
          </p:nvSpPr>
          <p:spPr bwMode="auto">
            <a:xfrm flipV="1">
              <a:off x="2178" y="2943"/>
              <a:ext cx="134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30" name="Line 12"/>
            <p:cNvSpPr>
              <a:spLocks noChangeShapeType="1"/>
            </p:cNvSpPr>
            <p:nvPr/>
          </p:nvSpPr>
          <p:spPr bwMode="auto">
            <a:xfrm>
              <a:off x="2170" y="2912"/>
              <a:ext cx="142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5125" name="Group 14"/>
          <p:cNvGrpSpPr>
            <a:grpSpLocks/>
          </p:cNvGrpSpPr>
          <p:nvPr/>
        </p:nvGrpSpPr>
        <p:grpSpPr bwMode="auto">
          <a:xfrm>
            <a:off x="3457575" y="2130425"/>
            <a:ext cx="225425" cy="100013"/>
            <a:chOff x="2170" y="2912"/>
            <a:chExt cx="142" cy="63"/>
          </a:xfrm>
        </p:grpSpPr>
        <p:sp>
          <p:nvSpPr>
            <p:cNvPr id="5127" name="Line 15"/>
            <p:cNvSpPr>
              <a:spLocks noChangeShapeType="1"/>
            </p:cNvSpPr>
            <p:nvPr/>
          </p:nvSpPr>
          <p:spPr bwMode="auto">
            <a:xfrm flipV="1">
              <a:off x="2178" y="2943"/>
              <a:ext cx="134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8" name="Line 16"/>
            <p:cNvSpPr>
              <a:spLocks noChangeShapeType="1"/>
            </p:cNvSpPr>
            <p:nvPr/>
          </p:nvSpPr>
          <p:spPr bwMode="auto">
            <a:xfrm>
              <a:off x="2170" y="2912"/>
              <a:ext cx="142" cy="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54289" name="AutoShape 17"/>
          <p:cNvSpPr>
            <a:spLocks noChangeArrowheads="1"/>
          </p:cNvSpPr>
          <p:nvPr/>
        </p:nvSpPr>
        <p:spPr bwMode="auto">
          <a:xfrm rot="1689454">
            <a:off x="428625" y="2382838"/>
            <a:ext cx="2743200" cy="428625"/>
          </a:xfrm>
          <a:prstGeom prst="notchedRightArrow">
            <a:avLst>
              <a:gd name="adj1" fmla="val 50000"/>
              <a:gd name="adj2" fmla="val 16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/>
      <p:bldP spid="5428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4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9" name="Rectangle 15"/>
          <p:cNvSpPr>
            <a:spLocks noChangeArrowheads="1"/>
          </p:cNvSpPr>
          <p:nvPr/>
        </p:nvSpPr>
        <p:spPr bwMode="auto">
          <a:xfrm>
            <a:off x="165100" y="374650"/>
            <a:ext cx="88693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      Фаски на стержне с резьбой и в отверстии с резьбой, не имеющие специального конструктивного назначения , в проекции на плоскость, перпендикулярную к оси стержня или отверстия, не изображают.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150" name="Rectangle 17"/>
          <p:cNvSpPr>
            <a:spLocks noChangeArrowheads="1"/>
          </p:cNvSpPr>
          <p:nvPr/>
        </p:nvSpPr>
        <p:spPr bwMode="auto">
          <a:xfrm>
            <a:off x="0" y="2581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6" name="Object 16"/>
          <p:cNvGraphicFramePr>
            <a:graphicFrameLocks noChangeAspect="1"/>
          </p:cNvGraphicFramePr>
          <p:nvPr/>
        </p:nvGraphicFramePr>
        <p:xfrm>
          <a:off x="1039813" y="2098675"/>
          <a:ext cx="5534025" cy="299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Точечный рисунок" r:id="rId3" imgW="5326842" imgH="1691787" progId="Paint.Picture">
                  <p:embed/>
                </p:oleObj>
              </mc:Choice>
              <mc:Fallback>
                <p:oleObj name="Точечный рисунок" r:id="rId3" imgW="5326842" imgH="1691787" progId="Paint.Pictur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41174"/>
                      <a:stretch>
                        <a:fillRect/>
                      </a:stretch>
                    </p:blipFill>
                    <p:spPr bwMode="auto">
                      <a:xfrm>
                        <a:off x="1039813" y="2098675"/>
                        <a:ext cx="5534025" cy="2995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Прямоугольник 5"/>
          <p:cNvSpPr>
            <a:spLocks noChangeArrowheads="1"/>
          </p:cNvSpPr>
          <p:nvPr/>
        </p:nvSpPr>
        <p:spPr bwMode="auto">
          <a:xfrm>
            <a:off x="1087438" y="3144838"/>
            <a:ext cx="238125" cy="339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152" name="Прямоугольник 6"/>
          <p:cNvSpPr>
            <a:spLocks noChangeArrowheads="1"/>
          </p:cNvSpPr>
          <p:nvPr/>
        </p:nvSpPr>
        <p:spPr bwMode="auto">
          <a:xfrm>
            <a:off x="2651125" y="3986213"/>
            <a:ext cx="320675" cy="1555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153" name="Прямоугольник 7"/>
          <p:cNvSpPr>
            <a:spLocks noChangeArrowheads="1"/>
          </p:cNvSpPr>
          <p:nvPr/>
        </p:nvSpPr>
        <p:spPr bwMode="auto">
          <a:xfrm>
            <a:off x="5907088" y="3886200"/>
            <a:ext cx="384175" cy="238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0" y="2108200"/>
          <a:ext cx="8893175" cy="360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Точечный рисунок" r:id="rId3" imgW="6287378" imgH="2542857" progId="Paint.Picture">
                  <p:embed/>
                </p:oleObj>
              </mc:Choice>
              <mc:Fallback>
                <p:oleObj name="Точечный рисунок" r:id="rId3" imgW="6287378" imgH="2542857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08200"/>
                        <a:ext cx="8893175" cy="3605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36538" y="292100"/>
            <a:ext cx="87868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На разрезах резьбового соединения в изображении на плоскости, параллельной к его оси. в отверстии показывают только часть резьбы, которая не закрыта резьбой стержня.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68313" y="1060450"/>
            <a:ext cx="8280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  M16</a:t>
            </a:r>
            <a:r>
              <a:rPr lang="ru-RU" sz="2400" b="1">
                <a:latin typeface="Times New Roman" pitchFamily="18" charset="0"/>
              </a:rPr>
              <a:t>×</a:t>
            </a:r>
            <a:r>
              <a:rPr lang="ru-RU" sz="2400">
                <a:latin typeface="Times New Roman" pitchFamily="18" charset="0"/>
              </a:rPr>
              <a:t>2- резьба метрическая, наружный диаметр 16 мм, шаг   2 мм, однозаходная, правая;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   M30xl,5LH - метрическая, наружный диаметр 30 мм,  шаг      1,5 мм, однозаходная, левая. </a:t>
            </a:r>
            <a:endParaRPr lang="en-US" sz="24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0" y="2719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193800" y="2405063"/>
          <a:ext cx="6781800" cy="340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AutoCAD Drawing" r:id="rId4" imgW="10620360" imgH="5334120" progId="AutoCAD.Drawing.17">
                  <p:embed/>
                </p:oleObj>
              </mc:Choice>
              <mc:Fallback>
                <p:oleObj name="AutoCAD Drawing" r:id="rId4" imgW="10620360" imgH="5334120" progId="AutoCAD.Drawing.17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800" y="2405063"/>
                        <a:ext cx="6781800" cy="340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36700" y="438150"/>
            <a:ext cx="60452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Обозначение метрической резьбы.</a:t>
            </a:r>
          </a:p>
        </p:txBody>
      </p:sp>
      <p:sp>
        <p:nvSpPr>
          <p:cNvPr id="8198" name="Прямоугольник 8"/>
          <p:cNvSpPr>
            <a:spLocks noChangeArrowheads="1"/>
          </p:cNvSpPr>
          <p:nvPr/>
        </p:nvSpPr>
        <p:spPr bwMode="auto">
          <a:xfrm>
            <a:off x="1398588" y="3529013"/>
            <a:ext cx="293687" cy="21669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199" name="Прямоугольник 10"/>
          <p:cNvSpPr>
            <a:spLocks noChangeArrowheads="1"/>
          </p:cNvSpPr>
          <p:nvPr/>
        </p:nvSpPr>
        <p:spPr bwMode="auto">
          <a:xfrm>
            <a:off x="1673225" y="5614988"/>
            <a:ext cx="914400" cy="914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0" name="Прямоугольник 11"/>
          <p:cNvSpPr>
            <a:spLocks noChangeArrowheads="1"/>
          </p:cNvSpPr>
          <p:nvPr/>
        </p:nvSpPr>
        <p:spPr bwMode="auto">
          <a:xfrm>
            <a:off x="1709738" y="3227388"/>
            <a:ext cx="914400" cy="914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1" name="Прямоугольник 12"/>
          <p:cNvSpPr>
            <a:spLocks noChangeArrowheads="1"/>
          </p:cNvSpPr>
          <p:nvPr/>
        </p:nvSpPr>
        <p:spPr bwMode="auto">
          <a:xfrm>
            <a:off x="2643188" y="3575050"/>
            <a:ext cx="319087" cy="730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2" name="Прямоугольник 14"/>
          <p:cNvSpPr>
            <a:spLocks noChangeArrowheads="1"/>
          </p:cNvSpPr>
          <p:nvPr/>
        </p:nvSpPr>
        <p:spPr bwMode="auto">
          <a:xfrm>
            <a:off x="2570163" y="5614988"/>
            <a:ext cx="374650" cy="1365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 rot="-5400000">
            <a:off x="1718469" y="4206081"/>
            <a:ext cx="419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×2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65138" y="3360738"/>
            <a:ext cx="8678862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G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1 - резьба трубная цилиндрическая, нарезана на трубе 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d</a:t>
            </a: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y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=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25 мм (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d</a:t>
            </a: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y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 диаметр "в свету"), шаг указан в стандарте, однозаходная, правая.</a:t>
            </a:r>
          </a:p>
          <a:p>
            <a:pPr eaLnBrk="1" hangingPunct="1"/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G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ru-RU" sz="2800" baseline="3000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/</a:t>
            </a:r>
            <a:r>
              <a:rPr lang="ru-RU" sz="2800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LH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 - резьба трубная цилиндрическая, нарезана на трубе 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d</a:t>
            </a: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y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=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40 мм, шаг указан в стандарте однозаходная, левая.</a:t>
            </a:r>
          </a:p>
        </p:txBody>
      </p:sp>
      <p:sp>
        <p:nvSpPr>
          <p:cNvPr id="9220" name="Rectangle 8"/>
          <p:cNvSpPr>
            <a:spLocks noChangeArrowheads="1"/>
          </p:cNvSpPr>
          <p:nvPr/>
        </p:nvSpPr>
        <p:spPr bwMode="auto">
          <a:xfrm>
            <a:off x="0" y="2519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1230313" y="871538"/>
          <a:ext cx="7378700" cy="254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Точечный рисунок" r:id="rId3" imgW="5265876" imgH="1821338" progId="Paint.Picture">
                  <p:embed/>
                </p:oleObj>
              </mc:Choice>
              <mc:Fallback>
                <p:oleObj name="Точечный рисунок" r:id="rId3" imgW="5265876" imgH="1821338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0313" y="871538"/>
                        <a:ext cx="7378700" cy="2547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1513" y="398463"/>
            <a:ext cx="8120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Обозначение трубной цилиндрической резьбы.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363538" y="388938"/>
            <a:ext cx="8480425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Крепёжные изделия</a:t>
            </a:r>
          </a:p>
          <a:p>
            <a:pPr algn="just">
              <a:defRPr/>
            </a:pPr>
            <a:r>
              <a:rPr lang="ru-RU" sz="2800" dirty="0">
                <a:solidFill>
                  <a:srgbClr val="000000"/>
                </a:solidFill>
                <a:cs typeface="Times New Roman" pitchFamily="18" charset="0"/>
              </a:rPr>
              <a:t>Резьбовые детали, с помощью которых выполняют резьбовые соединения, называют крепежными. К ним относятся болты, винты, шпильки и гайки. Под гайки при соединении деталей подкладывают шайбы, а для исключения </a:t>
            </a:r>
            <a:r>
              <a:rPr lang="ru-RU" sz="2800" dirty="0" err="1">
                <a:solidFill>
                  <a:srgbClr val="000000"/>
                </a:solidFill>
                <a:cs typeface="Times New Roman" pitchFamily="18" charset="0"/>
              </a:rPr>
              <a:t>самоотвинчивания</a:t>
            </a:r>
            <a:r>
              <a:rPr lang="ru-RU" sz="2800" dirty="0">
                <a:solidFill>
                  <a:srgbClr val="000000"/>
                </a:solidFill>
                <a:cs typeface="Times New Roman" pitchFamily="18" charset="0"/>
              </a:rPr>
              <a:t> крепёжных деталей применяют пружинные шайбы, шплинты и др. Форма и размеры этих деталей устанавливаются соответствующими </a:t>
            </a:r>
            <a:r>
              <a:rPr lang="ru-RU" sz="2800" dirty="0" err="1">
                <a:solidFill>
                  <a:srgbClr val="000000"/>
                </a:solidFill>
                <a:cs typeface="Times New Roman" pitchFamily="18" charset="0"/>
              </a:rPr>
              <a:t>ГОСТами</a:t>
            </a:r>
            <a:r>
              <a:rPr lang="ru-RU" sz="28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6475" y="603250"/>
            <a:ext cx="7507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Условное обозначение крепежных изделий.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286000" y="1920875"/>
            <a:ext cx="419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FF0000"/>
                </a:solidFill>
              </a:rPr>
              <a:t>Болт М16×1,5×60…ГОСТ 7796-70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612775" y="1271588"/>
            <a:ext cx="8278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/>
              <a:t>Болт исполнения 1, с номинальным диаметром резьбы </a:t>
            </a:r>
            <a:r>
              <a:rPr lang="en-US" i="1"/>
              <a:t>d</a:t>
            </a:r>
            <a:r>
              <a:rPr lang="ru-RU" i="1"/>
              <a:t>=16 мм, с шагом</a:t>
            </a:r>
          </a:p>
          <a:p>
            <a:pPr eaLnBrk="1" hangingPunct="1"/>
            <a:r>
              <a:rPr lang="en-US" i="1"/>
              <a:t>P</a:t>
            </a:r>
            <a:r>
              <a:rPr lang="ru-RU" i="1"/>
              <a:t>=1,5 мм, длиной </a:t>
            </a:r>
            <a:r>
              <a:rPr lang="en-US" i="1"/>
              <a:t>l</a:t>
            </a:r>
            <a:r>
              <a:rPr lang="ru-RU" i="1"/>
              <a:t>=60 мм: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666750" y="2395538"/>
            <a:ext cx="8005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/>
              <a:t>Винт с диаметром резьбы </a:t>
            </a:r>
            <a:r>
              <a:rPr lang="en-US" i="1"/>
              <a:t>d</a:t>
            </a:r>
            <a:r>
              <a:rPr lang="ru-RU" i="1"/>
              <a:t>=10 мм, с шагом резьбы </a:t>
            </a:r>
            <a:r>
              <a:rPr lang="en-US" i="1"/>
              <a:t>P</a:t>
            </a:r>
            <a:r>
              <a:rPr lang="ru-RU" i="1"/>
              <a:t>=1,5 мм, длиной </a:t>
            </a:r>
            <a:endParaRPr lang="en-US" i="1"/>
          </a:p>
          <a:p>
            <a:pPr eaLnBrk="1" hangingPunct="1"/>
            <a:r>
              <a:rPr lang="en-US" i="1"/>
              <a:t>l</a:t>
            </a:r>
            <a:r>
              <a:rPr lang="ru-RU" i="1"/>
              <a:t>=50 мм:</a:t>
            </a: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2349500" y="3008313"/>
            <a:ext cx="4192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FF0000"/>
                </a:solidFill>
              </a:rPr>
              <a:t>Винт М10×1,5×50…ГОСТ 1491-80</a:t>
            </a: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693738" y="3505200"/>
            <a:ext cx="7512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/>
              <a:t>Гайка исполнения 1, с номинальным диаметром резьбы</a:t>
            </a:r>
            <a:r>
              <a:rPr lang="en-US" i="1"/>
              <a:t> d</a:t>
            </a:r>
            <a:r>
              <a:rPr lang="ru-RU" i="1"/>
              <a:t>=20 мм, с</a:t>
            </a:r>
          </a:p>
          <a:p>
            <a:pPr eaLnBrk="1" hangingPunct="1"/>
            <a:r>
              <a:rPr lang="ru-RU" i="1"/>
              <a:t>шагом </a:t>
            </a:r>
            <a:r>
              <a:rPr lang="en-US" i="1"/>
              <a:t>P</a:t>
            </a:r>
            <a:r>
              <a:rPr lang="ru-RU" i="1"/>
              <a:t>=2,5 мм:</a:t>
            </a: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2459038" y="4187825"/>
            <a:ext cx="3856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FF0000"/>
                </a:solidFill>
              </a:rPr>
              <a:t>Гайка М20×2,5…ГОСТ 5915-70</a:t>
            </a:r>
          </a:p>
        </p:txBody>
      </p:sp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531813" y="4773613"/>
            <a:ext cx="8380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i="1"/>
              <a:t>Шайба исполнения 1, для крепежной детали с диаметром резьбы </a:t>
            </a:r>
            <a:r>
              <a:rPr lang="en-US" i="1"/>
              <a:t>d</a:t>
            </a:r>
            <a:r>
              <a:rPr lang="ru-RU" i="1"/>
              <a:t>=16 мм:</a:t>
            </a:r>
          </a:p>
        </p:txBody>
      </p:sp>
      <p:sp>
        <p:nvSpPr>
          <p:cNvPr id="20490" name="TextBox 9"/>
          <p:cNvSpPr txBox="1">
            <a:spLocks noChangeArrowheads="1"/>
          </p:cNvSpPr>
          <p:nvPr/>
        </p:nvSpPr>
        <p:spPr bwMode="auto">
          <a:xfrm>
            <a:off x="2584450" y="5308600"/>
            <a:ext cx="3395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FF0000"/>
                </a:solidFill>
              </a:rPr>
              <a:t>Шайба 16…ГОСТ 11371-78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01613" y="981075"/>
            <a:ext cx="83312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Резьбой называется поверхность, образованная винтовым движением плоского контура 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цилиндрической или конической поверхности.</a:t>
            </a:r>
            <a:endParaRPr lang="ru-RU" sz="2800">
              <a:cs typeface="Arial" charset="0"/>
            </a:endParaRPr>
          </a:p>
          <a:p>
            <a:pPr algn="ctr" eaLnBrk="0" hangingPunct="0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>
              <a:cs typeface="Arial" charset="0"/>
            </a:endParaRPr>
          </a:p>
          <a:p>
            <a:pPr algn="ctr" eaLnBrk="0" hangingPunct="0"/>
            <a:endParaRPr lang="ru-RU" sz="20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0888" y="401638"/>
            <a:ext cx="5170487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ОБРАЗОВАНИЕ РЕЗЬБЫ.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4197350" y="3263900"/>
            <a:ext cx="451326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b="1">
                <a:solidFill>
                  <a:srgbClr val="000000"/>
                </a:solidFill>
              </a:rPr>
              <a:t>Фаска </a:t>
            </a:r>
            <a:r>
              <a:rPr lang="ru-RU">
                <a:solidFill>
                  <a:srgbClr val="000000"/>
                </a:solidFill>
              </a:rPr>
              <a:t>- коническая поверхность, образующие которой составляют с осью резьбы 45</a:t>
            </a:r>
            <a:r>
              <a:rPr lang="ru-RU" baseline="30000">
                <a:solidFill>
                  <a:srgbClr val="000000"/>
                </a:solidFill>
                <a:cs typeface="Arial" charset="0"/>
              </a:rPr>
              <a:t>○</a:t>
            </a:r>
            <a:r>
              <a:rPr lang="ru-RU">
                <a:solidFill>
                  <a:srgbClr val="000000"/>
                </a:solidFill>
              </a:rPr>
              <a:t> (чаще всего). </a:t>
            </a:r>
            <a:endParaRPr lang="ru-RU"/>
          </a:p>
          <a:p>
            <a:pPr algn="just" eaLnBrk="1" hangingPunct="1"/>
            <a:r>
              <a:rPr lang="ru-RU">
                <a:solidFill>
                  <a:srgbClr val="000000"/>
                </a:solidFill>
              </a:rPr>
              <a:t>Форму и размеры сбегов, недорезов проточек и фасок устанавливает ГОСТ 10549-80.</a:t>
            </a:r>
          </a:p>
          <a:p>
            <a:pPr eaLnBrk="1" hangingPunct="1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95538" y="2359025"/>
            <a:ext cx="33178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Элементы резьбы.</a:t>
            </a:r>
          </a:p>
        </p:txBody>
      </p:sp>
      <p:pic>
        <p:nvPicPr>
          <p:cNvPr id="13318" name="Picture 5" descr="0061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9" t="21526" r="57118" b="59981"/>
          <a:stretch>
            <a:fillRect/>
          </a:stretch>
        </p:blipFill>
        <p:spPr bwMode="auto">
          <a:xfrm>
            <a:off x="663575" y="3024188"/>
            <a:ext cx="3292475" cy="31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/>
          <p:cNvSpPr>
            <a:spLocks noChangeArrowheads="1"/>
          </p:cNvSpPr>
          <p:nvPr/>
        </p:nvSpPr>
        <p:spPr bwMode="auto">
          <a:xfrm>
            <a:off x="1512888" y="403225"/>
            <a:ext cx="7056437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параметры резьбы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>
              <a:cs typeface="Arial" charset="0"/>
            </a:endParaRPr>
          </a:p>
          <a:p>
            <a:pPr eaLnBrk="0" hangingPunct="0"/>
            <a:endParaRPr lang="ru-RU">
              <a:latin typeface="Times New Roman" pitchFamily="18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Угол профиля резьбы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- угол между смежными боковыми сторонами резьбы в плоскости осевого сечения.</a:t>
            </a:r>
            <a:endParaRPr lang="ru-RU" sz="2400">
              <a:cs typeface="Arial" charset="0"/>
            </a:endParaRPr>
          </a:p>
          <a:p>
            <a:pPr eaLnBrk="0" hangingPunct="0"/>
            <a:endParaRPr lang="ru-RU" sz="1600">
              <a:latin typeface="Times New Roman" pitchFamily="18" charset="0"/>
            </a:endParaRP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1104900" y="1993900"/>
            <a:ext cx="4864100" cy="3857625"/>
            <a:chOff x="-746" y="1875"/>
            <a:chExt cx="2145" cy="1606"/>
          </a:xfrm>
        </p:grpSpPr>
        <p:graphicFrame>
          <p:nvGraphicFramePr>
            <p:cNvPr id="1026" name="Object 9"/>
            <p:cNvGraphicFramePr>
              <a:graphicFrameLocks noChangeAspect="1"/>
            </p:cNvGraphicFramePr>
            <p:nvPr/>
          </p:nvGraphicFramePr>
          <p:xfrm>
            <a:off x="-746" y="1875"/>
            <a:ext cx="2145" cy="16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AutoCAD Drawing" r:id="rId3" imgW="9543960" imgH="4200480" progId="AutoCAD.Drawing.17">
                    <p:embed/>
                  </p:oleObj>
                </mc:Choice>
                <mc:Fallback>
                  <p:oleObj name="AutoCAD Drawing" r:id="rId3" imgW="9543960" imgH="4200480" progId="AutoCAD.Drawing.17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3047" r="21094" b="4970"/>
                        <a:stretch>
                          <a:fillRect/>
                        </a:stretch>
                      </p:blipFill>
                      <p:spPr bwMode="auto">
                        <a:xfrm>
                          <a:off x="-746" y="1875"/>
                          <a:ext cx="2145" cy="16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Oval 10"/>
            <p:cNvSpPr>
              <a:spLocks noChangeArrowheads="1"/>
            </p:cNvSpPr>
            <p:nvPr/>
          </p:nvSpPr>
          <p:spPr bwMode="auto">
            <a:xfrm>
              <a:off x="1252" y="2783"/>
              <a:ext cx="56" cy="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0" name="TextBox 9"/>
          <p:cNvSpPr txBox="1">
            <a:spLocks noChangeArrowheads="1"/>
          </p:cNvSpPr>
          <p:nvPr/>
        </p:nvSpPr>
        <p:spPr bwMode="auto">
          <a:xfrm>
            <a:off x="5505450" y="2597150"/>
            <a:ext cx="11477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sz="2800"/>
              <a:t>α</a:t>
            </a:r>
            <a:r>
              <a:rPr lang="ru-RU" sz="2800"/>
              <a:t>=60°</a:t>
            </a:r>
          </a:p>
        </p:txBody>
      </p:sp>
      <p:sp>
        <p:nvSpPr>
          <p:cNvPr id="1031" name="TextBox 10"/>
          <p:cNvSpPr txBox="1">
            <a:spLocks noChangeArrowheads="1"/>
          </p:cNvSpPr>
          <p:nvPr/>
        </p:nvSpPr>
        <p:spPr bwMode="auto">
          <a:xfrm>
            <a:off x="3502025" y="3986213"/>
            <a:ext cx="307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/>
              <a:t>°</a:t>
            </a:r>
          </a:p>
        </p:txBody>
      </p:sp>
      <p:sp>
        <p:nvSpPr>
          <p:cNvPr id="1032" name="Прямоугольник 11"/>
          <p:cNvSpPr>
            <a:spLocks noChangeArrowheads="1"/>
          </p:cNvSpPr>
          <p:nvPr/>
        </p:nvSpPr>
        <p:spPr bwMode="auto">
          <a:xfrm>
            <a:off x="5614988" y="4141788"/>
            <a:ext cx="246062" cy="3206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1029"/>
          <p:cNvSpPr>
            <a:spLocks noChangeArrowheads="1"/>
          </p:cNvSpPr>
          <p:nvPr/>
        </p:nvSpPr>
        <p:spPr bwMode="auto">
          <a:xfrm>
            <a:off x="0" y="600075"/>
            <a:ext cx="9144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Наружный диаметр резьбы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диаметр воображаемого прямого кругового цилиндра, описанного вокруг вершин наружной или впадин внутренней цилиндрической резьбы.</a:t>
            </a:r>
            <a:endParaRPr lang="ru-RU" sz="2400">
              <a:cs typeface="Arial" charset="0"/>
            </a:endParaRPr>
          </a:p>
          <a:p>
            <a:pPr eaLnBrk="0" hangingPunct="0"/>
            <a:endParaRPr lang="ru-RU">
              <a:latin typeface="Times New Roman" pitchFamily="18" charset="0"/>
            </a:endParaRPr>
          </a:p>
        </p:txBody>
      </p:sp>
      <p:sp>
        <p:nvSpPr>
          <p:cNvPr id="2053" name="Rectangle 1031"/>
          <p:cNvSpPr>
            <a:spLocks noChangeArrowheads="1"/>
          </p:cNvSpPr>
          <p:nvPr/>
        </p:nvSpPr>
        <p:spPr bwMode="auto">
          <a:xfrm>
            <a:off x="22225" y="1779588"/>
            <a:ext cx="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4" name="Rectangle 1032"/>
          <p:cNvSpPr>
            <a:spLocks noChangeArrowheads="1"/>
          </p:cNvSpPr>
          <p:nvPr/>
        </p:nvSpPr>
        <p:spPr bwMode="auto">
          <a:xfrm>
            <a:off x="0" y="2565400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</a:rPr>
            </a:br>
            <a:endParaRPr lang="ru-RU" sz="2400">
              <a:latin typeface="Times New Roman" pitchFamily="18" charset="0"/>
            </a:endParaRPr>
          </a:p>
        </p:txBody>
      </p:sp>
      <p:sp>
        <p:nvSpPr>
          <p:cNvPr id="2055" name="Rectangle 1036"/>
          <p:cNvSpPr>
            <a:spLocks noChangeArrowheads="1"/>
          </p:cNvSpPr>
          <p:nvPr/>
        </p:nvSpPr>
        <p:spPr bwMode="auto">
          <a:xfrm>
            <a:off x="0" y="3119438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000">
                <a:cs typeface="Arial" charset="0"/>
              </a:rPr>
              <a:t/>
            </a:r>
            <a:br>
              <a:rPr lang="ru-RU" sz="1000">
                <a:cs typeface="Arial" charset="0"/>
              </a:rPr>
            </a:br>
            <a:endParaRPr lang="ru-RU" sz="2400">
              <a:latin typeface="Times New Roman" pitchFamily="18" charset="0"/>
            </a:endParaRPr>
          </a:p>
        </p:txBody>
      </p:sp>
      <p:sp>
        <p:nvSpPr>
          <p:cNvPr id="2056" name="Rectangle 1037"/>
          <p:cNvSpPr>
            <a:spLocks noChangeArrowheads="1"/>
          </p:cNvSpPr>
          <p:nvPr/>
        </p:nvSpPr>
        <p:spPr bwMode="auto">
          <a:xfrm>
            <a:off x="22225" y="3729038"/>
            <a:ext cx="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7" name="Rectangle 1040"/>
          <p:cNvSpPr>
            <a:spLocks noChangeArrowheads="1"/>
          </p:cNvSpPr>
          <p:nvPr/>
        </p:nvSpPr>
        <p:spPr bwMode="auto">
          <a:xfrm>
            <a:off x="5608638" y="1992313"/>
            <a:ext cx="27146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Внутренн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я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резьба</a:t>
            </a:r>
            <a:endParaRPr lang="ru-RU" sz="2400">
              <a:cs typeface="Arial" charset="0"/>
            </a:endParaRPr>
          </a:p>
          <a:p>
            <a:pPr eaLnBrk="0" hangingPunct="0"/>
            <a:endParaRPr lang="ru-RU" sz="2000">
              <a:latin typeface="Times New Roman" pitchFamily="18" charset="0"/>
            </a:endParaRPr>
          </a:p>
        </p:txBody>
      </p:sp>
      <p:sp>
        <p:nvSpPr>
          <p:cNvPr id="2058" name="Rectangle 1042"/>
          <p:cNvSpPr>
            <a:spLocks noChangeArrowheads="1"/>
          </p:cNvSpPr>
          <p:nvPr/>
        </p:nvSpPr>
        <p:spPr bwMode="auto">
          <a:xfrm>
            <a:off x="2166938" y="1995488"/>
            <a:ext cx="2781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Наружная резьба</a:t>
            </a:r>
            <a:endParaRPr lang="ru-RU" sz="2400">
              <a:cs typeface="Arial" charset="0"/>
            </a:endParaRPr>
          </a:p>
          <a:p>
            <a:pPr eaLnBrk="0" hangingPunct="0"/>
            <a:endParaRPr lang="ru-RU" sz="2000">
              <a:latin typeface="Times New Roman" pitchFamily="18" charset="0"/>
            </a:endParaRPr>
          </a:p>
        </p:txBody>
      </p:sp>
      <p:sp>
        <p:nvSpPr>
          <p:cNvPr id="2059" name="Rectangle 1046"/>
          <p:cNvSpPr>
            <a:spLocks noChangeArrowheads="1"/>
          </p:cNvSpPr>
          <p:nvPr/>
        </p:nvSpPr>
        <p:spPr bwMode="auto">
          <a:xfrm>
            <a:off x="0" y="2576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1045"/>
          <p:cNvGraphicFramePr>
            <a:graphicFrameLocks noChangeAspect="1"/>
          </p:cNvGraphicFramePr>
          <p:nvPr/>
        </p:nvGraphicFramePr>
        <p:xfrm>
          <a:off x="1785938" y="2757488"/>
          <a:ext cx="6827837" cy="297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Точечный рисунок" r:id="rId3" imgW="3909399" imgH="1706667" progId="Paint.Picture">
                  <p:embed/>
                </p:oleObj>
              </mc:Choice>
              <mc:Fallback>
                <p:oleObj name="Точечный рисунок" r:id="rId3" imgW="3909399" imgH="1706667" progId="Paint.Picture">
                  <p:embed/>
                  <p:pic>
                    <p:nvPicPr>
                      <p:cNvPr id="0" name="Object 10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2757488"/>
                        <a:ext cx="6827837" cy="297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3400" y="533400"/>
            <a:ext cx="82057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Шаг резьбы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(Р) - расстояние по линии, параллельной оси резьбы, между средними точками ближайших одноимённых боковых сторон профиля резьбы, лежащими в одной осевой плоскости по одну сторону от оси резьбы.</a:t>
            </a:r>
            <a:endParaRPr lang="ru-RU" sz="2400">
              <a:cs typeface="Arial" charset="0"/>
            </a:endParaRPr>
          </a:p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4241800" y="1571625"/>
            <a:ext cx="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0" y="24431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15"/>
          <p:cNvGraphicFramePr>
            <a:graphicFrameLocks noChangeAspect="1"/>
          </p:cNvGraphicFramePr>
          <p:nvPr/>
        </p:nvGraphicFramePr>
        <p:xfrm>
          <a:off x="2552700" y="1993900"/>
          <a:ext cx="3422650" cy="395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utoCAD Drawing" r:id="rId3" imgW="9543960" imgH="4486320" progId="AutoCAD.Drawing.16">
                  <p:embed/>
                </p:oleObj>
              </mc:Choice>
              <mc:Fallback>
                <p:oleObj name="AutoCAD Drawing" r:id="rId3" imgW="9543960" imgH="4486320" progId="AutoCAD.Drawing.1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859" r="53490"/>
                      <a:stretch>
                        <a:fillRect/>
                      </a:stretch>
                    </p:blipFill>
                    <p:spPr bwMode="auto">
                      <a:xfrm>
                        <a:off x="2552700" y="1993900"/>
                        <a:ext cx="3422650" cy="3957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74663" y="500063"/>
            <a:ext cx="84391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Ход резьбы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)- расстояние по линии, параллельной оси резьбы, между любой исходной средней точкой на боковой стороне резьбы и средней точкой, полученной при перемещении исходной средней точки по винтовой линии на угол 360°. </a:t>
            </a:r>
            <a:endParaRPr lang="ru-RU" sz="2000">
              <a:latin typeface="Times New Roman" pitchFamily="18" charset="0"/>
            </a:endParaRPr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5346700" y="2239963"/>
          <a:ext cx="2811463" cy="394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AutoCAD Drawing" r:id="rId3" imgW="7639200" imgH="5286240" progId="AutoCAD.Drawing.17">
                  <p:embed/>
                </p:oleObj>
              </mc:Choice>
              <mc:Fallback>
                <p:oleObj name="AutoCAD Drawing" r:id="rId3" imgW="7639200" imgH="5286240" progId="AutoCAD.Drawing.17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417" r="15208"/>
                      <a:stretch>
                        <a:fillRect/>
                      </a:stretch>
                    </p:blipFill>
                    <p:spPr bwMode="auto">
                      <a:xfrm>
                        <a:off x="5346700" y="2239963"/>
                        <a:ext cx="2811463" cy="3941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42925" y="2506663"/>
            <a:ext cx="41751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определения хода резьбы нужно сосчитать число заходов резьбы (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 осмотрев торцевую поверхность детали, тогда ход резьбы определяется из выражения:</a:t>
            </a:r>
            <a:endParaRPr lang="ru-RU" sz="2400">
              <a:cs typeface="Arial" charset="0"/>
            </a:endParaRPr>
          </a:p>
          <a:p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-1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h=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Р·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n,  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число заходов</a:t>
            </a:r>
            <a:r>
              <a:rPr lang="ru-RU" sz="200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47675" algn="just" eaLnBrk="0" hangingPunct="0">
              <a:tabLst>
                <a:tab pos="449263" algn="l"/>
                <a:tab pos="685800" algn="l"/>
              </a:tabLst>
            </a:pPr>
            <a:endParaRPr lang="en-US"/>
          </a:p>
        </p:txBody>
      </p:sp>
      <p:pic>
        <p:nvPicPr>
          <p:cNvPr id="14339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130425"/>
            <a:ext cx="875506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03425" y="911225"/>
            <a:ext cx="53959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Стандартные </a:t>
            </a:r>
            <a:r>
              <a:rPr lang="ru-RU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резьбы.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тьяна\Desktop\ЭЛЕКТРОННЫЙ СПРАВОЧНИК\Gfg-7\2.1.1.files\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638300"/>
            <a:ext cx="8048625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9088" y="593725"/>
            <a:ext cx="84867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cs typeface="Times New Roman" charset="0"/>
              </a:rPr>
              <a:t>Изображение резьбы на чертежах (ГОСТ 2.311-68)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charset="0"/>
              </a:rPr>
              <a:t> 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292100" y="3292475"/>
            <a:ext cx="84613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Резьбу изображают:</a:t>
            </a:r>
            <a:endParaRPr lang="ru-RU" sz="2000">
              <a:cs typeface="Arial" charset="0"/>
            </a:endParaRPr>
          </a:p>
          <a:p>
            <a:pPr algn="just"/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на стержне - сплошными основными линиями по наружному диаметру резьбы и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сплошными тонкими линиями-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 внутреннему диаметру. </a:t>
            </a:r>
            <a:endParaRPr lang="en-US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изображениях, полученных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проецированием на плоскость, перпендикулярную к оси стержня, по внутреннему диаметру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р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езьбы проводят дугу, приблизительно равную 3/4 окружности, разомкнутую в любом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месте.</a:t>
            </a:r>
            <a:r>
              <a:rPr lang="ru-RU" sz="2000">
                <a:latin typeface="Times New Roman" pitchFamily="18" charset="0"/>
              </a:rPr>
              <a:t> </a:t>
            </a:r>
            <a:endParaRPr lang="ru-RU" sz="2000"/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1920875" y="2908300"/>
            <a:ext cx="868363" cy="3016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5980113" y="2925763"/>
            <a:ext cx="877887" cy="2746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14313" y="668338"/>
            <a:ext cx="84407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б) в отверстии - сплошными основными линиями по внутреннему диаметру резьбы и </a:t>
            </a:r>
            <a:r>
              <a:rPr lang="ru-RU" sz="2400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rPr>
              <a:t>сплошными тонкими линиями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по наружному.</a:t>
            </a:r>
            <a:endParaRPr lang="ru-RU" sz="2400">
              <a:cs typeface="Arial" charset="0"/>
            </a:endParaRPr>
          </a:p>
          <a:p>
            <a:pPr eaLnBrk="1" hangingPunct="1"/>
            <a:endParaRPr lang="ru-RU"/>
          </a:p>
        </p:txBody>
      </p:sp>
      <p:pic>
        <p:nvPicPr>
          <p:cNvPr id="16387" name="Picture 2" descr="C:\Users\Татьяна\Desktop\ЭЛЕКТРОННЫЙ СПРАВОЧНИК\Gfg-7\2.1.1.files\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2149475"/>
            <a:ext cx="87661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2230438" y="4233863"/>
            <a:ext cx="996950" cy="3476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6062663" y="4243388"/>
            <a:ext cx="904875" cy="2651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</TotalTime>
  <Words>681</Words>
  <Application>Microsoft Office PowerPoint</Application>
  <PresentationFormat>Экран (4:3)</PresentationFormat>
  <Paragraphs>60</Paragraphs>
  <Slides>17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Wingdings</vt:lpstr>
      <vt:lpstr>Calibri</vt:lpstr>
      <vt:lpstr>Arial Black</vt:lpstr>
      <vt:lpstr>Times New Roman</vt:lpstr>
      <vt:lpstr>GOST type B</vt:lpstr>
      <vt:lpstr>Пиксел</vt:lpstr>
      <vt:lpstr>AutoCAD Drawing</vt:lpstr>
      <vt:lpstr>Точечный рисунок</vt:lpstr>
      <vt:lpstr>Лекция 10. Резьба.  Крепёжные изделия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Сыпачев Антон</dc:creator>
  <cp:lastModifiedBy>Антон</cp:lastModifiedBy>
  <cp:revision>38</cp:revision>
  <dcterms:created xsi:type="dcterms:W3CDTF">2003-10-16T18:41:24Z</dcterms:created>
  <dcterms:modified xsi:type="dcterms:W3CDTF">2011-09-14T12:30:10Z</dcterms:modified>
</cp:coreProperties>
</file>