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61" r:id="rId2"/>
    <p:sldId id="256" r:id="rId3"/>
    <p:sldId id="257" r:id="rId4"/>
    <p:sldId id="258" r:id="rId5"/>
    <p:sldId id="259" r:id="rId6"/>
    <p:sldId id="260" r:id="rId7"/>
    <p:sldId id="264" r:id="rId8"/>
    <p:sldId id="262" r:id="rId9"/>
    <p:sldId id="263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86ADB0-E567-4FEF-AF9F-9A17E058D80E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42F268-DE91-44D8-933C-7E90F6380AF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2F268-DE91-44D8-933C-7E90F6380AF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2F268-DE91-44D8-933C-7E90F6380AF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2F268-DE91-44D8-933C-7E90F6380AF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2F268-DE91-44D8-933C-7E90F6380AF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2F268-DE91-44D8-933C-7E90F6380AF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2F268-DE91-44D8-933C-7E90F6380AF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2F268-DE91-44D8-933C-7E90F6380AF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2F268-DE91-44D8-933C-7E90F6380AF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42F268-DE91-44D8-933C-7E90F6380AF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D33DD-E586-4D6F-86EA-B48FD6E046F0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808DAC-2AC1-4492-BF32-317FF3D025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785786" y="1357298"/>
            <a:ext cx="7929586" cy="526297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Гражданское законодательство основывается на: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entury Schoolbook" pitchFamily="18" charset="0"/>
              <a:ea typeface="Times New Roman" pitchFamily="18" charset="0"/>
              <a:cs typeface="Century Schoolbook" pitchFamily="18" charset="0"/>
            </a:endParaRPr>
          </a:p>
          <a:p>
            <a:pPr marL="914400" lvl="1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 признании равенства участников регулируемых им отношений, </a:t>
            </a:r>
          </a:p>
          <a:p>
            <a:pPr marL="914400" lvl="1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неприкосновенности собственности, </a:t>
            </a:r>
          </a:p>
          <a:p>
            <a:pPr marL="914400" lvl="1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свободы договора, </a:t>
            </a:r>
          </a:p>
          <a:p>
            <a:pPr marL="914400" lvl="1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недопустимости произвольного вмешательства кого-либо в частные дела, </a:t>
            </a:r>
          </a:p>
          <a:p>
            <a:pPr marL="914400" lvl="1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необходимости беспрепятственного осуществления гражданских прав, </a:t>
            </a:r>
          </a:p>
          <a:p>
            <a:pPr marL="914400" lvl="1" indent="-457200" fontAlgn="base"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обеспечения восстановления нарушенных прав, их судебной защиты.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Гражданский кодекс РФ,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статья 1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571480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Гражданское право — это важнейшая отрасль права, нормы которой регулируют имущественные, а также личные неимущественные отношения.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0"/>
            <a:ext cx="4301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Понятие и источники гражданского права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1" grpId="0" animBg="1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57158" y="1928802"/>
            <a:ext cx="3143272" cy="928694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Имущественные отношения складываются по поводу материальных благ и ценностей</a:t>
            </a:r>
            <a:r>
              <a:rPr lang="ru-RU" sz="1400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:</a:t>
            </a:r>
            <a:endParaRPr lang="ru-RU" sz="1400" dirty="0"/>
          </a:p>
        </p:txBody>
      </p:sp>
      <p:sp>
        <p:nvSpPr>
          <p:cNvPr id="8" name="Выноска 1 (граница и черта) 7"/>
          <p:cNvSpPr/>
          <p:nvPr/>
        </p:nvSpPr>
        <p:spPr>
          <a:xfrm>
            <a:off x="4143372" y="1000108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247499"/>
              <a:gd name="adj4" fmla="val -14071"/>
            </a:avLst>
          </a:prstGeom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отношения собственности</a:t>
            </a:r>
            <a:endParaRPr lang="ru-RU" dirty="0"/>
          </a:p>
        </p:txBody>
      </p:sp>
      <p:sp>
        <p:nvSpPr>
          <p:cNvPr id="9" name="Выноска 1 (граница и черта) 8"/>
          <p:cNvSpPr/>
          <p:nvPr/>
        </p:nvSpPr>
        <p:spPr>
          <a:xfrm>
            <a:off x="4143372" y="1643050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135000"/>
              <a:gd name="adj4" fmla="val -14399"/>
            </a:avLst>
          </a:prstGeom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отношения по поводу продажи, </a:t>
            </a:r>
            <a:endParaRPr lang="ru-RU" dirty="0"/>
          </a:p>
        </p:txBody>
      </p:sp>
      <p:sp>
        <p:nvSpPr>
          <p:cNvPr id="10" name="Выноска 1 (граница и черта) 9"/>
          <p:cNvSpPr/>
          <p:nvPr/>
        </p:nvSpPr>
        <p:spPr>
          <a:xfrm>
            <a:off x="4143372" y="2285992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17501"/>
              <a:gd name="adj4" fmla="val -13415"/>
            </a:avLst>
          </a:prstGeom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отношения по поводу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обмена </a:t>
            </a:r>
            <a:endParaRPr lang="ru-RU" dirty="0"/>
          </a:p>
        </p:txBody>
      </p:sp>
      <p:sp>
        <p:nvSpPr>
          <p:cNvPr id="11" name="Выноска 1 (граница и черта) 10"/>
          <p:cNvSpPr/>
          <p:nvPr/>
        </p:nvSpPr>
        <p:spPr>
          <a:xfrm>
            <a:off x="4143372" y="2928934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-102498"/>
              <a:gd name="adj4" fmla="val -14071"/>
            </a:avLst>
          </a:prstGeom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отношения по поводу аренды </a:t>
            </a:r>
            <a:endParaRPr lang="ru-RU" dirty="0"/>
          </a:p>
        </p:txBody>
      </p:sp>
      <p:sp>
        <p:nvSpPr>
          <p:cNvPr id="12" name="Выноска 1 (граница и черта) 11"/>
          <p:cNvSpPr/>
          <p:nvPr/>
        </p:nvSpPr>
        <p:spPr>
          <a:xfrm>
            <a:off x="4143372" y="3571876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-207497"/>
              <a:gd name="adj4" fmla="val -13415"/>
            </a:avLst>
          </a:prstGeom>
          <a:ln>
            <a:solidFill>
              <a:srgbClr val="FF0000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отношения по поводу дарения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428596" y="4929198"/>
            <a:ext cx="3143272" cy="92869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Виды имущественных отношений:</a:t>
            </a:r>
            <a:endParaRPr lang="ru-RU" sz="1400" dirty="0"/>
          </a:p>
        </p:txBody>
      </p:sp>
      <p:sp>
        <p:nvSpPr>
          <p:cNvPr id="14" name="Выноска 1 (граница и черта) 13"/>
          <p:cNvSpPr/>
          <p:nvPr/>
        </p:nvSpPr>
        <p:spPr>
          <a:xfrm>
            <a:off x="4143372" y="4572008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138409"/>
              <a:gd name="adj4" fmla="val -12481"/>
            </a:avLst>
          </a:prstGeom>
          <a:ln>
            <a:solidFill>
              <a:srgbClr val="7030A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между гражданами; </a:t>
            </a:r>
            <a:endParaRPr lang="ru-RU" dirty="0"/>
          </a:p>
        </p:txBody>
      </p:sp>
      <p:sp>
        <p:nvSpPr>
          <p:cNvPr id="15" name="Выноска 1 (граница и черта) 14"/>
          <p:cNvSpPr/>
          <p:nvPr/>
        </p:nvSpPr>
        <p:spPr>
          <a:xfrm>
            <a:off x="4143372" y="5214950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34167"/>
              <a:gd name="adj4" fmla="val -13435"/>
            </a:avLst>
          </a:prstGeom>
          <a:ln>
            <a:solidFill>
              <a:srgbClr val="7030A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между организациями и гражданами; </a:t>
            </a:r>
          </a:p>
        </p:txBody>
      </p:sp>
      <p:sp>
        <p:nvSpPr>
          <p:cNvPr id="16" name="Выноска 1 (граница и черта) 15"/>
          <p:cNvSpPr/>
          <p:nvPr/>
        </p:nvSpPr>
        <p:spPr>
          <a:xfrm>
            <a:off x="4143372" y="5857892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-70075"/>
              <a:gd name="adj4" fmla="val -11209"/>
            </a:avLst>
          </a:prstGeom>
          <a:ln>
            <a:solidFill>
              <a:srgbClr val="7030A0"/>
            </a:solidFill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между организациями. </a:t>
            </a:r>
          </a:p>
        </p:txBody>
      </p:sp>
      <p:pic>
        <p:nvPicPr>
          <p:cNvPr id="4098" name="Picture 2" descr="C:\Documents and Settings\Чупров Леонид\Мои документы\А. наглядность\Анимации исторические\1-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3000372"/>
            <a:ext cx="1428750" cy="1085850"/>
          </a:xfrm>
          <a:prstGeom prst="rect">
            <a:avLst/>
          </a:prstGeom>
          <a:noFill/>
        </p:spPr>
      </p:pic>
      <p:pic>
        <p:nvPicPr>
          <p:cNvPr id="4100" name="Picture 4" descr="C:\Documents and Settings\Чупров Леонид\Мои документы\А. наглядность\Анимации денежные\money2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714752"/>
            <a:ext cx="952500" cy="952500"/>
          </a:xfrm>
          <a:prstGeom prst="rect">
            <a:avLst/>
          </a:prstGeom>
          <a:noFill/>
        </p:spPr>
      </p:pic>
      <p:pic>
        <p:nvPicPr>
          <p:cNvPr id="4101" name="Picture 5" descr="C:\Documents and Settings\Чупров Леонид\Мои документы\А. наглядность\Анимации денежные\61r1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28860" y="3500438"/>
            <a:ext cx="1143004" cy="1143004"/>
          </a:xfrm>
          <a:prstGeom prst="rect">
            <a:avLst/>
          </a:prstGeom>
          <a:noFill/>
        </p:spPr>
      </p:pic>
      <p:pic>
        <p:nvPicPr>
          <p:cNvPr id="4102" name="Picture 6" descr="C:\Documents and Settings\Чупров Леонид\Мои документы\А. наглядность\А. фон города\03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7224" y="142852"/>
            <a:ext cx="2119309" cy="16761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571480"/>
            <a:ext cx="3143272" cy="92869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К личным неимущественным отношениям относятся</a:t>
            </a:r>
            <a:endParaRPr lang="ru-RU" sz="1400" dirty="0"/>
          </a:p>
        </p:txBody>
      </p:sp>
      <p:sp>
        <p:nvSpPr>
          <p:cNvPr id="4" name="Выноска 1 (граница и черта) 3"/>
          <p:cNvSpPr/>
          <p:nvPr/>
        </p:nvSpPr>
        <p:spPr>
          <a:xfrm>
            <a:off x="4143372" y="142852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135000"/>
              <a:gd name="adj4" fmla="val -1439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право авторства, </a:t>
            </a:r>
            <a:endParaRPr lang="ru-RU" dirty="0"/>
          </a:p>
        </p:txBody>
      </p:sp>
      <p:sp>
        <p:nvSpPr>
          <p:cNvPr id="5" name="Выноска 1 (граница и черта) 4"/>
          <p:cNvSpPr/>
          <p:nvPr/>
        </p:nvSpPr>
        <p:spPr>
          <a:xfrm>
            <a:off x="4143372" y="857232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25910"/>
              <a:gd name="adj4" fmla="val -1439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сохранение чести, достоинства</a:t>
            </a:r>
          </a:p>
        </p:txBody>
      </p:sp>
      <p:sp>
        <p:nvSpPr>
          <p:cNvPr id="6" name="Выноска 1 (граница и черта) 5"/>
          <p:cNvSpPr/>
          <p:nvPr/>
        </p:nvSpPr>
        <p:spPr>
          <a:xfrm>
            <a:off x="4214810" y="1571612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-88029"/>
              <a:gd name="adj4" fmla="val -15989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 деловая репутация граждан.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034" y="3429000"/>
            <a:ext cx="3143272" cy="92869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entury Schoolbook" pitchFamily="18" charset="0"/>
              </a:rPr>
              <a:t>Участники (субъекты) гражданско-правовых отношений</a:t>
            </a:r>
            <a:endParaRPr lang="ru-RU" sz="1400" dirty="0"/>
          </a:p>
        </p:txBody>
      </p:sp>
      <p:sp>
        <p:nvSpPr>
          <p:cNvPr id="9" name="Выноска 1 (граница и черта) 8"/>
          <p:cNvSpPr/>
          <p:nvPr/>
        </p:nvSpPr>
        <p:spPr>
          <a:xfrm>
            <a:off x="4143372" y="2857496"/>
            <a:ext cx="4357718" cy="571504"/>
          </a:xfrm>
          <a:prstGeom prst="accentBorderCallout1">
            <a:avLst>
              <a:gd name="adj1" fmla="val 18750"/>
              <a:gd name="adj2" fmla="val -2104"/>
              <a:gd name="adj3" fmla="val 171969"/>
              <a:gd name="adj4" fmla="val -10743"/>
            </a:avLst>
          </a:prstGeom>
          <a:ln>
            <a:solidFill>
              <a:srgbClr val="7030A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Г</a:t>
            </a:r>
            <a:r>
              <a:rPr lang="ru-RU" dirty="0" smtClean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осударство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. </a:t>
            </a:r>
            <a:endParaRPr lang="ru-RU" dirty="0"/>
          </a:p>
        </p:txBody>
      </p:sp>
      <p:sp>
        <p:nvSpPr>
          <p:cNvPr id="10" name="Выноска 1 (граница и черта) 9"/>
          <p:cNvSpPr/>
          <p:nvPr/>
        </p:nvSpPr>
        <p:spPr>
          <a:xfrm>
            <a:off x="4143372" y="3571876"/>
            <a:ext cx="4357718" cy="571504"/>
          </a:xfrm>
          <a:prstGeom prst="accentBorderCallout1">
            <a:avLst>
              <a:gd name="adj1" fmla="val 51250"/>
              <a:gd name="adj2" fmla="val -2104"/>
              <a:gd name="adj3" fmla="val 51970"/>
              <a:gd name="adj4" fmla="val -10087"/>
            </a:avLst>
          </a:prstGeom>
          <a:ln>
            <a:solidFill>
              <a:srgbClr val="7030A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Юридические лица (предприятия). </a:t>
            </a:r>
          </a:p>
        </p:txBody>
      </p:sp>
      <p:sp>
        <p:nvSpPr>
          <p:cNvPr id="11" name="Выноска 1 (граница и черта) 10"/>
          <p:cNvSpPr/>
          <p:nvPr/>
        </p:nvSpPr>
        <p:spPr>
          <a:xfrm>
            <a:off x="4143372" y="4286256"/>
            <a:ext cx="4357718" cy="571504"/>
          </a:xfrm>
          <a:prstGeom prst="accentBorderCallout1">
            <a:avLst>
              <a:gd name="adj1" fmla="val 51250"/>
              <a:gd name="adj2" fmla="val -2104"/>
              <a:gd name="adj3" fmla="val -65529"/>
              <a:gd name="adj4" fmla="val -10415"/>
            </a:avLst>
          </a:prstGeom>
          <a:ln>
            <a:solidFill>
              <a:srgbClr val="7030A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Физические лица (граждане). </a:t>
            </a:r>
          </a:p>
        </p:txBody>
      </p:sp>
      <p:pic>
        <p:nvPicPr>
          <p:cNvPr id="5122" name="Picture 2" descr="C:\Documents and Settings\Чупров Леонид\Мои документы\А. наглядность\А. люди анимация\12_2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1643050"/>
            <a:ext cx="2095500" cy="1762125"/>
          </a:xfrm>
          <a:prstGeom prst="rect">
            <a:avLst/>
          </a:prstGeom>
          <a:noFill/>
        </p:spPr>
      </p:pic>
      <p:pic>
        <p:nvPicPr>
          <p:cNvPr id="5123" name="Picture 3" descr="C:\Documents and Settings\Чупров Леонид\Мои документы\А. наглядность\А. люди анимация\peopls15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857364"/>
            <a:ext cx="1357322" cy="1374950"/>
          </a:xfrm>
          <a:prstGeom prst="rect">
            <a:avLst/>
          </a:prstGeom>
          <a:noFill/>
        </p:spPr>
      </p:pic>
      <p:pic>
        <p:nvPicPr>
          <p:cNvPr id="5124" name="Picture 4" descr="C:\Documents and Settings\Чупров Леонид\Мои документы\А. наглядность\Анимации исторические\concierge_podium_writing_reservations_md_wht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0439" y="4786322"/>
            <a:ext cx="1194035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Выноска 1 (граница и черта) 4"/>
          <p:cNvSpPr/>
          <p:nvPr/>
        </p:nvSpPr>
        <p:spPr>
          <a:xfrm rot="16200000">
            <a:off x="1232276" y="-803702"/>
            <a:ext cx="1071570" cy="3107553"/>
          </a:xfrm>
          <a:prstGeom prst="accentBorderCallout1">
            <a:avLst>
              <a:gd name="adj1" fmla="val 94709"/>
              <a:gd name="adj2" fmla="val -7745"/>
              <a:gd name="adj3" fmla="val 96004"/>
              <a:gd name="adj4" fmla="val -176676"/>
            </a:avLst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Физические лица — это все лица, находящиеся на территории данного государства.</a:t>
            </a:r>
            <a:endParaRPr lang="ru-RU" sz="1600" dirty="0"/>
          </a:p>
        </p:txBody>
      </p:sp>
      <p:sp>
        <p:nvSpPr>
          <p:cNvPr id="7" name="Выноска 1 (граница и черта) 6"/>
          <p:cNvSpPr/>
          <p:nvPr/>
        </p:nvSpPr>
        <p:spPr>
          <a:xfrm>
            <a:off x="214282" y="1500174"/>
            <a:ext cx="2500330" cy="642942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8480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граждане ( люди, имеющие гражданство 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данной страны); </a:t>
            </a:r>
          </a:p>
        </p:txBody>
      </p:sp>
      <p:sp>
        <p:nvSpPr>
          <p:cNvPr id="8" name="Выноска 1 (граница и черта) 7"/>
          <p:cNvSpPr/>
          <p:nvPr/>
        </p:nvSpPr>
        <p:spPr>
          <a:xfrm>
            <a:off x="214282" y="2428868"/>
            <a:ext cx="2500330" cy="714380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8480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иностранцы и апатриды,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(т</a:t>
            </a:r>
            <a:r>
              <a:rPr lang="ru-RU" sz="1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е. лица без определенного </a:t>
            </a:r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гражданства</a:t>
            </a:r>
            <a:r>
              <a:rPr lang="ru-RU" sz="1200" dirty="0" smtClean="0">
                <a:solidFill>
                  <a:schemeClr val="tx1"/>
                </a:solidFill>
              </a:rPr>
              <a:t>)</a:t>
            </a:r>
            <a:endParaRPr lang="ru-RU" sz="1200" dirty="0">
              <a:solidFill>
                <a:schemeClr val="tx1"/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071934" y="571480"/>
            <a:ext cx="1285884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071934" y="714356"/>
            <a:ext cx="1285884" cy="158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786446" y="285728"/>
            <a:ext cx="2643206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Граждане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носка 1 (граница и черта) 13"/>
          <p:cNvSpPr/>
          <p:nvPr/>
        </p:nvSpPr>
        <p:spPr>
          <a:xfrm>
            <a:off x="4786314" y="1785926"/>
            <a:ext cx="3786214" cy="1214446"/>
          </a:xfrm>
          <a:prstGeom prst="accentBorderCallout1">
            <a:avLst>
              <a:gd name="adj1" fmla="val 44989"/>
              <a:gd name="adj2" fmla="val -3576"/>
              <a:gd name="adj3" fmla="val -40369"/>
              <a:gd name="adj4" fmla="val -37967"/>
            </a:avLst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бладают правоспособностью и дееспособностью 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1934" y="214290"/>
            <a:ext cx="12858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совпадают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Выноска 1 (граница и черта) 22"/>
          <p:cNvSpPr/>
          <p:nvPr/>
        </p:nvSpPr>
        <p:spPr>
          <a:xfrm rot="16200000">
            <a:off x="1232273" y="2553885"/>
            <a:ext cx="1071570" cy="3107553"/>
          </a:xfrm>
          <a:prstGeom prst="accentBorderCallout1">
            <a:avLst>
              <a:gd name="adj1" fmla="val 49652"/>
              <a:gd name="adj2" fmla="val -10412"/>
              <a:gd name="adj3" fmla="val 50027"/>
              <a:gd name="adj4" fmla="val -62617"/>
            </a:avLst>
          </a:prstGeom>
          <a:ln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  <a:latin typeface="Century Schoolbook" pitchFamily="18" charset="0"/>
              </a:rPr>
              <a:t>ВИДЫ ЮРИДИЧЕСКИХ ЛИЦ</a:t>
            </a:r>
            <a:endParaRPr lang="ru-RU" sz="1600" dirty="0"/>
          </a:p>
        </p:txBody>
      </p:sp>
      <p:sp>
        <p:nvSpPr>
          <p:cNvPr id="24" name="Выноска 1 (граница и черта) 23"/>
          <p:cNvSpPr/>
          <p:nvPr/>
        </p:nvSpPr>
        <p:spPr>
          <a:xfrm>
            <a:off x="4857752" y="3500438"/>
            <a:ext cx="3786214" cy="1214446"/>
          </a:xfrm>
          <a:prstGeom prst="accentBorderCallout1">
            <a:avLst>
              <a:gd name="adj1" fmla="val 52011"/>
              <a:gd name="adj2" fmla="val -38350"/>
              <a:gd name="adj3" fmla="val 51431"/>
              <a:gd name="adj4" fmla="val -3228"/>
            </a:avLst>
          </a:prstGeom>
          <a:ln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коммерческие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 </a:t>
            </a: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(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деятельность которых направлена на получение прибыли) 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85720" y="5286388"/>
            <a:ext cx="3071834" cy="1357322"/>
          </a:xfrm>
          <a:prstGeom prst="rect">
            <a:avLst/>
          </a:prstGeom>
          <a:ln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некоммерческие</a:t>
            </a:r>
            <a:endParaRPr lang="ru-RU" sz="2400" dirty="0">
              <a:solidFill>
                <a:schemeClr val="tx1"/>
              </a:solidFill>
              <a:latin typeface="Century Schoolbook" pitchFamily="18" charset="0"/>
              <a:ea typeface="Times New Roman" pitchFamily="18" charset="0"/>
              <a:cs typeface="Century Schoolbook" pitchFamily="18" charset="0"/>
            </a:endParaRPr>
          </a:p>
          <a:p>
            <a:pPr algn="ctr"/>
            <a:r>
              <a:rPr lang="ru-RU" sz="1600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(</a:t>
            </a:r>
            <a:r>
              <a:rPr lang="ru-RU" sz="1600" dirty="0" smtClean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которые </a:t>
            </a:r>
            <a:r>
              <a:rPr lang="ru-RU" sz="1600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не имеют главной целью извлечение прибыли, </a:t>
            </a:r>
            <a:r>
              <a:rPr lang="ru-RU" sz="1600" dirty="0" smtClean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организации) </a:t>
            </a:r>
            <a:endParaRPr lang="ru-RU" sz="1600" dirty="0">
              <a:solidFill>
                <a:schemeClr val="tx1"/>
              </a:solidFill>
              <a:latin typeface="Century Schoolbook" pitchFamily="18" charset="0"/>
              <a:ea typeface="Times New Roman" pitchFamily="18" charset="0"/>
              <a:cs typeface="Century Schoolbook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3" grpId="0" animBg="1"/>
      <p:bldP spid="14" grpId="0" animBg="1"/>
      <p:bldP spid="15" grpId="0"/>
      <p:bldP spid="23" grpId="0" animBg="1"/>
      <p:bldP spid="24" grpId="0" animBg="1"/>
      <p:bldP spid="2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ыноска 1 (граница и черта) 1"/>
          <p:cNvSpPr/>
          <p:nvPr/>
        </p:nvSpPr>
        <p:spPr>
          <a:xfrm>
            <a:off x="214282" y="142852"/>
            <a:ext cx="2500330" cy="1428760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32887"/>
            </a:avLst>
          </a:prstGeom>
          <a:ln>
            <a:solidFill>
              <a:srgbClr val="FF0000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Юридические лица — это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предприятия, объединения, учреждения, общественные организации.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Выноска 1 (граница и черта) 2"/>
          <p:cNvSpPr/>
          <p:nvPr/>
        </p:nvSpPr>
        <p:spPr>
          <a:xfrm rot="16200000">
            <a:off x="5893604" y="-1964570"/>
            <a:ext cx="571503" cy="5214975"/>
          </a:xfrm>
          <a:prstGeom prst="accentBorderCallout1">
            <a:avLst>
              <a:gd name="adj1" fmla="val 97100"/>
              <a:gd name="adj2" fmla="val -12593"/>
              <a:gd name="adj3" fmla="val 97598"/>
              <a:gd name="adj4" fmla="val -964552"/>
            </a:avLst>
          </a:prstGeom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kumimoji="0" lang="ru-RU" sz="16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Признаками юридического лица являются</a:t>
            </a:r>
            <a:endParaRPr lang="ru-RU" sz="1600" dirty="0"/>
          </a:p>
        </p:txBody>
      </p:sp>
      <p:sp>
        <p:nvSpPr>
          <p:cNvPr id="4" name="Выноска 1 (граница и черта) 3"/>
          <p:cNvSpPr/>
          <p:nvPr/>
        </p:nvSpPr>
        <p:spPr>
          <a:xfrm>
            <a:off x="3571868" y="1142984"/>
            <a:ext cx="4500594" cy="928694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0121"/>
            </a:avLst>
          </a:prstGeom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имущественная самостоятельность (наличие своего имущества на праве собственности, самостоятельного баланса, своего счета в банке);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5" name="Выноска 1 (граница и черта) 4"/>
          <p:cNvSpPr/>
          <p:nvPr/>
        </p:nvSpPr>
        <p:spPr>
          <a:xfrm>
            <a:off x="3571868" y="2214554"/>
            <a:ext cx="4500594" cy="928694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0121"/>
            </a:avLst>
          </a:prstGeom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имущественная самостоятельность (наличие своего имущества на праве собственности, самостоятельного баланса, своего счета в банке);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6" name="Выноска 1 (граница и черта) 5"/>
          <p:cNvSpPr/>
          <p:nvPr/>
        </p:nvSpPr>
        <p:spPr>
          <a:xfrm>
            <a:off x="3571868" y="3286124"/>
            <a:ext cx="4500594" cy="928694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0121"/>
            </a:avLst>
          </a:prstGeom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организационное единство (наличие устава или учредительного договора, учредительных документов, регистрация в установленном законом </a:t>
            </a:r>
            <a:r>
              <a:rPr lang="ru-RU" sz="1400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порядке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Выноска 1 (граница и черта) 7"/>
          <p:cNvSpPr/>
          <p:nvPr/>
        </p:nvSpPr>
        <p:spPr>
          <a:xfrm>
            <a:off x="3571868" y="4357694"/>
            <a:ext cx="4500594" cy="928694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0121"/>
            </a:avLst>
          </a:prstGeom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выступление в экономическом обороте от собственного имени (наличие официального наименования);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Выноска 1 (граница и черта) 8"/>
          <p:cNvSpPr/>
          <p:nvPr/>
        </p:nvSpPr>
        <p:spPr>
          <a:xfrm>
            <a:off x="3571868" y="5429264"/>
            <a:ext cx="4500594" cy="928694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0121"/>
            </a:avLst>
          </a:prstGeom>
          <a:ln>
            <a:solidFill>
              <a:srgbClr val="00B050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самостоятельная ответственность по своим обязательствам (государство не отвечает по долгам юридических лиц).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857364"/>
            <a:ext cx="299578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Выноска 1 (граница и черта) 6"/>
          <p:cNvSpPr/>
          <p:nvPr/>
        </p:nvSpPr>
        <p:spPr>
          <a:xfrm>
            <a:off x="214282" y="142852"/>
            <a:ext cx="2500330" cy="1214446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32887"/>
            </a:avLst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Основными источниками гражданского права в РФ являются </a:t>
            </a:r>
            <a:endParaRPr lang="ru-RU" sz="1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Выноска 1 (граница и черта) 7"/>
          <p:cNvSpPr/>
          <p:nvPr/>
        </p:nvSpPr>
        <p:spPr>
          <a:xfrm rot="16200000">
            <a:off x="5893604" y="-1964570"/>
            <a:ext cx="571503" cy="5214975"/>
          </a:xfrm>
          <a:prstGeom prst="accentBorderCallout1">
            <a:avLst>
              <a:gd name="adj1" fmla="val 97100"/>
              <a:gd name="adj2" fmla="val -12593"/>
              <a:gd name="adj3" fmla="val 97067"/>
              <a:gd name="adj4" fmla="val -496676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vert" rtlCol="0" anchor="ctr"/>
          <a:lstStyle/>
          <a:p>
            <a:pPr algn="ctr"/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Конституция РФ и текущее законодательство </a:t>
            </a:r>
            <a:endParaRPr lang="ru-RU" sz="1600" dirty="0"/>
          </a:p>
        </p:txBody>
      </p:sp>
      <p:sp>
        <p:nvSpPr>
          <p:cNvPr id="9" name="Выноска 1 (граница и черта) 8"/>
          <p:cNvSpPr/>
          <p:nvPr/>
        </p:nvSpPr>
        <p:spPr>
          <a:xfrm>
            <a:off x="3571868" y="1142984"/>
            <a:ext cx="4500594" cy="500066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0121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первая и вторая части Гражданского кодекса РФ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0" name="Выноска 1 (граница и черта) 9"/>
          <p:cNvSpPr/>
          <p:nvPr/>
        </p:nvSpPr>
        <p:spPr>
          <a:xfrm>
            <a:off x="3643306" y="1857364"/>
            <a:ext cx="4500594" cy="428628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0121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закон «О защите прав потребителей»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1" name="Выноска 1 (граница и черта) 10"/>
          <p:cNvSpPr/>
          <p:nvPr/>
        </p:nvSpPr>
        <p:spPr>
          <a:xfrm>
            <a:off x="3643306" y="2500306"/>
            <a:ext cx="4500594" cy="500066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0121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закон «О несостоятельности (банкротстве) предприятий»,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2" name="Выноска 1 (граница и черта) 11"/>
          <p:cNvSpPr/>
          <p:nvPr/>
        </p:nvSpPr>
        <p:spPr>
          <a:xfrm>
            <a:off x="3643306" y="3214686"/>
            <a:ext cx="4500594" cy="428628"/>
          </a:xfrm>
          <a:prstGeom prst="accentBorderCallout1">
            <a:avLst>
              <a:gd name="adj1" fmla="val 46764"/>
              <a:gd name="adj2" fmla="val 102489"/>
              <a:gd name="adj3" fmla="val 45699"/>
              <a:gd name="adj4" fmla="val 110121"/>
            </a:avLst>
          </a:prstGeom>
          <a:ln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закон «Об авторском праве и смежных правах»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811644"/>
            <a:ext cx="5786445" cy="3046356"/>
          </a:xfrm>
          <a:prstGeom prst="rect">
            <a:avLst/>
          </a:prstGeom>
          <a:ln w="38100">
            <a:solidFill>
              <a:srgbClr val="FF0000"/>
            </a:solidFill>
          </a:ln>
        </p:spPr>
      </p:pic>
      <p:cxnSp>
        <p:nvCxnSpPr>
          <p:cNvPr id="15" name="Прямая соединительная линия 14"/>
          <p:cNvCxnSpPr>
            <a:stCxn id="9" idx="2"/>
          </p:cNvCxnSpPr>
          <p:nvPr/>
        </p:nvCxnSpPr>
        <p:spPr>
          <a:xfrm rot="10800000" flipV="1">
            <a:off x="2857488" y="1393016"/>
            <a:ext cx="714380" cy="464347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cxnSp>
      <p:cxnSp>
        <p:nvCxnSpPr>
          <p:cNvPr id="17" name="Прямая соединительная линия 16"/>
          <p:cNvCxnSpPr>
            <a:endCxn id="13" idx="0"/>
          </p:cNvCxnSpPr>
          <p:nvPr/>
        </p:nvCxnSpPr>
        <p:spPr>
          <a:xfrm rot="16200000" flipH="1">
            <a:off x="1898217" y="2816638"/>
            <a:ext cx="1954278" cy="3573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57150">
            <a:solidFill>
              <a:schemeClr val="accent3">
                <a:lumMod val="75000"/>
              </a:schemeClr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1 (граница и черта) 3"/>
          <p:cNvSpPr/>
          <p:nvPr/>
        </p:nvSpPr>
        <p:spPr>
          <a:xfrm rot="16200000">
            <a:off x="4214811" y="-3857677"/>
            <a:ext cx="571503" cy="8572561"/>
          </a:xfrm>
          <a:prstGeom prst="accentBorderCallout1">
            <a:avLst>
              <a:gd name="adj1" fmla="val 97100"/>
              <a:gd name="adj2" fmla="val -12593"/>
              <a:gd name="adj3" fmla="val 97552"/>
              <a:gd name="adj4" fmla="val -959704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600" b="1" i="1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Гражданский кодекс Российской Федерации — </a:t>
            </a:r>
            <a:r>
              <a:rPr lang="ru-RU" sz="1600" dirty="0" smtClean="0">
                <a:solidFill>
                  <a:srgbClr val="FFFFFF"/>
                </a:solidFill>
                <a:latin typeface="Times New Roman" pitchFamily="18" charset="0"/>
                <a:cs typeface="Times New Roman" pitchFamily="18" charset="0"/>
              </a:rPr>
              <a:t>систематизированный законодательный акт, содержащий нормы гражданского нрава. </a:t>
            </a:r>
          </a:p>
        </p:txBody>
      </p:sp>
      <p:sp>
        <p:nvSpPr>
          <p:cNvPr id="6" name="Выноска 1 (граница и черта) 5"/>
          <p:cNvSpPr/>
          <p:nvPr/>
        </p:nvSpPr>
        <p:spPr>
          <a:xfrm>
            <a:off x="214282" y="928670"/>
            <a:ext cx="7858180" cy="1000132"/>
          </a:xfrm>
          <a:prstGeom prst="accentBorderCallout1">
            <a:avLst>
              <a:gd name="adj1" fmla="val 55076"/>
              <a:gd name="adj2" fmla="val 100642"/>
              <a:gd name="adj3" fmla="val 54011"/>
              <a:gd name="adj4" fmla="val 104513"/>
            </a:avLst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Кодекс определяет, что физические и юридические лица приобретают и осуществляют свои гражданские права своей волей и в своем интересе, что они свободны в установлении своих прав и обязанностей, однако произвол и злоупотребление правами исключаются.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7" name="Выноска 1 (граница и черта) 6"/>
          <p:cNvSpPr/>
          <p:nvPr/>
        </p:nvSpPr>
        <p:spPr>
          <a:xfrm>
            <a:off x="214282" y="2000240"/>
            <a:ext cx="7858180" cy="1000132"/>
          </a:xfrm>
          <a:prstGeom prst="accentBorderCallout1">
            <a:avLst>
              <a:gd name="adj1" fmla="val 55076"/>
              <a:gd name="adj2" fmla="val 100642"/>
              <a:gd name="adj3" fmla="val 54011"/>
              <a:gd name="adj4" fmla="val 104513"/>
            </a:avLst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1400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Расширяются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 возможности участия граждан в экономической деятельности. </a:t>
            </a:r>
            <a:r>
              <a:rPr lang="ru-RU" sz="1400" dirty="0">
                <a:solidFill>
                  <a:schemeClr val="tx1"/>
                </a:solidFill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Гарантируется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 право заниматься предпринимательской и иной не запрещенной законом деятельностью, создавать юридические лица самостоятельно или совместно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с другими (один из основных элементов правоспособности).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Выноска 1 (граница и черта) 7"/>
          <p:cNvSpPr/>
          <p:nvPr/>
        </p:nvSpPr>
        <p:spPr>
          <a:xfrm>
            <a:off x="214282" y="3071810"/>
            <a:ext cx="7858180" cy="571504"/>
          </a:xfrm>
          <a:prstGeom prst="accentBorderCallout1">
            <a:avLst>
              <a:gd name="adj1" fmla="val 55076"/>
              <a:gd name="adj2" fmla="val 100642"/>
              <a:gd name="adj3" fmla="val 54011"/>
              <a:gd name="adj4" fmla="val 104513"/>
            </a:avLst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С 15 до 14 лет снижен возраст, по достижении которого несовершеннолетние от своего имени получают возможность участвовать в имущественных отношениях.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Выноска 1 (граница и черта) 8"/>
          <p:cNvSpPr/>
          <p:nvPr/>
        </p:nvSpPr>
        <p:spPr>
          <a:xfrm>
            <a:off x="214282" y="3714752"/>
            <a:ext cx="7858180" cy="571504"/>
          </a:xfrm>
          <a:prstGeom prst="accentBorderCallout1">
            <a:avLst>
              <a:gd name="adj1" fmla="val 55076"/>
              <a:gd name="adj2" fmla="val 100642"/>
              <a:gd name="adj3" fmla="val 54011"/>
              <a:gd name="adj4" fmla="val 104513"/>
            </a:avLst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Определены правила о несостоятельности (банкротстве) индивидуального предпринимателя.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Выноска 1 (граница и черта) 9"/>
          <p:cNvSpPr/>
          <p:nvPr/>
        </p:nvSpPr>
        <p:spPr>
          <a:xfrm>
            <a:off x="214282" y="4357694"/>
            <a:ext cx="7858180" cy="571504"/>
          </a:xfrm>
          <a:prstGeom prst="accentBorderCallout1">
            <a:avLst>
              <a:gd name="adj1" fmla="val 55076"/>
              <a:gd name="adj2" fmla="val 100642"/>
              <a:gd name="adj3" fmla="val 54011"/>
              <a:gd name="adj4" fmla="val 104513"/>
            </a:avLst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Установлены развернутые правила, касающиеся некоммерческих и коммерческих организаций, дан исчерпывающий перечень видов и форм последних.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1" name="Выноска 1 (граница и черта) 10"/>
          <p:cNvSpPr/>
          <p:nvPr/>
        </p:nvSpPr>
        <p:spPr>
          <a:xfrm>
            <a:off x="214282" y="5000636"/>
            <a:ext cx="7858180" cy="1338274"/>
          </a:xfrm>
          <a:prstGeom prst="accentBorderCallout1">
            <a:avLst>
              <a:gd name="adj1" fmla="val 55076"/>
              <a:gd name="adj2" fmla="val 100642"/>
              <a:gd name="adj3" fmla="val 54011"/>
              <a:gd name="adj4" fmla="val 104513"/>
            </a:avLst>
          </a:prstGeom>
          <a:ln>
            <a:solidFill>
              <a:srgbClr val="00206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Приведены в соответствие с Конституцией положения о праве собственности и иных правах на имущество; в частности, предусмотрены отсутствовавшие ранее в законодательстве правила о первоначальных способах приобретения имущества, таких, как изготовление или создание иным способом нового имущества, сбор или добыча общедоступных вещей, обращение в собственность оставшихся без хозяина вещей.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Выноска 1 (граница и черта) 2"/>
          <p:cNvSpPr/>
          <p:nvPr/>
        </p:nvSpPr>
        <p:spPr>
          <a:xfrm>
            <a:off x="214282" y="928670"/>
            <a:ext cx="7858180" cy="1000132"/>
          </a:xfrm>
          <a:prstGeom prst="accentBorderCallout1">
            <a:avLst>
              <a:gd name="adj1" fmla="val 55076"/>
              <a:gd name="adj2" fmla="val 100642"/>
              <a:gd name="adj3" fmla="val 55396"/>
              <a:gd name="adj4" fmla="val 105924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Определены гарантии от произвольного лишения имущества помимо воли собственника, установлен исчерпывающий перечень случаев, когда допускается принудительное изъятие имущества (только по решению суда).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Выноска 1 (граница и черта) 3"/>
          <p:cNvSpPr/>
          <p:nvPr/>
        </p:nvSpPr>
        <p:spPr>
          <a:xfrm>
            <a:off x="214282" y="2000240"/>
            <a:ext cx="7858180" cy="1428760"/>
          </a:xfrm>
          <a:prstGeom prst="accentBorderCallout1">
            <a:avLst>
              <a:gd name="adj1" fmla="val 55076"/>
              <a:gd name="adj2" fmla="val 100642"/>
              <a:gd name="adj3" fmla="val 55950"/>
              <a:gd name="adj4" fmla="val 105923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В Кодексе содержатся нормы о праве собственности на землю; оговорено, что собственники земли свободно распоряжаются этими правами постольку, поскольку соответствующие земли на основании закона не исключены из оборота или не ограничены в обороте (пределы оборота земель пока не очерчены законом, это должно быть сделано с вступлением в силу нового Земельного кодекса).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Выноска 1 (граница и черта) 4"/>
          <p:cNvSpPr/>
          <p:nvPr/>
        </p:nvSpPr>
        <p:spPr>
          <a:xfrm>
            <a:off x="214282" y="3571876"/>
            <a:ext cx="7858180" cy="1143008"/>
          </a:xfrm>
          <a:prstGeom prst="accentBorderCallout1">
            <a:avLst>
              <a:gd name="adj1" fmla="val 55076"/>
              <a:gd name="adj2" fmla="val 100642"/>
              <a:gd name="adj3" fmla="val 55223"/>
              <a:gd name="adj4" fmla="val 105747"/>
            </a:avLst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Century Schoolbook" pitchFamily="18" charset="0"/>
              </a:rPr>
              <a:t>В целях укрепления дисциплины в коммерческих отношениях в Кодексе перечислены различные способы обеспечения исполнения обязательств: неустойка, залог, удержание, поручительство, банковская гарантия, задаток; усилена ответственность за нарушения денежных обязательств.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Выноска 1 (граница и черта) 5"/>
          <p:cNvSpPr/>
          <p:nvPr/>
        </p:nvSpPr>
        <p:spPr>
          <a:xfrm rot="16200000">
            <a:off x="4214811" y="-3857677"/>
            <a:ext cx="571503" cy="8572561"/>
          </a:xfrm>
          <a:prstGeom prst="accentBorderCallout1">
            <a:avLst>
              <a:gd name="adj1" fmla="val 97100"/>
              <a:gd name="adj2" fmla="val -12593"/>
              <a:gd name="adj3" fmla="val 97229"/>
              <a:gd name="adj4" fmla="val -736675"/>
            </a:avLst>
          </a:prstGeom>
          <a:ln>
            <a:solidFill>
              <a:srgbClr val="7030A0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Гражданский кодекс Российской Федерации — </a:t>
            </a: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систематизированный законодательный акт, содержащий нормы гражданского нрава.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691</Words>
  <Application>Microsoft Office PowerPoint</Application>
  <PresentationFormat>Экран (4:3)</PresentationFormat>
  <Paragraphs>74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HATA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Леонид</dc:creator>
  <cp:lastModifiedBy>COMP</cp:lastModifiedBy>
  <cp:revision>65</cp:revision>
  <dcterms:created xsi:type="dcterms:W3CDTF">2009-10-01T01:23:50Z</dcterms:created>
  <dcterms:modified xsi:type="dcterms:W3CDTF">2011-10-08T04:42:25Z</dcterms:modified>
</cp:coreProperties>
</file>