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57" r:id="rId3"/>
    <p:sldId id="259" r:id="rId4"/>
    <p:sldId id="258" r:id="rId5"/>
    <p:sldId id="267" r:id="rId6"/>
    <p:sldId id="265" r:id="rId7"/>
    <p:sldId id="268" r:id="rId8"/>
    <p:sldId id="269" r:id="rId9"/>
    <p:sldId id="260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9" autoAdjust="0"/>
    <p:restoredTop sz="94692" autoAdjust="0"/>
  </p:normalViewPr>
  <p:slideViewPr>
    <p:cSldViewPr>
      <p:cViewPr>
        <p:scale>
          <a:sx n="50" d="100"/>
          <a:sy n="50" d="100"/>
        </p:scale>
        <p:origin x="-1638" y="-11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A77B14-49EF-4CFD-8563-CA36EF1DBF8B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67E1E-AC84-4182-9592-8D4A6ACE74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0109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BC1F6C-2717-4061-9FC8-26ED07FA4F6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0694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67E1E-AC84-4182-9592-8D4A6ACE740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7166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B04D75-A152-4427-BE58-B7DBCF4CAEBD}" type="slidenum">
              <a:rPr lang="ru-RU">
                <a:solidFill>
                  <a:srgbClr val="000000"/>
                </a:solidFill>
              </a:rPr>
              <a:pPr/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B04D75-A152-4427-BE58-B7DBCF4CAEBD}" type="slidenum">
              <a:rPr lang="ru-RU">
                <a:solidFill>
                  <a:srgbClr val="000000"/>
                </a:solidFill>
              </a:rPr>
              <a:pPr/>
              <a:t>4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B04D75-A152-4427-BE58-B7DBCF4CAEBD}" type="slidenum">
              <a:rPr lang="ru-RU">
                <a:solidFill>
                  <a:srgbClr val="000000"/>
                </a:solidFill>
              </a:rPr>
              <a:pPr/>
              <a:t>5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B04D75-A152-4427-BE58-B7DBCF4CAEBD}" type="slidenum">
              <a:rPr lang="ru-RU">
                <a:solidFill>
                  <a:srgbClr val="000000"/>
                </a:solidFill>
              </a:rPr>
              <a:pPr/>
              <a:t>6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B04D75-A152-4427-BE58-B7DBCF4CAEBD}" type="slidenum">
              <a:rPr lang="ru-RU">
                <a:solidFill>
                  <a:srgbClr val="000000"/>
                </a:solidFill>
              </a:rPr>
              <a:pPr/>
              <a:t>7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B04D75-A152-4427-BE58-B7DBCF4CAEBD}" type="slidenum">
              <a:rPr lang="ru-RU">
                <a:solidFill>
                  <a:srgbClr val="000000"/>
                </a:solidFill>
              </a:rPr>
              <a:pPr/>
              <a:t>8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4B04D75-A152-4427-BE58-B7DBCF4CAEBD}" type="slidenum">
              <a:rPr lang="ru-RU">
                <a:solidFill>
                  <a:srgbClr val="000000"/>
                </a:solidFill>
              </a:rPr>
              <a:pPr/>
              <a:t>9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79E7E-21DC-4E4F-9E06-42B03FEFBC2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619BA-B669-40D3-9E98-75AB505E79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1285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56883-B462-46AE-815F-418B37F9F0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BEE30-4A0A-43B2-9A6F-F7EE368F17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63729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666D4-0E11-4DE4-9ACB-F80CD0D5A5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CD99B-4373-4E37-8C96-BF5A75DF961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1802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AC300-E42B-43E0-B0CD-0DFBEE2B70CE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2048D-BC94-47D9-B44D-F293A1F3A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1329478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D0F2D-63FD-431F-B286-E775C28C9357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6D614-EE0C-460D-87AB-E451C0F70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0529410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854EF-AD48-4F5A-91D9-2067B9C64F0A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D9B098-DE99-4491-B564-FAD162F96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4357298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2D791-0139-48F5-AAB2-BB16F59BAAAB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9834B-26B5-460F-B038-BB1E2D87B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0714310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6BA3B-8434-43A2-AF41-F3BD46EC434E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08531-2C94-475F-B6CD-20561E6D7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8388104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4CB8A-DB60-4A0B-9325-94008B3896F3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9646A-A6E8-4E26-B030-2F463870E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3196918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9A675-1AC2-486B-B444-58EF79A95463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5857F-8F36-45A5-B395-3A0C52B153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8366329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25717-C893-4AFC-8640-CCFF0AE8504A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25AAC-6D76-4D0F-AEAD-CD7E02AE6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789889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84289-61DE-42ED-86BB-E02A354137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E893C-0E38-449B-B795-A0C22C3E35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31242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5F544-783D-4636-9C57-DF71746F0F97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8C8C9-8071-4FCD-8F84-BCCBA957D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4041838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A32E9-680F-4B54-ABA7-2DE113D56B1E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6F9A4-9064-4247-A970-524BA906DD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2635342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E1357-DFE3-4888-957A-A9827892884F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74006-EAEC-460A-BE90-508E79D71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338281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6FC6F-DD07-4FE2-821D-558E2F48EE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CDCAE-AE42-4021-A02F-8D4496D972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817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639B4-EFF2-4D95-8476-64AD03FBC73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8D74B-3964-4B79-8292-9E190020ED6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818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E765E-6287-48F3-8BE9-93599757AB5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95E1D-1F0A-403F-9BA8-A23A7844CAA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8031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4DF89-93BF-4FB9-9A06-E24D723BDB9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3434D-D4FF-4C2D-A6D1-1B2FF735BB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313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D7BAD-2F7B-4033-A95B-A1055E83FEC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2A373-B605-454E-97C9-CED830579C7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782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A1C8F-E0C7-4852-9D4B-ECB76FAEAA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E523-2384-403E-8BC0-8A10155B123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4885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0A8D2-22A4-4DF1-9867-BC30A20F03C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F3FD5-A539-42AB-A453-5EDAD371687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351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11E93B-769B-4020-8F38-1CB1021E7B5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642EF1-FBCB-4DA6-8644-8A770A47DD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3402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01BEFEA6-51A7-4AF9-8C3C-86423910D24C}" type="datetimeFigureOut">
              <a:rPr lang="ru-RU"/>
              <a:pPr>
                <a:defRPr/>
              </a:pPr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2F55BEC-F1DA-41F0-B334-57D975F67C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4491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viperson.ru/wind.php?ID=1014" TargetMode="External"/><Relationship Id="rId13" Type="http://schemas.openxmlformats.org/officeDocument/2006/relationships/hyperlink" Target="http://www.1tv.ru/news/print/211413" TargetMode="External"/><Relationship Id="rId3" Type="http://schemas.openxmlformats.org/officeDocument/2006/relationships/notesSlide" Target="../notesSlides/notesSlide9.xml"/><Relationship Id="rId7" Type="http://schemas.openxmlformats.org/officeDocument/2006/relationships/hyperlink" Target="http://www.testent.ru/publ/politologija/struktura_vlasti_osnovanija_i_resursy_vlasti/54-1-0-1968" TargetMode="External"/><Relationship Id="rId12" Type="http://schemas.openxmlformats.org/officeDocument/2006/relationships/hyperlink" Target="http://politics.nnm.ru/" TargetMode="External"/><Relationship Id="rId2" Type="http://schemas.openxmlformats.org/officeDocument/2006/relationships/slideLayout" Target="../slideLayouts/slideLayout18.xml"/><Relationship Id="rId1" Type="http://schemas.openxmlformats.org/officeDocument/2006/relationships/video" Target="NULL" TargetMode="External"/><Relationship Id="rId6" Type="http://schemas.openxmlformats.org/officeDocument/2006/relationships/hyperlink" Target="http://kievbum.com/stupka-umer/" TargetMode="External"/><Relationship Id="rId11" Type="http://schemas.openxmlformats.org/officeDocument/2006/relationships/hyperlink" Target="http://www.google.com/imgres?q=%D0%B0%D0%B2%D1%82%D0%BE%D1%80%D0%B8%D1%82%D0%B5%D1%82&amp;start=164&amp;hl=ru&amp;sa=X&amp;rlz=1D1GGLD_ruRU499RU500&amp;biw=1280&amp;bih=933&amp;tbm=isch&amp;prmd=imvns&amp;tbnid=4UkR59C62sr73M:&amp;imgrefurl=http://www.shokhov.com/2012/07/23/strategy-rpc/&amp;imgurl=http://www.shokhov.com/wp-content/uploads/2012/07/kirill.jpg&amp;w=500&amp;h=333&amp;ei=4z1HUJ7dNuXe4QSjhIH4Ag&amp;zoom=1&amp;iact=hc&amp;vpx=800&amp;vpy=366&amp;dur=664&amp;hovh=183&amp;hovw=275&amp;tx=150&amp;ty=105&amp;sig=115276535993749510619&amp;page=6&amp;tbnh=139&amp;tbnw=194&amp;ndsp=36&amp;ved=1t:429,r:4,s:164,i:248" TargetMode="External"/><Relationship Id="rId5" Type="http://schemas.openxmlformats.org/officeDocument/2006/relationships/image" Target="../media/image13.png"/><Relationship Id="rId10" Type="http://schemas.openxmlformats.org/officeDocument/2006/relationships/hyperlink" Target="http://www.google.com/imgres?q=%D0%B0%D0%B2%D1%82%D0%BE%D1%80%D0%B8%D1%82%D0%B5%D1%82&amp;start=92&amp;hl=ru&amp;sa=X&amp;rlz=1D1GGLD_ruRU499RU500&amp;biw=1280&amp;bih=933&amp;addh=36&amp;tbm=isch&amp;prmd=imvns&amp;tbnid=5-WwTioA6kaW7M:&amp;imgrefurl=http://www.trend.az/news/politics/1743910.html&amp;imgurl=http://www.trend.az/article_photo/Nazarbayev_221209.jpg&amp;w=410&amp;h=307&amp;ei=Zj1HUN2dIMXP4QTCo4H4BQ&amp;zoom=1&amp;iact=hc&amp;vpx=672&amp;vpy=128&amp;dur=1880&amp;hovh=194&amp;hovw=260&amp;tx=117&amp;ty=84&amp;sig=115276535993749510619&amp;page=4&amp;tbnh=137&amp;tbnw=178&amp;ndsp=34&amp;ved=1t:429,r:31,s:92,i:104" TargetMode="External"/><Relationship Id="rId4" Type="http://schemas.openxmlformats.org/officeDocument/2006/relationships/image" Target="../media/image3.jpeg"/><Relationship Id="rId9" Type="http://schemas.openxmlformats.org/officeDocument/2006/relationships/hyperlink" Target="http://www.google.com/imgres?q=%D0%93%D1%80%D0%B0%D0%B6%D0%B4%D0%B0%D0%BD%D0%B5&amp;hl=ru&amp;sa=X&amp;rlz=1D1GGLD_ruRU499RU500&amp;biw=1280&amp;bih=933&amp;tbm=isch&amp;prmd=imvns&amp;tbnid=uEd2MJ8sqtT6jM:&amp;imgrefurl=http://www.gazeta.ru/comments/2011/11/10_e_3828789.shtml&amp;imgurl=http://img.gazeta.ru/files3/149/3829149/RIAN_00751679-pic4-452x302-33989.jpeg&amp;w=452&amp;h=302&amp;ei=ADFHUIsU6aXiBOyzgIgI&amp;zoom=1&amp;iact=hc&amp;vpx=339&amp;vpy=554&amp;dur=436&amp;hovh=183&amp;hovw=275&amp;tx=145&amp;ty=85&amp;sig=115276535993749510619&amp;page=2&amp;tbnh=128&amp;tbnw=171&amp;start=31&amp;ndsp=37&amp;ved=1t:429,r:14,s:31,i:21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1835696" y="1268760"/>
            <a:ext cx="4464496" cy="1082551"/>
          </a:xfrm>
        </p:spPr>
        <p:txBody>
          <a:bodyPr>
            <a:prstTxWarp prst="textPlain">
              <a:avLst>
                <a:gd name="adj" fmla="val 48175"/>
              </a:avLst>
            </a:prstTxWarp>
          </a:bodyPr>
          <a:lstStyle/>
          <a:p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Власть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6597650"/>
            <a:ext cx="9144000" cy="260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solidFill>
                  <a:prstClr val="white"/>
                </a:solidFill>
              </a:rPr>
              <a:t>Чупров Л.А. МКОУ СОШ №3 с. Камень-Рыболов </a:t>
            </a:r>
            <a:r>
              <a:rPr lang="ru-RU" sz="1400" dirty="0" err="1">
                <a:solidFill>
                  <a:prstClr val="white"/>
                </a:solidFill>
              </a:rPr>
              <a:t>Ханкайского</a:t>
            </a:r>
            <a:r>
              <a:rPr lang="ru-RU" sz="1400" dirty="0">
                <a:solidFill>
                  <a:prstClr val="white"/>
                </a:solidFill>
              </a:rPr>
              <a:t> района Приморского края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63688" y="3140968"/>
            <a:ext cx="4464496" cy="23762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Plain">
              <a:avLst>
                <a:gd name="adj" fmla="val 48175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u="sng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Источники власти, структура власти, виды власти.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3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740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268760"/>
            <a:ext cx="3600400" cy="3600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Plain">
              <a:avLst>
                <a:gd name="adj" fmla="val 48175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Власть — </a:t>
            </a: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принуждение кем-либо к исполнению своей воли кого-либо.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476672"/>
            <a:ext cx="3528392" cy="5760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Times New Roman" pitchFamily="18" charset="0"/>
                <a:ea typeface="+mj-ea"/>
                <a:cs typeface="Times New Roman" pitchFamily="18" charset="0"/>
              </a:rPr>
              <a:t>Власть — </a:t>
            </a:r>
            <a:r>
              <a:rPr lang="ru-RU" sz="2800" dirty="0" smtClean="0">
                <a:latin typeface="Times New Roman" pitchFamily="18" charset="0"/>
                <a:ea typeface="+mj-ea"/>
                <a:cs typeface="Times New Roman" pitchFamily="18" charset="0"/>
              </a:rPr>
              <a:t>это организованная сила, обеспечивающая способность какой-либо социальной общности (рода, класса, народа) – подчинять своей воле людей, используя различные методы, в том числе и принуждение.</a:t>
            </a:r>
            <a:endParaRPr lang="ru-RU" sz="28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53154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123728" y="245705"/>
            <a:ext cx="4968552" cy="50405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Plain">
              <a:avLst>
                <a:gd name="adj" fmla="val 48175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u="sng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Источники </a:t>
            </a:r>
            <a:r>
              <a:rPr lang="ru-RU" sz="4400" u="sng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власти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727" y="1245818"/>
            <a:ext cx="1800200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Авторитет</a:t>
            </a:r>
            <a:endParaRPr lang="ru-RU" sz="2400" b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1245818"/>
            <a:ext cx="1152128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Сила</a:t>
            </a:r>
            <a:endParaRPr lang="ru-RU" sz="2400" b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25703" y="1245818"/>
            <a:ext cx="1166277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Власть</a:t>
            </a:r>
            <a:endParaRPr lang="ru-RU" sz="2400" b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1245818"/>
            <a:ext cx="1728192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Богатство</a:t>
            </a:r>
            <a:endParaRPr lang="ru-RU" sz="2400" b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47433" y="1245818"/>
            <a:ext cx="1728192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Харизма</a:t>
            </a:r>
            <a:endParaRPr lang="ru-RU" sz="2400" b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8258631" y="1721507"/>
            <a:ext cx="28803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639052" y="1721507"/>
            <a:ext cx="28803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7" idx="2"/>
            <a:endCxn id="8" idx="0"/>
          </p:cNvCxnSpPr>
          <p:nvPr/>
        </p:nvCxnSpPr>
        <p:spPr>
          <a:xfrm flipH="1">
            <a:off x="919827" y="749761"/>
            <a:ext cx="3688177" cy="49605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7" idx="2"/>
            <a:endCxn id="9" idx="0"/>
          </p:cNvCxnSpPr>
          <p:nvPr/>
        </p:nvCxnSpPr>
        <p:spPr>
          <a:xfrm flipH="1">
            <a:off x="2483768" y="749761"/>
            <a:ext cx="2124236" cy="49605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7" idx="2"/>
            <a:endCxn id="10" idx="0"/>
          </p:cNvCxnSpPr>
          <p:nvPr/>
        </p:nvCxnSpPr>
        <p:spPr>
          <a:xfrm flipH="1">
            <a:off x="3808842" y="749761"/>
            <a:ext cx="799162" cy="49605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7" idx="2"/>
            <a:endCxn id="11" idx="0"/>
          </p:cNvCxnSpPr>
          <p:nvPr/>
        </p:nvCxnSpPr>
        <p:spPr>
          <a:xfrm>
            <a:off x="4608004" y="749761"/>
            <a:ext cx="828092" cy="49605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7" idx="2"/>
            <a:endCxn id="12" idx="0"/>
          </p:cNvCxnSpPr>
          <p:nvPr/>
        </p:nvCxnSpPr>
        <p:spPr>
          <a:xfrm>
            <a:off x="4608004" y="749761"/>
            <a:ext cx="2703525" cy="49605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179511" y="1916832"/>
            <a:ext cx="8692051" cy="1368152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Харизма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0" i="0" dirty="0" smtClean="0">
                <a:solidFill>
                  <a:srgbClr val="222222"/>
                </a:solidFill>
                <a:effectLst/>
                <a:latin typeface="Times New Roman"/>
              </a:rPr>
              <a:t> это особое свойство, благодаря которому человека оценивают как одаренного особыми качествами и способного оказывать эффективное влияние на других. Понятие «харизма» ведет свое начало из древнегреческой мифологии — означает притягивать к себе внимание. </a:t>
            </a:r>
          </a:p>
          <a:p>
            <a:pPr algn="ctr"/>
            <a:r>
              <a:rPr lang="ru-RU" dirty="0" smtClean="0">
                <a:solidFill>
                  <a:srgbClr val="222222"/>
                </a:solidFill>
                <a:latin typeface="Times New Roman"/>
              </a:rPr>
              <a:t>Х</a:t>
            </a:r>
            <a:r>
              <a:rPr lang="ru-RU" b="0" i="0" dirty="0" smtClean="0">
                <a:solidFill>
                  <a:srgbClr val="222222"/>
                </a:solidFill>
                <a:effectLst/>
                <a:latin typeface="Times New Roman"/>
              </a:rPr>
              <a:t>ариты — это древнегреческие богини красоты, грации и изящества.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852" y="3414077"/>
            <a:ext cx="3933100" cy="2697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9834" y="3414077"/>
            <a:ext cx="4667250" cy="2653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63825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07505" y="260649"/>
            <a:ext cx="8720170" cy="1296144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defPPr>
              <a:defRPr lang="ru-RU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Авторитет –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общепризнанное </a:t>
            </a: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влияние лица или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организации </a:t>
            </a: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 различных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сферах общественной </a:t>
            </a: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жизни, основанное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на: </a:t>
            </a: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07504" y="5157192"/>
            <a:ext cx="9143999" cy="1013148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defPPr>
              <a:defRPr lang="ru-RU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2800">
                <a:latin typeface="Times New Roman" pitchFamily="18" charset="0"/>
                <a:ea typeface="+mj-ea"/>
                <a:cs typeface="Times New Roman" pitchFamily="18" charset="0"/>
              </a:defRPr>
            </a:lvl1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Основой авторитета является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уважение</a:t>
            </a:r>
            <a:r>
              <a:rPr lang="ru-RU" kern="0" dirty="0">
                <a:solidFill>
                  <a:sysClr val="windowText" lastClr="000000"/>
                </a:solidFill>
              </a:rPr>
              <a:t>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 </a:t>
            </a: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знаниям, опыту, достижениям,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личным</a:t>
            </a:r>
            <a:r>
              <a:rPr kumimoji="0" lang="ru-RU" sz="2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качествам </a:t>
            </a: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 т.д.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204864"/>
            <a:ext cx="1800200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знаниях</a:t>
            </a:r>
            <a:endParaRPr lang="ru-RU" sz="2400" b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2204864"/>
            <a:ext cx="4608512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400" b="1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равственных достоинствах</a:t>
            </a:r>
            <a:endParaRPr lang="ru-RU" sz="2400" b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48264" y="2204864"/>
            <a:ext cx="1800200" cy="5040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chemeClr val="accent4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опыте</a:t>
            </a:r>
            <a:endParaRPr lang="ru-RU" sz="2400" b="1" dirty="0">
              <a:ln w="1905"/>
              <a:solidFill>
                <a:schemeClr val="accent4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>
            <a:stCxn id="3" idx="2"/>
            <a:endCxn id="5" idx="0"/>
          </p:cNvCxnSpPr>
          <p:nvPr/>
        </p:nvCxnSpPr>
        <p:spPr>
          <a:xfrm flipH="1">
            <a:off x="1223628" y="1556793"/>
            <a:ext cx="3243962" cy="648071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3" idx="2"/>
            <a:endCxn id="6" idx="0"/>
          </p:cNvCxnSpPr>
          <p:nvPr/>
        </p:nvCxnSpPr>
        <p:spPr>
          <a:xfrm>
            <a:off x="4467590" y="1556793"/>
            <a:ext cx="32402" cy="648071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2"/>
            <a:endCxn id="7" idx="0"/>
          </p:cNvCxnSpPr>
          <p:nvPr/>
        </p:nvCxnSpPr>
        <p:spPr>
          <a:xfrm>
            <a:off x="4467590" y="1556793"/>
            <a:ext cx="3380774" cy="648071"/>
          </a:xfrm>
          <a:prstGeom prst="straightConnector1">
            <a:avLst/>
          </a:prstGeom>
          <a:ln w="12700"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794" y="2850798"/>
            <a:ext cx="2791699" cy="2090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832854"/>
            <a:ext cx="3276364" cy="2182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59917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123728" y="332656"/>
            <a:ext cx="5024791" cy="50405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Plain">
              <a:avLst>
                <a:gd name="adj" fmla="val 48175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u="sng" dirty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Структура власти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56239" y="1916832"/>
            <a:ext cx="1455929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Субъект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1597758" y="1916832"/>
            <a:ext cx="1476164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Объект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240436" y="1895203"/>
            <a:ext cx="2123651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Ресурсы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460160" y="1880709"/>
            <a:ext cx="180020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Функции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523737" y="1880709"/>
            <a:ext cx="1600116" cy="47278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Средства</a:t>
            </a:r>
          </a:p>
        </p:txBody>
      </p:sp>
      <p:cxnSp>
        <p:nvCxnSpPr>
          <p:cNvPr id="36" name="Прямая со стрелкой 35"/>
          <p:cNvCxnSpPr>
            <a:stCxn id="20" idx="2"/>
            <a:endCxn id="31" idx="0"/>
          </p:cNvCxnSpPr>
          <p:nvPr/>
        </p:nvCxnSpPr>
        <p:spPr>
          <a:xfrm flipH="1">
            <a:off x="784204" y="836712"/>
            <a:ext cx="3851920" cy="108012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0" idx="2"/>
            <a:endCxn id="32" idx="0"/>
          </p:cNvCxnSpPr>
          <p:nvPr/>
        </p:nvCxnSpPr>
        <p:spPr>
          <a:xfrm flipH="1">
            <a:off x="2335840" y="836712"/>
            <a:ext cx="2300284" cy="108012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20" idx="2"/>
            <a:endCxn id="35" idx="0"/>
          </p:cNvCxnSpPr>
          <p:nvPr/>
        </p:nvCxnSpPr>
        <p:spPr>
          <a:xfrm>
            <a:off x="4636124" y="836712"/>
            <a:ext cx="3687671" cy="104399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20" idx="2"/>
            <a:endCxn id="34" idx="0"/>
          </p:cNvCxnSpPr>
          <p:nvPr/>
        </p:nvCxnSpPr>
        <p:spPr>
          <a:xfrm>
            <a:off x="4636124" y="836712"/>
            <a:ext cx="1724136" cy="104399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20" idx="2"/>
            <a:endCxn id="33" idx="0"/>
          </p:cNvCxnSpPr>
          <p:nvPr/>
        </p:nvCxnSpPr>
        <p:spPr>
          <a:xfrm flipH="1">
            <a:off x="4302262" y="836712"/>
            <a:ext cx="333862" cy="105849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56238" y="2708920"/>
            <a:ext cx="1455929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Государство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5439" y="3429000"/>
            <a:ext cx="1455929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Лидеры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439" y="4149080"/>
            <a:ext cx="1455929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Партии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5653" y="4869160"/>
            <a:ext cx="1455929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Элиты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1590744" y="2708920"/>
            <a:ext cx="1649692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Граждане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636699" y="3429000"/>
            <a:ext cx="1603737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Организации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636746" y="4149080"/>
            <a:ext cx="1603737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Нации и народности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315690" y="2706407"/>
            <a:ext cx="2048398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Экономические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358509" y="3429000"/>
            <a:ext cx="2047758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Социальные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364533" y="4149080"/>
            <a:ext cx="2041734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Культурно информационные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329750" y="5055332"/>
            <a:ext cx="2117159" cy="63576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Административно - силовые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343001" y="5805263"/>
            <a:ext cx="2117159" cy="3600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Юридические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498192" y="2701381"/>
            <a:ext cx="1740284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руководство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546636" y="3374945"/>
            <a:ext cx="1740284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контроль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596806" y="4149080"/>
            <a:ext cx="1740284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мобилизация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5609817" y="4869159"/>
            <a:ext cx="1740284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управление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5617851" y="5553235"/>
            <a:ext cx="1740284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регуляция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361084" y="2708920"/>
            <a:ext cx="1740284" cy="4764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убеждение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383569" y="3374945"/>
            <a:ext cx="1740284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насилие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7401080" y="4149080"/>
            <a:ext cx="1740284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манипуляции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403716" y="4879099"/>
            <a:ext cx="1740284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СМИ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394700" y="5547150"/>
            <a:ext cx="1740284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поощрение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05" y="227736"/>
            <a:ext cx="1203394" cy="160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338" y="4879099"/>
            <a:ext cx="1596503" cy="1318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6963956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500"/>
                            </p:stCondLst>
                            <p:childTnLst>
                              <p:par>
                                <p:cTn id="1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000"/>
                            </p:stCondLst>
                            <p:childTnLst>
                              <p:par>
                                <p:cTn id="1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000"/>
                            </p:stCondLst>
                            <p:childTnLst>
                              <p:par>
                                <p:cTn id="1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1" grpId="0" animBg="1"/>
      <p:bldP spid="32" grpId="0" animBg="1"/>
      <p:bldP spid="33" grpId="0" animBg="1"/>
      <p:bldP spid="34" grpId="0" animBg="1"/>
      <p:bldP spid="35" grpId="0" animBg="1"/>
      <p:bldP spid="27" grpId="0" animBg="1"/>
      <p:bldP spid="29" grpId="0" animBg="1"/>
      <p:bldP spid="37" grpId="0" animBg="1"/>
      <p:bldP spid="38" grpId="0" animBg="1"/>
      <p:bldP spid="40" grpId="0" animBg="1"/>
      <p:bldP spid="41" grpId="0" animBg="1"/>
      <p:bldP spid="43" grpId="0" animBg="1"/>
      <p:bldP spid="44" grpId="0" animBg="1"/>
      <p:bldP spid="46" grpId="0" animBg="1"/>
      <p:bldP spid="47" grpId="0" animBg="1"/>
      <p:bldP spid="49" grpId="0" animBg="1"/>
      <p:bldP spid="50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123728" y="332656"/>
            <a:ext cx="5024791" cy="50405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Plain">
              <a:avLst>
                <a:gd name="adj" fmla="val 48175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u="sng" dirty="0" smtClean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Виды власти</a:t>
            </a:r>
            <a:endParaRPr lang="ru-RU" sz="4400" u="sng" dirty="0">
              <a:solidFill>
                <a:srgbClr val="8064A2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6239" y="1916832"/>
            <a:ext cx="1455929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Политическая</a:t>
            </a:r>
            <a:endParaRPr lang="ru-RU" sz="1400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597758" y="1916832"/>
            <a:ext cx="1717932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Экономическая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546424" y="1895203"/>
            <a:ext cx="1817663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Социальная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460160" y="1880709"/>
            <a:ext cx="1800200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Принудительная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7361084" y="1880709"/>
            <a:ext cx="1762769" cy="47278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Культурно-информационная</a:t>
            </a:r>
          </a:p>
        </p:txBody>
      </p:sp>
      <p:cxnSp>
        <p:nvCxnSpPr>
          <p:cNvPr id="36" name="Прямая со стрелкой 35"/>
          <p:cNvCxnSpPr>
            <a:stCxn id="20" idx="2"/>
            <a:endCxn id="31" idx="0"/>
          </p:cNvCxnSpPr>
          <p:nvPr/>
        </p:nvCxnSpPr>
        <p:spPr>
          <a:xfrm flipH="1">
            <a:off x="784204" y="836712"/>
            <a:ext cx="3851920" cy="108012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20" idx="2"/>
            <a:endCxn id="32" idx="0"/>
          </p:cNvCxnSpPr>
          <p:nvPr/>
        </p:nvCxnSpPr>
        <p:spPr>
          <a:xfrm flipH="1">
            <a:off x="2456724" y="836712"/>
            <a:ext cx="2179400" cy="108012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20" idx="2"/>
            <a:endCxn id="35" idx="0"/>
          </p:cNvCxnSpPr>
          <p:nvPr/>
        </p:nvCxnSpPr>
        <p:spPr>
          <a:xfrm>
            <a:off x="4636124" y="836712"/>
            <a:ext cx="3606345" cy="104399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20" idx="2"/>
            <a:endCxn id="34" idx="0"/>
          </p:cNvCxnSpPr>
          <p:nvPr/>
        </p:nvCxnSpPr>
        <p:spPr>
          <a:xfrm>
            <a:off x="4636124" y="836712"/>
            <a:ext cx="1724136" cy="1043997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20" idx="2"/>
            <a:endCxn id="33" idx="0"/>
          </p:cNvCxnSpPr>
          <p:nvPr/>
        </p:nvCxnSpPr>
        <p:spPr>
          <a:xfrm flipH="1">
            <a:off x="4455256" y="836712"/>
            <a:ext cx="180868" cy="105849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0" y="2708919"/>
            <a:ext cx="1512167" cy="298217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Способность и умение реализовать функции общественного управления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1597758" y="2708919"/>
            <a:ext cx="1771272" cy="29821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Контроль над экономическими ресурсами, собственность на различного рода материальные ценности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546424" y="2706406"/>
            <a:ext cx="1817664" cy="298469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Контроль над распределением статусов, должностей, льгот и привилегий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5498192" y="2701381"/>
            <a:ext cx="1740284" cy="29897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Контроль над людьми с помощью применения или угрозы применения физического насилия.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361084" y="2708919"/>
            <a:ext cx="1740284" cy="29821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Контроль над людьми с помощью информации и средств её распространения.</a:t>
            </a:r>
            <a:endParaRPr lang="ru-RU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05" y="227736"/>
            <a:ext cx="1203394" cy="160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1029998"/>
            <a:ext cx="5040560" cy="598802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u="sng" dirty="0">
                <a:solidFill>
                  <a:schemeClr val="dk1"/>
                </a:solidFill>
                <a:latin typeface="Times New Roman" pitchFamily="18" charset="0"/>
                <a:cs typeface="Times New Roman" pitchFamily="18" charset="0"/>
              </a:rPr>
              <a:t>Определяются ресурсами, которые власть использует.</a:t>
            </a:r>
          </a:p>
        </p:txBody>
      </p:sp>
    </p:spTree>
    <p:extLst>
      <p:ext uri="{BB962C8B-B14F-4D97-AF65-F5344CB8AC3E}">
        <p14:creationId xmlns="" xmlns:p14="http://schemas.microsoft.com/office/powerpoint/2010/main" val="23369222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1" grpId="0" animBg="1"/>
      <p:bldP spid="32" grpId="0" animBg="1"/>
      <p:bldP spid="33" grpId="0" animBg="1"/>
      <p:bldP spid="34" grpId="0" animBg="1"/>
      <p:bldP spid="35" grpId="0" animBg="1"/>
      <p:bldP spid="27" grpId="0" animBg="1"/>
      <p:bldP spid="40" grpId="0" animBg="1"/>
      <p:bldP spid="44" grpId="0" animBg="1"/>
      <p:bldP spid="53" grpId="0" animBg="1"/>
      <p:bldP spid="58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335360"/>
            <a:ext cx="5024791" cy="43204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Plain">
              <a:avLst>
                <a:gd name="adj" fmla="val 48175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u="sng" dirty="0" smtClean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Ветви власти</a:t>
            </a:r>
            <a:endParaRPr lang="ru-RU" sz="4400" u="sng" dirty="0">
              <a:solidFill>
                <a:srgbClr val="8064A2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>
            <a:stCxn id="2" idx="2"/>
            <a:endCxn id="6" idx="0"/>
          </p:cNvCxnSpPr>
          <p:nvPr/>
        </p:nvCxnSpPr>
        <p:spPr>
          <a:xfrm flipH="1">
            <a:off x="1547664" y="767408"/>
            <a:ext cx="2944444" cy="114550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79512" y="1912910"/>
            <a:ext cx="2736304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Законодательная</a:t>
            </a:r>
            <a:endParaRPr lang="ru-RU" sz="2400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>
            <a:stCxn id="2" idx="2"/>
            <a:endCxn id="12" idx="0"/>
          </p:cNvCxnSpPr>
          <p:nvPr/>
        </p:nvCxnSpPr>
        <p:spPr>
          <a:xfrm flipH="1">
            <a:off x="4484279" y="767408"/>
            <a:ext cx="7829" cy="1143135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019886" y="1910543"/>
            <a:ext cx="2928785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Исполнительная</a:t>
            </a:r>
            <a:endParaRPr lang="ru-RU" sz="2400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>
            <a:stCxn id="2" idx="2"/>
            <a:endCxn id="19" idx="0"/>
          </p:cNvCxnSpPr>
          <p:nvPr/>
        </p:nvCxnSpPr>
        <p:spPr>
          <a:xfrm>
            <a:off x="4492108" y="767408"/>
            <a:ext cx="3043484" cy="114999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6071199" y="1917406"/>
            <a:ext cx="2928785" cy="50405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/>
                <a:solidFill>
                  <a:srgbClr val="8064A2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Судебная</a:t>
            </a:r>
            <a:endParaRPr lang="ru-RU" sz="2400" b="1" dirty="0">
              <a:ln w="1905"/>
              <a:solidFill>
                <a:srgbClr val="8064A2">
                  <a:lumMod val="50000"/>
                </a:srgb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9512" y="4581128"/>
            <a:ext cx="8820472" cy="1800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kern="0" dirty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Власть – политический институт общества, посредством которого </a:t>
            </a:r>
            <a:r>
              <a:rPr lang="ru-RU" sz="28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господствующие структуры или личности, принуждают к исполнению своей воли (при помощи законов), всех, кого считают нужным.</a:t>
            </a:r>
            <a:endParaRPr lang="ru-RU" sz="2800" kern="0" dirty="0">
              <a:solidFill>
                <a:srgbClr val="0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9886" y="2567064"/>
            <a:ext cx="2848258" cy="189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1198" y="2544324"/>
            <a:ext cx="2928785" cy="19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248" y="2567065"/>
            <a:ext cx="2707568" cy="1922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938648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2" grpId="0" animBg="1"/>
      <p:bldP spid="19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4464496" cy="86409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Plain">
              <a:avLst>
                <a:gd name="adj" fmla="val 48175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u="sng" dirty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Задание на дом: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60848" y="2636912"/>
            <a:ext cx="6048672" cy="2160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Plain">
              <a:avLst>
                <a:gd name="adj" fmla="val 48175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§1, вопросы и задания с 11, практикум.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>
                <a:solidFill>
                  <a:srgbClr val="8064A2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Выполнить задания в рабочей тетради.</a:t>
            </a:r>
          </a:p>
        </p:txBody>
      </p:sp>
    </p:spTree>
    <p:extLst>
      <p:ext uri="{BB962C8B-B14F-4D97-AF65-F5344CB8AC3E}">
        <p14:creationId xmlns="" xmlns:p14="http://schemas.microsoft.com/office/powerpoint/2010/main" val="5123837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75625" y="62484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28373" y="414536"/>
            <a:ext cx="27215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6"/>
              </a:rPr>
              <a:t>http://kievbum.com/stupka-umer/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991" y="1124744"/>
            <a:ext cx="81369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7"/>
              </a:rPr>
              <a:t>http://www.testent.ru/publ/politologija/struktura_vlasti_osnovanija_i_resursy_vlasti/54-1-0-1968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0421" y="744959"/>
            <a:ext cx="29569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8"/>
              </a:rPr>
              <a:t>http://viperson.ru/wind.php?ID=1014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079" y="1540530"/>
            <a:ext cx="857672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9"/>
              </a:rPr>
              <a:t>http://www.google.com/imgres?q=%D0%93%D1%80%D0%B0%D0%B6%D0%B4%D0%B0%D0%BD%D0%B5&amp;hl=ru&amp;sa=X&amp;rlz=1D1GGLD_ruRU499RU500&amp;biw=1280&amp;bih=933&amp;tbm=isch&amp;prmd=imvns&amp;tbnid=uEd2MJ8sqtT6jM:&amp;imgrefurl=http://www.gazeta.ru/comments/2011/11/10_e_3828789.shtml&amp;imgurl=http://img.gazeta.ru/files3/149/3829149/RIAN_00751679-pic4-452x302-33989.jpeg&amp;w=452&amp;h=302&amp;ei=ADFHUIsU6aXiBOyzgIgI&amp;zoom=1&amp;iact=hc&amp;vpx=339&amp;vpy=554&amp;dur=436&amp;hovh=183&amp;hovw=275&amp;tx=145&amp;ty=85&amp;sig=115276535993749510619&amp;page=2&amp;tbnh=128&amp;tbnw=171&amp;start=31&amp;ndsp=37&amp;ved=1t:429,r:14,s:31,i:217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1672" y="4763929"/>
            <a:ext cx="88248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0"/>
              </a:rPr>
              <a:t>http://www.google.com/imgres?q=%D0%B0%D0%B2%D1%82%D0%BE%D1%80%D0%B8%D1%82%D0%B5%D1%82&amp;start=92&amp;hl=ru&amp;sa=X&amp;rlz=1D1GGLD_ruRU499RU500&amp;biw=1280&amp;bih=933&amp;addh=36&amp;tbm=isch&amp;prmd=imvns&amp;tbnid=5-WwTioA6kaW7M:&amp;imgrefurl=http://www.trend.az/news/politics/1743910.html&amp;imgurl=http://www.trend.az/article_photo/Nazarbayev_221209.jpg&amp;w=410&amp;h=307&amp;ei=Zj1HUN2dIMXP4QTCo4H4BQ&amp;zoom=1&amp;iact=hc&amp;vpx=672&amp;vpy=128&amp;dur=1880&amp;hovh=194&amp;hovw=260&amp;tx=117&amp;ty=84&amp;sig=115276535993749510619&amp;page=4&amp;tbnh=137&amp;tbnw=178&amp;ndsp=34&amp;ved=1t:429,r:31,s:92,i:104</a:t>
            </a:r>
            <a:endParaRPr lang="ru-RU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373" y="3364355"/>
            <a:ext cx="882482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1"/>
              </a:rPr>
              <a:t>http://www.google.com/imgres?q=%D0%B0%D0%B2%D1%82%D0%BE%D1%80%D0%B8%D1%82%D0%B5%D1%82&amp;start=164&amp;hl=ru&amp;sa=X&amp;rlz=1D1GGLD_ruRU499RU500&amp;biw=1280&amp;bih=933&amp;tbm=isch&amp;prmd=imvns&amp;tbnid=4UkR59C62sr73M:&amp;imgrefurl=http://www.shokhov.com/2012/07/23/strategy-rpc/&amp;imgurl=http://www.shokhov.com/wp-content/uploads/2012/07/kirill.jpg&amp;w=500&amp;h=333&amp;ei=4z1HUJ7dNuXe4QSjhIH4Ag&amp;zoom=1&amp;iact=hc&amp;vpx=800&amp;vpy=366&amp;dur=664&amp;hovh=183&amp;hovw=275&amp;tx=150&amp;ty=105&amp;sig=115276535993749510619&amp;page=6&amp;tbnh=139&amp;tbnw=194&amp;ndsp=36&amp;ved=1t:429,r:4,s:164,i:248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32988" y="437182"/>
            <a:ext cx="184595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2"/>
              </a:rPr>
              <a:t>http://politics.nnm.ru/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49913" y="744959"/>
            <a:ext cx="3006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13"/>
              </a:rPr>
              <a:t>http://www.1tv.ru/news/print/211413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5302583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335</Words>
  <Application>Microsoft Office PowerPoint</Application>
  <PresentationFormat>Экран (4:3)</PresentationFormat>
  <Paragraphs>84</Paragraphs>
  <Slides>9</Slides>
  <Notes>9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1_Тема Office</vt:lpstr>
      <vt:lpstr>2_Тема Office</vt:lpstr>
      <vt:lpstr>Власть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40</cp:revision>
  <dcterms:created xsi:type="dcterms:W3CDTF">2012-09-05T07:35:09Z</dcterms:created>
  <dcterms:modified xsi:type="dcterms:W3CDTF">2012-09-07T18:58:14Z</dcterms:modified>
</cp:coreProperties>
</file>