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69" r:id="rId5"/>
    <p:sldId id="270" r:id="rId6"/>
    <p:sldId id="259" r:id="rId7"/>
    <p:sldId id="260" r:id="rId8"/>
    <p:sldId id="267" r:id="rId9"/>
    <p:sldId id="271" r:id="rId10"/>
    <p:sldId id="261" r:id="rId11"/>
    <p:sldId id="262" r:id="rId12"/>
    <p:sldId id="263" r:id="rId13"/>
    <p:sldId id="274" r:id="rId14"/>
    <p:sldId id="275" r:id="rId15"/>
    <p:sldId id="264" r:id="rId16"/>
    <p:sldId id="272" r:id="rId17"/>
    <p:sldId id="265" r:id="rId18"/>
    <p:sldId id="273" r:id="rId19"/>
    <p:sldId id="266" r:id="rId20"/>
    <p:sldId id="268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FB05"/>
    <a:srgbClr val="336600"/>
    <a:srgbClr val="008000"/>
    <a:srgbClr val="006600"/>
    <a:srgbClr val="333300"/>
    <a:srgbClr val="0033CC"/>
    <a:srgbClr val="054314"/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5593" autoAdjust="0"/>
  </p:normalViewPr>
  <p:slideViewPr>
    <p:cSldViewPr>
      <p:cViewPr varScale="1">
        <p:scale>
          <a:sx n="74" d="100"/>
          <a:sy n="74" d="100"/>
        </p:scale>
        <p:origin x="-10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DD30F7C-8FA3-4BC6-9A71-1F9CBDAB76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2D2AA9-3AB2-45BB-AB43-2CE533014A81}" type="slidenum">
              <a:rPr lang="ru-RU"/>
              <a:pPr/>
              <a:t>1</a:t>
            </a:fld>
            <a:endParaRPr lang="ru-RU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D7938-2EBF-4ED3-B0F6-0E440AC70E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72D29-0149-4296-A3E9-2E30516719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FD2B7-FD8D-41B7-BB2D-C172B5D3B2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EAFC1E-B67F-4772-906F-99FB6B4C30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2F3F4-3576-443A-BFFC-B73479B71A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3357E-5693-41B4-B006-E200087B41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02DB7-2BDB-4906-9EEA-1FE54CE120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C0961-13A0-4505-899A-8FC43EAC08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CFF08D-EBA5-407B-9B7A-2E83D92DBA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BFBC0-0659-428F-AF63-443C5B43EF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8C28F-5E61-4ACE-B228-6DB972A24F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9900"/>
            </a:gs>
            <a:gs pos="100000">
              <a:srgbClr val="4465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39CA42D-F2F6-455E-A315-02FD7C0109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7158" y="285728"/>
            <a:ext cx="8280400" cy="2403475"/>
          </a:xfrm>
        </p:spPr>
        <p:txBody>
          <a:bodyPr/>
          <a:lstStyle/>
          <a:p>
            <a:pPr eaLnBrk="1" hangingPunct="1"/>
            <a:r>
              <a:rPr lang="ru-RU" sz="5400" dirty="0" smtClean="0">
                <a:solidFill>
                  <a:srgbClr val="054314"/>
                </a:solidFill>
              </a:rPr>
              <a:t>Виды Вооруженных Сил.</a:t>
            </a:r>
            <a:br>
              <a:rPr lang="ru-RU" sz="5400" dirty="0" smtClean="0">
                <a:solidFill>
                  <a:srgbClr val="054314"/>
                </a:solidFill>
              </a:rPr>
            </a:br>
            <a:r>
              <a:rPr lang="ru-RU" sz="5400" dirty="0" smtClean="0">
                <a:solidFill>
                  <a:srgbClr val="054314"/>
                </a:solidFill>
              </a:rPr>
              <a:t>Рода войск.</a:t>
            </a:r>
          </a:p>
        </p:txBody>
      </p:sp>
      <p:pic>
        <p:nvPicPr>
          <p:cNvPr id="3" name="Picture 7" descr="Brone 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28868"/>
            <a:ext cx="2846411" cy="202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suhoputnie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3500438"/>
            <a:ext cx="3214710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4408489"/>
            <a:ext cx="3575928" cy="2449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91513" cy="1143000"/>
          </a:xfrm>
        </p:spPr>
        <p:txBody>
          <a:bodyPr/>
          <a:lstStyle/>
          <a:p>
            <a:pPr eaLnBrk="1" hangingPunct="1"/>
            <a:r>
              <a:rPr lang="ru-RU" sz="4800" dirty="0" smtClean="0">
                <a:solidFill>
                  <a:srgbClr val="054314"/>
                </a:solidFill>
              </a:rPr>
              <a:t>Рода Противовоздушных войск: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773238"/>
            <a:ext cx="8229600" cy="4525962"/>
          </a:xfrm>
        </p:spPr>
        <p:txBody>
          <a:bodyPr/>
          <a:lstStyle/>
          <a:p>
            <a:pPr eaLnBrk="1" hangingPunct="1">
              <a:buClr>
                <a:srgbClr val="054314"/>
              </a:buClr>
              <a:buFont typeface="Webdings" pitchFamily="18" charset="2"/>
              <a:buChar char=""/>
            </a:pPr>
            <a:r>
              <a:rPr lang="ru-RU" dirty="0" smtClean="0"/>
              <a:t>Зенитно-ракетные войска</a:t>
            </a:r>
          </a:p>
          <a:p>
            <a:pPr eaLnBrk="1" hangingPunct="1">
              <a:buClr>
                <a:srgbClr val="054314"/>
              </a:buClr>
              <a:buFont typeface="Webdings" pitchFamily="18" charset="2"/>
              <a:buChar char=""/>
            </a:pPr>
            <a:r>
              <a:rPr lang="ru-RU" dirty="0" smtClean="0"/>
              <a:t>Радиотехнические войска</a:t>
            </a:r>
          </a:p>
        </p:txBody>
      </p:sp>
      <p:pic>
        <p:nvPicPr>
          <p:cNvPr id="16388" name="Picture 4" descr="Brone 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213" y="3141663"/>
            <a:ext cx="554355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dirty="0" smtClean="0">
                <a:solidFill>
                  <a:srgbClr val="054314"/>
                </a:solidFill>
              </a:rPr>
              <a:t>Военно-Морской</a:t>
            </a:r>
            <a:r>
              <a:rPr lang="ru-RU" dirty="0" smtClean="0">
                <a:solidFill>
                  <a:srgbClr val="054314"/>
                </a:solidFill>
              </a:rPr>
              <a:t> </a:t>
            </a:r>
            <a:r>
              <a:rPr lang="ru-RU" sz="4800" dirty="0" smtClean="0">
                <a:solidFill>
                  <a:srgbClr val="054314"/>
                </a:solidFill>
              </a:rPr>
              <a:t>Флот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536575" algn="just" eaLnBrk="1" hangingPunct="1">
              <a:buFontTx/>
              <a:buNone/>
            </a:pPr>
            <a:r>
              <a:rPr lang="ru-RU" b="1" u="sng" smtClean="0">
                <a:solidFill>
                  <a:srgbClr val="333300"/>
                </a:solidFill>
              </a:rPr>
              <a:t>Военно-Морской Флот России</a:t>
            </a:r>
            <a:r>
              <a:rPr lang="ru-RU" sz="2800" smtClean="0"/>
              <a:t> </a:t>
            </a:r>
            <a:r>
              <a:rPr lang="ru-RU" sz="2800" smtClean="0">
                <a:solidFill>
                  <a:srgbClr val="054314"/>
                </a:solidFill>
              </a:rPr>
              <a:t>– вид Вооруженных Сил, предназначенный для обеспечения военной безопасности государства с океанских (морских) направлении, защиты стратегических интересов Российской Федерации в океанских, морских районах (зонах).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smtClean="0">
                <a:solidFill>
                  <a:srgbClr val="054314"/>
                </a:solidFill>
              </a:rPr>
              <a:t>Рода ВМФ: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rgbClr val="054314"/>
              </a:buClr>
              <a:buFont typeface="Webdings" pitchFamily="18" charset="2"/>
              <a:buChar char=""/>
            </a:pPr>
            <a:r>
              <a:rPr lang="ru-RU" dirty="0" smtClean="0"/>
              <a:t>Подводные силы</a:t>
            </a:r>
          </a:p>
          <a:p>
            <a:pPr eaLnBrk="1" hangingPunct="1">
              <a:buClr>
                <a:srgbClr val="054314"/>
              </a:buClr>
              <a:buFont typeface="Webdings" pitchFamily="18" charset="2"/>
              <a:buChar char=""/>
            </a:pPr>
            <a:r>
              <a:rPr lang="ru-RU" dirty="0" smtClean="0"/>
              <a:t>Надводные силы</a:t>
            </a:r>
          </a:p>
          <a:p>
            <a:pPr eaLnBrk="1" hangingPunct="1">
              <a:buClr>
                <a:srgbClr val="054314"/>
              </a:buClr>
              <a:buFont typeface="Webdings" pitchFamily="18" charset="2"/>
              <a:buChar char=""/>
            </a:pPr>
            <a:r>
              <a:rPr lang="ru-RU" dirty="0" smtClean="0"/>
              <a:t>Морская авиация </a:t>
            </a:r>
          </a:p>
          <a:p>
            <a:pPr eaLnBrk="1" hangingPunct="1">
              <a:buClr>
                <a:srgbClr val="054314"/>
              </a:buClr>
              <a:buFont typeface="Webdings" pitchFamily="18" charset="2"/>
              <a:buChar char=""/>
            </a:pPr>
            <a:r>
              <a:rPr lang="ru-RU" dirty="0" smtClean="0"/>
              <a:t>Береговые войска</a:t>
            </a:r>
          </a:p>
          <a:p>
            <a:pPr lvl="2" eaLnBrk="1" hangingPunct="1">
              <a:buClr>
                <a:srgbClr val="054314"/>
              </a:buClr>
              <a:buFont typeface="Webdings" pitchFamily="18" charset="2"/>
              <a:buChar char=""/>
            </a:pPr>
            <a:r>
              <a:rPr lang="ru-RU" dirty="0" smtClean="0"/>
              <a:t>Мотострелковые войска</a:t>
            </a:r>
          </a:p>
          <a:p>
            <a:pPr lvl="2" eaLnBrk="1" hangingPunct="1">
              <a:buClr>
                <a:srgbClr val="054314"/>
              </a:buClr>
              <a:buFont typeface="Webdings" pitchFamily="18" charset="2"/>
              <a:buChar char=""/>
            </a:pPr>
            <a:r>
              <a:rPr lang="ru-RU" dirty="0" smtClean="0"/>
              <a:t>Танковые соединения и части</a:t>
            </a:r>
          </a:p>
          <a:p>
            <a:pPr lvl="2" eaLnBrk="1" hangingPunct="1">
              <a:buClr>
                <a:srgbClr val="054314"/>
              </a:buClr>
              <a:buFont typeface="Webdings" pitchFamily="18" charset="2"/>
              <a:buChar char=""/>
            </a:pPr>
            <a:r>
              <a:rPr lang="ru-RU" dirty="0" smtClean="0"/>
              <a:t>Морская пехота</a:t>
            </a:r>
          </a:p>
          <a:p>
            <a:pPr lvl="2" eaLnBrk="1" hangingPunct="1">
              <a:buClr>
                <a:srgbClr val="054314"/>
              </a:buClr>
              <a:buFont typeface="Webdings" pitchFamily="18" charset="2"/>
              <a:buChar char=""/>
            </a:pPr>
            <a:r>
              <a:rPr lang="ru-RU" dirty="0" smtClean="0"/>
              <a:t>Береговые ракетно-артиллерийские войска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5" name="Picture 7" descr="vmf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71888" y="2997200"/>
            <a:ext cx="5472112" cy="367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8" descr="vmf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15888"/>
            <a:ext cx="5148262" cy="342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7" name="Picture 5" descr="vmf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765175"/>
            <a:ext cx="7127875" cy="478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dirty="0" smtClean="0">
                <a:solidFill>
                  <a:srgbClr val="054314"/>
                </a:solidFill>
              </a:rPr>
              <a:t>Ракетные Войска Стратегического Назначения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16113"/>
            <a:ext cx="8229600" cy="4525962"/>
          </a:xfrm>
        </p:spPr>
        <p:txBody>
          <a:bodyPr/>
          <a:lstStyle/>
          <a:p>
            <a:pPr marL="0" indent="644525" algn="just" eaLnBrk="1" hangingPunct="1">
              <a:buFontTx/>
              <a:buNone/>
            </a:pPr>
            <a:r>
              <a:rPr lang="ru-RU" b="1" u="sng" smtClean="0">
                <a:solidFill>
                  <a:srgbClr val="333300"/>
                </a:solidFill>
              </a:rPr>
              <a:t>Ракетные Войска Стратегического Назначения</a:t>
            </a:r>
            <a:r>
              <a:rPr lang="ru-RU" smtClean="0"/>
              <a:t> – самостоятельный род войск, предназначенный для реализации мер ядерного сдерживания и поражения стратегических объектов, составляющих основу военного и военно-экономического потенциала противника.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rvs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981075"/>
            <a:ext cx="7294562" cy="483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15888"/>
            <a:ext cx="8785225" cy="1301750"/>
          </a:xfrm>
        </p:spPr>
        <p:txBody>
          <a:bodyPr/>
          <a:lstStyle/>
          <a:p>
            <a:pPr eaLnBrk="1" hangingPunct="1"/>
            <a:r>
              <a:rPr lang="ru-RU" sz="4800" dirty="0" smtClean="0">
                <a:solidFill>
                  <a:srgbClr val="054314"/>
                </a:solidFill>
              </a:rPr>
              <a:t>Воздушно-Десантные Войска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536575" algn="just" eaLnBrk="1" hangingPunct="1">
              <a:buFontTx/>
              <a:buNone/>
            </a:pPr>
            <a:r>
              <a:rPr lang="ru-RU" sz="3600" b="1" smtClean="0">
                <a:solidFill>
                  <a:srgbClr val="333300"/>
                </a:solidFill>
              </a:rPr>
              <a:t>Воздушно-десантные войска</a:t>
            </a:r>
            <a:r>
              <a:rPr lang="ru-RU" smtClean="0">
                <a:solidFill>
                  <a:srgbClr val="054314"/>
                </a:solidFill>
              </a:rPr>
              <a:t> – высокомобильный самостоятельный род войск, предназначенный для охвата противника по воздуху и выполнения задания в его тылу.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vdv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475" y="0"/>
            <a:ext cx="5435600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5" descr="vdv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4005263"/>
            <a:ext cx="571500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rgbClr val="054314"/>
                </a:solidFill>
              </a:rPr>
              <a:t>Космические войска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628775"/>
            <a:ext cx="8642350" cy="5400675"/>
          </a:xfrm>
        </p:spPr>
        <p:txBody>
          <a:bodyPr/>
          <a:lstStyle/>
          <a:p>
            <a:pPr marL="0" indent="536575" algn="just"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333300"/>
                </a:solidFill>
              </a:rPr>
              <a:t>          </a:t>
            </a:r>
            <a:r>
              <a:rPr lang="ru-RU" b="1" smtClean="0">
                <a:solidFill>
                  <a:srgbClr val="333300"/>
                </a:solidFill>
              </a:rPr>
              <a:t>Космические войска</a:t>
            </a:r>
            <a:r>
              <a:rPr lang="ru-RU" sz="2600" smtClean="0"/>
              <a:t> – это самостоятельный             	     род войск, предназначенный для вскрытия 	начала ракетного нападения на Российскую 	Федерацию и ее союзников; борьбы с баллистическими ракетами противника, атакующими обороняемый район; поддержания в установленном составе орбитальных группировок космических аппаратов военного и двойного назначения и обеспечения применения космических аппаратов по целевому назначению; контроля космического пространства; обеспечения выполнения Федеральной космической программы России, программ международного сотрудничества и коммерческих космических программ.</a:t>
            </a:r>
          </a:p>
        </p:txBody>
      </p:sp>
      <p:pic>
        <p:nvPicPr>
          <p:cNvPr id="20484" name="Picture 9" descr="j02150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15888"/>
            <a:ext cx="1177925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dirty="0" smtClean="0">
                <a:solidFill>
                  <a:srgbClr val="054314"/>
                </a:solidFill>
              </a:rPr>
              <a:t>Сухопутные Войска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700213"/>
            <a:ext cx="8785225" cy="3457575"/>
          </a:xfrm>
        </p:spPr>
        <p:txBody>
          <a:bodyPr/>
          <a:lstStyle/>
          <a:p>
            <a:pPr marL="0" indent="452438" algn="just" eaLnBrk="1" hangingPunct="1">
              <a:buFontTx/>
              <a:buNone/>
            </a:pPr>
            <a:r>
              <a:rPr lang="ru-RU" b="1" dirty="0" smtClean="0">
                <a:solidFill>
                  <a:srgbClr val="333300"/>
                </a:solidFill>
              </a:rPr>
              <a:t>Сухопутные войска</a:t>
            </a:r>
            <a:r>
              <a:rPr lang="ru-RU" sz="2800" dirty="0" smtClean="0">
                <a:solidFill>
                  <a:srgbClr val="003366"/>
                </a:solidFill>
              </a:rPr>
              <a:t> </a:t>
            </a:r>
            <a:r>
              <a:rPr lang="ru-RU" sz="2800" dirty="0" smtClean="0">
                <a:solidFill>
                  <a:srgbClr val="054314"/>
                </a:solidFill>
              </a:rPr>
              <a:t>– вид Вооруженных Сил Российской Федерации, предназначенный для прикрытия Государственной границы, отражения ударов агрессора, удержания занимаемой территории, разгрома группировок войск и овладения территорией противника.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3" name="Picture 7" descr="kosmo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03800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9" descr="kosmo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3573463"/>
            <a:ext cx="4608512" cy="306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Picture 10" descr="kosmo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9700" y="333375"/>
            <a:ext cx="380047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smtClean="0">
                <a:solidFill>
                  <a:srgbClr val="054314"/>
                </a:solidFill>
              </a:rPr>
              <a:t>Рода Сухопутных Войск:</a:t>
            </a:r>
          </a:p>
        </p:txBody>
      </p:sp>
      <p:sp>
        <p:nvSpPr>
          <p:cNvPr id="8213" name="Rectangle 2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rgbClr val="054314"/>
              </a:buClr>
              <a:buFont typeface="Webdings" pitchFamily="18" charset="2"/>
              <a:buChar char=""/>
            </a:pPr>
            <a:r>
              <a:rPr lang="ru-RU" sz="2800" dirty="0" smtClean="0"/>
              <a:t>Мотострелковые войска</a:t>
            </a:r>
          </a:p>
          <a:p>
            <a:pPr eaLnBrk="1" hangingPunct="1">
              <a:buClr>
                <a:srgbClr val="054314"/>
              </a:buClr>
              <a:buFont typeface="Webdings" pitchFamily="18" charset="2"/>
              <a:buChar char=""/>
            </a:pPr>
            <a:r>
              <a:rPr lang="ru-RU" sz="2800" dirty="0" smtClean="0"/>
              <a:t>Танковые войска</a:t>
            </a:r>
          </a:p>
          <a:p>
            <a:pPr eaLnBrk="1" hangingPunct="1">
              <a:buClr>
                <a:srgbClr val="054314"/>
              </a:buClr>
              <a:buFont typeface="Webdings" pitchFamily="18" charset="2"/>
              <a:buChar char=""/>
            </a:pPr>
            <a:r>
              <a:rPr lang="ru-RU" sz="2800" dirty="0" smtClean="0"/>
              <a:t>Ракетные войска и артиллерия</a:t>
            </a:r>
          </a:p>
          <a:p>
            <a:pPr eaLnBrk="1" hangingPunct="1">
              <a:buClr>
                <a:srgbClr val="054314"/>
              </a:buClr>
              <a:buFont typeface="Webdings" pitchFamily="18" charset="2"/>
              <a:buChar char=""/>
            </a:pPr>
            <a:r>
              <a:rPr lang="ru-RU" sz="2800" dirty="0" smtClean="0"/>
              <a:t>Войска противовоздушной обороны</a:t>
            </a:r>
          </a:p>
          <a:p>
            <a:pPr eaLnBrk="1" hangingPunct="1">
              <a:buClr>
                <a:srgbClr val="054314"/>
              </a:buClr>
              <a:buFont typeface="Webdings" pitchFamily="18" charset="2"/>
              <a:buChar char=""/>
            </a:pPr>
            <a:r>
              <a:rPr lang="ru-RU" sz="2800" dirty="0" smtClean="0"/>
              <a:t>Инженерные войска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2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2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2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2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2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2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6" name="Picture 6" descr="suhoputnie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809875"/>
            <a:ext cx="5715000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7" descr="Brone 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188913"/>
            <a:ext cx="39528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suhoputni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616575" cy="359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 descr="suhoputnie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575" y="2924175"/>
            <a:ext cx="57150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dirty="0" smtClean="0">
                <a:solidFill>
                  <a:srgbClr val="054314"/>
                </a:solidFill>
              </a:rPr>
              <a:t>Военно-Воздушные Силы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452438" algn="just" eaLnBrk="1" hangingPunct="1">
              <a:buFontTx/>
              <a:buNone/>
            </a:pPr>
            <a:r>
              <a:rPr lang="ru-RU" sz="2800" b="1" u="sng" smtClean="0">
                <a:solidFill>
                  <a:srgbClr val="333300"/>
                </a:solidFill>
              </a:rPr>
              <a:t>Военно-Воздушные Силы</a:t>
            </a:r>
            <a:r>
              <a:rPr lang="ru-RU" sz="2800" smtClean="0"/>
              <a:t> - </a:t>
            </a:r>
            <a:r>
              <a:rPr lang="ru-RU" sz="2400" smtClean="0"/>
              <a:t>вид Вооруженных Сил,</a:t>
            </a:r>
            <a:r>
              <a:rPr lang="ru-RU" sz="2800" smtClean="0"/>
              <a:t> </a:t>
            </a:r>
            <a:r>
              <a:rPr lang="ru-RU" sz="2400" smtClean="0"/>
              <a:t>предназначенный для защиты органов высшего государственного и военного управления, стратегических ядерных сил, группировок войск, важных административно-промышленных центров и районов страны от разведки ударов с воздуха, для завоевания господства в воздухе, огненного ядерного поражения противника с воздуха, повышения мобильности и обеспечения действий формирований видов Вооруженных Сил, ведения комплексной разведки и выполнения специальных задач.</a:t>
            </a:r>
            <a:r>
              <a:rPr lang="ru-RU" sz="2400" smtClean="0">
                <a:solidFill>
                  <a:srgbClr val="054314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smtClean="0">
                <a:solidFill>
                  <a:srgbClr val="054314"/>
                </a:solidFill>
              </a:rPr>
              <a:t>Рода Авиации</a:t>
            </a:r>
            <a:r>
              <a:rPr lang="ru-RU" smtClean="0">
                <a:solidFill>
                  <a:srgbClr val="054314"/>
                </a:solidFill>
              </a:rPr>
              <a:t>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280400" cy="4752975"/>
          </a:xfrm>
        </p:spPr>
        <p:txBody>
          <a:bodyPr/>
          <a:lstStyle/>
          <a:p>
            <a:pPr eaLnBrk="1" hangingPunct="1">
              <a:buClr>
                <a:srgbClr val="054314"/>
              </a:buClr>
              <a:buFont typeface="Wingdings" pitchFamily="2" charset="2"/>
              <a:buChar char="Q"/>
            </a:pPr>
            <a:r>
              <a:rPr lang="ru-RU" sz="2800" dirty="0" smtClean="0"/>
              <a:t>Дальняя авиация</a:t>
            </a:r>
          </a:p>
          <a:p>
            <a:pPr eaLnBrk="1" hangingPunct="1">
              <a:buClr>
                <a:srgbClr val="054314"/>
              </a:buClr>
              <a:buFont typeface="Wingdings" pitchFamily="2" charset="2"/>
              <a:buChar char="Q"/>
            </a:pPr>
            <a:r>
              <a:rPr lang="ru-RU" sz="2800" dirty="0" smtClean="0"/>
              <a:t>Военно-транспортная авиация</a:t>
            </a:r>
          </a:p>
          <a:p>
            <a:pPr eaLnBrk="1" hangingPunct="1">
              <a:buClr>
                <a:srgbClr val="054314"/>
              </a:buClr>
              <a:buFont typeface="Wingdings" pitchFamily="2" charset="2"/>
              <a:buChar char="Q"/>
            </a:pPr>
            <a:r>
              <a:rPr lang="ru-RU" sz="2800" dirty="0" smtClean="0"/>
              <a:t>Армейская авиация</a:t>
            </a:r>
          </a:p>
          <a:p>
            <a:pPr eaLnBrk="1" hangingPunct="1">
              <a:buClr>
                <a:srgbClr val="054314"/>
              </a:buClr>
              <a:buFont typeface="Wingdings" pitchFamily="2" charset="2"/>
              <a:buChar char="Q"/>
            </a:pPr>
            <a:r>
              <a:rPr lang="ru-RU" sz="2800" dirty="0" smtClean="0"/>
              <a:t>Фронтовая авиация:</a:t>
            </a:r>
          </a:p>
          <a:p>
            <a:pPr lvl="2" eaLnBrk="1" hangingPunct="1">
              <a:buClr>
                <a:srgbClr val="054314"/>
              </a:buClr>
              <a:buFont typeface="Webdings" pitchFamily="18" charset="2"/>
              <a:buChar char="ñ"/>
            </a:pPr>
            <a:r>
              <a:rPr lang="ru-RU" dirty="0" smtClean="0"/>
              <a:t>Бомбардировочная авиация</a:t>
            </a:r>
          </a:p>
          <a:p>
            <a:pPr lvl="2" eaLnBrk="1" hangingPunct="1">
              <a:buClr>
                <a:srgbClr val="054314"/>
              </a:buClr>
              <a:buFont typeface="Webdings" pitchFamily="18" charset="2"/>
              <a:buChar char="ñ"/>
            </a:pPr>
            <a:r>
              <a:rPr lang="ru-RU" dirty="0" smtClean="0"/>
              <a:t>Штурмовая авиация</a:t>
            </a:r>
          </a:p>
          <a:p>
            <a:pPr lvl="2" eaLnBrk="1" hangingPunct="1">
              <a:buClr>
                <a:srgbClr val="054314"/>
              </a:buClr>
              <a:buFont typeface="Webdings" pitchFamily="18" charset="2"/>
              <a:buChar char="ñ"/>
            </a:pPr>
            <a:r>
              <a:rPr lang="ru-RU" dirty="0" smtClean="0"/>
              <a:t>Разведывательная авиация</a:t>
            </a:r>
          </a:p>
          <a:p>
            <a:pPr lvl="2" eaLnBrk="1" hangingPunct="1">
              <a:buClr>
                <a:srgbClr val="054314"/>
              </a:buClr>
              <a:buFont typeface="Webdings" pitchFamily="18" charset="2"/>
              <a:buChar char="ñ"/>
            </a:pPr>
            <a:r>
              <a:rPr lang="ru-RU" dirty="0" smtClean="0"/>
              <a:t>Истребительная авиация </a:t>
            </a:r>
          </a:p>
          <a:p>
            <a:pPr lvl="2" eaLnBrk="1" hangingPunct="1">
              <a:buClr>
                <a:srgbClr val="054314"/>
              </a:buClr>
              <a:buFont typeface="Webdings" pitchFamily="18" charset="2"/>
              <a:buNone/>
            </a:pPr>
            <a:r>
              <a:rPr lang="ru-RU" dirty="0" smtClean="0"/>
              <a:t>								            </a:t>
            </a:r>
          </a:p>
        </p:txBody>
      </p:sp>
      <p:pic>
        <p:nvPicPr>
          <p:cNvPr id="15366" name="Picture 6" descr="j02330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4941888"/>
            <a:ext cx="2962275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25607E-6 C -0.01545 0.08952 -0.08264 0.14573 -0.14965 0.12538 C -0.21684 0.10479 -0.25903 0.01527 -0.24375 -0.07425 C -0.2283 -0.16354 -0.16128 -0.21975 -0.09409 -0.1994 C -0.02691 -0.17881 0.01528 -0.08952 -2.22222E-6 -1.25607E-6 Z " pathEditMode="relative" rAng="6176100" ptsTypes="fffff">
                                      <p:cBhvr>
                                        <p:cTn id="66" dur="2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-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908050"/>
            <a:ext cx="7610475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765175"/>
            <a:ext cx="7620000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273</Words>
  <Application>Microsoft Office PowerPoint</Application>
  <PresentationFormat>Экран (4:3)</PresentationFormat>
  <Paragraphs>42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Оформление по умолчанию</vt:lpstr>
      <vt:lpstr>Виды Вооруженных Сил. Рода войск.</vt:lpstr>
      <vt:lpstr>Сухопутные Войска</vt:lpstr>
      <vt:lpstr>Рода Сухопутных Войск:</vt:lpstr>
      <vt:lpstr>Слайд 4</vt:lpstr>
      <vt:lpstr>Слайд 5</vt:lpstr>
      <vt:lpstr>Военно-Воздушные Силы</vt:lpstr>
      <vt:lpstr>Рода Авиации:</vt:lpstr>
      <vt:lpstr>Слайд 8</vt:lpstr>
      <vt:lpstr>Слайд 9</vt:lpstr>
      <vt:lpstr>Рода Противовоздушных войск:</vt:lpstr>
      <vt:lpstr>Военно-Морской Флот</vt:lpstr>
      <vt:lpstr>Рода ВМФ:</vt:lpstr>
      <vt:lpstr>Слайд 13</vt:lpstr>
      <vt:lpstr>Слайд 14</vt:lpstr>
      <vt:lpstr>Ракетные Войска Стратегического Назначения</vt:lpstr>
      <vt:lpstr>Слайд 16</vt:lpstr>
      <vt:lpstr>Воздушно-Десантные Войска</vt:lpstr>
      <vt:lpstr>Слайд 18</vt:lpstr>
      <vt:lpstr>Космические войска</vt:lpstr>
      <vt:lpstr>Слайд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Вооруженных Сил. Рода войск.</dc:title>
  <dc:creator>наташа</dc:creator>
  <cp:lastModifiedBy>Николай</cp:lastModifiedBy>
  <cp:revision>9</cp:revision>
  <dcterms:created xsi:type="dcterms:W3CDTF">2007-12-24T15:59:49Z</dcterms:created>
  <dcterms:modified xsi:type="dcterms:W3CDTF">2012-02-15T12:38:25Z</dcterms:modified>
</cp:coreProperties>
</file>