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296C82-E0ED-4DAF-B692-F3ADBB937516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115F7B9-BE75-4775-93D0-A5FBB8977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5038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Прямоугольник 7"/>
          <p:cNvGrpSpPr>
            <a:grpSpLocks/>
          </p:cNvGrpSpPr>
          <p:nvPr/>
        </p:nvGrpSpPr>
        <p:grpSpPr bwMode="auto">
          <a:xfrm>
            <a:off x="2663825" y="-6350"/>
            <a:ext cx="6486525" cy="6870700"/>
            <a:chOff x="1678" y="-4"/>
            <a:chExt cx="4086" cy="4328"/>
          </a:xfrm>
        </p:grpSpPr>
        <p:pic>
          <p:nvPicPr>
            <p:cNvPr id="5" name="Прямоугольник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8" y="-4"/>
              <a:ext cx="4086" cy="4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1680" y="0"/>
              <a:ext cx="40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algn="ctr"/>
              <a:endParaRPr lang="en-US" alt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B9D290-9ECA-4402-B51B-9BEA289F32C4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9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B699ED2-90A5-449B-AB12-04E8CA36E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68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AD52E-02EE-4A34-8C18-28A6C9DF4578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FB88-9D0F-4429-97F7-7CECF63B0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19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D8C450-A2A5-4687-B833-94534485F94E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AFA07A6-A73E-4CFF-935E-8EDC9F033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70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8EEAE-C5D9-45AA-84F0-8125D47DE982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ADC89-52C2-442A-B1B1-0568107E7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4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1F18CCE-9112-4F7E-A752-7F17C1B9249F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97A589-1B9E-4DD6-ADF7-245DA8570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92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DAE91-0B72-4CBB-A1BD-94679B5588BB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B4A4-50A8-434F-BFCB-2EFD183F1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573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941C5-6B20-49F2-893B-A15BDC999A2F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1B7DE-60A3-4225-87A7-B0CC796B0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508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FCD33-6683-49A9-AEED-7E0D9DAA5D82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23E76-3E92-445A-912C-01B0B4DD5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091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02B6-9D2A-485B-9560-10D0F3CDCCED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846F-BA70-4420-91D3-D5389217A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1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6905C-FC4B-4671-BF7D-3E26ECA3194D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4AB24-4944-4998-A145-6B8E30E2A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020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24C5E9-67FA-4FBC-9F9F-FA8146B26064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B1B450-5ED1-4B9C-B355-0A949A27A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25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98B3224-DB04-4705-9109-B23E1C1C16B9}" type="datetimeFigureOut">
              <a:rPr lang="ru-RU"/>
              <a:pPr>
                <a:defRPr/>
              </a:pPr>
              <a:t>26.05.2016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2744755-14B5-4676-AF22-7490C07D2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8" r:id="rId2"/>
    <p:sldLayoutId id="2147483696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7" r:id="rId9"/>
    <p:sldLayoutId id="2147483694" r:id="rId10"/>
    <p:sldLayoutId id="214748369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1048346" y="2780928"/>
            <a:ext cx="39290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sz="2800" i="1" dirty="0">
                <a:solidFill>
                  <a:srgbClr val="C00000"/>
                </a:solidFill>
              </a:rPr>
              <a:t>Алгоритмы решения основных типов </a:t>
            </a:r>
            <a:r>
              <a:rPr lang="ru-RU" altLang="ru-RU" sz="2800" i="1" dirty="0" smtClean="0">
                <a:solidFill>
                  <a:srgbClr val="C00000"/>
                </a:solidFill>
              </a:rPr>
              <a:t>задач (8 – 11 классы)</a:t>
            </a:r>
          </a:p>
          <a:p>
            <a:endParaRPr lang="ru-RU" altLang="ru-RU" sz="2800" i="1" dirty="0" smtClean="0">
              <a:solidFill>
                <a:srgbClr val="C00000"/>
              </a:solidFill>
            </a:endParaRPr>
          </a:p>
          <a:p>
            <a:pPr algn="ctr"/>
            <a:r>
              <a:rPr lang="ru-RU" altLang="ru-RU" sz="1600" i="1" dirty="0" smtClean="0">
                <a:solidFill>
                  <a:srgbClr val="C00000"/>
                </a:solidFill>
              </a:rPr>
              <a:t>УМК любой</a:t>
            </a:r>
            <a:endParaRPr lang="ru-RU" altLang="ru-RU" sz="1600" i="1" dirty="0">
              <a:solidFill>
                <a:srgbClr val="C00000"/>
              </a:solidFill>
            </a:endParaRP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428625" y="5286375"/>
            <a:ext cx="264318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1600" i="1"/>
              <a:t>Подготовил Коровин С.И.</a:t>
            </a:r>
            <a:r>
              <a:rPr lang="ru-RU" altLang="ru-RU" sz="1600" i="1">
                <a:latin typeface="Arial" charset="0"/>
              </a:rPr>
              <a:t>,</a:t>
            </a:r>
          </a:p>
          <a:p>
            <a:pPr algn="ctr"/>
            <a:r>
              <a:rPr lang="ru-RU" altLang="ru-RU" i="1"/>
              <a:t> учитель химии</a:t>
            </a:r>
          </a:p>
        </p:txBody>
      </p:sp>
      <p:sp>
        <p:nvSpPr>
          <p:cNvPr id="6149" name="TextBox 9"/>
          <p:cNvSpPr txBox="1">
            <a:spLocks noChangeArrowheads="1"/>
          </p:cNvSpPr>
          <p:nvPr/>
        </p:nvSpPr>
        <p:spPr bwMode="auto">
          <a:xfrm>
            <a:off x="3071813" y="6286500"/>
            <a:ext cx="2357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sz="1400" i="1"/>
              <a:t>п. Чёбаково 2009 г.</a:t>
            </a:r>
          </a:p>
        </p:txBody>
      </p:sp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938" y="360363"/>
            <a:ext cx="8972551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42853"/>
            <a:ext cx="7242688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Нахождение молекулярной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формулы вещества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1571625"/>
            <a:ext cx="7286625" cy="507841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По известному содержанию составляющих его элементов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В задачах данного типа , как правило, приводятся данные о процентном составе химических элементов, входящих в состав искомого вещества и его относительной или абсолютной плотности. Цель: найти молекулярную формулу.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Рассмотрим пример:</a:t>
            </a:r>
            <a:r>
              <a:rPr lang="ru-RU" b="1" i="1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Задача.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Органическое вещество содержит углерод 84,21% и водород 15,79%. Плотность паров по воздуху составляет 3,93. Определите формулу вещества.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Дано:        </a:t>
            </a:r>
            <a:r>
              <a:rPr lang="el-GR" sz="1200" b="1" i="1" dirty="0">
                <a:latin typeface="+mn-lt"/>
              </a:rPr>
              <a:t>ω</a:t>
            </a:r>
            <a:r>
              <a:rPr lang="en-US" sz="1200" b="1" i="1" dirty="0">
                <a:latin typeface="+mn-lt"/>
              </a:rPr>
              <a:t>C</a:t>
            </a:r>
            <a:r>
              <a:rPr lang="ru-RU" sz="1200" b="1" i="1" dirty="0">
                <a:latin typeface="+mn-lt"/>
              </a:rPr>
              <a:t> = 84, 21%;  </a:t>
            </a:r>
            <a:r>
              <a:rPr lang="el-GR" sz="1200" b="1" i="1" dirty="0">
                <a:latin typeface="+mn-lt"/>
              </a:rPr>
              <a:t>ω</a:t>
            </a:r>
            <a:r>
              <a:rPr lang="en-US" sz="1200" b="1" i="1" dirty="0">
                <a:latin typeface="+mn-lt"/>
              </a:rPr>
              <a:t>H</a:t>
            </a:r>
            <a:r>
              <a:rPr lang="ru-RU" sz="1200" b="1" i="1" dirty="0">
                <a:latin typeface="+mn-lt"/>
              </a:rPr>
              <a:t> = 15,79%;  </a:t>
            </a:r>
            <a:r>
              <a:rPr lang="en-US" sz="1200" b="1" i="1" dirty="0">
                <a:latin typeface="+mn-lt"/>
              </a:rPr>
              <a:t>D</a:t>
            </a:r>
            <a:r>
              <a:rPr lang="ru-RU" sz="1200" b="1" i="1" dirty="0" err="1">
                <a:latin typeface="+mn-lt"/>
              </a:rPr>
              <a:t>возд</a:t>
            </a:r>
            <a:r>
              <a:rPr lang="ru-RU" sz="1200" b="1" i="1" dirty="0">
                <a:latin typeface="+mn-lt"/>
              </a:rPr>
              <a:t> = 3,93;         Найти:  </a:t>
            </a:r>
            <a:r>
              <a:rPr lang="en-US" sz="1200" b="1" i="1" dirty="0" err="1">
                <a:latin typeface="+mn-lt"/>
              </a:rPr>
              <a:t>Cx</a:t>
            </a:r>
            <a:r>
              <a:rPr lang="en-US" sz="1200" b="1" i="1" dirty="0">
                <a:latin typeface="+mn-lt"/>
              </a:rPr>
              <a:t> </a:t>
            </a:r>
            <a:r>
              <a:rPr lang="en-US" sz="1200" b="1" i="1" dirty="0" err="1">
                <a:latin typeface="+mn-lt"/>
              </a:rPr>
              <a:t>Hy</a:t>
            </a:r>
            <a:r>
              <a:rPr lang="ru-RU" sz="1200" b="1" i="1" dirty="0"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Решение: </a:t>
            </a:r>
            <a:r>
              <a:rPr lang="ru-RU" sz="1200" dirty="0">
                <a:latin typeface="+mn-lt"/>
              </a:rPr>
              <a:t>Что такое массовая доля? Это – доля от целой массы. В нашем случае – это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l-GR" sz="1200" b="1" dirty="0">
                <a:solidFill>
                  <a:srgbClr val="0070C0"/>
                </a:solidFill>
                <a:latin typeface="+mn-lt"/>
              </a:rPr>
              <a:t>ω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C = X ·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ArC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: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Mr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(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CxHy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)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;       </a:t>
            </a:r>
            <a:r>
              <a:rPr lang="el-GR" sz="1200" b="1" dirty="0">
                <a:solidFill>
                  <a:srgbClr val="0070C0"/>
                </a:solidFill>
                <a:latin typeface="+mn-lt"/>
              </a:rPr>
              <a:t>ω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H = Y ·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ArH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: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Mr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(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CxHy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Выразим из этих уравнений </a:t>
            </a:r>
            <a:r>
              <a:rPr lang="en-US" sz="1200" dirty="0">
                <a:latin typeface="+mn-lt"/>
              </a:rPr>
              <a:t>X </a:t>
            </a:r>
            <a:r>
              <a:rPr lang="ru-RU" sz="1200" dirty="0">
                <a:latin typeface="+mn-lt"/>
              </a:rPr>
              <a:t>и </a:t>
            </a:r>
            <a:r>
              <a:rPr lang="en-US" sz="1200" dirty="0">
                <a:latin typeface="+mn-lt"/>
              </a:rPr>
              <a:t>Y </a:t>
            </a:r>
            <a:r>
              <a:rPr lang="ru-RU" sz="1200" dirty="0">
                <a:latin typeface="+mn-lt"/>
              </a:rPr>
              <a:t>и возьмём их соотношение: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0070C0"/>
                </a:solidFill>
                <a:latin typeface="+mn-lt"/>
              </a:rPr>
              <a:t>                       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x = </a:t>
            </a:r>
            <a:r>
              <a:rPr lang="ru-RU" sz="1200" b="1" dirty="0" err="1">
                <a:solidFill>
                  <a:srgbClr val="0070C0"/>
                </a:solidFill>
                <a:latin typeface="+mn-lt"/>
              </a:rPr>
              <a:t>ω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C · M(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CxHy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) 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: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ArC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            y = </a:t>
            </a:r>
            <a:r>
              <a:rPr lang="el-GR" sz="1200" b="1" dirty="0">
                <a:solidFill>
                  <a:srgbClr val="0070C0"/>
                </a:solidFill>
                <a:latin typeface="+mn-lt"/>
              </a:rPr>
              <a:t>ω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H · M(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CxHy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) </a:t>
            </a:r>
            <a:r>
              <a:rPr lang="ru-RU" sz="1200" b="1" dirty="0">
                <a:solidFill>
                  <a:srgbClr val="0070C0"/>
                </a:solidFill>
                <a:latin typeface="+mn-lt"/>
              </a:rPr>
              <a:t>: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200" b="1" dirty="0" err="1">
                <a:solidFill>
                  <a:srgbClr val="0070C0"/>
                </a:solidFill>
                <a:latin typeface="+mn-lt"/>
              </a:rPr>
              <a:t>ArH</a:t>
            </a:r>
            <a:endParaRPr lang="en-US" sz="1200" b="1" dirty="0">
              <a:solidFill>
                <a:srgbClr val="0070C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X</a:t>
            </a:r>
            <a:r>
              <a:rPr lang="ru-RU" sz="1200" dirty="0">
                <a:latin typeface="+mn-lt"/>
              </a:rPr>
              <a:t> : </a:t>
            </a:r>
            <a:r>
              <a:rPr lang="en-US" sz="1200" dirty="0">
                <a:latin typeface="+mn-lt"/>
              </a:rPr>
              <a:t>Y = </a:t>
            </a:r>
            <a:r>
              <a:rPr lang="el-GR" sz="1200" u="sng" dirty="0">
                <a:latin typeface="+mn-lt"/>
              </a:rPr>
              <a:t>ω</a:t>
            </a:r>
            <a:r>
              <a:rPr lang="en-US" sz="1200" u="sng" dirty="0">
                <a:latin typeface="+mn-lt"/>
              </a:rPr>
              <a:t>C</a:t>
            </a:r>
            <a:r>
              <a:rPr lang="ru-RU" sz="1200" dirty="0">
                <a:latin typeface="+mn-lt"/>
              </a:rPr>
              <a:t>  · </a:t>
            </a:r>
            <a:r>
              <a:rPr lang="el-GR" sz="1200" u="sng" dirty="0">
                <a:latin typeface="+mn-lt"/>
              </a:rPr>
              <a:t>ω</a:t>
            </a:r>
            <a:r>
              <a:rPr lang="en-US" sz="1200" u="sng" dirty="0">
                <a:latin typeface="+mn-lt"/>
              </a:rPr>
              <a:t>H  </a:t>
            </a:r>
            <a:r>
              <a:rPr lang="en-US" sz="1200" dirty="0">
                <a:latin typeface="+mn-lt"/>
              </a:rPr>
              <a:t>=  </a:t>
            </a:r>
            <a:r>
              <a:rPr lang="en-US" sz="1200" u="sng" dirty="0">
                <a:latin typeface="+mn-lt"/>
              </a:rPr>
              <a:t>84</a:t>
            </a:r>
            <a:r>
              <a:rPr lang="ru-RU" sz="1200" u="sng" dirty="0">
                <a:latin typeface="+mn-lt"/>
              </a:rPr>
              <a:t>,</a:t>
            </a:r>
            <a:r>
              <a:rPr lang="en-US" sz="1200" u="sng" dirty="0">
                <a:latin typeface="+mn-lt"/>
              </a:rPr>
              <a:t>21</a:t>
            </a:r>
            <a:r>
              <a:rPr lang="ru-RU" sz="1200" dirty="0">
                <a:latin typeface="+mn-lt"/>
              </a:rPr>
              <a:t> · </a:t>
            </a:r>
            <a:r>
              <a:rPr lang="ru-RU" sz="1200" u="sng" dirty="0">
                <a:latin typeface="+mn-lt"/>
              </a:rPr>
              <a:t>15,79 </a:t>
            </a:r>
            <a:r>
              <a:rPr lang="ru-RU" sz="1200" dirty="0">
                <a:latin typeface="+mn-lt"/>
              </a:rPr>
              <a:t> = 7,0175 : 15,79 = 1 : 2,25 = 4 : 9   Простейшая формула: </a:t>
            </a:r>
            <a:r>
              <a:rPr lang="en-US" sz="1200" dirty="0">
                <a:latin typeface="+mn-lt"/>
              </a:rPr>
              <a:t>C</a:t>
            </a:r>
            <a:r>
              <a:rPr lang="en-US" sz="800" dirty="0">
                <a:latin typeface="+mn-lt"/>
              </a:rPr>
              <a:t>4</a:t>
            </a:r>
            <a:r>
              <a:rPr lang="en-US" sz="12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9  </a:t>
            </a:r>
            <a:endParaRPr lang="en-US" sz="800" u="sng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           </a:t>
            </a:r>
            <a:r>
              <a:rPr lang="en-US" sz="1200" dirty="0" err="1">
                <a:latin typeface="+mn-lt"/>
              </a:rPr>
              <a:t>ArC</a:t>
            </a:r>
            <a:r>
              <a:rPr lang="ru-RU" sz="1200" dirty="0">
                <a:latin typeface="+mn-lt"/>
              </a:rPr>
              <a:t> ·</a:t>
            </a:r>
            <a:r>
              <a:rPr lang="en-US" sz="1200" dirty="0">
                <a:latin typeface="+mn-lt"/>
              </a:rPr>
              <a:t> </a:t>
            </a:r>
            <a:r>
              <a:rPr lang="en-US" sz="1200" dirty="0" err="1">
                <a:latin typeface="+mn-lt"/>
              </a:rPr>
              <a:t>ArH</a:t>
            </a:r>
            <a:r>
              <a:rPr lang="ru-RU" sz="1200" dirty="0">
                <a:latin typeface="+mn-lt"/>
              </a:rPr>
              <a:t>       12    ·    1 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Поскольку вещества с такой формулой не существует, обратимся к данной в условии относительной плотности по воздуху: 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                </a:t>
            </a:r>
            <a:r>
              <a:rPr lang="en-US" sz="1200" b="1" dirty="0">
                <a:latin typeface="+mn-lt"/>
              </a:rPr>
              <a:t>D</a:t>
            </a:r>
            <a:r>
              <a:rPr lang="ru-RU" sz="1200" b="1" dirty="0" err="1">
                <a:latin typeface="+mn-lt"/>
              </a:rPr>
              <a:t>возд</a:t>
            </a:r>
            <a:r>
              <a:rPr lang="ru-RU" sz="1200" b="1" dirty="0">
                <a:latin typeface="+mn-lt"/>
              </a:rPr>
              <a:t> = </a:t>
            </a:r>
            <a:r>
              <a:rPr lang="en-US" sz="1200" b="1" dirty="0">
                <a:latin typeface="+mn-lt"/>
              </a:rPr>
              <a:t>M(</a:t>
            </a:r>
            <a:r>
              <a:rPr lang="en-US" sz="1200" b="1" dirty="0" err="1">
                <a:latin typeface="+mn-lt"/>
              </a:rPr>
              <a:t>CxHy</a:t>
            </a:r>
            <a:r>
              <a:rPr lang="en-US" sz="1200" b="1" dirty="0">
                <a:latin typeface="+mn-lt"/>
              </a:rPr>
              <a:t>) </a:t>
            </a:r>
            <a:r>
              <a:rPr lang="ru-RU" sz="1200" b="1" dirty="0">
                <a:latin typeface="+mn-lt"/>
              </a:rPr>
              <a:t>: </a:t>
            </a:r>
            <a:r>
              <a:rPr lang="en-US" sz="1200" b="1" dirty="0">
                <a:latin typeface="+mn-lt"/>
              </a:rPr>
              <a:t>M</a:t>
            </a:r>
            <a:r>
              <a:rPr lang="ru-RU" sz="1200" b="1" dirty="0" err="1">
                <a:latin typeface="+mn-lt"/>
              </a:rPr>
              <a:t>возд</a:t>
            </a:r>
            <a:r>
              <a:rPr lang="ru-RU" sz="1200" b="1" dirty="0">
                <a:latin typeface="+mn-lt"/>
              </a:rPr>
              <a:t>      </a:t>
            </a:r>
            <a:r>
              <a:rPr lang="en-US" sz="1200" b="1" dirty="0">
                <a:latin typeface="+mn-lt"/>
              </a:rPr>
              <a:t>M(</a:t>
            </a:r>
            <a:r>
              <a:rPr lang="en-US" sz="1200" b="1" dirty="0" err="1">
                <a:latin typeface="+mn-lt"/>
              </a:rPr>
              <a:t>CxHy</a:t>
            </a:r>
            <a:r>
              <a:rPr lang="en-US" sz="1200" b="1" dirty="0">
                <a:latin typeface="+mn-lt"/>
              </a:rPr>
              <a:t>) </a:t>
            </a:r>
            <a:r>
              <a:rPr lang="ru-RU" sz="1200" b="1" dirty="0">
                <a:latin typeface="+mn-lt"/>
              </a:rPr>
              <a:t>= </a:t>
            </a:r>
            <a:r>
              <a:rPr lang="en-US" sz="1200" b="1" dirty="0">
                <a:latin typeface="+mn-lt"/>
              </a:rPr>
              <a:t>D</a:t>
            </a:r>
            <a:r>
              <a:rPr lang="ru-RU" sz="1200" b="1" dirty="0" err="1">
                <a:latin typeface="+mn-lt"/>
              </a:rPr>
              <a:t>возд</a:t>
            </a:r>
            <a:r>
              <a:rPr lang="ru-RU" sz="1200" b="1" dirty="0">
                <a:latin typeface="+mn-lt"/>
              </a:rPr>
              <a:t> · </a:t>
            </a:r>
            <a:r>
              <a:rPr lang="en-US" sz="1200" b="1" dirty="0">
                <a:latin typeface="+mn-lt"/>
              </a:rPr>
              <a:t>M</a:t>
            </a:r>
            <a:r>
              <a:rPr lang="ru-RU" sz="1200" b="1" dirty="0" err="1">
                <a:latin typeface="+mn-lt"/>
              </a:rPr>
              <a:t>возд</a:t>
            </a:r>
            <a:r>
              <a:rPr lang="ru-RU" sz="1200" b="1" dirty="0">
                <a:latin typeface="+mn-lt"/>
              </a:rPr>
              <a:t> = 3,93 · 29г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= 114г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</a:t>
            </a:r>
            <a:endParaRPr lang="en-US" sz="12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</a:t>
            </a:r>
            <a:r>
              <a:rPr lang="en-US" sz="1200" dirty="0">
                <a:latin typeface="+mn-lt"/>
              </a:rPr>
              <a:t>M(C</a:t>
            </a:r>
            <a:r>
              <a:rPr lang="en-US" sz="800" dirty="0">
                <a:latin typeface="+mn-lt"/>
              </a:rPr>
              <a:t>4</a:t>
            </a:r>
            <a:r>
              <a:rPr lang="en-US" sz="12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9</a:t>
            </a:r>
            <a:r>
              <a:rPr lang="en-US" sz="1200" dirty="0">
                <a:latin typeface="+mn-lt"/>
              </a:rPr>
              <a:t>) = 57</a:t>
            </a:r>
            <a:r>
              <a:rPr lang="ru-RU" sz="1200" dirty="0">
                <a:latin typeface="+mn-lt"/>
              </a:rPr>
              <a:t>,</a:t>
            </a:r>
            <a:r>
              <a:rPr lang="en-US" sz="1200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что в 2 раза меньше </a:t>
            </a:r>
            <a:r>
              <a:rPr lang="en-US" sz="1200" dirty="0">
                <a:latin typeface="+mn-lt"/>
              </a:rPr>
              <a:t>M(</a:t>
            </a:r>
            <a:r>
              <a:rPr lang="en-US" sz="1200" dirty="0" err="1">
                <a:latin typeface="+mn-lt"/>
              </a:rPr>
              <a:t>CxHy</a:t>
            </a:r>
            <a:r>
              <a:rPr lang="en-US" sz="1200" dirty="0">
                <a:latin typeface="+mn-lt"/>
              </a:rPr>
              <a:t>)/  </a:t>
            </a:r>
            <a:r>
              <a:rPr lang="ru-RU" sz="1200" dirty="0">
                <a:latin typeface="+mn-lt"/>
              </a:rPr>
              <a:t>Значит </a:t>
            </a:r>
            <a:r>
              <a:rPr lang="ru-RU" sz="1200" dirty="0" err="1">
                <a:latin typeface="+mn-lt"/>
              </a:rPr>
              <a:t>истиная</a:t>
            </a:r>
            <a:r>
              <a:rPr lang="ru-RU" sz="1200" dirty="0">
                <a:latin typeface="+mn-lt"/>
              </a:rPr>
              <a:t> формула искомого вещества содержит атомов углерода и атомов водорода в 2 раза </a:t>
            </a:r>
            <a:r>
              <a:rPr lang="ru-RU" sz="1200" dirty="0" err="1">
                <a:latin typeface="+mn-lt"/>
              </a:rPr>
              <a:t>большечем</a:t>
            </a:r>
            <a:r>
              <a:rPr lang="ru-RU" sz="1200" dirty="0">
                <a:latin typeface="+mn-lt"/>
              </a:rPr>
              <a:t> простейшая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</a:t>
            </a:r>
            <a:r>
              <a:rPr lang="en-US" sz="1200" b="1" dirty="0">
                <a:latin typeface="+mn-lt"/>
              </a:rPr>
              <a:t>C</a:t>
            </a:r>
            <a:r>
              <a:rPr lang="en-US" sz="800" b="1" dirty="0">
                <a:latin typeface="+mn-lt"/>
              </a:rPr>
              <a:t>4</a:t>
            </a:r>
            <a:r>
              <a:rPr lang="en-US" sz="1200" b="1" dirty="0">
                <a:latin typeface="+mn-lt"/>
              </a:rPr>
              <a:t>H</a:t>
            </a:r>
            <a:r>
              <a:rPr lang="en-US" sz="800" b="1" dirty="0">
                <a:latin typeface="+mn-lt"/>
              </a:rPr>
              <a:t>9</a:t>
            </a:r>
            <a:r>
              <a:rPr lang="en-US" sz="1200" b="1" dirty="0">
                <a:latin typeface="+mn-lt"/>
              </a:rPr>
              <a:t> · 2 = C</a:t>
            </a:r>
            <a:r>
              <a:rPr lang="en-US" sz="800" b="1" dirty="0">
                <a:latin typeface="+mn-lt"/>
              </a:rPr>
              <a:t>8</a:t>
            </a:r>
            <a:r>
              <a:rPr lang="en-US" sz="1200" b="1" dirty="0">
                <a:latin typeface="+mn-lt"/>
              </a:rPr>
              <a:t>H</a:t>
            </a:r>
            <a:r>
              <a:rPr lang="en-US" sz="800" b="1" dirty="0">
                <a:latin typeface="+mn-lt"/>
              </a:rPr>
              <a:t>18</a:t>
            </a:r>
            <a:r>
              <a:rPr lang="en-US" sz="1200" b="1" dirty="0">
                <a:latin typeface="+mn-lt"/>
              </a:rPr>
              <a:t>    </a:t>
            </a:r>
            <a:r>
              <a:rPr lang="ru-RU" sz="1200" b="1" dirty="0">
                <a:latin typeface="+mn-lt"/>
              </a:rPr>
              <a:t>Это – октан.</a:t>
            </a:r>
            <a:r>
              <a:rPr lang="ru-RU" sz="120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                  Ответ: Формула вещества</a:t>
            </a:r>
            <a:r>
              <a:rPr lang="en-US" sz="1200" dirty="0">
                <a:latin typeface="+mn-lt"/>
              </a:rPr>
              <a:t> C</a:t>
            </a:r>
            <a:r>
              <a:rPr lang="en-US" sz="800" dirty="0">
                <a:latin typeface="+mn-lt"/>
              </a:rPr>
              <a:t>8</a:t>
            </a:r>
            <a:r>
              <a:rPr lang="en-US" sz="12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18</a:t>
            </a:r>
            <a:r>
              <a:rPr lang="ru-RU" sz="1200" dirty="0">
                <a:latin typeface="+mn-lt"/>
              </a:rPr>
              <a:t> 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42852"/>
            <a:ext cx="704391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Нахождение молекулярной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формулы вещества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3" y="1643063"/>
            <a:ext cx="7786687" cy="470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б. По известным массам, объёмам, количеству вещества продуктов реакции.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Задачи данного типа отличает то, что в условии приводятся сведения дающие количественные характеристики продуктов реакции и требуется вывести на основе этих данных молекулярную формулу исходного вещества.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По традиции рассмотрим пример: </a:t>
            </a:r>
            <a:r>
              <a:rPr lang="ru-RU" sz="1200" dirty="0">
                <a:latin typeface="+mn-lt"/>
              </a:rPr>
              <a:t>Задача. </a:t>
            </a:r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При сжигании 0,68г. Вещества образовалось 1,28г. Оксида серы(</a:t>
            </a:r>
            <a:r>
              <a:rPr lang="en-US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IV) </a:t>
            </a:r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 0,36г. </a:t>
            </a:r>
            <a:r>
              <a:rPr lang="en-US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H</a:t>
            </a:r>
            <a:r>
              <a:rPr lang="en-US" sz="8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O</a:t>
            </a:r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 Определите формулу вещества.</a:t>
            </a:r>
            <a:endParaRPr lang="ru-RU" sz="12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Дано:      </a:t>
            </a:r>
            <a:r>
              <a:rPr lang="en-US" sz="1200" b="1" i="1" dirty="0">
                <a:latin typeface="+mn-lt"/>
              </a:rPr>
              <a:t>m</a:t>
            </a:r>
            <a:r>
              <a:rPr lang="ru-RU" sz="1200" b="1" i="1" dirty="0">
                <a:latin typeface="+mn-lt"/>
              </a:rPr>
              <a:t>(</a:t>
            </a:r>
            <a:r>
              <a:rPr lang="ru-RU" sz="1200" b="1" i="1" dirty="0" err="1">
                <a:latin typeface="+mn-lt"/>
              </a:rPr>
              <a:t>в-ва</a:t>
            </a:r>
            <a:r>
              <a:rPr lang="ru-RU" sz="1200" b="1" i="1" dirty="0">
                <a:latin typeface="+mn-lt"/>
              </a:rPr>
              <a:t>) = 0,68г.;  </a:t>
            </a:r>
            <a:r>
              <a:rPr lang="en-US" sz="1200" b="1" i="1" dirty="0">
                <a:latin typeface="+mn-lt"/>
              </a:rPr>
              <a:t>m</a:t>
            </a:r>
            <a:r>
              <a:rPr lang="ru-RU" sz="1200" b="1" i="1" dirty="0">
                <a:latin typeface="+mn-lt"/>
              </a:rPr>
              <a:t>(</a:t>
            </a:r>
            <a:r>
              <a:rPr lang="en-US" sz="1200" b="1" i="1" dirty="0">
                <a:latin typeface="+mn-lt"/>
              </a:rPr>
              <a:t>SO</a:t>
            </a:r>
            <a:r>
              <a:rPr lang="ru-RU" sz="800" b="1" i="1" dirty="0">
                <a:latin typeface="+mn-lt"/>
              </a:rPr>
              <a:t>2</a:t>
            </a:r>
            <a:r>
              <a:rPr lang="ru-RU" sz="1200" b="1" i="1" dirty="0">
                <a:latin typeface="+mn-lt"/>
              </a:rPr>
              <a:t>)</a:t>
            </a:r>
            <a:r>
              <a:rPr lang="en-US" sz="1200" b="1" i="1" dirty="0">
                <a:latin typeface="+mn-lt"/>
              </a:rPr>
              <a:t> = </a:t>
            </a:r>
            <a:r>
              <a:rPr lang="ru-RU" sz="1200" b="1" i="1" dirty="0">
                <a:latin typeface="+mn-lt"/>
              </a:rPr>
              <a:t>1,28г.;  </a:t>
            </a:r>
            <a:r>
              <a:rPr lang="en-US" sz="1200" b="1" i="1" dirty="0">
                <a:latin typeface="+mn-lt"/>
              </a:rPr>
              <a:t>m(H</a:t>
            </a:r>
            <a:r>
              <a:rPr lang="en-US" sz="8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O) </a:t>
            </a:r>
            <a:r>
              <a:rPr lang="ru-RU" sz="1200" b="1" i="1" dirty="0">
                <a:latin typeface="+mn-lt"/>
              </a:rPr>
              <a:t>= 0,36г.;           Найти:    </a:t>
            </a:r>
            <a:r>
              <a:rPr lang="en-US" sz="1200" b="1" i="1" dirty="0" err="1">
                <a:latin typeface="+mn-lt"/>
              </a:rPr>
              <a:t>C</a:t>
            </a:r>
            <a:r>
              <a:rPr lang="en-US" sz="800" b="1" i="1" dirty="0" err="1">
                <a:latin typeface="+mn-lt"/>
              </a:rPr>
              <a:t>x</a:t>
            </a:r>
            <a:r>
              <a:rPr lang="en-US" sz="1200" b="1" i="1" dirty="0" err="1">
                <a:latin typeface="+mn-lt"/>
              </a:rPr>
              <a:t>H</a:t>
            </a:r>
            <a:r>
              <a:rPr lang="en-US" sz="800" b="1" i="1" dirty="0" err="1">
                <a:latin typeface="+mn-lt"/>
              </a:rPr>
              <a:t>y</a:t>
            </a:r>
            <a:r>
              <a:rPr lang="ru-RU" sz="1200" b="1" i="1" dirty="0">
                <a:latin typeface="+mn-lt"/>
              </a:rPr>
              <a:t> </a:t>
            </a:r>
            <a:endParaRPr lang="en-US" sz="1200" b="1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Решение:</a:t>
            </a:r>
            <a:r>
              <a:rPr lang="ru-RU" sz="1200" dirty="0">
                <a:latin typeface="+mn-lt"/>
              </a:rPr>
              <a:t> Из анализа продуктов реакции видно, что в состав исходного вещества входили атомы водорода и серы. Поэтому запишем условную формулу </a:t>
            </a:r>
            <a:r>
              <a:rPr lang="en-US" sz="1200" dirty="0" err="1">
                <a:latin typeface="+mn-lt"/>
              </a:rPr>
              <a:t>H</a:t>
            </a:r>
            <a:r>
              <a:rPr lang="en-US" sz="800" dirty="0" err="1">
                <a:latin typeface="+mn-lt"/>
              </a:rPr>
              <a:t>x</a:t>
            </a:r>
            <a:r>
              <a:rPr lang="en-US" sz="1200" dirty="0" err="1">
                <a:latin typeface="+mn-lt"/>
              </a:rPr>
              <a:t>S</a:t>
            </a:r>
            <a:r>
              <a:rPr lang="en-US" sz="800" dirty="0" err="1">
                <a:latin typeface="+mn-lt"/>
              </a:rPr>
              <a:t>y</a:t>
            </a:r>
            <a:r>
              <a:rPr lang="ru-RU" sz="800" dirty="0">
                <a:latin typeface="+mn-lt"/>
              </a:rPr>
              <a:t>. </a:t>
            </a:r>
            <a:r>
              <a:rPr lang="ru-RU" sz="1200" dirty="0">
                <a:latin typeface="+mn-lt"/>
              </a:rPr>
              <a:t>И уравнение реакции будет: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                                   </a:t>
            </a:r>
            <a:endParaRPr lang="en-US" sz="1200" b="1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1" dirty="0">
                <a:latin typeface="+mn-lt"/>
              </a:rPr>
              <a:t>                                          </a:t>
            </a:r>
            <a:r>
              <a:rPr lang="ru-RU" sz="1200" b="1" i="1" dirty="0">
                <a:latin typeface="+mn-lt"/>
              </a:rPr>
              <a:t> </a:t>
            </a:r>
            <a:r>
              <a:rPr lang="en-US" sz="1200" b="1" i="1" dirty="0" err="1">
                <a:latin typeface="+mn-lt"/>
              </a:rPr>
              <a:t>H</a:t>
            </a:r>
            <a:r>
              <a:rPr lang="en-US" sz="800" b="1" i="1" dirty="0" err="1">
                <a:latin typeface="+mn-lt"/>
              </a:rPr>
              <a:t>x</a:t>
            </a:r>
            <a:r>
              <a:rPr lang="en-US" sz="1200" b="1" i="1" dirty="0" err="1">
                <a:latin typeface="+mn-lt"/>
              </a:rPr>
              <a:t>S</a:t>
            </a:r>
            <a:r>
              <a:rPr lang="en-US" sz="800" b="1" i="1" dirty="0" err="1">
                <a:latin typeface="+mn-lt"/>
              </a:rPr>
              <a:t>y</a:t>
            </a:r>
            <a:r>
              <a:rPr lang="en-US" sz="1200" b="1" i="1" dirty="0">
                <a:latin typeface="+mn-lt"/>
              </a:rPr>
              <a:t> +  (</a:t>
            </a:r>
            <a:r>
              <a:rPr lang="en-US" sz="1200" b="1" i="1" dirty="0" err="1">
                <a:latin typeface="+mn-lt"/>
              </a:rPr>
              <a:t>y+x</a:t>
            </a:r>
            <a:r>
              <a:rPr lang="en-US" sz="1200" b="1" i="1" dirty="0">
                <a:latin typeface="+mn-lt"/>
              </a:rPr>
              <a:t>/</a:t>
            </a:r>
            <a:r>
              <a:rPr lang="en-US" sz="800" b="1" i="1" dirty="0">
                <a:latin typeface="+mn-lt"/>
              </a:rPr>
              <a:t>4</a:t>
            </a:r>
            <a:r>
              <a:rPr lang="en-US" sz="1200" b="1" i="1" dirty="0">
                <a:latin typeface="+mn-lt"/>
              </a:rPr>
              <a:t>)O</a:t>
            </a:r>
            <a:r>
              <a:rPr lang="en-US" sz="8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 = ySO</a:t>
            </a:r>
            <a:r>
              <a:rPr lang="en-US" sz="8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 +x/</a:t>
            </a:r>
            <a:r>
              <a:rPr lang="en-US" sz="8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H</a:t>
            </a:r>
            <a:r>
              <a:rPr lang="en-US" sz="8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O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>
                <a:latin typeface="+mn-lt"/>
              </a:rPr>
              <a:t>Определим количество вещества каждого продукта реакции.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</a:t>
            </a:r>
            <a:r>
              <a:rPr lang="el-GR" sz="1200" b="1" dirty="0">
                <a:latin typeface="+mn-lt"/>
              </a:rPr>
              <a:t>γ</a:t>
            </a:r>
            <a:r>
              <a:rPr lang="en-US" sz="1200" b="1" dirty="0">
                <a:latin typeface="+mn-lt"/>
              </a:rPr>
              <a:t>(SO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) = </a:t>
            </a:r>
            <a:r>
              <a:rPr lang="en-US" sz="1200" b="1" u="sng" dirty="0">
                <a:latin typeface="+mn-lt"/>
              </a:rPr>
              <a:t>1</a:t>
            </a:r>
            <a:r>
              <a:rPr lang="ru-RU" sz="1200" b="1" u="sng" dirty="0">
                <a:latin typeface="+mn-lt"/>
              </a:rPr>
              <a:t>,</a:t>
            </a:r>
            <a:r>
              <a:rPr lang="en-US" sz="1200" b="1" u="sng" dirty="0">
                <a:latin typeface="+mn-lt"/>
              </a:rPr>
              <a:t>28</a:t>
            </a:r>
            <a:r>
              <a:rPr lang="ru-RU" sz="1200" b="1" u="sng" dirty="0">
                <a:latin typeface="+mn-lt"/>
              </a:rPr>
              <a:t>г.        </a:t>
            </a:r>
            <a:r>
              <a:rPr lang="ru-RU" sz="1200" b="1" dirty="0">
                <a:latin typeface="+mn-lt"/>
              </a:rPr>
              <a:t> = 0,02моль;            </a:t>
            </a:r>
            <a:r>
              <a:rPr lang="el-GR" sz="1200" b="1" dirty="0">
                <a:latin typeface="+mn-lt"/>
              </a:rPr>
              <a:t>γ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H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O) </a:t>
            </a:r>
            <a:r>
              <a:rPr lang="ru-RU" sz="1200" b="1" dirty="0">
                <a:latin typeface="+mn-lt"/>
              </a:rPr>
              <a:t>= </a:t>
            </a:r>
            <a:r>
              <a:rPr lang="ru-RU" sz="1200" b="1" u="sng" dirty="0">
                <a:latin typeface="+mn-lt"/>
              </a:rPr>
              <a:t>0,36г.       </a:t>
            </a:r>
            <a:r>
              <a:rPr lang="ru-RU" sz="1200" b="1" dirty="0">
                <a:latin typeface="+mn-lt"/>
              </a:rPr>
              <a:t>=  0,02моль</a:t>
            </a:r>
            <a:r>
              <a:rPr lang="ru-RU" sz="1200" b="1" u="sng" dirty="0">
                <a:latin typeface="+mn-lt"/>
              </a:rPr>
              <a:t>  </a:t>
            </a:r>
            <a:endParaRPr lang="ru-RU" sz="12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64г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                                              18г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Поскольку вся сера перешла в оксид серы, а весь водород в воду: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</a:t>
            </a:r>
            <a:r>
              <a:rPr lang="el-GR" sz="1200" b="1" dirty="0">
                <a:latin typeface="+mn-lt"/>
              </a:rPr>
              <a:t>γ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SO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) = </a:t>
            </a:r>
            <a:r>
              <a:rPr lang="el-GR" sz="1200" b="1" dirty="0">
                <a:latin typeface="+mn-lt"/>
              </a:rPr>
              <a:t>γ</a:t>
            </a:r>
            <a:r>
              <a:rPr lang="en-US" sz="1200" b="1" dirty="0">
                <a:latin typeface="+mn-lt"/>
              </a:rPr>
              <a:t>(S)</a:t>
            </a:r>
            <a:r>
              <a:rPr lang="ru-RU" sz="1200" b="1" dirty="0">
                <a:latin typeface="+mn-lt"/>
              </a:rPr>
              <a:t>;     </a:t>
            </a:r>
            <a:r>
              <a:rPr lang="el-GR" sz="1200" b="1" dirty="0">
                <a:latin typeface="+mn-lt"/>
              </a:rPr>
              <a:t>γ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H) </a:t>
            </a:r>
            <a:r>
              <a:rPr lang="ru-RU" sz="1200" b="1" dirty="0">
                <a:latin typeface="+mn-lt"/>
              </a:rPr>
              <a:t>= 2</a:t>
            </a:r>
            <a:r>
              <a:rPr lang="el-GR" sz="1200" b="1" dirty="0">
                <a:latin typeface="+mn-lt"/>
              </a:rPr>
              <a:t>γ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H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O)</a:t>
            </a:r>
            <a:r>
              <a:rPr lang="ru-RU" sz="1200" dirty="0">
                <a:latin typeface="+mn-lt"/>
              </a:rPr>
              <a:t>, т.к. в молекуле воды 2 атома водорода.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2.  </a:t>
            </a:r>
            <a:r>
              <a:rPr lang="ru-RU" sz="1200" u="sng" dirty="0">
                <a:latin typeface="+mn-lt"/>
              </a:rPr>
              <a:t>Отношение числа атомов </a:t>
            </a:r>
            <a:r>
              <a:rPr lang="ru-RU" sz="1200" dirty="0">
                <a:latin typeface="+mn-lt"/>
              </a:rPr>
              <a:t>элементов одно и то же в любом количестве вещества и </a:t>
            </a:r>
            <a:r>
              <a:rPr lang="ru-RU" sz="1200" u="sng" dirty="0">
                <a:latin typeface="+mn-lt"/>
              </a:rPr>
              <a:t>равно отношению числа молей </a:t>
            </a:r>
            <a:r>
              <a:rPr lang="ru-RU" sz="1200" dirty="0">
                <a:latin typeface="+mn-lt"/>
              </a:rPr>
              <a:t>этих элементов, поскольку 1 моль любого элемента содержит одно и то же число атомов.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</a:t>
            </a:r>
            <a:r>
              <a:rPr lang="en-US" sz="1200" b="1" dirty="0">
                <a:latin typeface="+mn-lt"/>
              </a:rPr>
              <a:t>x</a:t>
            </a:r>
            <a:r>
              <a:rPr lang="ru-RU" sz="1200" b="1" dirty="0">
                <a:latin typeface="+mn-lt"/>
              </a:rPr>
              <a:t>:</a:t>
            </a:r>
            <a:r>
              <a:rPr lang="en-US" sz="1200" b="1" dirty="0">
                <a:latin typeface="+mn-lt"/>
              </a:rPr>
              <a:t>y = </a:t>
            </a:r>
            <a:r>
              <a:rPr lang="el-GR" sz="1200" b="1" dirty="0">
                <a:latin typeface="+mn-lt"/>
              </a:rPr>
              <a:t>γ</a:t>
            </a:r>
            <a:r>
              <a:rPr lang="en-US" sz="1200" b="1" dirty="0">
                <a:latin typeface="+mn-lt"/>
              </a:rPr>
              <a:t>(H) </a:t>
            </a:r>
            <a:r>
              <a:rPr lang="ru-RU" sz="1200" b="1" dirty="0">
                <a:latin typeface="+mn-lt"/>
              </a:rPr>
              <a:t>: </a:t>
            </a:r>
            <a:r>
              <a:rPr lang="en-US" sz="1200" b="1" dirty="0">
                <a:latin typeface="+mn-lt"/>
              </a:rPr>
              <a:t>γ(S) = 0,04 </a:t>
            </a:r>
            <a:r>
              <a:rPr lang="ru-RU" sz="1200" b="1" dirty="0">
                <a:latin typeface="+mn-lt"/>
              </a:rPr>
              <a:t>:</a:t>
            </a:r>
            <a:r>
              <a:rPr lang="en-US" sz="1200" b="1" dirty="0">
                <a:latin typeface="+mn-lt"/>
              </a:rPr>
              <a:t> 0,02 = 2 </a:t>
            </a:r>
            <a:r>
              <a:rPr lang="ru-RU" sz="1200" b="1" dirty="0">
                <a:latin typeface="+mn-lt"/>
              </a:rPr>
              <a:t>: 1     </a:t>
            </a:r>
            <a:r>
              <a:rPr lang="ru-RU" sz="1200" b="1" dirty="0">
                <a:latin typeface="Calibri"/>
              </a:rPr>
              <a:t>→    </a:t>
            </a:r>
            <a:r>
              <a:rPr lang="en-US" sz="1200" b="1" dirty="0">
                <a:latin typeface="Calibri"/>
              </a:rPr>
              <a:t>H</a:t>
            </a:r>
            <a:r>
              <a:rPr lang="en-US" sz="800" b="1" dirty="0">
                <a:latin typeface="Calibri"/>
              </a:rPr>
              <a:t>2</a:t>
            </a:r>
            <a:r>
              <a:rPr lang="en-US" sz="1200" b="1" dirty="0">
                <a:latin typeface="Calibri"/>
              </a:rPr>
              <a:t>S</a:t>
            </a:r>
            <a:r>
              <a:rPr lang="ru-RU" sz="1200" b="1" dirty="0">
                <a:latin typeface="+mn-lt"/>
              </a:rPr>
              <a:t> </a:t>
            </a:r>
            <a:endParaRPr lang="en-US" sz="12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                                                                                           </a:t>
            </a:r>
            <a:r>
              <a:rPr lang="ru-RU" sz="1200" dirty="0">
                <a:latin typeface="+mn-lt"/>
              </a:rPr>
              <a:t>Ответ: Формула вещества – </a:t>
            </a:r>
            <a:r>
              <a:rPr lang="en-US" sz="12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S</a:t>
            </a:r>
            <a:r>
              <a:rPr lang="ru-RU" sz="1200" u="sng" dirty="0">
                <a:latin typeface="+mn-lt"/>
              </a:rPr>
              <a:t>   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50" y="1214438"/>
            <a:ext cx="6643688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61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Решение любых задач (в том числе и по химии) – дело не простое. И успех в этом деле сразу не приходит. Для того, что бы научиться решать химические задачи необходима длительная практическая деятельность.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Проще говоря нужно самостоятельно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прорешать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большое количество задач разной степени сложности и, пройдя тря шага: 1 – решение с использованием алгоритма, 2 – осознанное решение, 3 – свободное владение методами решения задач при котором решающий может предложить различные способы решения, можно считать, что Вы научились решать расчётные задачи.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Успехов Вам на этом пути!   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 txBox="1">
            <a:spLocks noChangeArrowheads="1"/>
          </p:cNvSpPr>
          <p:nvPr/>
        </p:nvSpPr>
        <p:spPr bwMode="auto">
          <a:xfrm>
            <a:off x="642938" y="1785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buFont typeface="Trebuchet MS" pitchFamily="34" charset="0"/>
              <a:buAutoNum type="arabicPeriod"/>
            </a:pPr>
            <a:r>
              <a:rPr lang="ru-RU" altLang="ru-RU" i="1"/>
              <a:t>Задачи о веществе</a:t>
            </a:r>
          </a:p>
        </p:txBody>
      </p:sp>
      <p:sp>
        <p:nvSpPr>
          <p:cNvPr id="7171" name="TextBox 7"/>
          <p:cNvSpPr txBox="1">
            <a:spLocks noChangeArrowheads="1"/>
          </p:cNvSpPr>
          <p:nvPr/>
        </p:nvSpPr>
        <p:spPr bwMode="auto">
          <a:xfrm>
            <a:off x="642938" y="3000375"/>
            <a:ext cx="557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i="1"/>
              <a:t>2.  Расчёты по уравнениям химических реакций </a:t>
            </a:r>
          </a:p>
        </p:txBody>
      </p:sp>
      <p:sp>
        <p:nvSpPr>
          <p:cNvPr id="7172" name="TextBox 8"/>
          <p:cNvSpPr txBox="1">
            <a:spLocks noChangeArrowheads="1"/>
          </p:cNvSpPr>
          <p:nvPr/>
        </p:nvSpPr>
        <p:spPr bwMode="auto">
          <a:xfrm>
            <a:off x="642938" y="4429125"/>
            <a:ext cx="6715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i="1"/>
              <a:t>3.  Нахождение молекулярной формулы газообразного вещества</a:t>
            </a:r>
          </a:p>
        </p:txBody>
      </p:sp>
      <p:sp>
        <p:nvSpPr>
          <p:cNvPr id="7173" name="TextBox 11"/>
          <p:cNvSpPr txBox="1">
            <a:spLocks noChangeArrowheads="1"/>
          </p:cNvSpPr>
          <p:nvPr/>
        </p:nvSpPr>
        <p:spPr bwMode="auto">
          <a:xfrm>
            <a:off x="1071563" y="1143000"/>
            <a:ext cx="4643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sz="2000" i="1">
                <a:solidFill>
                  <a:srgbClr val="FF0000"/>
                </a:solidFill>
              </a:rPr>
              <a:t>Основные типы химических задач: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813" y="2143125"/>
            <a:ext cx="71437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а) Определение массы чистого вещества в смеси(или растворе) по его известной массовой доле (прямая и обратная задачи).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813" y="2571750"/>
            <a:ext cx="71437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б) Вычисление массовой доли элемента по известной формуле вещества.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813" y="2786063"/>
            <a:ext cx="7215187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в) Определение относительной плотности газов.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5813" y="3357563"/>
            <a:ext cx="7000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а) Вычисление массы, объёма или количества вещества продуктов реакции по известной массе, объёму или количеству вещества (исходного)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5813" y="3786188"/>
            <a:ext cx="700087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050" i="1" dirty="0">
                <a:solidFill>
                  <a:srgbClr val="0070C0"/>
                </a:solidFill>
                <a:latin typeface="+mn-lt"/>
              </a:rPr>
              <a:t>По известным данным о содержании примесей в исходном вещества или продукте реакции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5813" y="4000500"/>
            <a:ext cx="707231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050" i="1" dirty="0">
                <a:solidFill>
                  <a:srgbClr val="0070C0"/>
                </a:solidFill>
                <a:latin typeface="+mn-lt"/>
              </a:rPr>
              <a:t>По известным данным о двух исходных веществах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5813" y="4214813"/>
            <a:ext cx="714375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050" i="1" dirty="0">
                <a:solidFill>
                  <a:srgbClr val="0070C0"/>
                </a:solidFill>
                <a:latin typeface="+mn-lt"/>
              </a:rPr>
              <a:t>Если известен практический выход продукта  (прямая  и обратная задачи)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5813" y="5072063"/>
            <a:ext cx="64293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а) По известному содержанию его элементов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5813" y="5286375"/>
            <a:ext cx="65008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б) По известным массам, объёмам, количеству вещества продуктов реакции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0"/>
            <a:ext cx="856594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Какими могут быть задачи по химии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785813" y="1428750"/>
            <a:ext cx="6929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 altLang="ru-RU" sz="1200" i="1">
                <a:solidFill>
                  <a:srgbClr val="FF0000"/>
                </a:solidFill>
              </a:rPr>
              <a:t>Определение массы чистого вещества в смеси (или растворе)по его известной массовой доле</a:t>
            </a:r>
            <a:r>
              <a:rPr lang="ru-RU" altLang="ru-RU" sz="1200" i="1"/>
              <a:t>.</a:t>
            </a:r>
          </a:p>
          <a:p>
            <a:endParaRPr lang="ru-RU" altLang="ru-RU" sz="1200"/>
          </a:p>
        </p:txBody>
      </p:sp>
      <p:sp>
        <p:nvSpPr>
          <p:cNvPr id="5" name="TextBox 4"/>
          <p:cNvSpPr txBox="1"/>
          <p:nvPr/>
        </p:nvSpPr>
        <p:spPr>
          <a:xfrm>
            <a:off x="1071563" y="1857375"/>
            <a:ext cx="67151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u="sng" dirty="0">
                <a:latin typeface="+mn-lt"/>
              </a:rPr>
              <a:t>Задача</a:t>
            </a:r>
            <a:r>
              <a:rPr lang="ru-RU" sz="1050" dirty="0">
                <a:latin typeface="+mn-lt"/>
              </a:rPr>
              <a:t>. </a:t>
            </a:r>
            <a:r>
              <a:rPr lang="ru-RU" sz="105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Какие массы хлорида натрия и воды необходимо взять для приготовления 250 г. физиологического раствора (</a:t>
            </a:r>
            <a:r>
              <a:rPr lang="en-US" sz="105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ω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(</a:t>
            </a:r>
            <a:r>
              <a:rPr lang="en-US" sz="1050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N</a:t>
            </a:r>
            <a:r>
              <a:rPr lang="en-US" sz="1000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aCl</a:t>
            </a:r>
            <a:r>
              <a:rPr lang="en-US" sz="1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)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=0</a:t>
            </a:r>
            <a:r>
              <a:rPr lang="ru-RU" sz="9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,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9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%</a:t>
            </a:r>
            <a:r>
              <a:rPr lang="ru-RU" sz="1050" dirty="0">
                <a:solidFill>
                  <a:schemeClr val="accent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) ?</a:t>
            </a:r>
            <a:endParaRPr lang="ru-RU" sz="105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63" y="2500313"/>
            <a:ext cx="6429375" cy="3592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u="sng" dirty="0">
                <a:latin typeface="+mn-lt"/>
              </a:rPr>
              <a:t>Решение</a:t>
            </a:r>
            <a:r>
              <a:rPr lang="ru-RU" sz="1050" dirty="0">
                <a:latin typeface="+mn-lt"/>
              </a:rPr>
              <a:t>.     Дано: </a:t>
            </a:r>
            <a:r>
              <a:rPr lang="en-US" sz="1050" dirty="0">
                <a:latin typeface="+mn-lt"/>
              </a:rPr>
              <a:t>m</a:t>
            </a:r>
            <a:r>
              <a:rPr lang="ru-RU" sz="900" dirty="0" err="1">
                <a:latin typeface="+mn-lt"/>
              </a:rPr>
              <a:t>р-ра</a:t>
            </a:r>
            <a:r>
              <a:rPr lang="ru-RU" sz="900" dirty="0">
                <a:latin typeface="+mn-lt"/>
              </a:rPr>
              <a:t> </a:t>
            </a:r>
            <a:r>
              <a:rPr lang="ru-RU" sz="1050" dirty="0">
                <a:latin typeface="+mn-lt"/>
              </a:rPr>
              <a:t>= 250 г.                      Найти: </a:t>
            </a:r>
            <a:r>
              <a:rPr lang="en-US" sz="1050" dirty="0">
                <a:latin typeface="+mn-lt"/>
              </a:rPr>
              <a:t>m</a:t>
            </a:r>
            <a:r>
              <a:rPr lang="ru-RU" sz="1050" dirty="0">
                <a:latin typeface="+mn-lt"/>
              </a:rPr>
              <a:t>(</a:t>
            </a:r>
            <a:r>
              <a:rPr lang="en-US" sz="1050" dirty="0" err="1">
                <a:latin typeface="+mn-lt"/>
              </a:rPr>
              <a:t>NaCl</a:t>
            </a:r>
            <a:r>
              <a:rPr lang="en-US" sz="1050" dirty="0">
                <a:latin typeface="+mn-lt"/>
              </a:rPr>
              <a:t>) </a:t>
            </a:r>
            <a:r>
              <a:rPr lang="ru-RU" sz="1050" dirty="0">
                <a:latin typeface="+mn-lt"/>
              </a:rPr>
              <a:t> - 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+mn-lt"/>
              </a:rPr>
              <a:t>                                </a:t>
            </a:r>
            <a:r>
              <a:rPr lang="el-GR" sz="1050" dirty="0">
                <a:latin typeface="Arial Unicode MS"/>
                <a:ea typeface="Arial Unicode MS"/>
                <a:cs typeface="Arial Unicode MS"/>
              </a:rPr>
              <a:t>ω%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(</a:t>
            </a:r>
            <a:r>
              <a:rPr lang="ru-RU" sz="1050" dirty="0">
                <a:latin typeface="+mn-lt"/>
              </a:rPr>
              <a:t> </a:t>
            </a:r>
            <a:r>
              <a:rPr lang="en-US" sz="1050" dirty="0" err="1">
                <a:latin typeface="+mn-lt"/>
              </a:rPr>
              <a:t>NaCl</a:t>
            </a:r>
            <a:r>
              <a:rPr lang="ru-RU" sz="1050" dirty="0">
                <a:latin typeface="+mn-lt"/>
              </a:rPr>
              <a:t>) = 0,9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%                            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m(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воды) - 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 </a:t>
            </a:r>
            <a:r>
              <a:rPr lang="ru-RU" sz="105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+mn-lt"/>
              </a:rPr>
              <a:t> Известно, что масса раствора складывается из масс растворителя и растворяемого вещества :  </a:t>
            </a:r>
          </a:p>
          <a:p>
            <a:pPr lvl="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rgbClr val="0070C0"/>
                </a:solidFill>
                <a:latin typeface="+mn-lt"/>
              </a:rPr>
              <a:t>       </a:t>
            </a:r>
            <a:r>
              <a:rPr lang="ru-RU" sz="12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+mn-lt"/>
              </a:rPr>
              <a:t>р-ра=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+mn-lt"/>
              </a:rPr>
              <a:t>р-ля+</a:t>
            </a:r>
            <a:r>
              <a:rPr lang="ru-RU" sz="105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+mn-lt"/>
              </a:rPr>
              <a:t>в-ва</a:t>
            </a:r>
            <a:r>
              <a:rPr lang="ru-RU" sz="105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1050" dirty="0">
                <a:latin typeface="+mn-lt"/>
              </a:rPr>
              <a:t>; </a:t>
            </a:r>
            <a:r>
              <a:rPr lang="ru-RU" sz="1050" b="1" dirty="0">
                <a:latin typeface="+mn-lt"/>
              </a:rPr>
              <a:t>(1)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+mn-lt"/>
              </a:rPr>
              <a:t> известно так же, что  массовая доля растворённого вещества (в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%) определяется по формуле: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                                                       </a:t>
            </a:r>
          </a:p>
          <a:p>
            <a:pPr lvl="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ω%=</a:t>
            </a:r>
            <a:r>
              <a:rPr lang="ru-RU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(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в-ва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/m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р-ра</a:t>
            </a:r>
            <a:r>
              <a:rPr lang="ru-RU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)•</a:t>
            </a:r>
            <a:r>
              <a:rPr lang="ru-RU" sz="1050" b="1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100% </a:t>
            </a: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(2)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b="1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Отсюда следует, что                       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в-ва=</a:t>
            </a:r>
            <a:r>
              <a:rPr lang="el-GR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ω</a:t>
            </a:r>
            <a:r>
              <a:rPr lang="el-GR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%•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р-ра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/</a:t>
            </a:r>
            <a:r>
              <a:rPr lang="en-US" sz="1050" b="1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100%</a:t>
            </a:r>
            <a:r>
              <a:rPr lang="ru-RU" sz="1050" b="1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(3)</a:t>
            </a:r>
            <a:endParaRPr lang="en-US" sz="1050" b="1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rial Unicode MS"/>
                <a:ea typeface="Arial Unicode MS"/>
                <a:cs typeface="Arial Unicode MS"/>
              </a:rPr>
              <a:t>                                    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значит:    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latin typeface="Arial Unicode MS"/>
                <a:ea typeface="Arial Unicode MS"/>
                <a:cs typeface="Arial Unicode MS"/>
              </a:rPr>
              <a:t>в-ва=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 0,9%• 250 г.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/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100% = 2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,25 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Исходя из формулы </a:t>
            </a: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(1) 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получаем:   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р-ля=</a:t>
            </a:r>
            <a:r>
              <a:rPr lang="ru-RU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р-ра</a:t>
            </a:r>
            <a:r>
              <a:rPr lang="ru-RU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– </a:t>
            </a:r>
            <a:r>
              <a:rPr lang="en-US" sz="16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в-ва</a:t>
            </a:r>
            <a:r>
              <a:rPr lang="ru-RU" sz="105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(4)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Arial Unicode MS"/>
                <a:ea typeface="Arial Unicode MS"/>
                <a:cs typeface="Arial Unicode MS"/>
              </a:rPr>
              <a:t>                       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значит:   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воды = 250 г. </a:t>
            </a:r>
            <a:r>
              <a:rPr lang="ru-RU" sz="1600" b="1" dirty="0">
                <a:latin typeface="Arial Unicode MS"/>
                <a:ea typeface="Arial Unicode MS"/>
                <a:cs typeface="Arial Unicode MS"/>
              </a:rPr>
              <a:t>-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2,25 г. = 247,75 г.           Ответ: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(</a:t>
            </a:r>
            <a:r>
              <a:rPr lang="en-US" sz="1050" dirty="0" err="1">
                <a:latin typeface="Arial Unicode MS"/>
                <a:ea typeface="Arial Unicode MS"/>
                <a:cs typeface="Arial Unicode MS"/>
              </a:rPr>
              <a:t>NaCl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) =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2,25 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                                                                                                                                         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m(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воды) = 247,75 г.</a:t>
            </a:r>
            <a:r>
              <a:rPr lang="ru-RU" sz="1050" b="1" dirty="0">
                <a:latin typeface="Arial Unicode MS"/>
                <a:ea typeface="Arial Unicode MS"/>
                <a:cs typeface="Arial Unicode MS"/>
              </a:rPr>
              <a:t> </a:t>
            </a:r>
            <a:endParaRPr lang="ru-RU" sz="1600" b="1" dirty="0">
              <a:latin typeface="+mn-lt"/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0"/>
            <a:ext cx="7516812" cy="11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14290"/>
            <a:ext cx="686960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Задачи о веществе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38" y="1214438"/>
            <a:ext cx="7072312" cy="499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rgbClr val="FF0000"/>
                </a:solidFill>
                <a:latin typeface="+mn-lt"/>
              </a:rPr>
              <a:t>Расчёт массовой доли химического элемента по формуле вещества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Задача. 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Рассчитать массовые доли элементов в сульфате меди по формуле 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CuSO4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Решение.     </a:t>
            </a:r>
            <a:r>
              <a:rPr lang="ru-RU" sz="1200" dirty="0">
                <a:latin typeface="+mn-lt"/>
              </a:rPr>
              <a:t>Дано:   </a:t>
            </a:r>
            <a:r>
              <a:rPr lang="en-US" sz="1200" dirty="0">
                <a:latin typeface="+mn-lt"/>
              </a:rPr>
              <a:t>CuSO</a:t>
            </a:r>
            <a:r>
              <a:rPr lang="en-US" sz="1100" dirty="0">
                <a:latin typeface="+mn-lt"/>
              </a:rPr>
              <a:t>4                  </a:t>
            </a:r>
            <a:r>
              <a:rPr lang="ru-RU" sz="1100" dirty="0">
                <a:latin typeface="+mn-lt"/>
              </a:rPr>
              <a:t>Найти:    </a:t>
            </a:r>
            <a:r>
              <a:rPr lang="el-GR" sz="110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100" dirty="0">
                <a:latin typeface="Arial Unicode MS"/>
                <a:ea typeface="Arial Unicode MS"/>
                <a:cs typeface="Arial Unicode MS"/>
              </a:rPr>
              <a:t>Cu - </a:t>
            </a:r>
            <a:r>
              <a:rPr lang="ru-RU" sz="1100" dirty="0">
                <a:latin typeface="Arial Unicode MS"/>
                <a:ea typeface="Arial Unicode MS"/>
                <a:cs typeface="Arial Unicode MS"/>
              </a:rPr>
              <a:t>?; </a:t>
            </a:r>
            <a:r>
              <a:rPr lang="el-GR" sz="110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100" dirty="0">
                <a:latin typeface="Arial Unicode MS"/>
                <a:ea typeface="Arial Unicode MS"/>
                <a:cs typeface="Arial Unicode MS"/>
              </a:rPr>
              <a:t>S - </a:t>
            </a:r>
            <a:r>
              <a:rPr lang="ru-RU" sz="1100" dirty="0">
                <a:latin typeface="Arial Unicode MS"/>
                <a:ea typeface="Arial Unicode MS"/>
                <a:cs typeface="Arial Unicode MS"/>
              </a:rPr>
              <a:t>?; </a:t>
            </a:r>
            <a:r>
              <a:rPr lang="el-GR" sz="110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100" dirty="0">
                <a:latin typeface="Arial Unicode MS"/>
                <a:ea typeface="Arial Unicode MS"/>
                <a:cs typeface="Arial Unicode MS"/>
              </a:rPr>
              <a:t>O</a:t>
            </a:r>
            <a:r>
              <a:rPr lang="ru-RU" sz="1100" dirty="0">
                <a:latin typeface="Arial Unicode MS"/>
                <a:ea typeface="Arial Unicode MS"/>
                <a:cs typeface="Arial Unicode MS"/>
              </a:rPr>
              <a:t> - ?.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100" dirty="0">
                <a:latin typeface="Arial Unicode MS"/>
                <a:ea typeface="Arial Unicode MS"/>
                <a:cs typeface="Arial Unicode MS"/>
              </a:rPr>
              <a:t>Подсчитываем относительную молекулярную массу сульфата меди.</a:t>
            </a:r>
            <a:r>
              <a:rPr lang="en-US" sz="1100" dirty="0">
                <a:latin typeface="Arial Unicode MS"/>
                <a:ea typeface="Arial Unicode MS"/>
                <a:cs typeface="Arial Unicode MS"/>
              </a:rPr>
              <a:t> </a:t>
            </a: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Arial Unicode MS"/>
                <a:ea typeface="Arial Unicode MS"/>
                <a:cs typeface="Arial Unicode MS"/>
              </a:rPr>
              <a:t>                                                </a:t>
            </a:r>
            <a:r>
              <a:rPr lang="en-US" sz="1050" b="1" dirty="0">
                <a:latin typeface="Arial Unicode MS"/>
                <a:ea typeface="Arial Unicode MS"/>
                <a:cs typeface="Arial Unicode MS"/>
              </a:rPr>
              <a:t>Mr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CuSO4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64•1+32•1+16•4 = 160</a:t>
            </a: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latin typeface="Arial Unicode MS"/>
                <a:ea typeface="Arial Unicode MS"/>
                <a:cs typeface="Arial Unicode MS"/>
              </a:rPr>
              <a:t>2. Приняв массу всей молекулы за 100% и составив пропорции, рассчитываем массовые доли всех элементов вещества: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685800" lvl="2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Массовые доли меди, серы и кислорода обозначим соответственно через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 x, y,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и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z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       160:100% = 64:х%                             160:100% = 32: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y%                           160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: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100%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 = 64: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z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%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</a:t>
            </a:r>
            <a:r>
              <a:rPr lang="en-US" sz="1050" b="1" dirty="0">
                <a:latin typeface="Arial Unicode MS"/>
                <a:ea typeface="Arial Unicode MS"/>
                <a:cs typeface="Arial Unicode MS"/>
              </a:rPr>
              <a:t>x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 </a:t>
            </a:r>
            <a:r>
              <a:rPr lang="ru-RU" sz="1050" u="sng" dirty="0">
                <a:latin typeface="Arial Unicode MS"/>
                <a:ea typeface="Arial Unicode MS"/>
                <a:cs typeface="Arial Unicode MS"/>
              </a:rPr>
              <a:t>100%•64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 40%                             </a:t>
            </a:r>
            <a:r>
              <a:rPr lang="en-US" sz="1050" b="1" dirty="0">
                <a:latin typeface="Arial Unicode MS"/>
                <a:ea typeface="Arial Unicode MS"/>
                <a:cs typeface="Arial Unicode MS"/>
              </a:rPr>
              <a:t>y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=  </a:t>
            </a:r>
            <a:r>
              <a:rPr lang="en-US" sz="1050" u="sng" dirty="0">
                <a:latin typeface="Arial Unicode MS"/>
                <a:ea typeface="Arial Unicode MS"/>
                <a:cs typeface="Arial Unicode MS"/>
              </a:rPr>
              <a:t>100%•32 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= 20%                             </a:t>
            </a:r>
            <a:r>
              <a:rPr lang="en-US" sz="1050" b="1" dirty="0">
                <a:latin typeface="Arial Unicode MS"/>
                <a:ea typeface="Arial Unicode MS"/>
                <a:cs typeface="Arial Unicode MS"/>
              </a:rPr>
              <a:t> z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 </a:t>
            </a:r>
            <a:r>
              <a:rPr lang="ru-RU" sz="1050" u="sng" dirty="0">
                <a:latin typeface="Arial Unicode MS"/>
                <a:ea typeface="Arial Unicode MS"/>
                <a:cs typeface="Arial Unicode MS"/>
              </a:rPr>
              <a:t>100%•64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  = 40%</a:t>
            </a:r>
            <a:endParaRPr lang="ru-RU" sz="1050" u="sng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           160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                                                       160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                                    160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Arial Unicode MS"/>
              <a:ea typeface="Arial Unicode MS"/>
              <a:cs typeface="Arial Unicode MS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>
                <a:latin typeface="Arial Unicode MS"/>
                <a:ea typeface="Arial Unicode MS"/>
                <a:cs typeface="Arial Unicode MS"/>
              </a:rPr>
              <a:t>                                                                                                          </a:t>
            </a:r>
            <a:r>
              <a:rPr lang="ru-RU" sz="1200" b="1" dirty="0">
                <a:latin typeface="Arial Unicode MS"/>
                <a:ea typeface="Arial Unicode MS"/>
                <a:cs typeface="Arial Unicode MS"/>
              </a:rPr>
              <a:t>Ответ:  </a:t>
            </a:r>
            <a:r>
              <a:rPr lang="el-GR" sz="105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Cu 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40%;  </a:t>
            </a:r>
            <a:r>
              <a:rPr lang="el-GR" sz="105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S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= 20%;   </a:t>
            </a:r>
            <a:r>
              <a:rPr lang="el-GR" sz="1050" dirty="0">
                <a:latin typeface="Arial Unicode MS"/>
                <a:ea typeface="Arial Unicode MS"/>
                <a:cs typeface="Arial Unicode MS"/>
              </a:rPr>
              <a:t>ω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O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 = 40%                                    </a:t>
            </a:r>
            <a:endParaRPr lang="ru-RU" sz="105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1439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Определение относительной плотности газов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3" y="2357438"/>
            <a:ext cx="7215187" cy="422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latin typeface="+mn-lt"/>
              </a:rPr>
              <a:t>Под относительной плотностью газов понимают величину, показывающую во сколько раз один газ тяжелее другого.</a:t>
            </a:r>
            <a:endParaRPr lang="en-US" sz="1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>
                <a:latin typeface="+mn-lt"/>
              </a:rPr>
              <a:t>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</a:rPr>
              <a:t>                                           </a:t>
            </a:r>
            <a:r>
              <a:rPr lang="en-US" sz="1600" b="1" dirty="0">
                <a:solidFill>
                  <a:srgbClr val="0070C0"/>
                </a:solidFill>
                <a:latin typeface="+mn-lt"/>
              </a:rPr>
              <a:t>D</a:t>
            </a:r>
            <a:r>
              <a:rPr lang="ru-RU" sz="1600" b="1" dirty="0">
                <a:solidFill>
                  <a:srgbClr val="0070C0"/>
                </a:solidFill>
                <a:latin typeface="+mn-lt"/>
              </a:rPr>
              <a:t> = </a:t>
            </a:r>
            <a:r>
              <a:rPr lang="en-US" sz="1600" b="1" dirty="0" err="1">
                <a:solidFill>
                  <a:srgbClr val="0070C0"/>
                </a:solidFill>
                <a:latin typeface="+mn-lt"/>
              </a:rPr>
              <a:t>M</a:t>
            </a:r>
            <a:r>
              <a:rPr lang="en-US" sz="1400" b="1" dirty="0" err="1">
                <a:solidFill>
                  <a:srgbClr val="0070C0"/>
                </a:solidFill>
                <a:latin typeface="+mn-lt"/>
              </a:rPr>
              <a:t>x</a:t>
            </a:r>
            <a:r>
              <a:rPr lang="en-US" sz="1400" b="1" dirty="0">
                <a:solidFill>
                  <a:srgbClr val="0070C0"/>
                </a:solidFill>
                <a:latin typeface="+mn-lt"/>
              </a:rPr>
              <a:t>/M</a:t>
            </a:r>
            <a:r>
              <a:rPr lang="en-US" sz="1200" b="1" dirty="0">
                <a:solidFill>
                  <a:srgbClr val="0070C0"/>
                </a:solidFill>
                <a:latin typeface="+mn-lt"/>
              </a:rPr>
              <a:t>y</a:t>
            </a:r>
            <a:r>
              <a:rPr lang="ru-RU" sz="1600" b="1" dirty="0">
                <a:solidFill>
                  <a:srgbClr val="0070C0"/>
                </a:solidFill>
                <a:latin typeface="+mn-lt"/>
              </a:rPr>
              <a:t>  </a:t>
            </a:r>
            <a:endParaRPr lang="en-US" sz="1600" b="1" dirty="0">
              <a:solidFill>
                <a:srgbClr val="0070C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latin typeface="+mn-lt"/>
              </a:rPr>
              <a:t>Обычно относительную плотность указывают либо по водороду, либо по воздуху.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                   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D</a:t>
            </a:r>
            <a:r>
              <a:rPr lang="en-US" sz="1100" dirty="0">
                <a:solidFill>
                  <a:srgbClr val="0070C0"/>
                </a:solidFill>
                <a:latin typeface="+mn-lt"/>
              </a:rPr>
              <a:t>H</a:t>
            </a:r>
            <a:r>
              <a:rPr lang="en-US" sz="1050" dirty="0">
                <a:solidFill>
                  <a:srgbClr val="0070C0"/>
                </a:solidFill>
                <a:latin typeface="+mn-lt"/>
              </a:rPr>
              <a:t>2 </a:t>
            </a:r>
            <a:r>
              <a:rPr lang="en-US" sz="1600" b="1" dirty="0">
                <a:solidFill>
                  <a:srgbClr val="0070C0"/>
                </a:solidFill>
                <a:latin typeface="+mn-lt"/>
              </a:rPr>
              <a:t>=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600" dirty="0" err="1">
                <a:solidFill>
                  <a:srgbClr val="0070C0"/>
                </a:solidFill>
                <a:latin typeface="+mn-lt"/>
              </a:rPr>
              <a:t>M</a:t>
            </a:r>
            <a:r>
              <a:rPr lang="en-US" sz="1400" dirty="0" err="1">
                <a:solidFill>
                  <a:srgbClr val="0070C0"/>
                </a:solidFill>
                <a:latin typeface="+mn-lt"/>
              </a:rPr>
              <a:t>x</a:t>
            </a:r>
            <a:r>
              <a:rPr lang="en-US" sz="1400" dirty="0">
                <a:solidFill>
                  <a:srgbClr val="0070C0"/>
                </a:solidFill>
                <a:latin typeface="+mn-lt"/>
              </a:rPr>
              <a:t>/M</a:t>
            </a:r>
            <a:r>
              <a:rPr lang="en-US" sz="1200" dirty="0">
                <a:solidFill>
                  <a:srgbClr val="0070C0"/>
                </a:solidFill>
                <a:latin typeface="+mn-lt"/>
              </a:rPr>
              <a:t>H</a:t>
            </a:r>
            <a:r>
              <a:rPr lang="en-US" sz="1050" dirty="0">
                <a:solidFill>
                  <a:srgbClr val="0070C0"/>
                </a:solidFill>
                <a:latin typeface="+mn-lt"/>
              </a:rPr>
              <a:t>2</a:t>
            </a:r>
            <a:r>
              <a:rPr lang="ru-RU" sz="1050" dirty="0">
                <a:solidFill>
                  <a:srgbClr val="0070C0"/>
                </a:solidFill>
                <a:latin typeface="+mn-lt"/>
              </a:rPr>
              <a:t>;          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D</a:t>
            </a:r>
            <a:r>
              <a:rPr lang="ru-RU" sz="1400" dirty="0" err="1">
                <a:solidFill>
                  <a:srgbClr val="0070C0"/>
                </a:solidFill>
                <a:latin typeface="+mn-lt"/>
              </a:rPr>
              <a:t>возд</a:t>
            </a:r>
            <a:r>
              <a:rPr lang="ru-RU" sz="1400" dirty="0">
                <a:solidFill>
                  <a:srgbClr val="0070C0"/>
                </a:solidFill>
                <a:latin typeface="+mn-lt"/>
              </a:rPr>
              <a:t>. = </a:t>
            </a:r>
            <a:r>
              <a:rPr lang="en-US" sz="1600" dirty="0" err="1">
                <a:solidFill>
                  <a:srgbClr val="0070C0"/>
                </a:solidFill>
                <a:latin typeface="+mn-lt"/>
              </a:rPr>
              <a:t>M</a:t>
            </a:r>
            <a:r>
              <a:rPr lang="en-US" sz="1200" dirty="0" err="1">
                <a:solidFill>
                  <a:srgbClr val="0070C0"/>
                </a:solidFill>
                <a:latin typeface="+mn-lt"/>
              </a:rPr>
              <a:t>x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/M</a:t>
            </a:r>
            <a:r>
              <a:rPr lang="ru-RU" sz="1400" dirty="0" err="1">
                <a:solidFill>
                  <a:srgbClr val="0070C0"/>
                </a:solidFill>
                <a:latin typeface="+mn-lt"/>
              </a:rPr>
              <a:t>возд</a:t>
            </a:r>
            <a:r>
              <a:rPr lang="ru-RU" sz="1400" dirty="0">
                <a:solidFill>
                  <a:srgbClr val="0070C0"/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0070C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atin typeface="+mn-lt"/>
              </a:rPr>
              <a:t>Задача. </a:t>
            </a:r>
            <a:r>
              <a:rPr lang="ru-RU" sz="105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Рассчитайте относительную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 плотность по водороду и по воздуху следующих газов: 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CO</a:t>
            </a:r>
            <a:r>
              <a:rPr lang="en-US" sz="1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2 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 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SO</a:t>
            </a:r>
            <a:r>
              <a:rPr lang="en-US" sz="1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2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Решение: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   </a:t>
            </a:r>
            <a:r>
              <a:rPr lang="ru-RU" sz="1050" dirty="0">
                <a:latin typeface="+mn-lt"/>
              </a:rPr>
              <a:t>Дано:</a:t>
            </a:r>
            <a:r>
              <a:rPr lang="en-US" sz="1050" dirty="0">
                <a:latin typeface="+mn-lt"/>
              </a:rPr>
              <a:t> </a:t>
            </a:r>
            <a:r>
              <a:rPr lang="en-US" sz="1400" dirty="0">
                <a:latin typeface="+mn-lt"/>
              </a:rPr>
              <a:t>CO</a:t>
            </a:r>
            <a:r>
              <a:rPr lang="en-US" sz="1050" dirty="0">
                <a:latin typeface="+mn-lt"/>
              </a:rPr>
              <a:t>2, </a:t>
            </a:r>
            <a:r>
              <a:rPr lang="en-US" sz="1400" dirty="0">
                <a:latin typeface="+mn-lt"/>
              </a:rPr>
              <a:t>SO</a:t>
            </a:r>
            <a:r>
              <a:rPr lang="en-US" sz="1050" dirty="0">
                <a:latin typeface="+mn-lt"/>
              </a:rPr>
              <a:t>2.</a:t>
            </a:r>
            <a:r>
              <a:rPr lang="ru-RU" sz="1050" dirty="0">
                <a:latin typeface="+mn-lt"/>
              </a:rPr>
              <a:t>  </a:t>
            </a:r>
            <a:r>
              <a:rPr lang="en-US" sz="1050" dirty="0">
                <a:latin typeface="+mn-lt"/>
              </a:rPr>
              <a:t>          </a:t>
            </a:r>
            <a:r>
              <a:rPr lang="ru-RU" sz="1050" dirty="0">
                <a:latin typeface="+mn-lt"/>
              </a:rPr>
              <a:t>Найти: </a:t>
            </a:r>
            <a:r>
              <a:rPr lang="en-US" sz="1400" dirty="0">
                <a:latin typeface="+mn-lt"/>
              </a:rPr>
              <a:t>D</a:t>
            </a:r>
            <a:r>
              <a:rPr lang="en-US" sz="10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/</a:t>
            </a:r>
            <a:r>
              <a:rPr lang="en-US" sz="10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 - </a:t>
            </a:r>
            <a:r>
              <a:rPr lang="ru-RU" sz="1050" dirty="0">
                <a:latin typeface="+mn-lt"/>
              </a:rPr>
              <a:t>?;   </a:t>
            </a:r>
            <a:r>
              <a:rPr lang="en-US" sz="1400" dirty="0">
                <a:latin typeface="+mn-lt"/>
              </a:rPr>
              <a:t>D</a:t>
            </a:r>
            <a:r>
              <a:rPr lang="en-US" sz="10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/</a:t>
            </a:r>
            <a:r>
              <a:rPr lang="en-US" sz="10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 </a:t>
            </a:r>
            <a:r>
              <a:rPr lang="ru-RU" sz="1050" dirty="0">
                <a:latin typeface="+mn-lt"/>
              </a:rPr>
              <a:t>- ?;   </a:t>
            </a:r>
            <a:r>
              <a:rPr lang="en-US" sz="1400" dirty="0">
                <a:latin typeface="+mn-lt"/>
              </a:rPr>
              <a:t>D</a:t>
            </a:r>
            <a:r>
              <a:rPr lang="en-US" sz="10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/</a:t>
            </a:r>
            <a:r>
              <a:rPr lang="ru-RU" sz="1050" dirty="0" err="1">
                <a:latin typeface="+mn-lt"/>
              </a:rPr>
              <a:t>возд</a:t>
            </a:r>
            <a:r>
              <a:rPr lang="en-US" sz="1050" dirty="0">
                <a:latin typeface="+mn-lt"/>
              </a:rPr>
              <a:t> </a:t>
            </a:r>
            <a:r>
              <a:rPr lang="ru-RU" sz="1050" dirty="0">
                <a:latin typeface="+mn-lt"/>
              </a:rPr>
              <a:t>- ?;  </a:t>
            </a:r>
            <a:r>
              <a:rPr lang="en-US" sz="1400" dirty="0">
                <a:latin typeface="+mn-lt"/>
              </a:rPr>
              <a:t>D</a:t>
            </a:r>
            <a:r>
              <a:rPr lang="en-US" sz="10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/</a:t>
            </a:r>
            <a:r>
              <a:rPr lang="ru-RU" sz="1050" dirty="0" err="1">
                <a:latin typeface="+mn-lt"/>
              </a:rPr>
              <a:t>возд</a:t>
            </a:r>
            <a:r>
              <a:rPr lang="ru-RU" sz="1050" dirty="0">
                <a:latin typeface="+mn-lt"/>
              </a:rPr>
              <a:t> - ?.</a:t>
            </a:r>
            <a:r>
              <a:rPr lang="en-US" sz="1050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               </a:t>
            </a:r>
            <a:r>
              <a:rPr lang="en-US" sz="1400" dirty="0">
                <a:latin typeface="+mn-lt"/>
              </a:rPr>
              <a:t>M</a:t>
            </a:r>
            <a:r>
              <a:rPr lang="en-US" sz="1050" dirty="0">
                <a:latin typeface="+mn-lt"/>
              </a:rPr>
              <a:t>rCO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 </a:t>
            </a:r>
            <a:r>
              <a:rPr lang="en-US" sz="1200" dirty="0">
                <a:latin typeface="+mn-lt"/>
              </a:rPr>
              <a:t>= 1</a:t>
            </a:r>
            <a:r>
              <a:rPr lang="ru-RU" sz="1200" dirty="0">
                <a:latin typeface="Arial Unicode MS"/>
                <a:ea typeface="Arial Unicode MS"/>
                <a:cs typeface="Arial Unicode MS"/>
              </a:rPr>
              <a:t>•12+2•16 = 44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;  </a:t>
            </a:r>
            <a:r>
              <a:rPr lang="en-US" sz="1050" dirty="0">
                <a:latin typeface="+mn-lt"/>
              </a:rPr>
              <a:t> </a:t>
            </a:r>
            <a:r>
              <a:rPr lang="ru-RU" sz="1050" dirty="0">
                <a:latin typeface="+mn-lt"/>
              </a:rPr>
              <a:t> </a:t>
            </a:r>
            <a:r>
              <a:rPr lang="en-US" sz="1400" dirty="0">
                <a:latin typeface="+mn-lt"/>
              </a:rPr>
              <a:t>M</a:t>
            </a:r>
            <a:r>
              <a:rPr lang="en-US" sz="1050" dirty="0">
                <a:latin typeface="+mn-lt"/>
              </a:rPr>
              <a:t>rSO</a:t>
            </a:r>
            <a:r>
              <a:rPr lang="en-US" sz="800" dirty="0">
                <a:latin typeface="+mn-lt"/>
              </a:rPr>
              <a:t>2</a:t>
            </a:r>
            <a:r>
              <a:rPr lang="en-US" sz="1050" dirty="0">
                <a:latin typeface="+mn-lt"/>
              </a:rPr>
              <a:t> </a:t>
            </a:r>
            <a:r>
              <a:rPr lang="en-US" sz="1200" dirty="0">
                <a:latin typeface="+mn-lt"/>
              </a:rPr>
              <a:t>= 1</a:t>
            </a:r>
            <a:r>
              <a:rPr lang="en-US" sz="1200" dirty="0">
                <a:latin typeface="Arial Unicode MS"/>
                <a:ea typeface="Arial Unicode MS"/>
                <a:cs typeface="Arial Unicode MS"/>
              </a:rPr>
              <a:t>•32</a:t>
            </a:r>
            <a:r>
              <a:rPr lang="ru-RU" sz="1200" dirty="0">
                <a:latin typeface="Arial Unicode MS"/>
                <a:ea typeface="Arial Unicode MS"/>
                <a:cs typeface="Arial Unicode MS"/>
              </a:rPr>
              <a:t>+2•16 = 64;   </a:t>
            </a:r>
            <a:r>
              <a:rPr lang="en-US" sz="1400" dirty="0">
                <a:latin typeface="Arial Unicode MS"/>
                <a:ea typeface="Arial Unicode MS"/>
                <a:cs typeface="Arial Unicode MS"/>
              </a:rPr>
              <a:t>M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rH</a:t>
            </a:r>
            <a:r>
              <a:rPr lang="en-US" sz="800" dirty="0">
                <a:latin typeface="Arial Unicode MS"/>
                <a:ea typeface="Arial Unicode MS"/>
                <a:cs typeface="Arial Unicode MS"/>
              </a:rPr>
              <a:t>2</a:t>
            </a:r>
            <a:r>
              <a:rPr lang="en-US" sz="105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ru-RU" sz="1200" dirty="0">
                <a:latin typeface="Arial Unicode MS"/>
                <a:ea typeface="Arial Unicode MS"/>
                <a:cs typeface="Arial Unicode MS"/>
              </a:rPr>
              <a:t>= 2•1= 2;    </a:t>
            </a:r>
            <a:r>
              <a:rPr lang="en-US" sz="1400" dirty="0" err="1">
                <a:latin typeface="Arial Unicode MS"/>
                <a:ea typeface="Arial Unicode MS"/>
                <a:cs typeface="Arial Unicode MS"/>
              </a:rPr>
              <a:t>M</a:t>
            </a:r>
            <a:r>
              <a:rPr lang="en-US" sz="1050" dirty="0" err="1">
                <a:latin typeface="Arial Unicode MS"/>
                <a:ea typeface="Arial Unicode MS"/>
                <a:cs typeface="Arial Unicode MS"/>
              </a:rPr>
              <a:t>r</a:t>
            </a:r>
            <a:r>
              <a:rPr lang="ru-RU" sz="1050" dirty="0" err="1">
                <a:latin typeface="Arial Unicode MS"/>
                <a:ea typeface="Arial Unicode MS"/>
                <a:cs typeface="Arial Unicode MS"/>
              </a:rPr>
              <a:t>возд</a:t>
            </a:r>
            <a:r>
              <a:rPr lang="ru-RU" sz="1050" dirty="0">
                <a:latin typeface="Arial Unicode MS"/>
                <a:ea typeface="Arial Unicode MS"/>
                <a:cs typeface="Arial Unicode MS"/>
              </a:rPr>
              <a:t>. </a:t>
            </a:r>
            <a:r>
              <a:rPr lang="ru-RU" sz="1200" dirty="0">
                <a:latin typeface="Arial Unicode MS"/>
                <a:ea typeface="Arial Unicode MS"/>
                <a:cs typeface="Arial Unicode MS"/>
              </a:rPr>
              <a:t>= 29.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     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600" dirty="0">
                <a:latin typeface="+mn-lt"/>
              </a:rPr>
              <a:t>/</a:t>
            </a:r>
            <a:r>
              <a:rPr lang="en-US" sz="12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2</a:t>
            </a:r>
            <a:r>
              <a:rPr lang="en-US" sz="1600" b="1" dirty="0">
                <a:latin typeface="+mn-lt"/>
              </a:rPr>
              <a:t> </a:t>
            </a:r>
            <a:r>
              <a:rPr lang="en-US" sz="1200" dirty="0">
                <a:latin typeface="+mn-lt"/>
              </a:rPr>
              <a:t>= 44/2 = 22</a:t>
            </a:r>
            <a:r>
              <a:rPr lang="ru-RU" sz="1200" dirty="0">
                <a:latin typeface="+mn-lt"/>
              </a:rPr>
              <a:t>;               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/H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 = 64/2 = 32</a:t>
            </a:r>
            <a:r>
              <a:rPr lang="ru-RU" sz="1200" dirty="0">
                <a:latin typeface="+mn-lt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 err="1">
                <a:latin typeface="+mn-lt"/>
              </a:rPr>
              <a:t>возд</a:t>
            </a:r>
            <a:r>
              <a:rPr lang="ru-RU" sz="1200" dirty="0">
                <a:latin typeface="+mn-lt"/>
              </a:rPr>
              <a:t>. = 44.29 = 1,517;     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 err="1">
                <a:latin typeface="+mn-lt"/>
              </a:rPr>
              <a:t>возд</a:t>
            </a:r>
            <a:r>
              <a:rPr lang="ru-RU" sz="1200" dirty="0">
                <a:latin typeface="+mn-lt"/>
              </a:rPr>
              <a:t>. = 64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29</a:t>
            </a:r>
            <a:r>
              <a:rPr lang="en-US" sz="1200" dirty="0">
                <a:latin typeface="+mn-lt"/>
              </a:rPr>
              <a:t> = 2</a:t>
            </a:r>
            <a:r>
              <a:rPr lang="ru-RU" sz="1200" dirty="0">
                <a:latin typeface="+mn-lt"/>
              </a:rPr>
              <a:t>,206;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Ответ: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/H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 = 22</a:t>
            </a:r>
            <a:r>
              <a:rPr lang="ru-RU" sz="1200" dirty="0">
                <a:latin typeface="+mn-lt"/>
              </a:rPr>
              <a:t>;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CO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 err="1">
                <a:latin typeface="+mn-lt"/>
              </a:rPr>
              <a:t>возд</a:t>
            </a:r>
            <a:r>
              <a:rPr lang="ru-RU" sz="1200" dirty="0">
                <a:latin typeface="+mn-lt"/>
              </a:rPr>
              <a:t>. = 1,517;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/H</a:t>
            </a:r>
            <a:r>
              <a:rPr lang="en-US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 = 32</a:t>
            </a:r>
            <a:r>
              <a:rPr lang="ru-RU" sz="1200" dirty="0">
                <a:latin typeface="+mn-lt"/>
              </a:rPr>
              <a:t>;   </a:t>
            </a:r>
            <a:r>
              <a:rPr lang="en-US" sz="1600" b="1" dirty="0">
                <a:latin typeface="+mn-lt"/>
              </a:rPr>
              <a:t>D</a:t>
            </a:r>
            <a:r>
              <a:rPr lang="en-US" sz="1200" dirty="0">
                <a:latin typeface="+mn-lt"/>
              </a:rPr>
              <a:t>SO</a:t>
            </a:r>
            <a:r>
              <a:rPr lang="ru-RU" sz="800" dirty="0">
                <a:latin typeface="+mn-lt"/>
              </a:rPr>
              <a:t>2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 err="1">
                <a:latin typeface="+mn-lt"/>
              </a:rPr>
              <a:t>возд</a:t>
            </a:r>
            <a:r>
              <a:rPr lang="ru-RU" sz="1200" dirty="0">
                <a:latin typeface="+mn-lt"/>
              </a:rPr>
              <a:t>. = 2,206.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28660" y="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Расчеты по уравнениям химических реакций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3" y="1214438"/>
            <a:ext cx="7358062" cy="7048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Приступая к решению этого типа задач нужно использовать две «линии» данных:</a:t>
            </a:r>
          </a:p>
          <a:p>
            <a:pPr indent="1885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 </a:t>
            </a:r>
            <a:r>
              <a:rPr lang="ru-RU" sz="1200" i="1" dirty="0">
                <a:solidFill>
                  <a:srgbClr val="FF0000"/>
                </a:solidFill>
                <a:latin typeface="+mn-lt"/>
              </a:rPr>
              <a:t>1. Данные «Как есть» </a:t>
            </a:r>
          </a:p>
          <a:p>
            <a:pPr indent="1885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rgbClr val="FF0000"/>
                </a:solidFill>
                <a:latin typeface="+mn-lt"/>
              </a:rPr>
              <a:t> 2. Данные «Как должно быть»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Первая линия данных берётся из условия задачи, вторая из уравнения реакции. Рассмотрим операции с этими линиями на следующем примере: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Задача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. Какова масса осадка, выпавшего при добавлении к раствору, содержащему 1,04г. хлорида бария избытка серной кислоты?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Решение.   Дано:  </a:t>
            </a:r>
            <a:r>
              <a:rPr lang="en-US" sz="1600" b="1" dirty="0">
                <a:latin typeface="+mn-lt"/>
              </a:rPr>
              <a:t>m</a:t>
            </a:r>
            <a:r>
              <a:rPr lang="en-US" sz="1000" dirty="0">
                <a:latin typeface="+mn-lt"/>
              </a:rPr>
              <a:t>BaCl</a:t>
            </a:r>
            <a:r>
              <a:rPr lang="en-US" sz="800" dirty="0">
                <a:latin typeface="+mn-lt"/>
              </a:rPr>
              <a:t>2 = </a:t>
            </a:r>
            <a:r>
              <a:rPr lang="ru-RU" sz="1000" dirty="0">
                <a:latin typeface="+mn-lt"/>
              </a:rPr>
              <a:t>1,04</a:t>
            </a:r>
            <a:r>
              <a:rPr lang="en-US" sz="1000" dirty="0">
                <a:latin typeface="+mn-lt"/>
              </a:rPr>
              <a:t> </a:t>
            </a:r>
            <a:r>
              <a:rPr lang="ru-RU" sz="800" dirty="0">
                <a:latin typeface="+mn-lt"/>
              </a:rPr>
              <a:t>г.  </a:t>
            </a:r>
            <a:r>
              <a:rPr lang="en-US" sz="1600" dirty="0">
                <a:latin typeface="+mn-lt"/>
              </a:rPr>
              <a:t>m</a:t>
            </a:r>
            <a:r>
              <a:rPr lang="en-US" sz="1000" dirty="0">
                <a:latin typeface="+mn-lt"/>
              </a:rPr>
              <a:t>H</a:t>
            </a:r>
            <a:r>
              <a:rPr lang="en-US" sz="800" dirty="0">
                <a:latin typeface="+mn-lt"/>
              </a:rPr>
              <a:t>2</a:t>
            </a:r>
            <a:r>
              <a:rPr lang="en-US" sz="1000" dirty="0">
                <a:latin typeface="+mn-lt"/>
              </a:rPr>
              <a:t>SO</a:t>
            </a:r>
            <a:r>
              <a:rPr lang="en-US" sz="800" dirty="0">
                <a:latin typeface="+mn-lt"/>
              </a:rPr>
              <a:t>4 = </a:t>
            </a:r>
            <a:r>
              <a:rPr lang="ru-RU" sz="1000" dirty="0">
                <a:latin typeface="+mn-lt"/>
              </a:rPr>
              <a:t>изб.</a:t>
            </a:r>
            <a:r>
              <a:rPr lang="ru-RU" sz="800" dirty="0">
                <a:latin typeface="+mn-lt"/>
              </a:rPr>
              <a:t>             </a:t>
            </a:r>
            <a:r>
              <a:rPr lang="ru-RU" sz="1200" dirty="0">
                <a:latin typeface="+mn-lt"/>
              </a:rPr>
              <a:t>Найти: </a:t>
            </a:r>
            <a:r>
              <a:rPr lang="en-US" sz="1600" dirty="0">
                <a:latin typeface="+mn-lt"/>
              </a:rPr>
              <a:t>m</a:t>
            </a:r>
            <a:r>
              <a:rPr lang="ru-RU" sz="800" dirty="0">
                <a:latin typeface="+mn-lt"/>
              </a:rPr>
              <a:t>осадка  -</a:t>
            </a:r>
            <a:r>
              <a:rPr lang="ru-RU" sz="1200" dirty="0">
                <a:latin typeface="+mn-lt"/>
              </a:rPr>
              <a:t> 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Составляем уравнение реакции: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</a:t>
            </a:r>
            <a:r>
              <a:rPr lang="ru-RU" sz="1200" b="1" dirty="0">
                <a:latin typeface="+mn-lt"/>
              </a:rPr>
              <a:t>                                   </a:t>
            </a:r>
            <a:r>
              <a:rPr lang="en-US" sz="1600" b="1" dirty="0">
                <a:latin typeface="+mn-lt"/>
              </a:rPr>
              <a:t>BaCl</a:t>
            </a:r>
            <a:r>
              <a:rPr lang="en-US" sz="1200" b="1" dirty="0">
                <a:latin typeface="+mn-lt"/>
              </a:rPr>
              <a:t>2 </a:t>
            </a:r>
            <a:r>
              <a:rPr lang="ru-RU" sz="1200" b="1" dirty="0">
                <a:latin typeface="+mn-lt"/>
              </a:rPr>
              <a:t>+ </a:t>
            </a:r>
            <a:r>
              <a:rPr lang="en-US" sz="1600" b="1" dirty="0">
                <a:latin typeface="+mn-lt"/>
              </a:rPr>
              <a:t>H</a:t>
            </a:r>
            <a:r>
              <a:rPr lang="en-US" sz="1200" b="1" dirty="0">
                <a:latin typeface="+mn-lt"/>
              </a:rPr>
              <a:t>2</a:t>
            </a:r>
            <a:r>
              <a:rPr lang="en-US" sz="1600" b="1" dirty="0">
                <a:latin typeface="+mn-lt"/>
              </a:rPr>
              <a:t>SO</a:t>
            </a:r>
            <a:r>
              <a:rPr lang="en-US" sz="1200" b="1" dirty="0">
                <a:latin typeface="+mn-lt"/>
              </a:rPr>
              <a:t>4 </a:t>
            </a:r>
            <a:r>
              <a:rPr lang="ru-RU" sz="1200" b="1" dirty="0">
                <a:latin typeface="+mn-lt"/>
              </a:rPr>
              <a:t>= </a:t>
            </a:r>
            <a:r>
              <a:rPr lang="en-US" sz="1600" b="1" dirty="0">
                <a:latin typeface="+mn-lt"/>
              </a:rPr>
              <a:t>BaSO</a:t>
            </a:r>
            <a:r>
              <a:rPr lang="en-US" sz="1200" b="1" dirty="0">
                <a:latin typeface="+mn-lt"/>
              </a:rPr>
              <a:t>4</a:t>
            </a:r>
            <a:r>
              <a:rPr lang="en-US" sz="1200" b="1" dirty="0">
                <a:latin typeface="Arial Unicode MS"/>
                <a:ea typeface="Arial Unicode MS"/>
                <a:cs typeface="Arial Unicode MS"/>
              </a:rPr>
              <a:t>↓</a:t>
            </a:r>
            <a:r>
              <a:rPr lang="en-US" sz="1200" b="1" dirty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+ </a:t>
            </a:r>
            <a:r>
              <a:rPr lang="en-US" sz="1600" b="1" dirty="0">
                <a:latin typeface="+mn-lt"/>
              </a:rPr>
              <a:t>2HCl</a:t>
            </a:r>
            <a:r>
              <a:rPr lang="ru-RU" sz="1200" b="1" dirty="0">
                <a:latin typeface="+mn-lt"/>
              </a:rPr>
              <a:t> </a:t>
            </a:r>
            <a:endParaRPr lang="en-US" sz="12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2. Подписываем над уравнением реакции всё, что нам даёт условие задачи (первая линия)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1,04</a:t>
            </a:r>
            <a:r>
              <a:rPr lang="en-US" sz="1200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г.                        </a:t>
            </a:r>
            <a:r>
              <a:rPr lang="en-US" sz="1200" dirty="0">
                <a:latin typeface="+mn-lt"/>
              </a:rPr>
              <a:t>X</a:t>
            </a:r>
            <a:r>
              <a:rPr lang="ru-RU" sz="1200" dirty="0">
                <a:latin typeface="+mn-lt"/>
              </a:rPr>
              <a:t> г.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</a:t>
            </a:r>
            <a:r>
              <a:rPr lang="en-US" sz="1600" b="1" dirty="0">
                <a:latin typeface="+mn-lt"/>
              </a:rPr>
              <a:t>BaCl</a:t>
            </a:r>
            <a:r>
              <a:rPr lang="en-US" sz="1200" b="1" dirty="0">
                <a:latin typeface="+mn-lt"/>
              </a:rPr>
              <a:t>2 </a:t>
            </a:r>
            <a:r>
              <a:rPr lang="ru-RU" sz="1200" b="1" dirty="0">
                <a:latin typeface="+mn-lt"/>
              </a:rPr>
              <a:t>+ </a:t>
            </a:r>
            <a:r>
              <a:rPr lang="en-US" sz="1600" b="1" dirty="0">
                <a:latin typeface="+mn-lt"/>
              </a:rPr>
              <a:t>H</a:t>
            </a:r>
            <a:r>
              <a:rPr lang="en-US" sz="1200" b="1" dirty="0">
                <a:latin typeface="+mn-lt"/>
              </a:rPr>
              <a:t>2</a:t>
            </a:r>
            <a:r>
              <a:rPr lang="en-US" sz="1600" b="1" dirty="0">
                <a:latin typeface="+mn-lt"/>
              </a:rPr>
              <a:t>SO</a:t>
            </a:r>
            <a:r>
              <a:rPr lang="en-US" sz="1200" b="1" dirty="0">
                <a:latin typeface="+mn-lt"/>
              </a:rPr>
              <a:t>4</a:t>
            </a:r>
            <a:r>
              <a:rPr lang="ru-RU" sz="1200" b="1" dirty="0">
                <a:latin typeface="+mn-lt"/>
              </a:rPr>
              <a:t> = </a:t>
            </a:r>
            <a:r>
              <a:rPr lang="en-US" sz="1600" b="1" dirty="0">
                <a:latin typeface="+mn-lt"/>
              </a:rPr>
              <a:t>BaSO</a:t>
            </a:r>
            <a:r>
              <a:rPr lang="en-US" sz="1200" b="1" dirty="0">
                <a:latin typeface="+mn-lt"/>
              </a:rPr>
              <a:t>4</a:t>
            </a:r>
            <a:r>
              <a:rPr lang="en-US" sz="1200" b="1" dirty="0">
                <a:latin typeface="Arial Unicode MS"/>
                <a:ea typeface="Arial Unicode MS"/>
                <a:cs typeface="Arial Unicode MS"/>
              </a:rPr>
              <a:t>↓</a:t>
            </a:r>
            <a:r>
              <a:rPr lang="en-US" sz="1200" b="1" dirty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+ </a:t>
            </a:r>
            <a:r>
              <a:rPr lang="ru-RU" sz="1600" b="1" dirty="0">
                <a:latin typeface="+mn-lt"/>
              </a:rPr>
              <a:t>2</a:t>
            </a:r>
            <a:r>
              <a:rPr lang="en-US" sz="1600" b="1" dirty="0" err="1">
                <a:latin typeface="+mn-lt"/>
              </a:rPr>
              <a:t>HCl</a:t>
            </a:r>
            <a:r>
              <a:rPr lang="en-US" sz="1600" b="1" dirty="0">
                <a:latin typeface="+mn-lt"/>
              </a:rPr>
              <a:t> </a:t>
            </a:r>
            <a:endParaRPr lang="ru-RU" sz="16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3. Подписываем под уравнением всё, что даёт нам уравнение реакции (вторая линия)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                                                                 </a:t>
            </a:r>
            <a:r>
              <a:rPr lang="ru-RU" sz="1200" dirty="0">
                <a:latin typeface="+mn-lt"/>
              </a:rPr>
              <a:t>1,04 г.                         </a:t>
            </a:r>
            <a:r>
              <a:rPr lang="en-US" sz="1200" dirty="0">
                <a:latin typeface="+mn-lt"/>
              </a:rPr>
              <a:t>X</a:t>
            </a:r>
            <a:r>
              <a:rPr lang="ru-RU" sz="1200" dirty="0">
                <a:latin typeface="+mn-lt"/>
              </a:rPr>
              <a:t> г.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</a:t>
            </a:r>
            <a:r>
              <a:rPr lang="en-US" sz="1600" b="1" dirty="0">
                <a:latin typeface="+mn-lt"/>
              </a:rPr>
              <a:t>BaCl</a:t>
            </a:r>
            <a:r>
              <a:rPr lang="en-US" sz="1200" b="1" dirty="0">
                <a:latin typeface="+mn-lt"/>
              </a:rPr>
              <a:t>2 + </a:t>
            </a:r>
            <a:r>
              <a:rPr lang="en-US" sz="1600" b="1" dirty="0">
                <a:latin typeface="+mn-lt"/>
              </a:rPr>
              <a:t>H</a:t>
            </a:r>
            <a:r>
              <a:rPr lang="en-US" sz="1200" b="1" dirty="0">
                <a:latin typeface="+mn-lt"/>
              </a:rPr>
              <a:t>2</a:t>
            </a:r>
            <a:r>
              <a:rPr lang="en-US" sz="1600" b="1" dirty="0">
                <a:latin typeface="+mn-lt"/>
              </a:rPr>
              <a:t>SO</a:t>
            </a:r>
            <a:r>
              <a:rPr lang="en-US" sz="1200" b="1" dirty="0">
                <a:latin typeface="+mn-lt"/>
              </a:rPr>
              <a:t>4 =</a:t>
            </a:r>
            <a:r>
              <a:rPr lang="en-US" sz="1600" b="1" dirty="0">
                <a:latin typeface="+mn-lt"/>
              </a:rPr>
              <a:t> BaSO4</a:t>
            </a:r>
            <a:r>
              <a:rPr lang="en-US" sz="1200" b="1" dirty="0">
                <a:latin typeface="Arial Unicode MS"/>
                <a:ea typeface="Arial Unicode MS"/>
                <a:cs typeface="Arial Unicode MS"/>
              </a:rPr>
              <a:t>↓</a:t>
            </a:r>
            <a:r>
              <a:rPr lang="en-US" sz="1200" b="1" dirty="0">
                <a:latin typeface="+mn-lt"/>
              </a:rPr>
              <a:t> + </a:t>
            </a:r>
            <a:r>
              <a:rPr lang="en-US" sz="1600" b="1" dirty="0">
                <a:latin typeface="+mn-lt"/>
              </a:rPr>
              <a:t>2HCl</a:t>
            </a:r>
            <a:endParaRPr lang="ru-RU" sz="16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                                                 </a:t>
            </a:r>
            <a:r>
              <a:rPr lang="ru-RU" sz="1200" dirty="0">
                <a:latin typeface="+mn-lt"/>
              </a:rPr>
              <a:t>1 моль             1 моль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4. Определим сколько моль составляют 1,04 г. хлорида бария.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</a:t>
            </a:r>
            <a:r>
              <a:rPr lang="ru-RU" sz="16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+mn-lt"/>
              </a:rPr>
              <a:t>n = m/M   </a:t>
            </a:r>
            <a:r>
              <a:rPr lang="ru-RU" sz="1200" dirty="0">
                <a:latin typeface="+mn-lt"/>
              </a:rPr>
              <a:t>значит   </a:t>
            </a:r>
            <a:r>
              <a:rPr lang="en-US" sz="1600" dirty="0">
                <a:latin typeface="+mn-lt"/>
              </a:rPr>
              <a:t>nBaCl</a:t>
            </a:r>
            <a:r>
              <a:rPr lang="en-US" sz="1200" dirty="0">
                <a:latin typeface="+mn-lt"/>
              </a:rPr>
              <a:t>2 = </a:t>
            </a:r>
            <a:r>
              <a:rPr lang="en-US" sz="1600" dirty="0">
                <a:latin typeface="+mn-lt"/>
              </a:rPr>
              <a:t>mBaCl</a:t>
            </a:r>
            <a:r>
              <a:rPr lang="en-US" sz="1200" dirty="0">
                <a:latin typeface="+mn-lt"/>
              </a:rPr>
              <a:t>2</a:t>
            </a:r>
            <a:r>
              <a:rPr lang="en-US" sz="1600" dirty="0">
                <a:latin typeface="+mn-lt"/>
              </a:rPr>
              <a:t>/MBaCl</a:t>
            </a:r>
            <a:r>
              <a:rPr lang="en-US" sz="1200" dirty="0">
                <a:latin typeface="+mn-lt"/>
              </a:rPr>
              <a:t>2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atin typeface="+mn-lt"/>
              </a:rPr>
              <a:t>                                       </a:t>
            </a:r>
            <a:r>
              <a:rPr lang="en-US" sz="1600" dirty="0">
                <a:latin typeface="+mn-lt"/>
              </a:rPr>
              <a:t>nBaCl</a:t>
            </a:r>
            <a:r>
              <a:rPr lang="en-US" sz="1200" dirty="0">
                <a:latin typeface="+mn-lt"/>
              </a:rPr>
              <a:t>2 = </a:t>
            </a:r>
            <a:r>
              <a:rPr lang="ru-RU" sz="1600" dirty="0">
                <a:latin typeface="+mn-lt"/>
              </a:rPr>
              <a:t>1,04г.</a:t>
            </a:r>
            <a:r>
              <a:rPr lang="en-US" sz="1600" dirty="0">
                <a:latin typeface="+mn-lt"/>
              </a:rPr>
              <a:t>/</a:t>
            </a:r>
            <a:r>
              <a:rPr lang="ru-RU" sz="1600" dirty="0">
                <a:latin typeface="+mn-lt"/>
              </a:rPr>
              <a:t>208г</a:t>
            </a:r>
            <a:r>
              <a:rPr lang="en-US" sz="1600" dirty="0">
                <a:latin typeface="+mn-lt"/>
              </a:rPr>
              <a:t>/</a:t>
            </a:r>
            <a:r>
              <a:rPr lang="ru-RU" sz="1600" dirty="0">
                <a:latin typeface="+mn-lt"/>
              </a:rPr>
              <a:t>моль = 0,005 моль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    </a:t>
            </a:r>
            <a:r>
              <a:rPr lang="ru-RU" sz="1200" dirty="0">
                <a:latin typeface="+mn-lt"/>
              </a:rPr>
              <a:t>Из 1 моль хлорида бария получается 1 моль осадка, а из 0,005 моль хлорида бария получится </a:t>
            </a:r>
            <a:r>
              <a:rPr lang="en-US" sz="1200" dirty="0">
                <a:latin typeface="+mn-lt"/>
              </a:rPr>
              <a:t>x</a:t>
            </a:r>
            <a:r>
              <a:rPr lang="ru-RU" sz="1200" dirty="0">
                <a:latin typeface="+mn-lt"/>
              </a:rPr>
              <a:t> моль осадка т.е.         </a:t>
            </a:r>
            <a:r>
              <a:rPr lang="ru-RU" sz="1600" dirty="0">
                <a:latin typeface="+mn-lt"/>
              </a:rPr>
              <a:t>1:1 = 0,005:х;    </a:t>
            </a:r>
            <a:r>
              <a:rPr lang="en-US" sz="1600" dirty="0">
                <a:latin typeface="+mn-lt"/>
              </a:rPr>
              <a:t>x= 1</a:t>
            </a:r>
            <a:r>
              <a:rPr lang="ru-RU" sz="1600" dirty="0">
                <a:latin typeface="+mn-lt"/>
              </a:rPr>
              <a:t>моль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•0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,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005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моль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/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1моль = 0,005 моль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 Unicode MS"/>
                <a:ea typeface="Arial Unicode MS"/>
                <a:cs typeface="Arial Unicode MS"/>
              </a:rPr>
              <a:t>5. Осталось лишь вычислить массу осадка: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Arial Unicode MS"/>
                <a:ea typeface="Arial Unicode MS"/>
                <a:cs typeface="Arial Unicode MS"/>
              </a:rPr>
              <a:t>                                         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m = </a:t>
            </a:r>
            <a:r>
              <a:rPr lang="en-US" sz="1600" dirty="0" err="1">
                <a:latin typeface="Arial Unicode MS"/>
                <a:ea typeface="Arial Unicode MS"/>
                <a:cs typeface="Arial Unicode MS"/>
              </a:rPr>
              <a:t>n•M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;     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mBaSO4 = 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0,005 моль•233 г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/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моль = 1,165г.</a:t>
            </a:r>
          </a:p>
          <a:p>
            <a:pPr marL="228600" indent="4343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Arial Unicode MS"/>
                <a:ea typeface="Arial Unicode MS"/>
                <a:cs typeface="Arial Unicode MS"/>
              </a:rPr>
              <a:t>Ответ: </a:t>
            </a:r>
            <a:r>
              <a:rPr lang="en-US" sz="1600" dirty="0">
                <a:latin typeface="Arial Unicode MS"/>
                <a:ea typeface="Arial Unicode MS"/>
                <a:cs typeface="Arial Unicode MS"/>
              </a:rPr>
              <a:t>m</a:t>
            </a:r>
            <a:r>
              <a:rPr lang="ru-RU" sz="1600" dirty="0">
                <a:latin typeface="Arial Unicode MS"/>
                <a:ea typeface="Arial Unicode MS"/>
                <a:cs typeface="Arial Unicode MS"/>
              </a:rPr>
              <a:t> осадка = 1,165г.  </a:t>
            </a:r>
            <a:endParaRPr lang="ru-RU" sz="1600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                 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                                               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     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</a:t>
            </a:r>
            <a:endParaRPr lang="en-US" sz="1200" dirty="0">
              <a:latin typeface="+mn-lt"/>
            </a:endParaRP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285860"/>
            <a:ext cx="7358114" cy="21431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Расчеты по уравнениям химических реакций если известен процент примесей в исходном веществе.</a:t>
            </a:r>
            <a:br>
              <a:rPr lang="ru-RU" sz="24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318022"/>
            <a:ext cx="7215238" cy="553997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Не всегда вещества, вступающие в реакцию бывают чистыми, т.е. они содержат примеси, которые в рассматриваемой реакции участия не принимают и, следовательно не образуют интересующих нас продуктов реакции.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Рассмотрим пример: </a:t>
            </a:r>
            <a:r>
              <a:rPr lang="ru-RU" sz="1200" dirty="0">
                <a:latin typeface="+mn-lt"/>
              </a:rPr>
              <a:t>Задача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Вычислите объём водорода, который выделится при взаимодействии с серной кислотой 0,7 грамма цинка, содержащего 7,1% примесей. Условия нормальные.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Дано:                </a:t>
            </a:r>
            <a:r>
              <a:rPr lang="en-US" sz="1200" b="1" i="1" dirty="0" err="1">
                <a:latin typeface="+mn-lt"/>
              </a:rPr>
              <a:t>mZn</a:t>
            </a:r>
            <a:r>
              <a:rPr lang="en-US" sz="1200" b="1" i="1" dirty="0">
                <a:latin typeface="+mn-lt"/>
              </a:rPr>
              <a:t>= 0,7 </a:t>
            </a:r>
            <a:r>
              <a:rPr lang="ru-RU" sz="1200" b="1" i="1" dirty="0">
                <a:latin typeface="+mn-lt"/>
              </a:rPr>
              <a:t>г.                </a:t>
            </a:r>
            <a:r>
              <a:rPr lang="el-GR" sz="1200" b="1" i="1" dirty="0">
                <a:latin typeface="+mn-lt"/>
              </a:rPr>
              <a:t>ω</a:t>
            </a:r>
            <a:r>
              <a:rPr lang="ru-RU" sz="1200" b="1" i="1" dirty="0" err="1">
                <a:latin typeface="+mn-lt"/>
              </a:rPr>
              <a:t>прим.=</a:t>
            </a:r>
            <a:r>
              <a:rPr lang="ru-RU" sz="1200" b="1" i="1" dirty="0">
                <a:latin typeface="+mn-lt"/>
              </a:rPr>
              <a:t> 7,1%           н.у.</a:t>
            </a:r>
            <a:r>
              <a:rPr lang="en-US" sz="1200" b="1" i="1" dirty="0">
                <a:latin typeface="+mn-lt"/>
              </a:rPr>
              <a:t>            </a:t>
            </a:r>
            <a:r>
              <a:rPr lang="ru-RU" sz="1200" b="1" i="1" dirty="0">
                <a:latin typeface="+mn-lt"/>
              </a:rPr>
              <a:t>Найти: </a:t>
            </a:r>
            <a:r>
              <a:rPr lang="en-US" sz="1200" b="1" i="1" dirty="0">
                <a:latin typeface="+mn-lt"/>
              </a:rPr>
              <a:t>vH</a:t>
            </a:r>
            <a:r>
              <a:rPr lang="en-US" sz="900" b="1" i="1" dirty="0">
                <a:latin typeface="+mn-lt"/>
              </a:rPr>
              <a:t>2</a:t>
            </a:r>
            <a:r>
              <a:rPr lang="en-US" sz="1200" b="1" i="1" dirty="0">
                <a:latin typeface="+mn-lt"/>
              </a:rPr>
              <a:t> - </a:t>
            </a:r>
            <a:r>
              <a:rPr lang="ru-RU" sz="1200" b="1" i="1" dirty="0">
                <a:latin typeface="+mn-lt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        Решение: </a:t>
            </a:r>
            <a:r>
              <a:rPr lang="ru-RU" sz="1200" dirty="0">
                <a:latin typeface="+mn-lt"/>
              </a:rPr>
              <a:t>Из условия задачи видно, что цинк содержит примеси и в реакции участвует лишь чистый цинк. Определим его массу. Содержание цинка :      </a:t>
            </a:r>
            <a:r>
              <a:rPr lang="ru-RU" sz="1200" b="1" dirty="0">
                <a:latin typeface="+mn-lt"/>
              </a:rPr>
              <a:t>100% - 7,1% =92,9%;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рассуждаем:         0,7г. – это 100% данного нам цинка, а </a:t>
            </a:r>
            <a:r>
              <a:rPr lang="ru-RU" sz="1200" dirty="0" err="1">
                <a:latin typeface="+mn-lt"/>
              </a:rPr>
              <a:t>Хг</a:t>
            </a:r>
            <a:r>
              <a:rPr lang="ru-RU" sz="1200" dirty="0">
                <a:latin typeface="+mn-lt"/>
              </a:rPr>
              <a:t>. – это 92,9%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Отсюда вытекает пропорция:     </a:t>
            </a:r>
            <a:r>
              <a:rPr lang="ru-RU" sz="1200" b="1" dirty="0">
                <a:latin typeface="+mn-lt"/>
              </a:rPr>
              <a:t>0,7: 100 = х: 92,2</a:t>
            </a:r>
            <a:r>
              <a:rPr lang="ru-RU" sz="1200" dirty="0">
                <a:latin typeface="+mn-lt"/>
              </a:rPr>
              <a:t>. решив её находим массу чистого цинка: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</a:t>
            </a:r>
          </a:p>
          <a:p>
            <a:pPr indent="21526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Х = 0,7г.· 92,9%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100% = 0,65г.</a:t>
            </a:r>
            <a:r>
              <a:rPr lang="ru-RU" sz="1200" dirty="0"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Составим уравнение реакции:</a:t>
            </a:r>
            <a:endParaRPr lang="ru-RU" sz="1200" b="1" i="1" dirty="0">
              <a:latin typeface="+mn-lt"/>
            </a:endParaRPr>
          </a:p>
          <a:p>
            <a:pPr lvl="5">
              <a:defRPr/>
            </a:pPr>
            <a:r>
              <a:rPr lang="en-US" sz="1400" b="1" dirty="0">
                <a:latin typeface="+mn-lt"/>
              </a:rPr>
              <a:t>Zn + H</a:t>
            </a:r>
            <a:r>
              <a:rPr lang="en-US" sz="900" b="1" dirty="0">
                <a:latin typeface="+mn-lt"/>
              </a:rPr>
              <a:t>2</a:t>
            </a:r>
            <a:r>
              <a:rPr lang="en-US" sz="1400" b="1" dirty="0">
                <a:latin typeface="+mn-lt"/>
              </a:rPr>
              <a:t>SO</a:t>
            </a:r>
            <a:r>
              <a:rPr lang="en-US" sz="900" b="1" dirty="0">
                <a:latin typeface="+mn-lt"/>
              </a:rPr>
              <a:t>4</a:t>
            </a:r>
            <a:r>
              <a:rPr lang="en-US" sz="1400" b="1" dirty="0">
                <a:latin typeface="+mn-lt"/>
              </a:rPr>
              <a:t> = ZnSO</a:t>
            </a:r>
            <a:r>
              <a:rPr lang="en-US" sz="900" b="1" dirty="0">
                <a:latin typeface="+mn-lt"/>
              </a:rPr>
              <a:t>4</a:t>
            </a:r>
            <a:r>
              <a:rPr lang="en-US" sz="1400" b="1" dirty="0">
                <a:latin typeface="+mn-lt"/>
              </a:rPr>
              <a:t> + H</a:t>
            </a:r>
            <a:r>
              <a:rPr lang="en-US" sz="900" b="1" dirty="0">
                <a:latin typeface="+mn-lt"/>
              </a:rPr>
              <a:t>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Проверив правильность составления уравнения, надпишем над ним данные условия и наших вычислений, а под ним подпишем данные, полученные из уравнения реакции: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</a:t>
            </a:r>
            <a:r>
              <a:rPr lang="en-US" sz="1200" dirty="0">
                <a:latin typeface="+mn-lt"/>
              </a:rPr>
              <a:t>                              0</a:t>
            </a:r>
            <a:r>
              <a:rPr lang="ru-RU" sz="1200" dirty="0">
                <a:latin typeface="+mn-lt"/>
              </a:rPr>
              <a:t>,</a:t>
            </a:r>
            <a:r>
              <a:rPr lang="en-US" sz="1200" dirty="0">
                <a:latin typeface="+mn-lt"/>
              </a:rPr>
              <a:t>65</a:t>
            </a:r>
            <a:r>
              <a:rPr lang="ru-RU" sz="1200" dirty="0">
                <a:latin typeface="+mn-lt"/>
              </a:rPr>
              <a:t>г.                                  </a:t>
            </a:r>
            <a:r>
              <a:rPr lang="en-US" sz="1200" dirty="0">
                <a:latin typeface="+mn-lt"/>
              </a:rPr>
              <a:t>X</a:t>
            </a:r>
            <a:r>
              <a:rPr lang="ru-RU" sz="1200" dirty="0">
                <a:latin typeface="+mn-lt"/>
              </a:rPr>
              <a:t>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</a:t>
            </a:r>
            <a:r>
              <a:rPr lang="en-US" sz="1400" b="1" dirty="0">
                <a:latin typeface="+mn-lt"/>
              </a:rPr>
              <a:t>Zn + H2SO4 = ZnSO4 + H2</a:t>
            </a:r>
            <a:endParaRPr lang="ru-RU" sz="1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65г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                           22,4л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Рассуждаем:     Из 65 г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 цинка получается 22,4 л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  водорода, а из 0,65 г. Цинка получится </a:t>
            </a:r>
            <a:r>
              <a:rPr lang="en-US" sz="1200" dirty="0">
                <a:latin typeface="+mn-lt"/>
              </a:rPr>
              <a:t>X</a:t>
            </a:r>
            <a:r>
              <a:rPr lang="ru-RU" sz="1200" dirty="0">
                <a:latin typeface="+mn-lt"/>
              </a:rPr>
              <a:t>л. водорода. Отсюда – пропорция, решив которую получаем искомый результат: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65 : 22,4 = 0,65 : Х;         </a:t>
            </a:r>
            <a:r>
              <a:rPr lang="en-US" sz="1200" b="1" dirty="0">
                <a:latin typeface="+mn-lt"/>
              </a:rPr>
              <a:t>X</a:t>
            </a:r>
            <a:r>
              <a:rPr lang="ru-RU" sz="1200" b="1" dirty="0">
                <a:latin typeface="+mn-lt"/>
              </a:rPr>
              <a:t> = 22,4л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моль·0,65г.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65г. = 0,224л.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                Ответ:</a:t>
            </a:r>
            <a:r>
              <a:rPr lang="en-US" sz="1200" b="1" dirty="0">
                <a:latin typeface="+mn-lt"/>
              </a:rPr>
              <a:t> vH2 = 0</a:t>
            </a:r>
            <a:r>
              <a:rPr lang="ru-RU" sz="1200" b="1" dirty="0">
                <a:latin typeface="+mn-lt"/>
              </a:rPr>
              <a:t>,224л.                                    </a:t>
            </a:r>
            <a:r>
              <a:rPr lang="en-US" sz="1200" b="1" dirty="0">
                <a:latin typeface="+mn-lt"/>
              </a:rPr>
              <a:t> </a:t>
            </a:r>
          </a:p>
          <a:p>
            <a:pPr marL="0" lvl="5">
              <a:defRPr/>
            </a:pPr>
            <a:endParaRPr lang="ru-RU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242048" cy="157165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Расчеты по уравнениям </a:t>
            </a:r>
            <a:r>
              <a:rPr lang="ru-RU" sz="3200" i="1" cap="none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химичес</a:t>
            </a:r>
            <a:r>
              <a:rPr lang="ru-RU" sz="32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i="1" cap="none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ких</a:t>
            </a:r>
            <a:r>
              <a:rPr lang="ru-RU" sz="32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реакций, если известны дан </a:t>
            </a:r>
            <a:r>
              <a:rPr lang="ru-RU" sz="3200" i="1" cap="none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ные</a:t>
            </a:r>
            <a:r>
              <a:rPr lang="ru-RU" sz="3200" i="1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о двух исходных веществах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42938" y="1714500"/>
            <a:ext cx="6643687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Очень часто для химических реакций даются вещества, количества молекул которых находятся в несоответствующих пропорциях. Поэтому одно из веществ оказывается в избытке, а другое в недостатке. В таких случаях в условии задачи указываются данные об обоих исходных веществах.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Рассмотрим пример. </a:t>
            </a:r>
            <a:r>
              <a:rPr lang="ru-RU" sz="1200" dirty="0">
                <a:latin typeface="+mn-lt"/>
              </a:rPr>
              <a:t>Задача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 Рассчитайте массу осадка, выпадающего при смешивании растворов, содержащих 1,6 г. Сульфата меди и 0,9 г. 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гидроксида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натрия</a:t>
            </a:r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Дано:               </a:t>
            </a:r>
            <a:r>
              <a:rPr lang="en-US" sz="1200" b="1" i="1" dirty="0">
                <a:latin typeface="+mn-lt"/>
              </a:rPr>
              <a:t>mCuSO</a:t>
            </a:r>
            <a:r>
              <a:rPr lang="en-US" sz="800" b="1" i="1" dirty="0">
                <a:latin typeface="+mn-lt"/>
              </a:rPr>
              <a:t>4 </a:t>
            </a:r>
            <a:r>
              <a:rPr lang="en-US" sz="1200" b="1" i="1" dirty="0">
                <a:latin typeface="+mn-lt"/>
              </a:rPr>
              <a:t>= 1,6</a:t>
            </a:r>
            <a:r>
              <a:rPr lang="ru-RU" sz="1200" b="1" i="1" dirty="0">
                <a:latin typeface="+mn-lt"/>
              </a:rPr>
              <a:t> г.      </a:t>
            </a:r>
            <a:r>
              <a:rPr lang="en-US" sz="1200" b="1" i="1" dirty="0" err="1">
                <a:latin typeface="+mn-lt"/>
              </a:rPr>
              <a:t>mNaOH</a:t>
            </a:r>
            <a:r>
              <a:rPr lang="en-US" sz="1200" b="1" i="1" dirty="0">
                <a:latin typeface="+mn-lt"/>
              </a:rPr>
              <a:t> = 0</a:t>
            </a:r>
            <a:r>
              <a:rPr lang="ru-RU" sz="1200" b="1" i="1" dirty="0">
                <a:latin typeface="+mn-lt"/>
              </a:rPr>
              <a:t>,9 г.                     Найти:    </a:t>
            </a:r>
            <a:r>
              <a:rPr lang="en-US" sz="1200" b="1" i="1" dirty="0">
                <a:latin typeface="+mn-lt"/>
              </a:rPr>
              <a:t>m</a:t>
            </a:r>
            <a:r>
              <a:rPr lang="ru-RU" sz="1200" b="1" i="1" dirty="0">
                <a:latin typeface="+mn-lt"/>
              </a:rPr>
              <a:t> осадка - 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Решение:</a:t>
            </a:r>
            <a:r>
              <a:rPr lang="ru-RU" sz="1200" i="1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Первое, что нужно сделать, это выяснить какое из веществ в избытке, а какое в недостатке. Дальнейшие расчёты необходимо вести по веществу, которое в недостатке, т. е. прореагирует полностью. Для этого вычисляем количества вещества исходных реагентов</a:t>
            </a:r>
            <a:r>
              <a:rPr lang="ru-RU" sz="1200" i="1" dirty="0">
                <a:latin typeface="+mn-lt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  </a:t>
            </a:r>
            <a:r>
              <a:rPr lang="ru-RU" sz="1200" dirty="0">
                <a:latin typeface="+mn-lt"/>
              </a:rPr>
              <a:t>Известно, что</a:t>
            </a:r>
            <a:r>
              <a:rPr lang="ru-RU" sz="1200" i="1" dirty="0">
                <a:latin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+mn-lt"/>
              </a:rPr>
              <a:t>n = m/M</a:t>
            </a:r>
            <a:r>
              <a:rPr lang="ru-RU" sz="1200" dirty="0">
                <a:latin typeface="+mn-lt"/>
              </a:rPr>
              <a:t>;   значит </a:t>
            </a:r>
            <a:r>
              <a:rPr lang="en-US" sz="1200" b="1" dirty="0">
                <a:latin typeface="+mn-lt"/>
              </a:rPr>
              <a:t>nCuSO</a:t>
            </a:r>
            <a:r>
              <a:rPr lang="en-US" sz="800" b="1" dirty="0">
                <a:latin typeface="+mn-lt"/>
              </a:rPr>
              <a:t>4</a:t>
            </a:r>
            <a:r>
              <a:rPr lang="ru-RU" sz="800" b="1" dirty="0">
                <a:latin typeface="+mn-lt"/>
              </a:rPr>
              <a:t> </a:t>
            </a:r>
            <a:r>
              <a:rPr lang="en-US" sz="800" b="1" dirty="0">
                <a:latin typeface="+mn-lt"/>
              </a:rPr>
              <a:t> </a:t>
            </a:r>
            <a:r>
              <a:rPr lang="en-US" sz="1200" b="1" dirty="0">
                <a:latin typeface="+mn-lt"/>
              </a:rPr>
              <a:t>= 1</a:t>
            </a:r>
            <a:r>
              <a:rPr lang="ru-RU" sz="1200" b="1" dirty="0">
                <a:latin typeface="+mn-lt"/>
              </a:rPr>
              <a:t>,6 г.</a:t>
            </a:r>
            <a:r>
              <a:rPr lang="en-US" sz="1200" b="1" dirty="0">
                <a:latin typeface="+mn-lt"/>
              </a:rPr>
              <a:t>/160</a:t>
            </a:r>
            <a:r>
              <a:rPr lang="ru-RU" sz="1200" b="1" dirty="0">
                <a:latin typeface="+mn-lt"/>
              </a:rPr>
              <a:t>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= 0,06моль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</a:t>
            </a:r>
            <a:r>
              <a:rPr lang="en-US" sz="1200" b="1" dirty="0" err="1">
                <a:latin typeface="+mn-lt"/>
              </a:rPr>
              <a:t>nNaOH</a:t>
            </a:r>
            <a:r>
              <a:rPr lang="en-US" sz="1200" b="1" dirty="0">
                <a:latin typeface="+mn-lt"/>
              </a:rPr>
              <a:t>  = 0,9 </a:t>
            </a:r>
            <a:r>
              <a:rPr lang="ru-RU" sz="1200" b="1" dirty="0">
                <a:latin typeface="+mn-lt"/>
              </a:rPr>
              <a:t>г.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40г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  = 0,14моль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Составим уравнение реакции: </a:t>
            </a:r>
            <a:r>
              <a:rPr lang="en-US" sz="1200" b="1" dirty="0">
                <a:latin typeface="+mn-lt"/>
              </a:rPr>
              <a:t>CuSO</a:t>
            </a:r>
            <a:r>
              <a:rPr lang="en-US" sz="800" b="1" dirty="0">
                <a:latin typeface="+mn-lt"/>
              </a:rPr>
              <a:t>4 </a:t>
            </a:r>
            <a:r>
              <a:rPr lang="en-US" sz="1200" b="1" dirty="0">
                <a:latin typeface="+mn-lt"/>
              </a:rPr>
              <a:t>+ 2NaOH = Cu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OH</a:t>
            </a:r>
            <a:r>
              <a:rPr lang="ru-RU" sz="1200" b="1" dirty="0">
                <a:latin typeface="+mn-lt"/>
              </a:rPr>
              <a:t>)</a:t>
            </a:r>
            <a:r>
              <a:rPr lang="ru-RU" sz="800" b="1" dirty="0">
                <a:latin typeface="+mn-lt"/>
              </a:rPr>
              <a:t>2</a:t>
            </a:r>
            <a:r>
              <a:rPr lang="ru-RU" sz="1200" b="1" dirty="0">
                <a:latin typeface="+mn-lt"/>
              </a:rPr>
              <a:t> </a:t>
            </a:r>
            <a:r>
              <a:rPr lang="en-US" sz="1200" b="1" dirty="0">
                <a:latin typeface="+mn-lt"/>
              </a:rPr>
              <a:t>+ Na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SO</a:t>
            </a:r>
            <a:r>
              <a:rPr lang="en-US" sz="800" b="1" dirty="0">
                <a:latin typeface="+mn-lt"/>
              </a:rPr>
              <a:t>4</a:t>
            </a:r>
            <a:r>
              <a:rPr lang="en-US" sz="1200" b="1" dirty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По таблице </a:t>
            </a:r>
            <a:r>
              <a:rPr lang="ru-RU" sz="1200" dirty="0" err="1">
                <a:latin typeface="+mn-lt"/>
              </a:rPr>
              <a:t>раство</a:t>
            </a:r>
            <a:r>
              <a:rPr lang="ru-RU" sz="1200" dirty="0">
                <a:latin typeface="+mn-lt"/>
              </a:rPr>
              <a:t> </a:t>
            </a:r>
            <a:r>
              <a:rPr lang="ru-RU" sz="1200" dirty="0" err="1">
                <a:latin typeface="+mn-lt"/>
              </a:rPr>
              <a:t>римости</a:t>
            </a:r>
            <a:r>
              <a:rPr lang="ru-RU" sz="1200" dirty="0">
                <a:latin typeface="+mn-lt"/>
              </a:rPr>
              <a:t> определяем, что в осадок выпадет </a:t>
            </a:r>
            <a:r>
              <a:rPr lang="ru-RU" sz="1200" dirty="0" err="1">
                <a:latin typeface="+mn-lt"/>
              </a:rPr>
              <a:t>гидроксид</a:t>
            </a:r>
            <a:r>
              <a:rPr lang="ru-RU" sz="1200" dirty="0">
                <a:latin typeface="+mn-lt"/>
              </a:rPr>
              <a:t> меди. Его массу нам и предстоит рассчитать.</a:t>
            </a:r>
            <a:r>
              <a:rPr lang="en-US" sz="1200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Из уравнения реакции видно, что на 1 моль сульфата меди приходится 2 моль </a:t>
            </a:r>
            <a:r>
              <a:rPr lang="ru-RU" sz="1200" dirty="0" err="1">
                <a:latin typeface="+mn-lt"/>
              </a:rPr>
              <a:t>гидроксида</a:t>
            </a:r>
            <a:r>
              <a:rPr lang="ru-RU" sz="1200" dirty="0">
                <a:latin typeface="+mn-lt"/>
              </a:rPr>
              <a:t> натрия, значит на 0,06 моль </a:t>
            </a:r>
            <a:r>
              <a:rPr lang="en-US" sz="1200" dirty="0">
                <a:latin typeface="+mn-lt"/>
              </a:rPr>
              <a:t>CuSO4 </a:t>
            </a:r>
            <a:r>
              <a:rPr lang="ru-RU" sz="1200" dirty="0">
                <a:latin typeface="+mn-lt"/>
              </a:rPr>
              <a:t>должно приходиться 0,12 моль </a:t>
            </a:r>
            <a:r>
              <a:rPr lang="en-US" sz="1200" dirty="0" err="1">
                <a:latin typeface="+mn-lt"/>
              </a:rPr>
              <a:t>NaOH</a:t>
            </a:r>
            <a:r>
              <a:rPr lang="ru-RU" sz="1200" dirty="0">
                <a:latin typeface="+mn-lt"/>
              </a:rPr>
              <a:t>. У нас же </a:t>
            </a:r>
            <a:r>
              <a:rPr lang="ru-RU" sz="1200" dirty="0" err="1">
                <a:latin typeface="+mn-lt"/>
              </a:rPr>
              <a:t>гидроксида</a:t>
            </a:r>
            <a:r>
              <a:rPr lang="ru-RU" sz="1200" dirty="0">
                <a:latin typeface="+mn-lt"/>
              </a:rPr>
              <a:t> натрия 0,14 моль. Значит он в избытке и вычисления будем вести по сульфату меди.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1,6г.                    Х 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</a:t>
            </a:r>
            <a:r>
              <a:rPr lang="en-US" sz="1200" b="1" dirty="0">
                <a:latin typeface="+mn-lt"/>
              </a:rPr>
              <a:t>CuSO</a:t>
            </a:r>
            <a:r>
              <a:rPr lang="en-US" sz="800" b="1" dirty="0">
                <a:latin typeface="+mn-lt"/>
              </a:rPr>
              <a:t>4</a:t>
            </a:r>
            <a:r>
              <a:rPr lang="en-US" sz="1200" b="1" dirty="0">
                <a:latin typeface="+mn-lt"/>
              </a:rPr>
              <a:t> + 2NaOH = Cu</a:t>
            </a:r>
            <a:r>
              <a:rPr lang="ru-RU" sz="1200" b="1" dirty="0">
                <a:latin typeface="+mn-lt"/>
              </a:rPr>
              <a:t>(</a:t>
            </a:r>
            <a:r>
              <a:rPr lang="en-US" sz="1200" b="1" dirty="0">
                <a:latin typeface="+mn-lt"/>
              </a:rPr>
              <a:t>OH</a:t>
            </a:r>
            <a:r>
              <a:rPr lang="ru-RU" sz="1200" b="1" dirty="0">
                <a:latin typeface="+mn-lt"/>
              </a:rPr>
              <a:t>)</a:t>
            </a:r>
            <a:r>
              <a:rPr lang="ru-RU" sz="800" b="1" dirty="0">
                <a:latin typeface="+mn-lt"/>
              </a:rPr>
              <a:t>2</a:t>
            </a:r>
            <a:r>
              <a:rPr lang="ru-RU" sz="1200" b="1" dirty="0">
                <a:latin typeface="+mn-lt"/>
              </a:rPr>
              <a:t> + </a:t>
            </a:r>
            <a:r>
              <a:rPr lang="en-US" sz="1200" b="1" dirty="0">
                <a:latin typeface="+mn-lt"/>
              </a:rPr>
              <a:t>Na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SO</a:t>
            </a:r>
            <a:r>
              <a:rPr lang="en-US" sz="800" b="1" dirty="0">
                <a:latin typeface="+mn-lt"/>
              </a:rPr>
              <a:t>4</a:t>
            </a:r>
            <a:endParaRPr lang="ru-RU" sz="8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>
                <a:latin typeface="+mn-lt"/>
              </a:rPr>
              <a:t>                                                                                    </a:t>
            </a:r>
            <a:r>
              <a:rPr lang="ru-RU" sz="1200" b="1" dirty="0">
                <a:latin typeface="+mn-lt"/>
              </a:rPr>
              <a:t>  160г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        98г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Исходя из пропорции</a:t>
            </a:r>
            <a:r>
              <a:rPr lang="ru-RU" sz="1200" b="1" dirty="0">
                <a:latin typeface="+mn-lt"/>
              </a:rPr>
              <a:t>:      160 : 98 = 1,6 : </a:t>
            </a:r>
            <a:r>
              <a:rPr lang="en-US" sz="1200" b="1" dirty="0">
                <a:latin typeface="+mn-lt"/>
              </a:rPr>
              <a:t>X</a:t>
            </a:r>
            <a:r>
              <a:rPr lang="ru-RU" sz="1200" b="1" dirty="0">
                <a:latin typeface="+mn-lt"/>
              </a:rPr>
              <a:t>;</a:t>
            </a:r>
            <a:r>
              <a:rPr lang="ru-RU" sz="1200" dirty="0">
                <a:latin typeface="+mn-lt"/>
              </a:rPr>
              <a:t>    находим массу </a:t>
            </a:r>
            <a:r>
              <a:rPr lang="ru-RU" sz="1200" dirty="0" err="1">
                <a:latin typeface="+mn-lt"/>
              </a:rPr>
              <a:t>гидроксида</a:t>
            </a:r>
            <a:r>
              <a:rPr lang="ru-RU" sz="1200" dirty="0">
                <a:latin typeface="+mn-lt"/>
              </a:rPr>
              <a:t> меди: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</a:t>
            </a:r>
            <a:r>
              <a:rPr lang="ru-RU" sz="1200" b="1" dirty="0">
                <a:latin typeface="+mn-lt"/>
              </a:rPr>
              <a:t>Х = 98г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моль· 1,6г.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 160г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= 0,98г.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                           Ответ: </a:t>
            </a:r>
            <a:r>
              <a:rPr lang="en-US" sz="1200" b="1" dirty="0" err="1">
                <a:latin typeface="+mn-lt"/>
              </a:rPr>
              <a:t>mCu</a:t>
            </a:r>
            <a:r>
              <a:rPr lang="en-US" sz="1200" b="1" dirty="0">
                <a:latin typeface="+mn-lt"/>
              </a:rPr>
              <a:t>(OH)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 = 0,98</a:t>
            </a:r>
            <a:r>
              <a:rPr lang="ru-RU" sz="1200" b="1" dirty="0">
                <a:latin typeface="+mn-lt"/>
              </a:rPr>
              <a:t>г.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814390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Расчёты по уравнениям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химических реакций если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известен практический выход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продукта реакции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" y="2000250"/>
            <a:ext cx="7715250" cy="4894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+mn-lt"/>
              </a:rPr>
              <a:t>По разным причинам в химическом производстве неизбежны потери и, поэтому практический  выход продукта реакции отличается от теоретического. Другими словами мы получаем продукта реакции меньше, чем планируем. Чтобы всё – таки получить планируемый результат необходимо знать на сколько увеличить количества исходных веществ.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Рассмотрим пример: </a:t>
            </a:r>
            <a:r>
              <a:rPr lang="ru-RU" sz="1200" dirty="0">
                <a:latin typeface="+mn-lt"/>
              </a:rPr>
              <a:t>Задача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 Вычислите объём углекислого газа, получающийся при взаимодействии с кислотой 2,5 г. карбоната кальция, если известно, что выход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CO</a:t>
            </a:r>
            <a:r>
              <a:rPr lang="en-US" sz="8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2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составляет 93% от теоретически возможного. Условия нормальные.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Дано</a:t>
            </a:r>
            <a:r>
              <a:rPr lang="ru-RU" sz="1200" b="1" dirty="0">
                <a:latin typeface="+mn-lt"/>
              </a:rPr>
              <a:t>:       </a:t>
            </a:r>
            <a:r>
              <a:rPr lang="en-US" sz="1200" b="1" dirty="0">
                <a:latin typeface="+mn-lt"/>
              </a:rPr>
              <a:t>mCaCO</a:t>
            </a:r>
            <a:r>
              <a:rPr lang="en-US" sz="800" b="1" dirty="0">
                <a:latin typeface="+mn-lt"/>
              </a:rPr>
              <a:t>3</a:t>
            </a:r>
            <a:r>
              <a:rPr lang="en-US" sz="1200" b="1" dirty="0">
                <a:latin typeface="+mn-lt"/>
              </a:rPr>
              <a:t> = 2</a:t>
            </a:r>
            <a:r>
              <a:rPr lang="ru-RU" sz="1200" b="1" dirty="0">
                <a:latin typeface="+mn-lt"/>
              </a:rPr>
              <a:t>,5 г.        </a:t>
            </a:r>
            <a:r>
              <a:rPr lang="el-GR" sz="1200" b="1" dirty="0">
                <a:latin typeface="+mn-lt"/>
              </a:rPr>
              <a:t>ω</a:t>
            </a:r>
            <a:r>
              <a:rPr lang="ru-RU" sz="1200" b="1" dirty="0" err="1">
                <a:latin typeface="+mn-lt"/>
              </a:rPr>
              <a:t>вых</a:t>
            </a:r>
            <a:r>
              <a:rPr lang="ru-RU" sz="1200" b="1" dirty="0">
                <a:latin typeface="+mn-lt"/>
              </a:rPr>
              <a:t>. = 93%                      Найти:      </a:t>
            </a:r>
            <a:r>
              <a:rPr lang="en-US" sz="1200" b="1" dirty="0">
                <a:latin typeface="+mn-lt"/>
              </a:rPr>
              <a:t>VCO</a:t>
            </a:r>
            <a:r>
              <a:rPr lang="en-US" sz="800" b="1" dirty="0">
                <a:latin typeface="+mn-lt"/>
              </a:rPr>
              <a:t>2</a:t>
            </a:r>
            <a:r>
              <a:rPr lang="ru-RU" sz="1200" b="1" dirty="0">
                <a:latin typeface="+mn-lt"/>
              </a:rPr>
              <a:t> - 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+mn-lt"/>
              </a:rPr>
              <a:t>Решение: </a:t>
            </a:r>
            <a:r>
              <a:rPr lang="ru-RU" sz="1200" dirty="0">
                <a:latin typeface="+mn-lt"/>
              </a:rPr>
              <a:t>Составим уравнение реакции</a:t>
            </a:r>
            <a:r>
              <a:rPr lang="en-US" sz="1200" dirty="0">
                <a:latin typeface="+mn-lt"/>
              </a:rPr>
              <a:t> </a:t>
            </a:r>
            <a:r>
              <a:rPr lang="ru-RU" sz="1200" dirty="0">
                <a:latin typeface="+mn-lt"/>
              </a:rPr>
              <a:t>и окружим его данными из условия задачи: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               </a:t>
            </a:r>
            <a:r>
              <a:rPr lang="ru-RU" sz="1200" b="1" dirty="0">
                <a:latin typeface="+mn-lt"/>
              </a:rPr>
              <a:t>2,5г.                           </a:t>
            </a:r>
            <a:r>
              <a:rPr lang="ru-RU" sz="1200" b="1" dirty="0" err="1">
                <a:latin typeface="+mn-lt"/>
              </a:rPr>
              <a:t>Хл</a:t>
            </a:r>
            <a:r>
              <a:rPr lang="ru-RU" sz="1200" b="1" dirty="0">
                <a:latin typeface="+mn-lt"/>
              </a:rPr>
              <a:t>. 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</a:t>
            </a:r>
            <a:r>
              <a:rPr lang="en-US" sz="1200" b="1" dirty="0">
                <a:latin typeface="+mn-lt"/>
              </a:rPr>
              <a:t>CaCO</a:t>
            </a:r>
            <a:r>
              <a:rPr lang="en-US" sz="800" b="1" dirty="0">
                <a:latin typeface="+mn-lt"/>
              </a:rPr>
              <a:t>3 </a:t>
            </a:r>
            <a:r>
              <a:rPr lang="en-US" sz="1200" b="1" dirty="0">
                <a:latin typeface="+mn-lt"/>
              </a:rPr>
              <a:t>+ 2HCl = CaCl</a:t>
            </a:r>
            <a:r>
              <a:rPr lang="en-US" sz="800" b="1" dirty="0">
                <a:latin typeface="+mn-lt"/>
              </a:rPr>
              <a:t>2</a:t>
            </a:r>
            <a:r>
              <a:rPr lang="en-US" sz="1200" b="1" dirty="0">
                <a:latin typeface="+mn-lt"/>
              </a:rPr>
              <a:t> = CO</a:t>
            </a:r>
            <a:r>
              <a:rPr lang="en-US" sz="800" b="1" dirty="0">
                <a:latin typeface="+mn-lt"/>
              </a:rPr>
              <a:t>2</a:t>
            </a:r>
            <a:r>
              <a:rPr lang="ru-RU" sz="800" b="1" dirty="0">
                <a:latin typeface="+mn-lt"/>
              </a:rPr>
              <a:t> 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100г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                22,4л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 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atin typeface="+mn-lt"/>
            </a:endParaRP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Рассчитаем теоретически ожидаемый объём углекислого газа: Из 100 г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 карбоната кальция получается 22,4 л</a:t>
            </a:r>
            <a:r>
              <a:rPr lang="en-US" sz="1200" dirty="0">
                <a:latin typeface="+mn-lt"/>
              </a:rPr>
              <a:t>/</a:t>
            </a:r>
            <a:r>
              <a:rPr lang="ru-RU" sz="1200" dirty="0">
                <a:latin typeface="+mn-lt"/>
              </a:rPr>
              <a:t>моль углекислого газа, а из 2, 5 г. карбоната кальция получится Х л. углекислого газа. </a:t>
            </a: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100 : 22,4 = 2,5 : Х;      Х =   </a:t>
            </a:r>
            <a:r>
              <a:rPr lang="ru-RU" sz="1200" b="1" u="sng" dirty="0">
                <a:latin typeface="+mn-lt"/>
              </a:rPr>
              <a:t>22,4л</a:t>
            </a:r>
            <a:r>
              <a:rPr lang="en-US" sz="1200" b="1" u="sng" dirty="0">
                <a:latin typeface="+mn-lt"/>
              </a:rPr>
              <a:t>/</a:t>
            </a:r>
            <a:r>
              <a:rPr lang="ru-RU" sz="1200" b="1" u="sng" dirty="0">
                <a:latin typeface="+mn-lt"/>
              </a:rPr>
              <a:t>моль·2,5г. </a:t>
            </a:r>
            <a:r>
              <a:rPr lang="ru-RU" sz="1200" b="1" dirty="0">
                <a:latin typeface="+mn-lt"/>
              </a:rPr>
              <a:t> = 0,56л.</a:t>
            </a:r>
            <a:endParaRPr lang="ru-RU" sz="1200" b="1" u="sng" dirty="0">
              <a:latin typeface="+mn-lt"/>
            </a:endParaRP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100г</a:t>
            </a:r>
            <a:r>
              <a:rPr lang="en-US" sz="1200" b="1" dirty="0">
                <a:latin typeface="+mn-lt"/>
              </a:rPr>
              <a:t>/</a:t>
            </a:r>
            <a:r>
              <a:rPr lang="ru-RU" sz="1200" b="1" dirty="0">
                <a:latin typeface="+mn-lt"/>
              </a:rPr>
              <a:t>моль</a:t>
            </a:r>
          </a:p>
          <a:p>
            <a:pPr marL="180975" lvl="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нас же интересует практический выход, т.е какой объём углекислого газа получится в </a:t>
            </a:r>
            <a:r>
              <a:rPr lang="ru-RU" sz="1200" dirty="0" err="1">
                <a:latin typeface="+mn-lt"/>
              </a:rPr>
              <a:t>действи</a:t>
            </a:r>
            <a:r>
              <a:rPr lang="ru-RU" sz="1200" dirty="0">
                <a:latin typeface="+mn-lt"/>
              </a:rPr>
              <a:t> </a:t>
            </a:r>
            <a:r>
              <a:rPr lang="ru-RU" sz="1200" dirty="0" err="1">
                <a:latin typeface="+mn-lt"/>
              </a:rPr>
              <a:t>тельности</a:t>
            </a:r>
            <a:r>
              <a:rPr lang="ru-RU" sz="1200" dirty="0">
                <a:latin typeface="+mn-lt"/>
              </a:rPr>
              <a:t>. Рассчитаем его: 0,56л. это 100-процентный выход, а </a:t>
            </a:r>
            <a:r>
              <a:rPr lang="ru-RU" sz="1200" dirty="0" err="1">
                <a:latin typeface="+mn-lt"/>
              </a:rPr>
              <a:t>Хл</a:t>
            </a:r>
            <a:r>
              <a:rPr lang="ru-RU" sz="1200" dirty="0">
                <a:latin typeface="+mn-lt"/>
              </a:rPr>
              <a:t>. это 93-процентный выход.</a:t>
            </a:r>
          </a:p>
          <a:p>
            <a:pPr marL="180975" lvl="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  <a:p>
            <a:pPr marL="180975" lvl="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</a:rPr>
              <a:t>                                     </a:t>
            </a:r>
            <a:r>
              <a:rPr lang="ru-RU" sz="1200" b="1" dirty="0">
                <a:latin typeface="+mn-lt"/>
              </a:rPr>
              <a:t>0,56 : 100 = Х : 93;     Х =    </a:t>
            </a:r>
            <a:r>
              <a:rPr lang="ru-RU" sz="1200" b="1" u="sng" dirty="0">
                <a:latin typeface="+mn-lt"/>
              </a:rPr>
              <a:t>0,56л.· 93%  </a:t>
            </a:r>
            <a:r>
              <a:rPr lang="ru-RU" sz="1200" b="1" dirty="0">
                <a:latin typeface="+mn-lt"/>
              </a:rPr>
              <a:t>=  0,5208л.</a:t>
            </a:r>
            <a:endParaRPr lang="ru-RU" sz="1200" b="1" u="sng" dirty="0">
              <a:latin typeface="+mn-lt"/>
            </a:endParaRP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100%</a:t>
            </a: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                                                                                  Ответ: </a:t>
            </a:r>
            <a:r>
              <a:rPr lang="en-US" sz="1200" b="1" dirty="0">
                <a:latin typeface="+mn-lt"/>
              </a:rPr>
              <a:t>VCO2</a:t>
            </a:r>
            <a:r>
              <a:rPr lang="ru-RU" sz="1200" b="1" dirty="0">
                <a:latin typeface="+mn-lt"/>
              </a:rPr>
              <a:t> = 0,52л.</a:t>
            </a:r>
          </a:p>
          <a:p>
            <a:pPr marL="457200" lvl="3" indent="-276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+mn-lt"/>
              </a:rPr>
              <a:t>                 </a:t>
            </a:r>
          </a:p>
          <a:p>
            <a:pPr marL="457200" lvl="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978</TotalTime>
  <Words>2591</Words>
  <Application>Microsoft Office PowerPoint</Application>
  <PresentationFormat>Экран (4:3)</PresentationFormat>
  <Paragraphs>223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Расчеты по уравнениям химических реакций если известен процент примесей в исходном веществе. </vt:lpstr>
      <vt:lpstr>Расчеты по уравнениям химичес ких реакций, если известны дан ные о двух исходных веществах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решать задачи по химии</dc:title>
  <dc:creator>Домашний</dc:creator>
  <cp:lastModifiedBy>Ольга</cp:lastModifiedBy>
  <cp:revision>111</cp:revision>
  <dcterms:created xsi:type="dcterms:W3CDTF">2009-11-05T12:46:27Z</dcterms:created>
  <dcterms:modified xsi:type="dcterms:W3CDTF">2016-05-26T18:51:54Z</dcterms:modified>
</cp:coreProperties>
</file>