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67" r:id="rId2"/>
    <p:sldId id="273" r:id="rId3"/>
    <p:sldId id="297" r:id="rId4"/>
    <p:sldId id="269" r:id="rId5"/>
    <p:sldId id="279" r:id="rId6"/>
    <p:sldId id="270" r:id="rId7"/>
    <p:sldId id="271" r:id="rId8"/>
    <p:sldId id="272" r:id="rId9"/>
    <p:sldId id="289" r:id="rId10"/>
    <p:sldId id="274" r:id="rId11"/>
    <p:sldId id="275" r:id="rId12"/>
    <p:sldId id="288" r:id="rId13"/>
    <p:sldId id="301" r:id="rId14"/>
    <p:sldId id="277" r:id="rId15"/>
    <p:sldId id="280" r:id="rId16"/>
    <p:sldId id="300" r:id="rId17"/>
    <p:sldId id="281" r:id="rId18"/>
    <p:sldId id="282" r:id="rId19"/>
    <p:sldId id="302" r:id="rId20"/>
    <p:sldId id="283" r:id="rId21"/>
    <p:sldId id="303" r:id="rId22"/>
    <p:sldId id="284" r:id="rId23"/>
    <p:sldId id="285" r:id="rId24"/>
    <p:sldId id="286" r:id="rId25"/>
    <p:sldId id="287" r:id="rId26"/>
    <p:sldId id="290" r:id="rId27"/>
    <p:sldId id="291" r:id="rId28"/>
    <p:sldId id="292" r:id="rId29"/>
    <p:sldId id="304" r:id="rId30"/>
    <p:sldId id="293" r:id="rId31"/>
    <p:sldId id="294" r:id="rId32"/>
    <p:sldId id="298" r:id="rId33"/>
    <p:sldId id="295" r:id="rId34"/>
  </p:sldIdLst>
  <p:sldSz cx="9144000" cy="6858000" type="screen4x3"/>
  <p:notesSz cx="6946900" cy="9283700"/>
  <p:custDataLst>
    <p:tags r:id="rId37"/>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0" autoAdjust="0"/>
    <p:restoredTop sz="94700" autoAdjust="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09900" cy="463550"/>
          </a:xfrm>
          <a:prstGeom prst="rect">
            <a:avLst/>
          </a:prstGeom>
          <a:noFill/>
          <a:ln w="12700" cap="sq">
            <a:noFill/>
            <a:miter lim="800000"/>
            <a:headEnd type="none" w="sm" len="sm"/>
            <a:tailEnd type="none" w="sm" len="sm"/>
          </a:ln>
          <a:effectLst/>
        </p:spPr>
        <p:txBody>
          <a:bodyPr vert="horz" wrap="square" lIns="92738" tIns="46368" rIns="92738" bIns="46368" numCol="1" anchor="t" anchorCtr="0" compatLnSpc="1">
            <a:prstTxWarp prst="textNoShape">
              <a:avLst/>
            </a:prstTxWarp>
          </a:bodyPr>
          <a:lstStyle>
            <a:lvl1pPr defTabSz="925513" eaLnBrk="0" hangingPunct="0">
              <a:defRPr sz="1200"/>
            </a:lvl1pPr>
          </a:lstStyle>
          <a:p>
            <a:pPr>
              <a:defRPr/>
            </a:pPr>
            <a:endParaRPr lang="ru-RU"/>
          </a:p>
        </p:txBody>
      </p:sp>
      <p:sp>
        <p:nvSpPr>
          <p:cNvPr id="20483" name="Rectangle 3"/>
          <p:cNvSpPr>
            <a:spLocks noGrp="1" noChangeArrowheads="1"/>
          </p:cNvSpPr>
          <p:nvPr>
            <p:ph type="dt" sz="quarter" idx="1"/>
          </p:nvPr>
        </p:nvSpPr>
        <p:spPr bwMode="auto">
          <a:xfrm>
            <a:off x="3937000" y="0"/>
            <a:ext cx="3009900" cy="463550"/>
          </a:xfrm>
          <a:prstGeom prst="rect">
            <a:avLst/>
          </a:prstGeom>
          <a:noFill/>
          <a:ln w="12700" cap="sq">
            <a:noFill/>
            <a:miter lim="800000"/>
            <a:headEnd type="none" w="sm" len="sm"/>
            <a:tailEnd type="none" w="sm" len="sm"/>
          </a:ln>
          <a:effectLst/>
        </p:spPr>
        <p:txBody>
          <a:bodyPr vert="horz" wrap="square" lIns="92738" tIns="46368" rIns="92738" bIns="46368" numCol="1" anchor="t" anchorCtr="0" compatLnSpc="1">
            <a:prstTxWarp prst="textNoShape">
              <a:avLst/>
            </a:prstTxWarp>
          </a:bodyPr>
          <a:lstStyle>
            <a:lvl1pPr algn="r" defTabSz="925513" eaLnBrk="0" hangingPunct="0">
              <a:defRPr sz="1200"/>
            </a:lvl1pPr>
          </a:lstStyle>
          <a:p>
            <a:pPr>
              <a:defRPr/>
            </a:pPr>
            <a:endParaRPr lang="ru-RU"/>
          </a:p>
        </p:txBody>
      </p:sp>
      <p:sp>
        <p:nvSpPr>
          <p:cNvPr id="20484" name="Rectangle 4"/>
          <p:cNvSpPr>
            <a:spLocks noGrp="1" noChangeArrowheads="1"/>
          </p:cNvSpPr>
          <p:nvPr>
            <p:ph type="ftr" sz="quarter" idx="2"/>
          </p:nvPr>
        </p:nvSpPr>
        <p:spPr bwMode="auto">
          <a:xfrm>
            <a:off x="0" y="8820150"/>
            <a:ext cx="3009900" cy="463550"/>
          </a:xfrm>
          <a:prstGeom prst="rect">
            <a:avLst/>
          </a:prstGeom>
          <a:noFill/>
          <a:ln w="12700" cap="sq">
            <a:noFill/>
            <a:miter lim="800000"/>
            <a:headEnd type="none" w="sm" len="sm"/>
            <a:tailEnd type="none" w="sm" len="sm"/>
          </a:ln>
          <a:effectLst/>
        </p:spPr>
        <p:txBody>
          <a:bodyPr vert="horz" wrap="square" lIns="92738" tIns="46368" rIns="92738" bIns="46368" numCol="1" anchor="b" anchorCtr="0" compatLnSpc="1">
            <a:prstTxWarp prst="textNoShape">
              <a:avLst/>
            </a:prstTxWarp>
          </a:bodyPr>
          <a:lstStyle>
            <a:lvl1pPr defTabSz="925513" eaLnBrk="0" hangingPunct="0">
              <a:defRPr sz="1200"/>
            </a:lvl1pPr>
          </a:lstStyle>
          <a:p>
            <a:pPr>
              <a:defRPr/>
            </a:pPr>
            <a:endParaRPr lang="ru-RU"/>
          </a:p>
        </p:txBody>
      </p:sp>
      <p:sp>
        <p:nvSpPr>
          <p:cNvPr id="20485" name="Rectangle 5"/>
          <p:cNvSpPr>
            <a:spLocks noGrp="1" noChangeArrowheads="1"/>
          </p:cNvSpPr>
          <p:nvPr>
            <p:ph type="sldNum" sz="quarter" idx="3"/>
          </p:nvPr>
        </p:nvSpPr>
        <p:spPr bwMode="auto">
          <a:xfrm>
            <a:off x="3937000" y="8820150"/>
            <a:ext cx="3009900" cy="463550"/>
          </a:xfrm>
          <a:prstGeom prst="rect">
            <a:avLst/>
          </a:prstGeom>
          <a:noFill/>
          <a:ln w="12700" cap="sq">
            <a:noFill/>
            <a:miter lim="800000"/>
            <a:headEnd type="none" w="sm" len="sm"/>
            <a:tailEnd type="none" w="sm" len="sm"/>
          </a:ln>
          <a:effectLst/>
        </p:spPr>
        <p:txBody>
          <a:bodyPr vert="horz" wrap="square" lIns="92738" tIns="46368" rIns="92738" bIns="46368" numCol="1" anchor="b" anchorCtr="0" compatLnSpc="1">
            <a:prstTxWarp prst="textNoShape">
              <a:avLst/>
            </a:prstTxWarp>
          </a:bodyPr>
          <a:lstStyle>
            <a:lvl1pPr algn="r" defTabSz="925513" eaLnBrk="0" hangingPunct="0">
              <a:defRPr sz="1200"/>
            </a:lvl1pPr>
          </a:lstStyle>
          <a:p>
            <a:pPr>
              <a:defRPr/>
            </a:pPr>
            <a:fld id="{D68C6B9C-DAE0-4363-A268-56AC040D2AC5}"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09900" cy="463550"/>
          </a:xfrm>
          <a:prstGeom prst="rect">
            <a:avLst/>
          </a:prstGeom>
          <a:noFill/>
          <a:ln w="12700" cap="sq">
            <a:noFill/>
            <a:miter lim="800000"/>
            <a:headEnd type="none" w="sm" len="sm"/>
            <a:tailEnd type="none" w="sm" len="sm"/>
          </a:ln>
        </p:spPr>
        <p:txBody>
          <a:bodyPr vert="horz" wrap="square" lIns="92738" tIns="46368" rIns="92738" bIns="46368" numCol="1" anchor="t" anchorCtr="0" compatLnSpc="1">
            <a:prstTxWarp prst="textNoShape">
              <a:avLst/>
            </a:prstTxWarp>
          </a:bodyPr>
          <a:lstStyle>
            <a:lvl1pPr defTabSz="925513" eaLnBrk="0" hangingPunct="0">
              <a:defRPr sz="1200"/>
            </a:lvl1pPr>
          </a:lstStyle>
          <a:p>
            <a:pPr>
              <a:defRPr/>
            </a:pPr>
            <a:endParaRPr lang="ru-RU"/>
          </a:p>
        </p:txBody>
      </p:sp>
      <p:sp>
        <p:nvSpPr>
          <p:cNvPr id="35843" name="Rectangle 3"/>
          <p:cNvSpPr>
            <a:spLocks noGrp="1" noRot="1" noChangeAspect="1"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25513" y="4410075"/>
            <a:ext cx="5095875" cy="4176713"/>
          </a:xfrm>
          <a:prstGeom prst="rect">
            <a:avLst/>
          </a:prstGeom>
          <a:noFill/>
          <a:ln w="12700" cap="sq">
            <a:noFill/>
            <a:miter lim="800000"/>
            <a:headEnd type="none" w="sm" len="sm"/>
            <a:tailEnd type="none" w="sm" len="sm"/>
          </a:ln>
        </p:spPr>
        <p:txBody>
          <a:bodyPr vert="horz" wrap="square" lIns="92738" tIns="46368" rIns="92738" bIns="46368"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2053" name="Rectangle 5"/>
          <p:cNvSpPr>
            <a:spLocks noGrp="1" noChangeArrowheads="1"/>
          </p:cNvSpPr>
          <p:nvPr>
            <p:ph type="dt" idx="1"/>
          </p:nvPr>
        </p:nvSpPr>
        <p:spPr bwMode="auto">
          <a:xfrm>
            <a:off x="3937000" y="0"/>
            <a:ext cx="3009900" cy="463550"/>
          </a:xfrm>
          <a:prstGeom prst="rect">
            <a:avLst/>
          </a:prstGeom>
          <a:noFill/>
          <a:ln w="12700" cap="sq">
            <a:noFill/>
            <a:miter lim="800000"/>
            <a:headEnd type="none" w="sm" len="sm"/>
            <a:tailEnd type="none" w="sm" len="sm"/>
          </a:ln>
        </p:spPr>
        <p:txBody>
          <a:bodyPr vert="horz" wrap="square" lIns="92738" tIns="46368" rIns="92738" bIns="46368" numCol="1" anchor="t" anchorCtr="0" compatLnSpc="1">
            <a:prstTxWarp prst="textNoShape">
              <a:avLst/>
            </a:prstTxWarp>
          </a:bodyPr>
          <a:lstStyle>
            <a:lvl1pPr algn="r" defTabSz="925513" eaLnBrk="0" hangingPunct="0">
              <a:defRPr sz="1200"/>
            </a:lvl1pPr>
          </a:lstStyle>
          <a:p>
            <a:pPr>
              <a:defRPr/>
            </a:pPr>
            <a:endParaRPr lang="ru-RU"/>
          </a:p>
        </p:txBody>
      </p:sp>
      <p:sp>
        <p:nvSpPr>
          <p:cNvPr id="2054" name="Rectangle 6"/>
          <p:cNvSpPr>
            <a:spLocks noGrp="1" noChangeArrowheads="1"/>
          </p:cNvSpPr>
          <p:nvPr>
            <p:ph type="ftr" sz="quarter" idx="4"/>
          </p:nvPr>
        </p:nvSpPr>
        <p:spPr bwMode="auto">
          <a:xfrm>
            <a:off x="0" y="8820150"/>
            <a:ext cx="3009900" cy="463550"/>
          </a:xfrm>
          <a:prstGeom prst="rect">
            <a:avLst/>
          </a:prstGeom>
          <a:noFill/>
          <a:ln w="12700" cap="sq">
            <a:noFill/>
            <a:miter lim="800000"/>
            <a:headEnd type="none" w="sm" len="sm"/>
            <a:tailEnd type="none" w="sm" len="sm"/>
          </a:ln>
        </p:spPr>
        <p:txBody>
          <a:bodyPr vert="horz" wrap="square" lIns="92738" tIns="46368" rIns="92738" bIns="46368" numCol="1" anchor="b" anchorCtr="0" compatLnSpc="1">
            <a:prstTxWarp prst="textNoShape">
              <a:avLst/>
            </a:prstTxWarp>
          </a:bodyPr>
          <a:lstStyle>
            <a:lvl1pPr defTabSz="925513" eaLnBrk="0" hangingPunct="0">
              <a:defRPr sz="1200"/>
            </a:lvl1pPr>
          </a:lstStyle>
          <a:p>
            <a:pPr>
              <a:defRPr/>
            </a:pPr>
            <a:endParaRPr lang="ru-RU"/>
          </a:p>
        </p:txBody>
      </p:sp>
      <p:sp>
        <p:nvSpPr>
          <p:cNvPr id="2055" name="Rectangle 7"/>
          <p:cNvSpPr>
            <a:spLocks noGrp="1" noChangeArrowheads="1"/>
          </p:cNvSpPr>
          <p:nvPr>
            <p:ph type="sldNum" sz="quarter" idx="5"/>
          </p:nvPr>
        </p:nvSpPr>
        <p:spPr bwMode="auto">
          <a:xfrm>
            <a:off x="3937000" y="8820150"/>
            <a:ext cx="3009900" cy="463550"/>
          </a:xfrm>
          <a:prstGeom prst="rect">
            <a:avLst/>
          </a:prstGeom>
          <a:noFill/>
          <a:ln w="12700" cap="sq">
            <a:noFill/>
            <a:miter lim="800000"/>
            <a:headEnd type="none" w="sm" len="sm"/>
            <a:tailEnd type="none" w="sm" len="sm"/>
          </a:ln>
        </p:spPr>
        <p:txBody>
          <a:bodyPr vert="horz" wrap="square" lIns="92738" tIns="46368" rIns="92738" bIns="46368" numCol="1" anchor="b" anchorCtr="0" compatLnSpc="1">
            <a:prstTxWarp prst="textNoShape">
              <a:avLst/>
            </a:prstTxWarp>
          </a:bodyPr>
          <a:lstStyle>
            <a:lvl1pPr algn="r" defTabSz="925513" eaLnBrk="0" hangingPunct="0">
              <a:defRPr sz="1200"/>
            </a:lvl1pPr>
          </a:lstStyle>
          <a:p>
            <a:pPr>
              <a:defRPr/>
            </a:pPr>
            <a:fld id="{0078E165-BE65-4CB9-AFBD-BAABF2340D9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6" name="Rectangle 4"/>
          <p:cNvSpPr>
            <a:spLocks noGrp="1" noChangeArrowheads="1"/>
          </p:cNvSpPr>
          <p:nvPr>
            <p:ph type="ctrTitle" sz="quarter"/>
          </p:nvPr>
        </p:nvSpPr>
        <p:spPr>
          <a:xfrm>
            <a:off x="1905000" y="2057400"/>
            <a:ext cx="6705600" cy="1447800"/>
          </a:xfrm>
        </p:spPr>
        <p:txBody>
          <a:bodyPr/>
          <a:lstStyle>
            <a:lvl1pPr>
              <a:defRPr sz="4400"/>
            </a:lvl1pPr>
          </a:lstStyle>
          <a:p>
            <a:r>
              <a:rPr lang="ru-RU" smtClean="0"/>
              <a:t>Образец заголовка</a:t>
            </a:r>
            <a:endParaRPr lang="ru-RU"/>
          </a:p>
        </p:txBody>
      </p:sp>
      <p:sp>
        <p:nvSpPr>
          <p:cNvPr id="3077" name="Rectangle 5"/>
          <p:cNvSpPr>
            <a:spLocks noGrp="1" noChangeArrowheads="1"/>
          </p:cNvSpPr>
          <p:nvPr>
            <p:ph type="subTitle" sz="quarter" idx="1"/>
          </p:nvPr>
        </p:nvSpPr>
        <p:spPr>
          <a:xfrm>
            <a:off x="2209800" y="3581400"/>
            <a:ext cx="6400800" cy="1752600"/>
          </a:xfrm>
        </p:spPr>
        <p:txBody>
          <a:bodyPr/>
          <a:lstStyle>
            <a:lvl1pPr marL="0" indent="0">
              <a:spcBef>
                <a:spcPct val="20000"/>
              </a:spcBef>
              <a:buFontTx/>
              <a:buNone/>
              <a:defRPr/>
            </a:lvl1pPr>
          </a:lstStyle>
          <a:p>
            <a:r>
              <a:rPr lang="ru-RU" smtClean="0"/>
              <a:t>Образец подзаголовка</a:t>
            </a:r>
            <a:endParaRPr lang="ru-RU"/>
          </a:p>
        </p:txBody>
      </p:sp>
      <p:sp>
        <p:nvSpPr>
          <p:cNvPr id="4" name="Rectangle 11"/>
          <p:cNvSpPr>
            <a:spLocks noGrp="1" noChangeArrowheads="1"/>
          </p:cNvSpPr>
          <p:nvPr>
            <p:ph type="dt" sz="quarter"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73586011-CD32-4FAF-990A-855B73CF695D}" type="slidenum">
              <a:rPr lang="ru-RU"/>
              <a:pPr>
                <a:defRPr/>
              </a:pPr>
              <a:t>‹#›</a:t>
            </a:fld>
            <a:endParaRPr lang="ru-RU"/>
          </a:p>
        </p:txBody>
      </p:sp>
    </p:spTree>
  </p:cSld>
  <p:clrMapOvr>
    <a:masterClrMapping/>
  </p:clrMapOvr>
  <p:transition spd="med">
    <p:comb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quarter"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D7FA0958-6D20-4C41-96CE-DA3A612BC1A8}" type="slidenum">
              <a:rPr lang="ru-RU"/>
              <a:pPr>
                <a:defRPr/>
              </a:pPr>
              <a:t>‹#›</a:t>
            </a:fld>
            <a:endParaRPr lang="ru-RU"/>
          </a:p>
        </p:txBody>
      </p:sp>
    </p:spTree>
  </p:cSld>
  <p:clrMapOvr>
    <a:masterClrMapping/>
  </p:clrMapOvr>
  <p:transition spd="med">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00850" y="1066800"/>
            <a:ext cx="1657350" cy="4953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828800" y="1066800"/>
            <a:ext cx="4819650" cy="4953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quarter"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1C8F31E1-E4B5-4DD8-A51D-95D5DADF54CA}" type="slidenum">
              <a:rPr lang="ru-RU"/>
              <a:pPr>
                <a:defRPr/>
              </a:pPr>
              <a:t>‹#›</a:t>
            </a:fld>
            <a:endParaRPr lang="ru-RU"/>
          </a:p>
        </p:txBody>
      </p:sp>
    </p:spTree>
  </p:cSld>
  <p:clrMapOvr>
    <a:masterClrMapping/>
  </p:clrMapOvr>
  <p:transition spd="med">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quarter"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A215F5D2-68FC-4402-A3CA-4A513E2F784B}" type="slidenum">
              <a:rPr lang="ru-RU"/>
              <a:pPr>
                <a:defRPr/>
              </a:pPr>
              <a:t>‹#›</a:t>
            </a:fld>
            <a:endParaRPr lang="ru-RU"/>
          </a:p>
        </p:txBody>
      </p:sp>
    </p:spTree>
  </p:cSld>
  <p:clrMapOvr>
    <a:masterClrMapping/>
  </p:clrMapOvr>
  <p:transition spd="med">
    <p:comb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quarter"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AE965856-320E-4F1B-B28F-50B537865DC4}" type="slidenum">
              <a:rPr lang="ru-RU"/>
              <a:pPr>
                <a:defRPr/>
              </a:pPr>
              <a:t>‹#›</a:t>
            </a:fld>
            <a:endParaRPr lang="ru-RU"/>
          </a:p>
        </p:txBody>
      </p:sp>
    </p:spTree>
  </p:cSld>
  <p:clrMapOvr>
    <a:masterClrMapping/>
  </p:clrMapOvr>
  <p:transition spd="med">
    <p:comb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33600" y="2057400"/>
            <a:ext cx="3086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372100" y="2057400"/>
            <a:ext cx="30861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quarter"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19B38A4D-506D-4296-BA71-4B75C489C744}" type="slidenum">
              <a:rPr lang="ru-RU"/>
              <a:pPr>
                <a:defRPr/>
              </a:pPr>
              <a:t>‹#›</a:t>
            </a:fld>
            <a:endParaRPr lang="ru-RU"/>
          </a:p>
        </p:txBody>
      </p:sp>
    </p:spTree>
  </p:cSld>
  <p:clrMapOvr>
    <a:masterClrMapping/>
  </p:clrMapOvr>
  <p:transition spd="med">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quarter" idx="10"/>
          </p:nvPr>
        </p:nvSpPr>
        <p:spPr>
          <a:ln/>
        </p:spPr>
        <p:txBody>
          <a:bodyPr/>
          <a:lstStyle>
            <a:lvl1pPr>
              <a:defRPr/>
            </a:lvl1pPr>
          </a:lstStyle>
          <a:p>
            <a:pPr>
              <a:defRPr/>
            </a:pPr>
            <a:endParaRPr lang="ru-RU"/>
          </a:p>
        </p:txBody>
      </p:sp>
      <p:sp>
        <p:nvSpPr>
          <p:cNvPr id="8" name="Rectangle 12"/>
          <p:cNvSpPr>
            <a:spLocks noGrp="1" noChangeArrowheads="1"/>
          </p:cNvSpPr>
          <p:nvPr>
            <p:ph type="ftr" sz="quarter" idx="11"/>
          </p:nvPr>
        </p:nvSpPr>
        <p:spPr>
          <a:ln/>
        </p:spPr>
        <p:txBody>
          <a:bodyPr/>
          <a:lstStyle>
            <a:lvl1pPr>
              <a:defRPr/>
            </a:lvl1pPr>
          </a:lstStyle>
          <a:p>
            <a:pPr>
              <a:defRPr/>
            </a:pPr>
            <a:endParaRPr lang="ru-RU"/>
          </a:p>
        </p:txBody>
      </p:sp>
      <p:sp>
        <p:nvSpPr>
          <p:cNvPr id="9" name="Rectangle 13"/>
          <p:cNvSpPr>
            <a:spLocks noGrp="1" noChangeArrowheads="1"/>
          </p:cNvSpPr>
          <p:nvPr>
            <p:ph type="sldNum" sz="quarter" idx="12"/>
          </p:nvPr>
        </p:nvSpPr>
        <p:spPr>
          <a:ln/>
        </p:spPr>
        <p:txBody>
          <a:bodyPr/>
          <a:lstStyle>
            <a:lvl1pPr>
              <a:defRPr/>
            </a:lvl1pPr>
          </a:lstStyle>
          <a:p>
            <a:pPr>
              <a:defRPr/>
            </a:pPr>
            <a:fld id="{F797322D-B4D3-4BAA-8746-226BD3D24E95}" type="slidenum">
              <a:rPr lang="ru-RU"/>
              <a:pPr>
                <a:defRPr/>
              </a:pPr>
              <a:t>‹#›</a:t>
            </a:fld>
            <a:endParaRPr lang="ru-RU"/>
          </a:p>
        </p:txBody>
      </p:sp>
    </p:spTree>
  </p:cSld>
  <p:clrMapOvr>
    <a:masterClrMapping/>
  </p:clrMapOvr>
  <p:transition spd="med">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quarter" idx="10"/>
          </p:nvPr>
        </p:nvSpPr>
        <p:spPr>
          <a:ln/>
        </p:spPr>
        <p:txBody>
          <a:bodyPr/>
          <a:lstStyle>
            <a:lvl1pPr>
              <a:defRPr/>
            </a:lvl1pPr>
          </a:lstStyle>
          <a:p>
            <a:pPr>
              <a:defRPr/>
            </a:pPr>
            <a:endParaRPr lang="ru-RU"/>
          </a:p>
        </p:txBody>
      </p:sp>
      <p:sp>
        <p:nvSpPr>
          <p:cNvPr id="4" name="Rectangle 12"/>
          <p:cNvSpPr>
            <a:spLocks noGrp="1" noChangeArrowheads="1"/>
          </p:cNvSpPr>
          <p:nvPr>
            <p:ph type="ftr" sz="quarter" idx="11"/>
          </p:nvPr>
        </p:nvSpPr>
        <p:spPr>
          <a:ln/>
        </p:spPr>
        <p:txBody>
          <a:bodyPr/>
          <a:lstStyle>
            <a:lvl1pPr>
              <a:defRPr/>
            </a:lvl1pPr>
          </a:lstStyle>
          <a:p>
            <a:pPr>
              <a:defRPr/>
            </a:pPr>
            <a:endParaRPr lang="ru-RU"/>
          </a:p>
        </p:txBody>
      </p:sp>
      <p:sp>
        <p:nvSpPr>
          <p:cNvPr id="5" name="Rectangle 13"/>
          <p:cNvSpPr>
            <a:spLocks noGrp="1" noChangeArrowheads="1"/>
          </p:cNvSpPr>
          <p:nvPr>
            <p:ph type="sldNum" sz="quarter" idx="12"/>
          </p:nvPr>
        </p:nvSpPr>
        <p:spPr>
          <a:ln/>
        </p:spPr>
        <p:txBody>
          <a:bodyPr/>
          <a:lstStyle>
            <a:lvl1pPr>
              <a:defRPr/>
            </a:lvl1pPr>
          </a:lstStyle>
          <a:p>
            <a:pPr>
              <a:defRPr/>
            </a:pPr>
            <a:fld id="{50466628-6CCC-4D8A-A6F5-E3A15F7DF6AA}" type="slidenum">
              <a:rPr lang="ru-RU"/>
              <a:pPr>
                <a:defRPr/>
              </a:pPr>
              <a:t>‹#›</a:t>
            </a:fld>
            <a:endParaRPr lang="ru-RU"/>
          </a:p>
        </p:txBody>
      </p:sp>
    </p:spTree>
  </p:cSld>
  <p:clrMapOvr>
    <a:masterClrMapping/>
  </p:clrMapOvr>
  <p:transition spd="med">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quarter" idx="10"/>
          </p:nvPr>
        </p:nvSpPr>
        <p:spPr>
          <a:ln/>
        </p:spPr>
        <p:txBody>
          <a:bodyPr/>
          <a:lstStyle>
            <a:lvl1pPr>
              <a:defRPr/>
            </a:lvl1pPr>
          </a:lstStyle>
          <a:p>
            <a:pPr>
              <a:defRPr/>
            </a:pPr>
            <a:endParaRPr lang="ru-RU"/>
          </a:p>
        </p:txBody>
      </p:sp>
      <p:sp>
        <p:nvSpPr>
          <p:cNvPr id="3" name="Rectangle 12"/>
          <p:cNvSpPr>
            <a:spLocks noGrp="1" noChangeArrowheads="1"/>
          </p:cNvSpPr>
          <p:nvPr>
            <p:ph type="ftr" sz="quarter" idx="11"/>
          </p:nvPr>
        </p:nvSpPr>
        <p:spPr>
          <a:ln/>
        </p:spPr>
        <p:txBody>
          <a:bodyPr/>
          <a:lstStyle>
            <a:lvl1pPr>
              <a:defRPr/>
            </a:lvl1pPr>
          </a:lstStyle>
          <a:p>
            <a:pPr>
              <a:defRPr/>
            </a:pPr>
            <a:endParaRPr lang="ru-RU"/>
          </a:p>
        </p:txBody>
      </p:sp>
      <p:sp>
        <p:nvSpPr>
          <p:cNvPr id="4" name="Rectangle 13"/>
          <p:cNvSpPr>
            <a:spLocks noGrp="1" noChangeArrowheads="1"/>
          </p:cNvSpPr>
          <p:nvPr>
            <p:ph type="sldNum" sz="quarter" idx="12"/>
          </p:nvPr>
        </p:nvSpPr>
        <p:spPr>
          <a:ln/>
        </p:spPr>
        <p:txBody>
          <a:bodyPr/>
          <a:lstStyle>
            <a:lvl1pPr>
              <a:defRPr/>
            </a:lvl1pPr>
          </a:lstStyle>
          <a:p>
            <a:pPr>
              <a:defRPr/>
            </a:pPr>
            <a:fld id="{4DE8A24E-1D6A-40CC-93B8-AEF8117BA6BE}" type="slidenum">
              <a:rPr lang="ru-RU"/>
              <a:pPr>
                <a:defRPr/>
              </a:pPr>
              <a:t>‹#›</a:t>
            </a:fld>
            <a:endParaRPr lang="ru-RU"/>
          </a:p>
        </p:txBody>
      </p:sp>
    </p:spTree>
  </p:cSld>
  <p:clrMapOvr>
    <a:masterClrMapping/>
  </p:clrMapOvr>
  <p:transition spd="med">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quarter"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331198A8-BFA1-43E5-8BE3-56F02D7E1113}" type="slidenum">
              <a:rPr lang="ru-RU"/>
              <a:pPr>
                <a:defRPr/>
              </a:pPr>
              <a:t>‹#›</a:t>
            </a:fld>
            <a:endParaRPr lang="ru-RU"/>
          </a:p>
        </p:txBody>
      </p:sp>
    </p:spTree>
  </p:cSld>
  <p:clrMapOvr>
    <a:masterClrMapping/>
  </p:clrMapOvr>
  <p:transition spd="med">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quarter"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37ED326E-B41B-40BD-A4D2-B5BE64CE18D1}" type="slidenum">
              <a:rPr lang="ru-RU"/>
              <a:pPr>
                <a:defRPr/>
              </a:pPr>
              <a:t>‹#›</a:t>
            </a:fld>
            <a:endParaRPr lang="ru-RU"/>
          </a:p>
        </p:txBody>
      </p:sp>
    </p:spTree>
  </p:cSld>
  <p:clrMapOvr>
    <a:masterClrMapping/>
  </p:clrMapOvr>
  <p:transition spd="med">
    <p:comb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6"/>
          <p:cNvSpPr>
            <a:spLocks noGrp="1" noChangeArrowheads="1"/>
          </p:cNvSpPr>
          <p:nvPr>
            <p:ph type="title"/>
          </p:nvPr>
        </p:nvSpPr>
        <p:spPr bwMode="auto">
          <a:xfrm>
            <a:off x="1828800" y="1066800"/>
            <a:ext cx="6629400" cy="838200"/>
          </a:xfrm>
          <a:prstGeom prst="rect">
            <a:avLst/>
          </a:prstGeom>
          <a:noFill/>
          <a:ln w="9525">
            <a:noFill/>
            <a:miter lim="800000"/>
            <a:headEnd/>
            <a:tailEnd/>
          </a:ln>
        </p:spPr>
        <p:txBody>
          <a:bodyPr vert="horz" wrap="square" lIns="92075" tIns="46037" rIns="92075" bIns="46037" numCol="1" anchor="b" anchorCtr="0" compatLnSpc="1">
            <a:prstTxWarp prst="textNoShape">
              <a:avLst/>
            </a:prstTxWarp>
          </a:bodyPr>
          <a:lstStyle/>
          <a:p>
            <a:pPr lvl="0"/>
            <a:r>
              <a:rPr lang="ru-RU" smtClean="0"/>
              <a:t>Образец заголовка</a:t>
            </a:r>
          </a:p>
        </p:txBody>
      </p:sp>
      <p:sp>
        <p:nvSpPr>
          <p:cNvPr id="1027" name="Rectangle 7"/>
          <p:cNvSpPr>
            <a:spLocks noGrp="1" noChangeArrowheads="1"/>
          </p:cNvSpPr>
          <p:nvPr>
            <p:ph type="body" idx="1"/>
          </p:nvPr>
        </p:nvSpPr>
        <p:spPr bwMode="auto">
          <a:xfrm>
            <a:off x="2133600" y="2057400"/>
            <a:ext cx="6324600" cy="3962400"/>
          </a:xfrm>
          <a:prstGeom prst="rect">
            <a:avLst/>
          </a:prstGeom>
          <a:noFill/>
          <a:ln w="9525">
            <a:noFill/>
            <a:miter lim="800000"/>
            <a:headEnd/>
            <a:tailEnd/>
          </a:ln>
        </p:spPr>
        <p:txBody>
          <a:bodyPr vert="horz" wrap="square" lIns="92075" tIns="46037" rIns="92075" bIns="46037"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35" name="Rectangle 11"/>
          <p:cNvSpPr>
            <a:spLocks noGrp="1" noChangeArrowheads="1"/>
          </p:cNvSpPr>
          <p:nvPr>
            <p:ph type="dt" sz="quarter" idx="2"/>
          </p:nvPr>
        </p:nvSpPr>
        <p:spPr bwMode="auto">
          <a:xfrm>
            <a:off x="1828800" y="6248400"/>
            <a:ext cx="1905000" cy="381000"/>
          </a:xfrm>
          <a:prstGeom prst="rect">
            <a:avLst/>
          </a:prstGeom>
          <a:noFill/>
          <a:ln w="9525">
            <a:noFill/>
            <a:miter lim="800000"/>
            <a:headEnd/>
            <a:tailEnd/>
          </a:ln>
        </p:spPr>
        <p:txBody>
          <a:bodyPr vert="horz" wrap="square" lIns="92075" tIns="46037" rIns="92075" bIns="46037" numCol="1" anchor="ctr" anchorCtr="0" compatLnSpc="1">
            <a:prstTxWarp prst="textNoShape">
              <a:avLst/>
            </a:prstTxWarp>
          </a:bodyPr>
          <a:lstStyle>
            <a:lvl1pPr>
              <a:defRPr sz="1200">
                <a:latin typeface="+mn-lt"/>
              </a:defRPr>
            </a:lvl1pPr>
          </a:lstStyle>
          <a:p>
            <a:pPr>
              <a:defRPr/>
            </a:pPr>
            <a:endParaRPr lang="ru-RU"/>
          </a:p>
        </p:txBody>
      </p:sp>
      <p:sp>
        <p:nvSpPr>
          <p:cNvPr id="1036" name="Rectangle 12"/>
          <p:cNvSpPr>
            <a:spLocks noGrp="1" noChangeArrowheads="1"/>
          </p:cNvSpPr>
          <p:nvPr>
            <p:ph type="ftr" sz="quarter" idx="3"/>
          </p:nvPr>
        </p:nvSpPr>
        <p:spPr bwMode="auto">
          <a:xfrm>
            <a:off x="3886200" y="6248400"/>
            <a:ext cx="3048000" cy="381000"/>
          </a:xfrm>
          <a:prstGeom prst="rect">
            <a:avLst/>
          </a:prstGeom>
          <a:noFill/>
          <a:ln w="9525">
            <a:noFill/>
            <a:miter lim="800000"/>
            <a:headEnd/>
            <a:tailEnd/>
          </a:ln>
        </p:spPr>
        <p:txBody>
          <a:bodyPr vert="horz" wrap="square" lIns="92075" tIns="46037" rIns="92075" bIns="46037" numCol="1" anchor="ctr" anchorCtr="0" compatLnSpc="1">
            <a:prstTxWarp prst="textNoShape">
              <a:avLst/>
            </a:prstTxWarp>
          </a:bodyPr>
          <a:lstStyle>
            <a:lvl1pPr algn="ctr">
              <a:defRPr sz="1200">
                <a:latin typeface="+mn-lt"/>
              </a:defRPr>
            </a:lvl1pPr>
          </a:lstStyle>
          <a:p>
            <a:pPr>
              <a:defRPr/>
            </a:pPr>
            <a:endParaRPr lang="ru-RU"/>
          </a:p>
        </p:txBody>
      </p:sp>
      <p:sp>
        <p:nvSpPr>
          <p:cNvPr id="1037" name="Rectangle 13"/>
          <p:cNvSpPr>
            <a:spLocks noGrp="1" noChangeArrowheads="1"/>
          </p:cNvSpPr>
          <p:nvPr>
            <p:ph type="sldNum" sz="quarter" idx="4"/>
          </p:nvPr>
        </p:nvSpPr>
        <p:spPr bwMode="auto">
          <a:xfrm>
            <a:off x="7086600" y="6248400"/>
            <a:ext cx="1905000" cy="381000"/>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lgn="r">
              <a:defRPr sz="1200">
                <a:latin typeface="+mn-lt"/>
              </a:defRPr>
            </a:lvl1pPr>
          </a:lstStyle>
          <a:p>
            <a:pPr>
              <a:defRPr/>
            </a:pPr>
            <a:fld id="{CBF38F33-EA38-4AB6-8200-C21E11DDE2E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mb dir="vert"/>
  </p:transition>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Trebuchet MS" pitchFamily="34" charset="0"/>
        </a:defRPr>
      </a:lvl2pPr>
      <a:lvl3pPr algn="l" rtl="0" eaLnBrk="0" fontAlgn="base" hangingPunct="0">
        <a:spcBef>
          <a:spcPct val="0"/>
        </a:spcBef>
        <a:spcAft>
          <a:spcPct val="0"/>
        </a:spcAft>
        <a:defRPr sz="3200" b="1">
          <a:solidFill>
            <a:schemeClr val="tx1"/>
          </a:solidFill>
          <a:latin typeface="Trebuchet MS" pitchFamily="34" charset="0"/>
        </a:defRPr>
      </a:lvl3pPr>
      <a:lvl4pPr algn="l" rtl="0" eaLnBrk="0" fontAlgn="base" hangingPunct="0">
        <a:spcBef>
          <a:spcPct val="0"/>
        </a:spcBef>
        <a:spcAft>
          <a:spcPct val="0"/>
        </a:spcAft>
        <a:defRPr sz="3200" b="1">
          <a:solidFill>
            <a:schemeClr val="tx1"/>
          </a:solidFill>
          <a:latin typeface="Trebuchet MS" pitchFamily="34" charset="0"/>
        </a:defRPr>
      </a:lvl4pPr>
      <a:lvl5pPr algn="l" rtl="0" eaLnBrk="0" fontAlgn="base" hangingPunct="0">
        <a:spcBef>
          <a:spcPct val="0"/>
        </a:spcBef>
        <a:spcAft>
          <a:spcPct val="0"/>
        </a:spcAft>
        <a:defRPr sz="3200" b="1">
          <a:solidFill>
            <a:schemeClr val="tx1"/>
          </a:solidFill>
          <a:latin typeface="Trebuchet MS" pitchFamily="34" charset="0"/>
        </a:defRPr>
      </a:lvl5pPr>
      <a:lvl6pPr marL="457200" algn="l" rtl="0" eaLnBrk="1" fontAlgn="base" hangingPunct="1">
        <a:spcBef>
          <a:spcPct val="0"/>
        </a:spcBef>
        <a:spcAft>
          <a:spcPct val="0"/>
        </a:spcAft>
        <a:defRPr sz="3200" b="1">
          <a:solidFill>
            <a:schemeClr val="tx1"/>
          </a:solidFill>
          <a:latin typeface="Trebuchet MS" pitchFamily="34" charset="0"/>
        </a:defRPr>
      </a:lvl6pPr>
      <a:lvl7pPr marL="914400" algn="l" rtl="0" eaLnBrk="1" fontAlgn="base" hangingPunct="1">
        <a:spcBef>
          <a:spcPct val="0"/>
        </a:spcBef>
        <a:spcAft>
          <a:spcPct val="0"/>
        </a:spcAft>
        <a:defRPr sz="3200" b="1">
          <a:solidFill>
            <a:schemeClr val="tx1"/>
          </a:solidFill>
          <a:latin typeface="Trebuchet MS" pitchFamily="34" charset="0"/>
        </a:defRPr>
      </a:lvl7pPr>
      <a:lvl8pPr marL="1371600" algn="l" rtl="0" eaLnBrk="1" fontAlgn="base" hangingPunct="1">
        <a:spcBef>
          <a:spcPct val="0"/>
        </a:spcBef>
        <a:spcAft>
          <a:spcPct val="0"/>
        </a:spcAft>
        <a:defRPr sz="3200" b="1">
          <a:solidFill>
            <a:schemeClr val="tx1"/>
          </a:solidFill>
          <a:latin typeface="Trebuchet MS" pitchFamily="34" charset="0"/>
        </a:defRPr>
      </a:lvl8pPr>
      <a:lvl9pPr marL="1828800" algn="l" rtl="0" eaLnBrk="1" fontAlgn="base" hangingPunct="1">
        <a:spcBef>
          <a:spcPct val="0"/>
        </a:spcBef>
        <a:spcAft>
          <a:spcPct val="0"/>
        </a:spcAft>
        <a:defRPr sz="3200" b="1">
          <a:solidFill>
            <a:schemeClr val="tx1"/>
          </a:solidFill>
          <a:latin typeface="Trebuchet MS" pitchFamily="34" charset="0"/>
        </a:defRPr>
      </a:lvl9pPr>
    </p:titleStyle>
    <p:bodyStyle>
      <a:lvl1pPr marL="342900" indent="-342900" algn="l" rtl="0" eaLnBrk="0" fontAlgn="base" hangingPunct="0">
        <a:spcBef>
          <a:spcPct val="5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Font typeface="Garamond" pitchFamily="18" charset="0"/>
        <a:buChar char="−"/>
        <a:defRPr sz="22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tx1"/>
        </a:buClr>
        <a:buFont typeface="Garamond" pitchFamily="18" charset="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1600">
          <a:solidFill>
            <a:schemeClr val="tx1"/>
          </a:solidFill>
          <a:latin typeface="+mn-lt"/>
        </a:defRPr>
      </a:lvl5pPr>
      <a:lvl6pPr marL="2514600" indent="-228600" algn="l" rtl="0" eaLnBrk="1" fontAlgn="base" hangingPunct="1">
        <a:spcBef>
          <a:spcPct val="20000"/>
        </a:spcBef>
        <a:spcAft>
          <a:spcPct val="0"/>
        </a:spcAft>
        <a:buClr>
          <a:schemeClr val="tx1"/>
        </a:buClr>
        <a:buChar char="•"/>
        <a:defRPr sz="1600">
          <a:solidFill>
            <a:schemeClr val="tx1"/>
          </a:solidFill>
          <a:latin typeface="+mn-lt"/>
        </a:defRPr>
      </a:lvl6pPr>
      <a:lvl7pPr marL="2971800" indent="-228600" algn="l" rtl="0" eaLnBrk="1" fontAlgn="base" hangingPunct="1">
        <a:spcBef>
          <a:spcPct val="20000"/>
        </a:spcBef>
        <a:spcAft>
          <a:spcPct val="0"/>
        </a:spcAft>
        <a:buClr>
          <a:schemeClr val="tx1"/>
        </a:buClr>
        <a:buChar char="•"/>
        <a:defRPr sz="1600">
          <a:solidFill>
            <a:schemeClr val="tx1"/>
          </a:solidFill>
          <a:latin typeface="+mn-lt"/>
        </a:defRPr>
      </a:lvl7pPr>
      <a:lvl8pPr marL="3429000" indent="-228600" algn="l" rtl="0" eaLnBrk="1" fontAlgn="base" hangingPunct="1">
        <a:spcBef>
          <a:spcPct val="20000"/>
        </a:spcBef>
        <a:spcAft>
          <a:spcPct val="0"/>
        </a:spcAft>
        <a:buClr>
          <a:schemeClr val="tx1"/>
        </a:buClr>
        <a:buChar char="•"/>
        <a:defRPr sz="1600">
          <a:solidFill>
            <a:schemeClr val="tx1"/>
          </a:solidFill>
          <a:latin typeface="+mn-lt"/>
        </a:defRPr>
      </a:lvl8pPr>
      <a:lvl9pPr marL="3886200" indent="-228600" algn="l" rtl="0" eaLnBrk="1" fontAlgn="base" hangingPunct="1">
        <a:spcBef>
          <a:spcPct val="20000"/>
        </a:spcBef>
        <a:spcAft>
          <a:spcPct val="0"/>
        </a:spcAft>
        <a:buClr>
          <a:schemeClr val="tx1"/>
        </a:buClr>
        <a:buChar char="•"/>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sz="quarter"/>
          </p:nvPr>
        </p:nvSpPr>
        <p:spPr>
          <a:xfrm>
            <a:off x="1357313" y="2057400"/>
            <a:ext cx="7253287" cy="2514600"/>
          </a:xfrm>
        </p:spPr>
        <p:txBody>
          <a:bodyPr/>
          <a:lstStyle/>
          <a:p>
            <a:pPr algn="ctr" eaLnBrk="1" hangingPunct="1">
              <a:defRPr/>
            </a:pPr>
            <a:r>
              <a:rPr lang="ru-RU" dirty="0" smtClean="0">
                <a:effectLst>
                  <a:outerShdw blurRad="38100" dist="38100" dir="2700000" algn="tl">
                    <a:srgbClr val="000000">
                      <a:alpha val="43137"/>
                    </a:srgbClr>
                  </a:outerShdw>
                </a:effectLst>
              </a:rPr>
              <a:t>ТОЛПА И ЧЕЛОВЕК</a:t>
            </a:r>
          </a:p>
        </p:txBody>
      </p:sp>
      <p:pic>
        <p:nvPicPr>
          <p:cNvPr id="2052" name="Picture 4" descr="crowd-phobia-smaller"/>
          <p:cNvPicPr>
            <a:picLocks noChangeAspect="1" noChangeArrowheads="1"/>
          </p:cNvPicPr>
          <p:nvPr/>
        </p:nvPicPr>
        <p:blipFill>
          <a:blip r:embed="rId2" cstate="print"/>
          <a:srcRect/>
          <a:stretch>
            <a:fillRect/>
          </a:stretch>
        </p:blipFill>
        <p:spPr bwMode="auto">
          <a:xfrm>
            <a:off x="1643063" y="1071563"/>
            <a:ext cx="2374900" cy="25146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2000"/>
                                        <p:tgtEl>
                                          <p:spTgt spid="2050"/>
                                        </p:tgtEl>
                                      </p:cBhvr>
                                    </p:animEffect>
                                  </p:childTnLst>
                                </p:cTn>
                              </p:par>
                            </p:childTnLst>
                          </p:cTn>
                        </p:par>
                        <p:par>
                          <p:cTn id="8" fill="hold">
                            <p:stCondLst>
                              <p:cond delay="2000"/>
                            </p:stCondLst>
                            <p:childTnLst>
                              <p:par>
                                <p:cTn id="9" presetID="34"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 from="(-#ppt_w/2)" to="(#ppt_x)" calcmode="lin" valueType="num">
                                      <p:cBhvr>
                                        <p:cTn id="11" dur="600" fill="hold">
                                          <p:stCondLst>
                                            <p:cond delay="0"/>
                                          </p:stCondLst>
                                        </p:cTn>
                                        <p:tgtEl>
                                          <p:spTgt spid="2052"/>
                                        </p:tgtEl>
                                        <p:attrNameLst>
                                          <p:attrName>ppt_x</p:attrName>
                                        </p:attrNameLst>
                                      </p:cBhvr>
                                    </p:anim>
                                    <p:anim from="0" to="-1.0" calcmode="lin" valueType="num">
                                      <p:cBhvr>
                                        <p:cTn id="12" dur="200" decel="50000" autoRev="1" fill="hold">
                                          <p:stCondLst>
                                            <p:cond delay="600"/>
                                          </p:stCondLst>
                                        </p:cTn>
                                        <p:tgtEl>
                                          <p:spTgt spid="2052"/>
                                        </p:tgtEl>
                                        <p:attrNameLst>
                                          <p:attrName>xshear</p:attrName>
                                        </p:attrNameLst>
                                      </p:cBhvr>
                                    </p:anim>
                                    <p:animScale>
                                      <p:cBhvr>
                                        <p:cTn id="13" dur="200" decel="100000" autoRev="1" fill="hold">
                                          <p:stCondLst>
                                            <p:cond delay="600"/>
                                          </p:stCondLst>
                                        </p:cTn>
                                        <p:tgtEl>
                                          <p:spTgt spid="2052"/>
                                        </p:tgtEl>
                                      </p:cBhvr>
                                      <p:from x="100000" y="100000"/>
                                      <p:to x="80000" y="100000"/>
                                    </p:animScale>
                                    <p:anim by="(#ppt_h/3+#ppt_w*0.1)" calcmode="lin" valueType="num">
                                      <p:cBhvr additive="sum">
                                        <p:cTn id="14" dur="200" decel="100000" autoRev="1" fill="hold">
                                          <p:stCondLst>
                                            <p:cond delay="600"/>
                                          </p:stCondLst>
                                        </p:cTn>
                                        <p:tgtEl>
                                          <p:spTgt spid="205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75" y="857250"/>
            <a:ext cx="6629400" cy="785813"/>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571500" y="1643063"/>
            <a:ext cx="8286750" cy="4376737"/>
          </a:xfrm>
        </p:spPr>
        <p:txBody>
          <a:bodyPr/>
          <a:lstStyle/>
          <a:p>
            <a:pPr algn="just" eaLnBrk="1" hangingPunct="1">
              <a:buFontTx/>
              <a:buNone/>
              <a:defRPr/>
            </a:pPr>
            <a:r>
              <a:rPr lang="ru-RU" sz="2800" dirty="0" smtClean="0"/>
              <a:t>   Если за основу классификации толпы взять характер поведения в ней людей, то можно выделить несколько ее типов и подтипов. </a:t>
            </a:r>
            <a:br>
              <a:rPr lang="ru-RU" sz="2800" dirty="0" smtClean="0"/>
            </a:br>
            <a:r>
              <a:rPr lang="ru-RU" sz="2800" b="1" u="sng" dirty="0" smtClean="0">
                <a:effectLst>
                  <a:outerShdw blurRad="38100" dist="38100" dir="2700000" algn="tl">
                    <a:srgbClr val="000000">
                      <a:alpha val="43137"/>
                    </a:srgbClr>
                  </a:outerShdw>
                </a:effectLst>
              </a:rPr>
              <a:t>Окказиональная толпа</a:t>
            </a:r>
            <a:r>
              <a:rPr lang="ru-RU" sz="2800" u="sng" dirty="0" smtClean="0">
                <a:effectLst>
                  <a:outerShdw blurRad="38100" dist="38100" dir="2700000" algn="tl">
                    <a:srgbClr val="000000">
                      <a:alpha val="43137"/>
                    </a:srgbClr>
                  </a:outerShdw>
                </a:effectLst>
              </a:rPr>
              <a:t>. </a:t>
            </a:r>
            <a:r>
              <a:rPr lang="ru-RU" sz="2800" dirty="0" smtClean="0"/>
              <a:t>Образуется на основе любопытства к неожиданно возникшему происшествию (дорожная авария, пожар, драка и т.п.).  </a:t>
            </a:r>
            <a:endParaRPr lang="ru-RU" sz="2800" dirty="0"/>
          </a:p>
        </p:txBody>
      </p:sp>
      <p:pic>
        <p:nvPicPr>
          <p:cNvPr id="37890" name="Picture 2" descr="Картинка 23 из 96"/>
          <p:cNvPicPr>
            <a:picLocks noChangeAspect="1" noChangeArrowheads="1"/>
          </p:cNvPicPr>
          <p:nvPr/>
        </p:nvPicPr>
        <p:blipFill>
          <a:blip r:embed="rId2" cstate="print"/>
          <a:srcRect/>
          <a:stretch>
            <a:fillRect/>
          </a:stretch>
        </p:blipFill>
        <p:spPr bwMode="auto">
          <a:xfrm>
            <a:off x="3357563" y="4429125"/>
            <a:ext cx="2357437" cy="1857375"/>
          </a:xfrm>
          <a:prstGeom prst="rect">
            <a:avLst/>
          </a:prstGeom>
          <a:noFill/>
          <a:ln w="9525">
            <a:noFill/>
            <a:miter lim="800000"/>
            <a:headEnd/>
            <a:tailEnd/>
          </a:ln>
        </p:spPr>
      </p:pic>
      <p:pic>
        <p:nvPicPr>
          <p:cNvPr id="37891" name="Picture 3" descr="34429551_10"/>
          <p:cNvPicPr>
            <a:picLocks noChangeAspect="1" noChangeArrowheads="1"/>
          </p:cNvPicPr>
          <p:nvPr/>
        </p:nvPicPr>
        <p:blipFill>
          <a:blip r:embed="rId3" cstate="print"/>
          <a:srcRect/>
          <a:stretch>
            <a:fillRect/>
          </a:stretch>
        </p:blipFill>
        <p:spPr bwMode="auto">
          <a:xfrm>
            <a:off x="6000750" y="4429125"/>
            <a:ext cx="2857500" cy="1857375"/>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8" presetClass="entr" presetSubtype="16" fill="hold" nodeType="afterEffect">
                                  <p:stCondLst>
                                    <p:cond delay="0"/>
                                  </p:stCondLst>
                                  <p:childTnLst>
                                    <p:set>
                                      <p:cBhvr>
                                        <p:cTn id="16" dur="1" fill="hold">
                                          <p:stCondLst>
                                            <p:cond delay="0"/>
                                          </p:stCondLst>
                                        </p:cTn>
                                        <p:tgtEl>
                                          <p:spTgt spid="37890"/>
                                        </p:tgtEl>
                                        <p:attrNameLst>
                                          <p:attrName>style.visibility</p:attrName>
                                        </p:attrNameLst>
                                      </p:cBhvr>
                                      <p:to>
                                        <p:strVal val="visible"/>
                                      </p:to>
                                    </p:set>
                                    <p:animEffect transition="in" filter="diamond(in)">
                                      <p:cBhvr>
                                        <p:cTn id="17" dur="2000"/>
                                        <p:tgtEl>
                                          <p:spTgt spid="37890"/>
                                        </p:tgtEl>
                                      </p:cBhvr>
                                    </p:animEffect>
                                  </p:childTnLst>
                                </p:cTn>
                              </p:par>
                            </p:childTnLst>
                          </p:cTn>
                        </p:par>
                        <p:par>
                          <p:cTn id="18" fill="hold">
                            <p:stCondLst>
                              <p:cond delay="6000"/>
                            </p:stCondLst>
                            <p:childTnLst>
                              <p:par>
                                <p:cTn id="19" presetID="8" presetClass="entr" presetSubtype="16" fill="hold" nodeType="afterEffect">
                                  <p:stCondLst>
                                    <p:cond delay="0"/>
                                  </p:stCondLst>
                                  <p:childTnLst>
                                    <p:set>
                                      <p:cBhvr>
                                        <p:cTn id="20" dur="1" fill="hold">
                                          <p:stCondLst>
                                            <p:cond delay="0"/>
                                          </p:stCondLst>
                                        </p:cTn>
                                        <p:tgtEl>
                                          <p:spTgt spid="37891"/>
                                        </p:tgtEl>
                                        <p:attrNameLst>
                                          <p:attrName>style.visibility</p:attrName>
                                        </p:attrNameLst>
                                      </p:cBhvr>
                                      <p:to>
                                        <p:strVal val="visible"/>
                                      </p:to>
                                    </p:set>
                                    <p:animEffect transition="in" filter="diamond(in)">
                                      <p:cBhvr>
                                        <p:cTn id="21" dur="2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63" y="785813"/>
            <a:ext cx="6815137" cy="857250"/>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sp>
        <p:nvSpPr>
          <p:cNvPr id="3" name="Содержимое 2"/>
          <p:cNvSpPr>
            <a:spLocks noGrp="1"/>
          </p:cNvSpPr>
          <p:nvPr>
            <p:ph idx="1"/>
          </p:nvPr>
        </p:nvSpPr>
        <p:spPr>
          <a:xfrm>
            <a:off x="714375" y="1643063"/>
            <a:ext cx="8143875" cy="4376737"/>
          </a:xfrm>
        </p:spPr>
        <p:txBody>
          <a:bodyPr/>
          <a:lstStyle/>
          <a:p>
            <a:pPr algn="just" eaLnBrk="1" hangingPunct="1">
              <a:buFontTx/>
              <a:buNone/>
              <a:defRPr/>
            </a:pPr>
            <a:r>
              <a:rPr lang="ru-RU" sz="2800" b="1" dirty="0" smtClean="0"/>
              <a:t>   </a:t>
            </a:r>
            <a:r>
              <a:rPr lang="ru-RU" sz="2800" b="1" u="sng" dirty="0" smtClean="0">
                <a:effectLst>
                  <a:outerShdw blurRad="38100" dist="38100" dir="2700000" algn="tl">
                    <a:srgbClr val="000000">
                      <a:alpha val="43137"/>
                    </a:srgbClr>
                  </a:outerShdw>
                </a:effectLst>
              </a:rPr>
              <a:t>Конвенциональная толпа</a:t>
            </a:r>
            <a:r>
              <a:rPr lang="ru-RU" sz="2800" dirty="0" smtClean="0">
                <a:effectLst>
                  <a:outerShdw blurRad="38100" dist="38100" dir="2700000" algn="tl">
                    <a:srgbClr val="000000">
                      <a:alpha val="43137"/>
                    </a:srgbClr>
                  </a:outerShdw>
                </a:effectLst>
              </a:rPr>
              <a:t>. </a:t>
            </a:r>
            <a:r>
              <a:rPr lang="ru-RU" sz="2800" dirty="0" smtClean="0"/>
              <a:t>Образуется на основе интереса к какому-либо заранее объявленному массовому развлечению, зрелищу или по иному социально значимому конкретному поводу. </a:t>
            </a:r>
            <a:endParaRPr lang="ru-RU" sz="2800" dirty="0"/>
          </a:p>
        </p:txBody>
      </p:sp>
      <p:pic>
        <p:nvPicPr>
          <p:cNvPr id="36866" name="Picture 2" descr="Картинка 77 из 1885"/>
          <p:cNvPicPr>
            <a:picLocks noChangeAspect="1" noChangeArrowheads="1"/>
          </p:cNvPicPr>
          <p:nvPr/>
        </p:nvPicPr>
        <p:blipFill>
          <a:blip r:embed="rId2" cstate="print"/>
          <a:srcRect b="2484"/>
          <a:stretch>
            <a:fillRect/>
          </a:stretch>
        </p:blipFill>
        <p:spPr bwMode="auto">
          <a:xfrm>
            <a:off x="4714875" y="3714750"/>
            <a:ext cx="4154488" cy="28448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6" presetClass="entr" presetSubtype="16" fill="hold" nodeType="afterEffect">
                                  <p:stCondLst>
                                    <p:cond delay="0"/>
                                  </p:stCondLst>
                                  <p:childTnLst>
                                    <p:set>
                                      <p:cBhvr>
                                        <p:cTn id="16" dur="1" fill="hold">
                                          <p:stCondLst>
                                            <p:cond delay="0"/>
                                          </p:stCondLst>
                                        </p:cTn>
                                        <p:tgtEl>
                                          <p:spTgt spid="36866"/>
                                        </p:tgtEl>
                                        <p:attrNameLst>
                                          <p:attrName>style.visibility</p:attrName>
                                        </p:attrNameLst>
                                      </p:cBhvr>
                                      <p:to>
                                        <p:strVal val="visible"/>
                                      </p:to>
                                    </p:set>
                                    <p:animEffect transition="in" filter="circle(in)">
                                      <p:cBhvr>
                                        <p:cTn id="17" dur="2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629400" cy="857250"/>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a:t>
            </a:r>
            <a:r>
              <a:rPr lang="ru-RU" dirty="0" smtClean="0">
                <a:effectLst>
                  <a:outerShdw blurRad="38100" dist="38100" dir="2700000" algn="tl">
                    <a:srgbClr val="000000">
                      <a:alpha val="43137"/>
                    </a:srgbClr>
                  </a:outerShdw>
                </a:effectLst>
              </a:rPr>
              <a:t> </a:t>
            </a:r>
            <a:r>
              <a:rPr lang="ru-RU" sz="4000" dirty="0" smtClean="0">
                <a:effectLst>
                  <a:outerShdw blurRad="38100" dist="38100" dir="2700000" algn="tl">
                    <a:srgbClr val="000000">
                      <a:alpha val="43137"/>
                    </a:srgbClr>
                  </a:outerShdw>
                </a:effectLst>
              </a:rPr>
              <a:t>ТОЛПЫ</a:t>
            </a:r>
            <a:endParaRPr lang="ru-RU" sz="4000" dirty="0"/>
          </a:p>
        </p:txBody>
      </p:sp>
      <p:sp>
        <p:nvSpPr>
          <p:cNvPr id="3" name="Содержимое 2"/>
          <p:cNvSpPr>
            <a:spLocks noGrp="1"/>
          </p:cNvSpPr>
          <p:nvPr>
            <p:ph idx="1"/>
          </p:nvPr>
        </p:nvSpPr>
        <p:spPr>
          <a:xfrm>
            <a:off x="857250" y="2071688"/>
            <a:ext cx="8001000" cy="3948112"/>
          </a:xfrm>
        </p:spPr>
        <p:txBody>
          <a:bodyPr/>
          <a:lstStyle/>
          <a:p>
            <a:pPr algn="just" eaLnBrk="1" hangingPunct="1">
              <a:buFontTx/>
              <a:buNone/>
              <a:defRPr/>
            </a:pPr>
            <a:r>
              <a:rPr lang="ru-RU" sz="2800" b="1" dirty="0" smtClean="0"/>
              <a:t>   </a:t>
            </a:r>
            <a:endParaRPr lang="en-US" sz="2800" b="1" dirty="0" smtClean="0"/>
          </a:p>
          <a:p>
            <a:pPr algn="just" eaLnBrk="1" hangingPunct="1">
              <a:buFontTx/>
              <a:buNone/>
              <a:defRPr/>
            </a:pPr>
            <a:r>
              <a:rPr lang="en-US" sz="2800" b="1" dirty="0" smtClean="0">
                <a:effectLst>
                  <a:outerShdw blurRad="38100" dist="38100" dir="2700000" algn="tl">
                    <a:srgbClr val="000000">
                      <a:alpha val="43137"/>
                    </a:srgbClr>
                  </a:outerShdw>
                </a:effectLst>
              </a:rPr>
              <a:t>   </a:t>
            </a:r>
            <a:r>
              <a:rPr lang="ru-RU" sz="2800" b="1" u="sng" dirty="0" smtClean="0">
                <a:effectLst>
                  <a:outerShdw blurRad="38100" dist="38100" dir="2700000" algn="tl">
                    <a:srgbClr val="000000">
                      <a:alpha val="43137"/>
                    </a:srgbClr>
                  </a:outerShdw>
                </a:effectLst>
              </a:rPr>
              <a:t>Экспрессивная толпа</a:t>
            </a:r>
            <a:r>
              <a:rPr lang="ru-RU" sz="2800" dirty="0" smtClean="0"/>
              <a:t>. Формируется — как и конвенциональная толпа. В ней совместно выражается общее отношение к какому-либо событию (радость, энтузиазм, возмущение, протест и т.п.) </a:t>
            </a:r>
            <a:endParaRPr lang="ru-RU" sz="2800"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18" presetClass="entr" presetSubtype="12"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strips(downLeft)">
                                      <p:cBhvr>
                                        <p:cTn id="11"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313" y="571500"/>
            <a:ext cx="7500937" cy="1000125"/>
          </a:xfrm>
        </p:spPr>
        <p:txBody>
          <a:bodyPr/>
          <a:lstStyle/>
          <a:p>
            <a:pPr algn="ctr">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pic>
        <p:nvPicPr>
          <p:cNvPr id="4" name="Picture 1" descr="Картинка 42 из 447"/>
          <p:cNvPicPr>
            <a:picLocks noGrp="1" noChangeAspect="1" noChangeArrowheads="1"/>
          </p:cNvPicPr>
          <p:nvPr>
            <p:ph idx="1"/>
          </p:nvPr>
        </p:nvPicPr>
        <p:blipFill>
          <a:blip r:embed="rId2" cstate="print"/>
          <a:srcRect/>
          <a:stretch>
            <a:fillRect/>
          </a:stretch>
        </p:blipFill>
        <p:spPr>
          <a:xfrm>
            <a:off x="2500313" y="1928813"/>
            <a:ext cx="5276850" cy="3962400"/>
          </a:xfrm>
          <a:noFill/>
        </p:spPr>
      </p:pic>
      <p:sp>
        <p:nvSpPr>
          <p:cNvPr id="5" name="Прямоугольник 4"/>
          <p:cNvSpPr/>
          <p:nvPr/>
        </p:nvSpPr>
        <p:spPr>
          <a:xfrm>
            <a:off x="2865438" y="3198813"/>
            <a:ext cx="4421187" cy="3416300"/>
          </a:xfrm>
          <a:prstGeom prst="rect">
            <a:avLst/>
          </a:prstGeom>
        </p:spPr>
        <p:txBody>
          <a:bodyPr>
            <a:spAutoFit/>
          </a:bodyPr>
          <a:lstStyle/>
          <a:p>
            <a:pPr>
              <a:defRPr/>
            </a:pPr>
            <a:r>
              <a:rPr lang="ru-RU"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endParaRPr lang="en-US" b="1" dirty="0">
              <a:effectLst>
                <a:outerShdw blurRad="38100" dist="38100" dir="2700000" algn="tl">
                  <a:srgbClr val="000000">
                    <a:alpha val="43137"/>
                  </a:srgbClr>
                </a:outerShdw>
              </a:effectLst>
            </a:endParaRPr>
          </a:p>
          <a:p>
            <a:pPr>
              <a:defRPr/>
            </a:pPr>
            <a:r>
              <a:rPr lang="en-US" b="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latin typeface="+mn-lt"/>
              </a:rPr>
              <a:t>Экспрессивная толпа</a:t>
            </a:r>
            <a:r>
              <a:rPr lang="ru-RU" dirty="0">
                <a:latin typeface="+mn-lt"/>
              </a:rPr>
              <a:t>. </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50" presetClass="entr" presetSubtype="0" decel="100000" fill="hold" nodeType="after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anim calcmode="lin" valueType="num">
                                      <p:cBhvr>
                                        <p:cTn id="17" dur="2000" fill="hold"/>
                                        <p:tgtEl>
                                          <p:spTgt spid="5">
                                            <p:txEl>
                                              <p:pRg st="8" end="8"/>
                                            </p:txEl>
                                          </p:spTgt>
                                        </p:tgtEl>
                                        <p:attrNameLst>
                                          <p:attrName>ppt_w</p:attrName>
                                        </p:attrNameLst>
                                      </p:cBhvr>
                                      <p:tavLst>
                                        <p:tav tm="0">
                                          <p:val>
                                            <p:strVal val="#ppt_w+.3"/>
                                          </p:val>
                                        </p:tav>
                                        <p:tav tm="100000">
                                          <p:val>
                                            <p:strVal val="#ppt_w"/>
                                          </p:val>
                                        </p:tav>
                                      </p:tavLst>
                                    </p:anim>
                                    <p:anim calcmode="lin" valueType="num">
                                      <p:cBhvr>
                                        <p:cTn id="18" dur="2000" fill="hold"/>
                                        <p:tgtEl>
                                          <p:spTgt spid="5">
                                            <p:txEl>
                                              <p:pRg st="8" end="8"/>
                                            </p:txEl>
                                          </p:spTgt>
                                        </p:tgtEl>
                                        <p:attrNameLst>
                                          <p:attrName>ppt_h</p:attrName>
                                        </p:attrNameLst>
                                      </p:cBhvr>
                                      <p:tavLst>
                                        <p:tav tm="0">
                                          <p:val>
                                            <p:strVal val="#ppt_h"/>
                                          </p:val>
                                        </p:tav>
                                        <p:tav tm="100000">
                                          <p:val>
                                            <p:strVal val="#ppt_h"/>
                                          </p:val>
                                        </p:tav>
                                      </p:tavLst>
                                    </p:anim>
                                    <p:animEffect transition="in" filter="fade">
                                      <p:cBhvr>
                                        <p:cTn id="19"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785813"/>
            <a:ext cx="6629400" cy="785812"/>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a:t>
            </a:r>
            <a:r>
              <a:rPr lang="ru-RU" dirty="0" smtClean="0">
                <a:effectLst>
                  <a:outerShdw blurRad="38100" dist="38100" dir="2700000" algn="tl">
                    <a:srgbClr val="000000">
                      <a:alpha val="43137"/>
                    </a:srgbClr>
                  </a:outerShdw>
                </a:effectLst>
              </a:rPr>
              <a:t> </a:t>
            </a:r>
            <a:r>
              <a:rPr lang="ru-RU" sz="4000" dirty="0" smtClean="0">
                <a:effectLst>
                  <a:outerShdw blurRad="38100" dist="38100" dir="2700000" algn="tl">
                    <a:srgbClr val="000000">
                      <a:alpha val="43137"/>
                    </a:srgbClr>
                  </a:outerShdw>
                </a:effectLst>
              </a:rPr>
              <a:t>ТОЛПЫ</a:t>
            </a:r>
            <a:endParaRPr lang="ru-RU" sz="4000" dirty="0"/>
          </a:p>
        </p:txBody>
      </p:sp>
      <p:sp>
        <p:nvSpPr>
          <p:cNvPr id="3" name="Содержимое 2"/>
          <p:cNvSpPr>
            <a:spLocks noGrp="1"/>
          </p:cNvSpPr>
          <p:nvPr>
            <p:ph idx="1"/>
          </p:nvPr>
        </p:nvSpPr>
        <p:spPr>
          <a:xfrm>
            <a:off x="714375" y="1571625"/>
            <a:ext cx="8143875" cy="4448175"/>
          </a:xfrm>
        </p:spPr>
        <p:txBody>
          <a:bodyPr/>
          <a:lstStyle/>
          <a:p>
            <a:pPr algn="just" eaLnBrk="1" hangingPunct="1">
              <a:buFontTx/>
              <a:buNone/>
              <a:defRPr/>
            </a:pPr>
            <a:r>
              <a:rPr lang="ru-RU" sz="2800" b="1" dirty="0" smtClean="0"/>
              <a:t>   </a:t>
            </a:r>
            <a:r>
              <a:rPr lang="ru-RU" sz="2800" b="1" u="sng" dirty="0" smtClean="0">
                <a:effectLst>
                  <a:outerShdw blurRad="38100" dist="38100" dir="2700000" algn="tl">
                    <a:srgbClr val="000000">
                      <a:alpha val="43137"/>
                    </a:srgbClr>
                  </a:outerShdw>
                </a:effectLst>
              </a:rPr>
              <a:t>Экстатическая толпа</a:t>
            </a:r>
            <a:r>
              <a:rPr lang="ru-RU" sz="2800" dirty="0" smtClean="0"/>
              <a:t>. Представляет собой крайнюю форму экспрессивной толпы. Характеризуется состоянием общего экстаза на основе взаимного ритмически нарастающего заражения (массовые религиозные ритуалы, карнавалы, </a:t>
            </a:r>
            <a:r>
              <a:rPr lang="ru-RU" sz="2800" dirty="0" err="1" smtClean="0"/>
              <a:t>рок-концерты</a:t>
            </a:r>
            <a:r>
              <a:rPr lang="ru-RU" sz="2800" dirty="0" smtClean="0"/>
              <a:t>) </a:t>
            </a:r>
          </a:p>
          <a:p>
            <a:pPr algn="just" eaLnBrk="1" hangingPunct="1">
              <a:buFontTx/>
              <a:buNone/>
              <a:defRPr/>
            </a:pPr>
            <a:r>
              <a:rPr lang="ru-RU" sz="2800" dirty="0" smtClean="0"/>
              <a:t/>
            </a:r>
            <a:br>
              <a:rPr lang="ru-RU" sz="2800" dirty="0" smtClean="0"/>
            </a:br>
            <a:endParaRPr lang="ru-RU" sz="2800" dirty="0"/>
          </a:p>
        </p:txBody>
      </p:sp>
      <p:pic>
        <p:nvPicPr>
          <p:cNvPr id="14340" name="Picture 1" descr="1189271739_trans"/>
          <p:cNvPicPr>
            <a:picLocks noChangeAspect="1" noChangeArrowheads="1"/>
          </p:cNvPicPr>
          <p:nvPr/>
        </p:nvPicPr>
        <p:blipFill>
          <a:blip r:embed="rId2" cstate="print"/>
          <a:srcRect/>
          <a:stretch>
            <a:fillRect/>
          </a:stretch>
        </p:blipFill>
        <p:spPr bwMode="auto">
          <a:xfrm>
            <a:off x="4429125" y="4214813"/>
            <a:ext cx="3929063" cy="247015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16" presetClass="entr" presetSubtype="26" fill="hold" nodeType="afterEffect">
                                  <p:stCondLst>
                                    <p:cond delay="0"/>
                                  </p:stCondLst>
                                  <p:childTnLst>
                                    <p:set>
                                      <p:cBhvr>
                                        <p:cTn id="16" dur="1" fill="hold">
                                          <p:stCondLst>
                                            <p:cond delay="0"/>
                                          </p:stCondLst>
                                        </p:cTn>
                                        <p:tgtEl>
                                          <p:spTgt spid="14340"/>
                                        </p:tgtEl>
                                        <p:attrNameLst>
                                          <p:attrName>style.visibility</p:attrName>
                                        </p:attrNameLst>
                                      </p:cBhvr>
                                      <p:to>
                                        <p:strVal val="visible"/>
                                      </p:to>
                                    </p:set>
                                    <p:animEffect transition="in" filter="barn(inHorizontal)">
                                      <p:cBhvr>
                                        <p:cTn id="17"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629400" cy="785813"/>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sp>
        <p:nvSpPr>
          <p:cNvPr id="3" name="Содержимое 2"/>
          <p:cNvSpPr>
            <a:spLocks noGrp="1"/>
          </p:cNvSpPr>
          <p:nvPr>
            <p:ph idx="1"/>
          </p:nvPr>
        </p:nvSpPr>
        <p:spPr>
          <a:xfrm>
            <a:off x="571500" y="1643063"/>
            <a:ext cx="8286750" cy="4376737"/>
          </a:xfrm>
        </p:spPr>
        <p:txBody>
          <a:bodyPr/>
          <a:lstStyle/>
          <a:p>
            <a:pPr algn="just" eaLnBrk="1" hangingPunct="1">
              <a:buFontTx/>
              <a:buNone/>
              <a:defRPr/>
            </a:pPr>
            <a:r>
              <a:rPr lang="ru-RU" b="1" dirty="0" smtClean="0"/>
              <a:t>    </a:t>
            </a:r>
            <a:r>
              <a:rPr lang="ru-RU" sz="2800" b="1" u="sng" dirty="0" smtClean="0">
                <a:effectLst>
                  <a:outerShdw blurRad="38100" dist="38100" dir="2700000" algn="tl">
                    <a:srgbClr val="000000">
                      <a:alpha val="43137"/>
                    </a:srgbClr>
                  </a:outerShdw>
                </a:effectLst>
              </a:rPr>
              <a:t>Действующая толпа</a:t>
            </a:r>
            <a:r>
              <a:rPr lang="ru-RU" sz="2800" u="sng" dirty="0" smtClean="0">
                <a:effectLst>
                  <a:outerShdw blurRad="38100" dist="38100" dir="2700000" algn="tl">
                    <a:srgbClr val="000000">
                      <a:alpha val="43137"/>
                    </a:srgbClr>
                  </a:outerShdw>
                </a:effectLst>
              </a:rPr>
              <a:t>. </a:t>
            </a:r>
            <a:r>
              <a:rPr lang="ru-RU" sz="2800" dirty="0" smtClean="0"/>
              <a:t>Формируется — как и конвенциальная; осуществляет действия относительно конкретного объекта. Действующая толпа включает в себя указанные ниже подвиды. </a:t>
            </a:r>
            <a:br>
              <a:rPr lang="ru-RU" sz="2800" dirty="0" smtClean="0"/>
            </a:br>
            <a:r>
              <a:rPr lang="ru-RU" sz="2800" b="1" dirty="0" smtClean="0"/>
              <a:t>1. </a:t>
            </a:r>
            <a:r>
              <a:rPr lang="ru-RU" sz="2800" b="1" u="sng" dirty="0" smtClean="0">
                <a:effectLst>
                  <a:outerShdw blurRad="38100" dist="38100" dir="2700000" algn="tl">
                    <a:srgbClr val="000000">
                      <a:alpha val="43137"/>
                    </a:srgbClr>
                  </a:outerShdw>
                </a:effectLst>
              </a:rPr>
              <a:t>Агрессивная толпа.</a:t>
            </a:r>
            <a:r>
              <a:rPr lang="ru-RU" sz="2800" dirty="0" smtClean="0"/>
              <a:t> Объединена слепой ненавистью к конкретному объекту (какому-либо религиозному или политическому движению, структуре). Обычно сопровождается избиениями, погромами, поджогами и т.п.  </a:t>
            </a:r>
            <a:endParaRPr lang="ru-RU" sz="2800" dirty="0"/>
          </a:p>
        </p:txBody>
      </p:sp>
      <p:sp>
        <p:nvSpPr>
          <p:cNvPr id="5" name="Прямоугольник 4"/>
          <p:cNvSpPr/>
          <p:nvPr/>
        </p:nvSpPr>
        <p:spPr>
          <a:xfrm>
            <a:off x="3068638" y="3198813"/>
            <a:ext cx="3432175" cy="3046412"/>
          </a:xfrm>
          <a:prstGeom prst="rect">
            <a:avLst/>
          </a:prstGeom>
        </p:spPr>
        <p:txBody>
          <a:bodyPr>
            <a:spAutoFit/>
          </a:bodyPr>
          <a:lstStyle/>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a:p>
            <a:pPr>
              <a:defRPr/>
            </a:pPr>
            <a:endParaRPr lang="ru-RU" b="1" u="sng" dirty="0">
              <a:effectLst>
                <a:outerShdw blurRad="38100" dist="38100" dir="2700000" algn="tl">
                  <a:srgbClr val="000000">
                    <a:alpha val="43137"/>
                  </a:srgbClr>
                </a:outerShdw>
              </a:effectLst>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25" y="785813"/>
            <a:ext cx="8143875" cy="857250"/>
          </a:xfrm>
        </p:spPr>
        <p:txBody>
          <a:bodyPr/>
          <a:lstStyle/>
          <a:p>
            <a:pPr algn="ctr">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pic>
        <p:nvPicPr>
          <p:cNvPr id="4" name="Picture 1" descr="Картинка 403 из 2454"/>
          <p:cNvPicPr>
            <a:picLocks noChangeAspect="1" noChangeArrowheads="1"/>
          </p:cNvPicPr>
          <p:nvPr/>
        </p:nvPicPr>
        <p:blipFill>
          <a:blip r:embed="rId2" cstate="print"/>
          <a:srcRect/>
          <a:stretch>
            <a:fillRect/>
          </a:stretch>
        </p:blipFill>
        <p:spPr bwMode="auto">
          <a:xfrm>
            <a:off x="2214563" y="1714500"/>
            <a:ext cx="5457825" cy="4329113"/>
          </a:xfrm>
          <a:prstGeom prst="rect">
            <a:avLst/>
          </a:prstGeom>
          <a:noFill/>
          <a:ln w="9525">
            <a:noFill/>
            <a:miter lim="800000"/>
            <a:headEnd/>
            <a:tailEnd/>
          </a:ln>
        </p:spPr>
      </p:pic>
      <p:sp>
        <p:nvSpPr>
          <p:cNvPr id="5" name="Прямоугольник 4"/>
          <p:cNvSpPr/>
          <p:nvPr/>
        </p:nvSpPr>
        <p:spPr>
          <a:xfrm>
            <a:off x="3068638" y="3198813"/>
            <a:ext cx="3608387" cy="3416300"/>
          </a:xfrm>
          <a:prstGeom prst="rect">
            <a:avLst/>
          </a:prstGeom>
        </p:spPr>
        <p:txBody>
          <a:bodyPr wrap="none">
            <a:spAutoFit/>
          </a:bodyPr>
          <a:lstStyle/>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r>
              <a:rPr lang="en-US" b="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latin typeface="+mn-lt"/>
              </a:rPr>
              <a:t>Агрессивная толпа.</a:t>
            </a:r>
            <a:r>
              <a:rPr lang="ru-RU" dirty="0">
                <a:latin typeface="+mn-lt"/>
              </a:rPr>
              <a:t> </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51"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770" decel="100000"/>
                                        <p:tgtEl>
                                          <p:spTgt spid="4"/>
                                        </p:tgtEl>
                                      </p:cBhvr>
                                    </p:animEffect>
                                    <p:animScale>
                                      <p:cBhvr>
                                        <p:cTn id="12" dur="770" decel="100000"/>
                                        <p:tgtEl>
                                          <p:spTgt spid="4"/>
                                        </p:tgtEl>
                                      </p:cBhvr>
                                      <p:from x="10000" y="10000"/>
                                      <p:to x="200000" y="450000"/>
                                    </p:animScale>
                                    <p:animScale>
                                      <p:cBhvr>
                                        <p:cTn id="13" dur="1230" accel="100000" fill="hold">
                                          <p:stCondLst>
                                            <p:cond delay="770"/>
                                          </p:stCondLst>
                                        </p:cTn>
                                        <p:tgtEl>
                                          <p:spTgt spid="4"/>
                                        </p:tgtEl>
                                      </p:cBhvr>
                                      <p:from x="200000" y="450000"/>
                                      <p:to x="100000" y="100000"/>
                                    </p:animScale>
                                    <p:set>
                                      <p:cBhvr>
                                        <p:cTn id="14" dur="770" fill="hold"/>
                                        <p:tgtEl>
                                          <p:spTgt spid="4"/>
                                        </p:tgtEl>
                                        <p:attrNameLst>
                                          <p:attrName>ppt_x</p:attrName>
                                        </p:attrNameLst>
                                      </p:cBhvr>
                                      <p:to>
                                        <p:strVal val="(0.5)"/>
                                      </p:to>
                                    </p:set>
                                    <p:anim from="(0.5)" to="(#ppt_x)" calcmode="lin" valueType="num">
                                      <p:cBhvr>
                                        <p:cTn id="15" dur="1230" accel="100000" fill="hold">
                                          <p:stCondLst>
                                            <p:cond delay="770"/>
                                          </p:stCondLst>
                                        </p:cTn>
                                        <p:tgtEl>
                                          <p:spTgt spid="4"/>
                                        </p:tgtEl>
                                        <p:attrNameLst>
                                          <p:attrName>ppt_x</p:attrName>
                                        </p:attrNameLst>
                                      </p:cBhvr>
                                    </p:anim>
                                    <p:set>
                                      <p:cBhvr>
                                        <p:cTn id="16" dur="770" fill="hold"/>
                                        <p:tgtEl>
                                          <p:spTgt spid="4"/>
                                        </p:tgtEl>
                                        <p:attrNameLst>
                                          <p:attrName>ppt_y</p:attrName>
                                        </p:attrNameLst>
                                      </p:cBhvr>
                                      <p:to>
                                        <p:strVal val="(#ppt_y+0.4)"/>
                                      </p:to>
                                    </p:set>
                                    <p:anim from="(#ppt_y+0.4)" to="(#ppt_y)" calcmode="lin" valueType="num">
                                      <p:cBhvr>
                                        <p:cTn id="17" dur="1230" accel="100000" fill="hold">
                                          <p:stCondLst>
                                            <p:cond delay="770"/>
                                          </p:stCondLst>
                                        </p:cTn>
                                        <p:tgtEl>
                                          <p:spTgt spid="4"/>
                                        </p:tgtEl>
                                        <p:attrNameLst>
                                          <p:attrName>ppt_y</p:attrName>
                                        </p:attrNameLst>
                                      </p:cBhvr>
                                    </p:anim>
                                  </p:childTnLst>
                                </p:cTn>
                              </p:par>
                            </p:childTnLst>
                          </p:cTn>
                        </p:par>
                        <p:par>
                          <p:cTn id="18" fill="hold">
                            <p:stCondLst>
                              <p:cond delay="4000"/>
                            </p:stCondLst>
                            <p:childTnLst>
                              <p:par>
                                <p:cTn id="19" presetID="24" presetClass="entr" presetSubtype="0" fill="hold" nodeType="after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anim to="" calcmode="lin" valueType="num">
                                      <p:cBhvr>
                                        <p:cTn id="21" dur="1" fill="hold"/>
                                        <p:tgtEl>
                                          <p:spTgt spid="5">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785813"/>
            <a:ext cx="6629400" cy="785812"/>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sp>
        <p:nvSpPr>
          <p:cNvPr id="3" name="Содержимое 2"/>
          <p:cNvSpPr>
            <a:spLocks noGrp="1"/>
          </p:cNvSpPr>
          <p:nvPr>
            <p:ph idx="1"/>
          </p:nvPr>
        </p:nvSpPr>
        <p:spPr>
          <a:xfrm>
            <a:off x="714375" y="1571625"/>
            <a:ext cx="7743825" cy="4448175"/>
          </a:xfrm>
        </p:spPr>
        <p:txBody>
          <a:bodyPr/>
          <a:lstStyle/>
          <a:p>
            <a:pPr algn="just" eaLnBrk="1" hangingPunct="1">
              <a:buFontTx/>
              <a:buNone/>
              <a:defRPr/>
            </a:pPr>
            <a:r>
              <a:rPr lang="ru-RU" sz="2800" b="1" dirty="0" smtClean="0"/>
              <a:t>   2. </a:t>
            </a:r>
            <a:r>
              <a:rPr lang="ru-RU" sz="2800" b="1" u="sng" dirty="0" smtClean="0">
                <a:effectLst>
                  <a:outerShdw blurRad="38100" dist="38100" dir="2700000" algn="tl">
                    <a:srgbClr val="000000">
                      <a:alpha val="43137"/>
                    </a:srgbClr>
                  </a:outerShdw>
                </a:effectLst>
              </a:rPr>
              <a:t>Паническая толпа</a:t>
            </a:r>
            <a:r>
              <a:rPr lang="ru-RU" sz="2800" u="sng" dirty="0" smtClean="0">
                <a:effectLst>
                  <a:outerShdw blurRad="38100" dist="38100" dir="2700000" algn="tl">
                    <a:srgbClr val="000000">
                      <a:alpha val="43137"/>
                    </a:srgbClr>
                  </a:outerShdw>
                </a:effectLst>
              </a:rPr>
              <a:t>.</a:t>
            </a:r>
            <a:r>
              <a:rPr lang="ru-RU" sz="2800" dirty="0" smtClean="0">
                <a:effectLst>
                  <a:outerShdw blurRad="38100" dist="38100" dir="2700000" algn="tl">
                    <a:srgbClr val="000000">
                      <a:alpha val="43137"/>
                    </a:srgbClr>
                  </a:outerShdw>
                </a:effectLst>
              </a:rPr>
              <a:t> </a:t>
            </a:r>
            <a:r>
              <a:rPr lang="ru-RU" sz="2800" dirty="0" smtClean="0"/>
              <a:t>Стихийно спасающаяся от реального или воображаемого источника опасности. </a:t>
            </a:r>
            <a:r>
              <a:rPr lang="ru-RU" dirty="0" smtClean="0"/>
              <a:t> </a:t>
            </a:r>
            <a:endParaRPr lang="ru-RU" dirty="0"/>
          </a:p>
        </p:txBody>
      </p:sp>
      <p:pic>
        <p:nvPicPr>
          <p:cNvPr id="16388" name="Picture 1" descr="Картинка 4 из 40"/>
          <p:cNvPicPr>
            <a:picLocks noChangeAspect="1" noChangeArrowheads="1"/>
          </p:cNvPicPr>
          <p:nvPr/>
        </p:nvPicPr>
        <p:blipFill>
          <a:blip r:embed="rId2" cstate="print"/>
          <a:srcRect/>
          <a:stretch>
            <a:fillRect/>
          </a:stretch>
        </p:blipFill>
        <p:spPr bwMode="auto">
          <a:xfrm>
            <a:off x="2357438" y="3214688"/>
            <a:ext cx="4800600" cy="30861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21" presetClass="entr" presetSubtype="4" fill="hold" nodeType="afterEffect">
                                  <p:stCondLst>
                                    <p:cond delay="0"/>
                                  </p:stCondLst>
                                  <p:childTnLst>
                                    <p:set>
                                      <p:cBhvr>
                                        <p:cTn id="16" dur="1" fill="hold">
                                          <p:stCondLst>
                                            <p:cond delay="0"/>
                                          </p:stCondLst>
                                        </p:cTn>
                                        <p:tgtEl>
                                          <p:spTgt spid="16388"/>
                                        </p:tgtEl>
                                        <p:attrNameLst>
                                          <p:attrName>style.visibility</p:attrName>
                                        </p:attrNameLst>
                                      </p:cBhvr>
                                      <p:to>
                                        <p:strVal val="visible"/>
                                      </p:to>
                                    </p:set>
                                    <p:animEffect transition="in" filter="wheel(4)">
                                      <p:cBhvr>
                                        <p:cTn id="17" dur="2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571500"/>
            <a:ext cx="6958012" cy="1000125"/>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sp>
        <p:nvSpPr>
          <p:cNvPr id="3" name="Содержимое 2"/>
          <p:cNvSpPr>
            <a:spLocks noGrp="1"/>
          </p:cNvSpPr>
          <p:nvPr>
            <p:ph idx="1"/>
          </p:nvPr>
        </p:nvSpPr>
        <p:spPr>
          <a:xfrm>
            <a:off x="642938" y="1500188"/>
            <a:ext cx="8286750" cy="4519612"/>
          </a:xfrm>
        </p:spPr>
        <p:txBody>
          <a:bodyPr/>
          <a:lstStyle/>
          <a:p>
            <a:pPr algn="just" eaLnBrk="1" hangingPunct="1">
              <a:buFontTx/>
              <a:buNone/>
              <a:defRPr/>
            </a:pPr>
            <a:r>
              <a:rPr lang="ru-RU" sz="2800" b="1" dirty="0" smtClean="0"/>
              <a:t>    </a:t>
            </a:r>
            <a:r>
              <a:rPr lang="ru-RU" sz="2800" b="1" dirty="0" smtClean="0">
                <a:effectLst>
                  <a:outerShdw blurRad="38100" dist="38100" dir="2700000" algn="tl">
                    <a:srgbClr val="000000">
                      <a:alpha val="43137"/>
                    </a:srgbClr>
                  </a:outerShdw>
                </a:effectLst>
              </a:rPr>
              <a:t>3. </a:t>
            </a:r>
            <a:r>
              <a:rPr lang="ru-RU" sz="2800" b="1" u="sng" dirty="0" smtClean="0">
                <a:effectLst>
                  <a:outerShdw blurRad="38100" dist="38100" dir="2700000" algn="tl">
                    <a:srgbClr val="000000">
                      <a:alpha val="43137"/>
                    </a:srgbClr>
                  </a:outerShdw>
                </a:effectLst>
              </a:rPr>
              <a:t>Стяжательская толпа.</a:t>
            </a:r>
            <a:r>
              <a:rPr lang="ru-RU" sz="2800" dirty="0" smtClean="0"/>
              <a:t> Вступает в неупорядоченный непосредственный конфликт за обладание какими-либо ценностями</a:t>
            </a:r>
            <a:r>
              <a:rPr lang="en-US" sz="2800" dirty="0" smtClean="0"/>
              <a:t> </a:t>
            </a:r>
            <a:r>
              <a:rPr lang="ru-RU" sz="2800" dirty="0" smtClean="0"/>
              <a:t>(взятие штурмом мест в отходящем транспорте, ажиотажный </a:t>
            </a:r>
            <a:r>
              <a:rPr lang="ru-RU" sz="2800" dirty="0" err="1" smtClean="0"/>
              <a:t>расхват</a:t>
            </a:r>
            <a:r>
              <a:rPr lang="ru-RU" sz="2800" dirty="0" smtClean="0"/>
              <a:t> продуктов в предприятиях торговли, разгром продовольственных складов, осаждение финансовых (например, банковских) учреждений, в небольших количествах проявляется в местах крупных катастроф со значительными человеческими жертвами и т.п.).  </a:t>
            </a:r>
            <a:endParaRPr lang="ru-RU" sz="2800"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428750" y="1066800"/>
            <a:ext cx="7500938" cy="647700"/>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pic>
        <p:nvPicPr>
          <p:cNvPr id="5" name="Picture 1" descr="Картинка 38 из 680"/>
          <p:cNvPicPr>
            <a:picLocks noChangeAspect="1" noChangeArrowheads="1"/>
          </p:cNvPicPr>
          <p:nvPr/>
        </p:nvPicPr>
        <p:blipFill>
          <a:blip r:embed="rId2" cstate="print"/>
          <a:srcRect/>
          <a:stretch>
            <a:fillRect/>
          </a:stretch>
        </p:blipFill>
        <p:spPr bwMode="auto">
          <a:xfrm>
            <a:off x="2571750" y="2000250"/>
            <a:ext cx="5429250" cy="3578225"/>
          </a:xfrm>
          <a:prstGeom prst="rect">
            <a:avLst/>
          </a:prstGeom>
          <a:noFill/>
          <a:ln w="9525">
            <a:noFill/>
            <a:miter lim="800000"/>
            <a:headEnd/>
            <a:tailEnd/>
          </a:ln>
        </p:spPr>
      </p:pic>
      <p:sp>
        <p:nvSpPr>
          <p:cNvPr id="6" name="Прямоугольник 5"/>
          <p:cNvSpPr/>
          <p:nvPr/>
        </p:nvSpPr>
        <p:spPr>
          <a:xfrm>
            <a:off x="2963863" y="3198813"/>
            <a:ext cx="4081462" cy="3046412"/>
          </a:xfrm>
          <a:prstGeom prst="rect">
            <a:avLst/>
          </a:prstGeom>
        </p:spPr>
        <p:txBody>
          <a:bodyPr wrap="none">
            <a:spAutoFit/>
          </a:bodyPr>
          <a:lstStyle/>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r>
              <a:rPr lang="en-US" b="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latin typeface="+mn-lt"/>
              </a:rPr>
              <a:t>Стяжательская толпа</a:t>
            </a:r>
            <a:endParaRPr lang="ru-RU" dirty="0">
              <a:latin typeface="+mn-lt"/>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1000"/>
                                        <p:tgtEl>
                                          <p:spTgt spid="5"/>
                                        </p:tgtEl>
                                      </p:cBhvr>
                                    </p:animEffect>
                                  </p:childTnLst>
                                </p:cTn>
                              </p:par>
                            </p:childTnLst>
                          </p:cTn>
                        </p:par>
                        <p:par>
                          <p:cTn id="12" fill="hold">
                            <p:stCondLst>
                              <p:cond delay="3000"/>
                            </p:stCondLst>
                            <p:childTnLst>
                              <p:par>
                                <p:cTn id="13" presetID="54" presetClass="entr" presetSubtype="0" ac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0.05"/>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 calcmode="lin" valueType="num">
                                      <p:cBhvr>
                                        <p:cTn id="17" dur="1000" fill="hold"/>
                                        <p:tgtEl>
                                          <p:spTgt spid="6"/>
                                        </p:tgtEl>
                                        <p:attrNameLst>
                                          <p:attrName>ppt_x</p:attrName>
                                        </p:attrNameLst>
                                      </p:cBhvr>
                                      <p:tavLst>
                                        <p:tav tm="0">
                                          <p:val>
                                            <p:strVal val="#ppt_x-.2"/>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928688"/>
            <a:ext cx="7358062" cy="857250"/>
          </a:xfrm>
        </p:spPr>
        <p:txBody>
          <a:bodyPr/>
          <a:lstStyle/>
          <a:p>
            <a:pPr algn="ctr" eaLnBrk="1" hangingPunct="1">
              <a:defRPr/>
            </a:pPr>
            <a:r>
              <a:rPr lang="ru-RU" sz="4000" dirty="0" smtClean="0">
                <a:effectLst>
                  <a:outerShdw blurRad="38100" dist="38100" dir="2700000" algn="tl">
                    <a:srgbClr val="000000">
                      <a:alpha val="43137"/>
                    </a:srgbClr>
                  </a:outerShdw>
                </a:effectLst>
              </a:rPr>
              <a:t>ЦЕЛЬ РАБОТЫ</a:t>
            </a:r>
          </a:p>
        </p:txBody>
      </p:sp>
      <p:sp>
        <p:nvSpPr>
          <p:cNvPr id="3" name="Содержимое 2"/>
          <p:cNvSpPr>
            <a:spLocks noGrp="1"/>
          </p:cNvSpPr>
          <p:nvPr>
            <p:ph idx="1"/>
          </p:nvPr>
        </p:nvSpPr>
        <p:spPr>
          <a:xfrm>
            <a:off x="1214438" y="2143125"/>
            <a:ext cx="7572375" cy="3876675"/>
          </a:xfrm>
        </p:spPr>
        <p:txBody>
          <a:bodyPr/>
          <a:lstStyle/>
          <a:p>
            <a:pPr algn="just" eaLnBrk="1" hangingPunct="1"/>
            <a:r>
              <a:rPr lang="ru-RU" sz="2800" dirty="0" smtClean="0">
                <a:latin typeface="Verdana" pitchFamily="34" charset="0"/>
              </a:rPr>
              <a:t>разработать информационные материалы, объясняющие влияние толпы на человека ,</a:t>
            </a:r>
            <a:endParaRPr lang="en-US" sz="2800" dirty="0" smtClean="0">
              <a:latin typeface="Verdana" pitchFamily="34" charset="0"/>
            </a:endParaRPr>
          </a:p>
          <a:p>
            <a:pPr algn="just" eaLnBrk="1" hangingPunct="1"/>
            <a:endParaRPr lang="ru-RU" sz="1000" dirty="0" smtClean="0">
              <a:latin typeface="Verdana" pitchFamily="34" charset="0"/>
            </a:endParaRPr>
          </a:p>
          <a:p>
            <a:pPr algn="just" eaLnBrk="1" hangingPunct="1"/>
            <a:r>
              <a:rPr lang="ru-RU" sz="2800" dirty="0" smtClean="0">
                <a:latin typeface="Verdana" pitchFamily="34" charset="0"/>
              </a:rPr>
              <a:t>рассмотреть разновидности толпы,</a:t>
            </a:r>
            <a:endParaRPr lang="en-US" sz="2800" dirty="0" smtClean="0">
              <a:latin typeface="Verdana" pitchFamily="34" charset="0"/>
            </a:endParaRPr>
          </a:p>
          <a:p>
            <a:pPr algn="just" eaLnBrk="1" hangingPunct="1"/>
            <a:endParaRPr lang="ru-RU" sz="1000" dirty="0" smtClean="0">
              <a:latin typeface="Verdana" pitchFamily="34" charset="0"/>
            </a:endParaRPr>
          </a:p>
          <a:p>
            <a:pPr algn="just" eaLnBrk="1" hangingPunct="1"/>
            <a:r>
              <a:rPr lang="ru-RU" sz="2800" dirty="0" smtClean="0">
                <a:latin typeface="Verdana" pitchFamily="34" charset="0"/>
              </a:rPr>
              <a:t>научить правилам поведения в толпе.</a:t>
            </a:r>
          </a:p>
          <a:p>
            <a:pPr algn="just" eaLnBrk="1" hangingPunct="1"/>
            <a:endParaRPr lang="ru-RU" dirty="0" smtClean="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1900"/>
                            </p:stCondLst>
                            <p:childTnLst>
                              <p:par>
                                <p:cTn id="12" presetID="42"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900"/>
                            </p:stCondLst>
                            <p:childTnLst>
                              <p:par>
                                <p:cTn id="18" presetID="42" presetClass="entr" presetSubtype="0"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900"/>
                            </p:stCondLst>
                            <p:childTnLst>
                              <p:par>
                                <p:cTn id="24" presetID="42" presetClass="entr" presetSubtype="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714375"/>
            <a:ext cx="6629400" cy="1000125"/>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sp>
        <p:nvSpPr>
          <p:cNvPr id="3" name="Содержимое 2"/>
          <p:cNvSpPr>
            <a:spLocks noGrp="1"/>
          </p:cNvSpPr>
          <p:nvPr>
            <p:ph idx="1"/>
          </p:nvPr>
        </p:nvSpPr>
        <p:spPr>
          <a:xfrm>
            <a:off x="928688" y="2214563"/>
            <a:ext cx="7715250" cy="3805237"/>
          </a:xfrm>
        </p:spPr>
        <p:txBody>
          <a:bodyPr/>
          <a:lstStyle/>
          <a:p>
            <a:pPr algn="just" eaLnBrk="1" hangingPunct="1">
              <a:buFontTx/>
              <a:buNone/>
              <a:defRPr/>
            </a:pPr>
            <a:r>
              <a:rPr lang="ru-RU" b="1" dirty="0" smtClean="0"/>
              <a:t>   </a:t>
            </a:r>
            <a:r>
              <a:rPr lang="ru-RU" sz="2800" b="1" dirty="0" smtClean="0"/>
              <a:t>4. </a:t>
            </a:r>
            <a:r>
              <a:rPr lang="ru-RU" sz="2800" b="1" u="sng" dirty="0" smtClean="0">
                <a:effectLst>
                  <a:outerShdw blurRad="38100" dist="38100" dir="2700000" algn="tl">
                    <a:srgbClr val="000000">
                      <a:alpha val="43137"/>
                    </a:srgbClr>
                  </a:outerShdw>
                </a:effectLst>
              </a:rPr>
              <a:t>Повстанческая толпа.</a:t>
            </a:r>
            <a:r>
              <a:rPr lang="ru-RU" sz="2800" dirty="0" smtClean="0"/>
              <a:t> Формируется на основе общего справедливого возмущения действиями властей. Своевременное внесение в нее организующего начала способно возвысить стихийное массовое выступление до сознательного акта политической борьбы. </a:t>
            </a:r>
            <a:endParaRPr lang="ru-RU" sz="2800"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1066800"/>
            <a:ext cx="6629400" cy="576263"/>
          </a:xfrm>
        </p:spPr>
        <p:txBody>
          <a:bodyPr/>
          <a:lstStyle/>
          <a:p>
            <a:pPr algn="ctr">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pic>
        <p:nvPicPr>
          <p:cNvPr id="4" name="Picture 1" descr="Картинка 205 из 2454"/>
          <p:cNvPicPr>
            <a:picLocks noChangeAspect="1" noChangeArrowheads="1"/>
          </p:cNvPicPr>
          <p:nvPr/>
        </p:nvPicPr>
        <p:blipFill>
          <a:blip r:embed="rId2" cstate="print"/>
          <a:srcRect b="8215"/>
          <a:stretch>
            <a:fillRect/>
          </a:stretch>
        </p:blipFill>
        <p:spPr bwMode="auto">
          <a:xfrm>
            <a:off x="2214563" y="1785938"/>
            <a:ext cx="5791200" cy="4114800"/>
          </a:xfrm>
          <a:prstGeom prst="rect">
            <a:avLst/>
          </a:prstGeom>
          <a:noFill/>
          <a:ln w="9525">
            <a:noFill/>
            <a:miter lim="800000"/>
            <a:headEnd/>
            <a:tailEnd/>
          </a:ln>
        </p:spPr>
      </p:pic>
      <p:sp>
        <p:nvSpPr>
          <p:cNvPr id="5" name="Прямоугольник 4"/>
          <p:cNvSpPr/>
          <p:nvPr/>
        </p:nvSpPr>
        <p:spPr>
          <a:xfrm>
            <a:off x="2941638" y="3198813"/>
            <a:ext cx="3927475" cy="3416300"/>
          </a:xfrm>
          <a:prstGeom prst="rect">
            <a:avLst/>
          </a:prstGeom>
        </p:spPr>
        <p:txBody>
          <a:bodyPr wrap="none">
            <a:spAutoFit/>
          </a:bodyPr>
          <a:lstStyle/>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endParaRPr lang="en-US" b="1" dirty="0">
              <a:effectLst>
                <a:outerShdw blurRad="38100" dist="38100" dir="2700000" algn="tl">
                  <a:srgbClr val="000000">
                    <a:alpha val="43137"/>
                  </a:srgbClr>
                </a:outerShdw>
              </a:effectLst>
            </a:endParaRPr>
          </a:p>
          <a:p>
            <a:pPr algn="ctr">
              <a:defRPr/>
            </a:pPr>
            <a:r>
              <a:rPr lang="en-US" b="1" dirty="0">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latin typeface="+mn-lt"/>
              </a:rPr>
              <a:t>Повстанческая толпа.</a:t>
            </a:r>
            <a:endParaRPr lang="ru-RU" dirty="0">
              <a:latin typeface="+mn-lt"/>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1000"/>
                                        <p:tgtEl>
                                          <p:spTgt spid="4"/>
                                        </p:tgtEl>
                                      </p:cBhvr>
                                    </p:animEffect>
                                  </p:childTnLst>
                                </p:cTn>
                              </p:par>
                            </p:childTnLst>
                          </p:cTn>
                        </p:par>
                        <p:par>
                          <p:cTn id="12" fill="hold">
                            <p:stCondLst>
                              <p:cond delay="3000"/>
                            </p:stCondLst>
                            <p:childTnLst>
                              <p:par>
                                <p:cTn id="13" presetID="54" presetClass="entr" presetSubtype="0" accel="100000" fill="hold" nodeType="after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anim calcmode="lin" valueType="num">
                                      <p:cBhvr>
                                        <p:cTn id="15" dur="1000" fill="hold"/>
                                        <p:tgtEl>
                                          <p:spTgt spid="5">
                                            <p:txEl>
                                              <p:pRg st="8" end="8"/>
                                            </p:txEl>
                                          </p:spTgt>
                                        </p:tgtEl>
                                        <p:attrNameLst>
                                          <p:attrName>ppt_w</p:attrName>
                                        </p:attrNameLst>
                                      </p:cBhvr>
                                      <p:tavLst>
                                        <p:tav tm="0">
                                          <p:val>
                                            <p:strVal val="#ppt_w*0.05"/>
                                          </p:val>
                                        </p:tav>
                                        <p:tav tm="100000">
                                          <p:val>
                                            <p:strVal val="#ppt_w"/>
                                          </p:val>
                                        </p:tav>
                                      </p:tavLst>
                                    </p:anim>
                                    <p:anim calcmode="lin" valueType="num">
                                      <p:cBhvr>
                                        <p:cTn id="16" dur="1000" fill="hold"/>
                                        <p:tgtEl>
                                          <p:spTgt spid="5">
                                            <p:txEl>
                                              <p:pRg st="8" end="8"/>
                                            </p:txEl>
                                          </p:spTgt>
                                        </p:tgtEl>
                                        <p:attrNameLst>
                                          <p:attrName>ppt_h</p:attrName>
                                        </p:attrNameLst>
                                      </p:cBhvr>
                                      <p:tavLst>
                                        <p:tav tm="0">
                                          <p:val>
                                            <p:strVal val="#ppt_h"/>
                                          </p:val>
                                        </p:tav>
                                        <p:tav tm="100000">
                                          <p:val>
                                            <p:strVal val="#ppt_h"/>
                                          </p:val>
                                        </p:tav>
                                      </p:tavLst>
                                    </p:anim>
                                    <p:anim calcmode="lin" valueType="num">
                                      <p:cBhvr>
                                        <p:cTn id="17" dur="1000" fill="hold"/>
                                        <p:tgtEl>
                                          <p:spTgt spid="5">
                                            <p:txEl>
                                              <p:pRg st="8" end="8"/>
                                            </p:txEl>
                                          </p:spTgt>
                                        </p:tgtEl>
                                        <p:attrNameLst>
                                          <p:attrName>ppt_x</p:attrName>
                                        </p:attrNameLst>
                                      </p:cBhvr>
                                      <p:tavLst>
                                        <p:tav tm="0">
                                          <p:val>
                                            <p:strVal val="#ppt_x-.2"/>
                                          </p:val>
                                        </p:tav>
                                        <p:tav tm="100000">
                                          <p:val>
                                            <p:strVal val="#ppt_x"/>
                                          </p:val>
                                        </p:tav>
                                      </p:tavLst>
                                    </p:anim>
                                    <p:anim calcmode="lin" valueType="num">
                                      <p:cBhvr>
                                        <p:cTn id="18" dur="1000" fill="hold"/>
                                        <p:tgtEl>
                                          <p:spTgt spid="5">
                                            <p:txEl>
                                              <p:pRg st="8" end="8"/>
                                            </p:txEl>
                                          </p:spTgt>
                                        </p:tgtEl>
                                        <p:attrNameLst>
                                          <p:attrName>ppt_y</p:attrName>
                                        </p:attrNameLst>
                                      </p:cBhvr>
                                      <p:tavLst>
                                        <p:tav tm="0">
                                          <p:val>
                                            <p:strVal val="#ppt_y"/>
                                          </p:val>
                                        </p:tav>
                                        <p:tav tm="100000">
                                          <p:val>
                                            <p:strVal val="#ppt_y"/>
                                          </p:val>
                                        </p:tav>
                                      </p:tavLst>
                                    </p:anim>
                                    <p:animEffect transition="in" filter="fade">
                                      <p:cBhvr>
                                        <p:cTn id="19" dur="1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1071563"/>
            <a:ext cx="8143875" cy="785812"/>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effectLst>
                <a:outerShdw blurRad="38100" dist="38100" dir="2700000" algn="tl">
                  <a:srgbClr val="000000">
                    <a:alpha val="43137"/>
                  </a:srgbClr>
                </a:outerShdw>
              </a:effectLst>
            </a:endParaRPr>
          </a:p>
        </p:txBody>
      </p:sp>
      <p:sp>
        <p:nvSpPr>
          <p:cNvPr id="21507" name="Содержимое 2"/>
          <p:cNvSpPr>
            <a:spLocks noGrp="1"/>
          </p:cNvSpPr>
          <p:nvPr>
            <p:ph idx="1"/>
          </p:nvPr>
        </p:nvSpPr>
        <p:spPr>
          <a:xfrm>
            <a:off x="785813" y="1857375"/>
            <a:ext cx="8215312" cy="4162425"/>
          </a:xfrm>
        </p:spPr>
        <p:txBody>
          <a:bodyPr/>
          <a:lstStyle/>
          <a:p>
            <a:pPr algn="just" eaLnBrk="1" hangingPunct="1">
              <a:buFontTx/>
              <a:buNone/>
            </a:pPr>
            <a:r>
              <a:rPr lang="ru-RU" sz="2800" b="1" i="1" smtClean="0"/>
              <a:t>   В дни социальной напряженности или даже массовых гуляний не выходите лишний раз на улицу, не ищите на свои ребра приключений. Все, что вы хотите увидеть, вам потом покажут по телевизору. Особенно следите за детьми, в силу природной любознательности они часто стремятся попасть в самые горячие точки событий, за что и расплачиваются.</a:t>
            </a:r>
            <a:r>
              <a:rPr lang="ru-RU" sz="2800" smtClean="0"/>
              <a:t/>
            </a:r>
            <a:br>
              <a:rPr lang="ru-RU" sz="2800" smtClean="0"/>
            </a:br>
            <a:endParaRPr lang="ru-RU" sz="2800" smtClean="0"/>
          </a:p>
        </p:txBody>
      </p:sp>
      <p:pic>
        <p:nvPicPr>
          <p:cNvPr id="23556" name="Picture 4" descr="D:\Семейная\Ирина\Анимашки\240.gif"/>
          <p:cNvPicPr>
            <a:picLocks noChangeAspect="1" noChangeArrowheads="1" noCrop="1"/>
          </p:cNvPicPr>
          <p:nvPr/>
        </p:nvPicPr>
        <p:blipFill>
          <a:blip r:embed="rId2" cstate="print"/>
          <a:srcRect/>
          <a:stretch>
            <a:fillRect/>
          </a:stretch>
        </p:blipFill>
        <p:spPr bwMode="auto">
          <a:xfrm>
            <a:off x="7643813" y="0"/>
            <a:ext cx="1323975" cy="1143000"/>
          </a:xfrm>
          <a:prstGeom prst="rect">
            <a:avLst/>
          </a:prstGeom>
          <a:noFill/>
          <a:ln w="9525">
            <a:noFill/>
            <a:miter lim="800000"/>
            <a:headEnd/>
            <a:tailEnd/>
          </a:ln>
        </p:spPr>
      </p:pic>
      <p:pic>
        <p:nvPicPr>
          <p:cNvPr id="23557" name="Picture 5" descr="D:\Семейная\Ирина\Анимашки\240.gif"/>
          <p:cNvPicPr>
            <a:picLocks noChangeAspect="1" noChangeArrowheads="1" noCrop="1"/>
          </p:cNvPicPr>
          <p:nvPr/>
        </p:nvPicPr>
        <p:blipFill>
          <a:blip r:embed="rId2" cstate="print"/>
          <a:srcRect/>
          <a:stretch>
            <a:fillRect/>
          </a:stretch>
        </p:blipFill>
        <p:spPr bwMode="auto">
          <a:xfrm>
            <a:off x="6429375" y="0"/>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12" fill="hold" nodeType="after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Effect transition="in" filter="strips(downLeft)">
                                      <p:cBhvr>
                                        <p:cTn id="13" dur="1000"/>
                                        <p:tgtEl>
                                          <p:spTgt spid="215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75" y="1066800"/>
            <a:ext cx="8429625" cy="790575"/>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a:t>
            </a:r>
            <a:r>
              <a:rPr lang="ru-RU" dirty="0" smtClean="0">
                <a:effectLst>
                  <a:outerShdw blurRad="38100" dist="38100" dir="2700000" algn="tl">
                    <a:srgbClr val="000000">
                      <a:alpha val="43137"/>
                    </a:srgbClr>
                  </a:outerShdw>
                </a:effectLst>
              </a:rPr>
              <a:t> </a:t>
            </a:r>
            <a:r>
              <a:rPr lang="ru-RU" sz="4000" dirty="0" smtClean="0">
                <a:effectLst>
                  <a:outerShdw blurRad="38100" dist="38100" dir="2700000" algn="tl">
                    <a:srgbClr val="000000">
                      <a:alpha val="43137"/>
                    </a:srgbClr>
                  </a:outerShdw>
                </a:effectLst>
              </a:rPr>
              <a:t>ПОВЕДЕНИЯ В ТОЛПЕ</a:t>
            </a:r>
            <a:endParaRPr lang="ru-RU" sz="4000" dirty="0"/>
          </a:p>
        </p:txBody>
      </p:sp>
      <p:sp>
        <p:nvSpPr>
          <p:cNvPr id="22531" name="Содержимое 2"/>
          <p:cNvSpPr>
            <a:spLocks noGrp="1"/>
          </p:cNvSpPr>
          <p:nvPr>
            <p:ph idx="1"/>
          </p:nvPr>
        </p:nvSpPr>
        <p:spPr>
          <a:xfrm>
            <a:off x="642938" y="1857375"/>
            <a:ext cx="8286750" cy="4714875"/>
          </a:xfrm>
        </p:spPr>
        <p:txBody>
          <a:bodyPr/>
          <a:lstStyle/>
          <a:p>
            <a:pPr algn="just" eaLnBrk="1" hangingPunct="1">
              <a:buFontTx/>
              <a:buNone/>
            </a:pPr>
            <a:r>
              <a:rPr lang="ru-RU" sz="2800" b="1" i="1" smtClean="0"/>
              <a:t>   </a:t>
            </a:r>
            <a:r>
              <a:rPr lang="ru-RU" sz="2700" b="1" i="1" smtClean="0"/>
              <a:t>Изберите наиболее рациональный с точки зрения выживания в толпе гардероб - более прилегающую, крепко на вас сидящую, с надежными застежками верхнюю одежду. Широкие пальто и плащи опасны тем, что “цепляются” за толпу и встретившиеся на пути препятствия. Шарфы, галстуки, “цепи” могут задушить вас. Распустившиеся шнурки - уронить. Туфли на высоком каблуке - убить упавших людей!</a:t>
            </a:r>
            <a:r>
              <a:rPr lang="ru-RU" sz="2700" smtClean="0"/>
              <a:t/>
            </a:r>
            <a:br>
              <a:rPr lang="ru-RU" sz="2700" smtClean="0"/>
            </a:br>
            <a:endParaRPr lang="ru-RU" sz="2700" smtClean="0"/>
          </a:p>
        </p:txBody>
      </p:sp>
      <p:pic>
        <p:nvPicPr>
          <p:cNvPr id="24580" name="Picture 5" descr="D:\Семейная\Ирина\Анимашки\240.gif"/>
          <p:cNvPicPr>
            <a:picLocks noChangeAspect="1" noChangeArrowheads="1" noCrop="1"/>
          </p:cNvPicPr>
          <p:nvPr/>
        </p:nvPicPr>
        <p:blipFill>
          <a:blip r:embed="rId2" cstate="print"/>
          <a:srcRect/>
          <a:stretch>
            <a:fillRect/>
          </a:stretch>
        </p:blipFill>
        <p:spPr bwMode="auto">
          <a:xfrm>
            <a:off x="7500938" y="0"/>
            <a:ext cx="1323975" cy="1143000"/>
          </a:xfrm>
          <a:prstGeom prst="rect">
            <a:avLst/>
          </a:prstGeom>
          <a:noFill/>
          <a:ln w="9525">
            <a:noFill/>
            <a:miter lim="800000"/>
            <a:headEnd/>
            <a:tailEnd/>
          </a:ln>
        </p:spPr>
      </p:pic>
      <p:pic>
        <p:nvPicPr>
          <p:cNvPr id="24581" name="Picture 5" descr="D:\Семейная\Ирина\Анимашки\240.gif"/>
          <p:cNvPicPr>
            <a:picLocks noChangeAspect="1" noChangeArrowheads="1" noCrop="1"/>
          </p:cNvPicPr>
          <p:nvPr/>
        </p:nvPicPr>
        <p:blipFill>
          <a:blip r:embed="rId2" cstate="print"/>
          <a:srcRect/>
          <a:stretch>
            <a:fillRect/>
          </a:stretch>
        </p:blipFill>
        <p:spPr bwMode="auto">
          <a:xfrm>
            <a:off x="6286500" y="0"/>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9" fill="hold" nodeType="after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Effect transition="in" filter="strips(upLeft)">
                                      <p:cBhvr>
                                        <p:cTn id="13" dur="1000"/>
                                        <p:tgtEl>
                                          <p:spTgt spid="22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1066800"/>
            <a:ext cx="8286750" cy="790575"/>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3555" name="Содержимое 2"/>
          <p:cNvSpPr>
            <a:spLocks noGrp="1"/>
          </p:cNvSpPr>
          <p:nvPr>
            <p:ph idx="1"/>
          </p:nvPr>
        </p:nvSpPr>
        <p:spPr>
          <a:xfrm>
            <a:off x="857250" y="1928813"/>
            <a:ext cx="8001000" cy="4643437"/>
          </a:xfrm>
        </p:spPr>
        <p:txBody>
          <a:bodyPr/>
          <a:lstStyle/>
          <a:p>
            <a:pPr algn="ctr" eaLnBrk="1" hangingPunct="1">
              <a:buFontTx/>
              <a:buNone/>
            </a:pPr>
            <a:r>
              <a:rPr lang="ru-RU" sz="2800" b="1" i="1" smtClean="0"/>
              <a:t>   Старайтесь не лезть в гущу событий: в голову идущей колонны, к митинговым трибунам, к местам концентрации сил правопорядка и противостоящих им стихийно созданных боевых дружин. В этом случае лучше держаться окраин толпы, чем центра, - там больше шансов вовремя и, главное, без потерь покинуть поле боя.</a:t>
            </a:r>
            <a:r>
              <a:rPr lang="ru-RU" sz="2800" smtClean="0"/>
              <a:t/>
            </a:r>
            <a:br>
              <a:rPr lang="ru-RU" sz="2800" smtClean="0"/>
            </a:br>
            <a:endParaRPr lang="ru-RU" sz="2800" smtClean="0"/>
          </a:p>
        </p:txBody>
      </p:sp>
      <p:pic>
        <p:nvPicPr>
          <p:cNvPr id="25604" name="Picture 5" descr="D:\Семейная\Ирина\Анимашки\240.gif"/>
          <p:cNvPicPr>
            <a:picLocks noChangeAspect="1" noChangeArrowheads="1" noCrop="1"/>
          </p:cNvPicPr>
          <p:nvPr/>
        </p:nvPicPr>
        <p:blipFill>
          <a:blip r:embed="rId2" cstate="print"/>
          <a:srcRect/>
          <a:stretch>
            <a:fillRect/>
          </a:stretch>
        </p:blipFill>
        <p:spPr bwMode="auto">
          <a:xfrm>
            <a:off x="7500938" y="0"/>
            <a:ext cx="1323975" cy="1143000"/>
          </a:xfrm>
          <a:prstGeom prst="rect">
            <a:avLst/>
          </a:prstGeom>
          <a:noFill/>
          <a:ln w="9525">
            <a:noFill/>
            <a:miter lim="800000"/>
            <a:headEnd/>
            <a:tailEnd/>
          </a:ln>
        </p:spPr>
      </p:pic>
      <p:pic>
        <p:nvPicPr>
          <p:cNvPr id="25605" name="Picture 5" descr="D:\Семейная\Ирина\Анимашки\240.gif"/>
          <p:cNvPicPr>
            <a:picLocks noChangeAspect="1" noChangeArrowheads="1" noCrop="1"/>
          </p:cNvPicPr>
          <p:nvPr/>
        </p:nvPicPr>
        <p:blipFill>
          <a:blip r:embed="rId2" cstate="print"/>
          <a:srcRect/>
          <a:stretch>
            <a:fillRect/>
          </a:stretch>
        </p:blipFill>
        <p:spPr bwMode="auto">
          <a:xfrm>
            <a:off x="6286500" y="0"/>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3" fill="hold" nodeType="after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Effect transition="in" filter="strips(upRight)">
                                      <p:cBhvr>
                                        <p:cTn id="13" dur="1000"/>
                                        <p:tgtEl>
                                          <p:spTgt spid="235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1066800"/>
            <a:ext cx="8072437"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4579" name="Содержимое 2"/>
          <p:cNvSpPr>
            <a:spLocks noGrp="1"/>
          </p:cNvSpPr>
          <p:nvPr>
            <p:ph idx="1"/>
          </p:nvPr>
        </p:nvSpPr>
        <p:spPr>
          <a:xfrm>
            <a:off x="642938" y="2000250"/>
            <a:ext cx="8286750" cy="4105275"/>
          </a:xfrm>
        </p:spPr>
        <p:txBody>
          <a:bodyPr/>
          <a:lstStyle/>
          <a:p>
            <a:pPr algn="just" eaLnBrk="1" hangingPunct="1">
              <a:buFontTx/>
              <a:buNone/>
            </a:pPr>
            <a:r>
              <a:rPr lang="ru-RU" b="1" i="1" smtClean="0"/>
              <a:t>    </a:t>
            </a:r>
            <a:r>
              <a:rPr lang="ru-RU" sz="2800" b="1" i="1" smtClean="0"/>
              <a:t>Для человека, оказавшегося в центре толпы, можно выделить две основные задачи, на которых он должен сосредоточиться: защитить грудную клетку от сдавливания и постараться не упасть.</a:t>
            </a:r>
          </a:p>
          <a:p>
            <a:pPr algn="just" eaLnBrk="1" hangingPunct="1">
              <a:buFontTx/>
              <a:buNone/>
            </a:pPr>
            <a:endParaRPr lang="ru-RU" sz="2800" b="1" i="1" smtClean="0"/>
          </a:p>
        </p:txBody>
      </p:sp>
      <p:pic>
        <p:nvPicPr>
          <p:cNvPr id="24580" name="Picture 2" descr="Картинка 379 из 2454"/>
          <p:cNvPicPr>
            <a:picLocks noChangeAspect="1" noChangeArrowheads="1"/>
          </p:cNvPicPr>
          <p:nvPr/>
        </p:nvPicPr>
        <p:blipFill>
          <a:blip r:embed="rId2" cstate="print"/>
          <a:srcRect/>
          <a:stretch>
            <a:fillRect/>
          </a:stretch>
        </p:blipFill>
        <p:spPr bwMode="auto">
          <a:xfrm>
            <a:off x="4071938" y="4214813"/>
            <a:ext cx="3143250" cy="2500312"/>
          </a:xfrm>
          <a:prstGeom prst="rect">
            <a:avLst/>
          </a:prstGeom>
          <a:noFill/>
          <a:ln w="9525">
            <a:noFill/>
            <a:miter lim="800000"/>
            <a:headEnd/>
            <a:tailEnd/>
          </a:ln>
        </p:spPr>
      </p:pic>
      <p:pic>
        <p:nvPicPr>
          <p:cNvPr id="26629" name="Picture 5" descr="D:\Семейная\Ирина\Анимашки\240.gif"/>
          <p:cNvPicPr>
            <a:picLocks noChangeAspect="1" noChangeArrowheads="1" noCrop="1"/>
          </p:cNvPicPr>
          <p:nvPr/>
        </p:nvPicPr>
        <p:blipFill>
          <a:blip r:embed="rId3" cstate="print"/>
          <a:srcRect/>
          <a:stretch>
            <a:fillRect/>
          </a:stretch>
        </p:blipFill>
        <p:spPr bwMode="auto">
          <a:xfrm>
            <a:off x="7572375" y="142875"/>
            <a:ext cx="1323975" cy="1143000"/>
          </a:xfrm>
          <a:prstGeom prst="rect">
            <a:avLst/>
          </a:prstGeom>
          <a:noFill/>
          <a:ln w="9525">
            <a:noFill/>
            <a:miter lim="800000"/>
            <a:headEnd/>
            <a:tailEnd/>
          </a:ln>
        </p:spPr>
      </p:pic>
      <p:pic>
        <p:nvPicPr>
          <p:cNvPr id="26630" name="Picture 5" descr="D:\Семейная\Ирина\Анимашки\240.gif"/>
          <p:cNvPicPr>
            <a:picLocks noChangeAspect="1" noChangeArrowheads="1" noCrop="1"/>
          </p:cNvPicPr>
          <p:nvPr/>
        </p:nvPicPr>
        <p:blipFill>
          <a:blip r:embed="rId3" cstate="print"/>
          <a:srcRect/>
          <a:stretch>
            <a:fillRect/>
          </a:stretch>
        </p:blipFill>
        <p:spPr bwMode="auto">
          <a:xfrm>
            <a:off x="6357938" y="142875"/>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3" fill="hold" nodeType="after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Effect transition="in" filter="strips(upRight)">
                                      <p:cBhvr>
                                        <p:cTn id="13" dur="1000"/>
                                        <p:tgtEl>
                                          <p:spTgt spid="24579">
                                            <p:txEl>
                                              <p:pRg st="0" end="0"/>
                                            </p:txEl>
                                          </p:spTgt>
                                        </p:tgtEl>
                                      </p:cBhvr>
                                    </p:animEffect>
                                  </p:childTnLst>
                                </p:cTn>
                              </p:par>
                            </p:childTnLst>
                          </p:cTn>
                        </p:par>
                        <p:par>
                          <p:cTn id="14" fill="hold">
                            <p:stCondLst>
                              <p:cond delay="3000"/>
                            </p:stCondLst>
                            <p:childTnLst>
                              <p:par>
                                <p:cTn id="15" presetID="24" presetClass="entr" presetSubtype="0" fill="hold" nodeType="afterEffect">
                                  <p:stCondLst>
                                    <p:cond delay="0"/>
                                  </p:stCondLst>
                                  <p:childTnLst>
                                    <p:set>
                                      <p:cBhvr>
                                        <p:cTn id="16" dur="1" fill="hold">
                                          <p:stCondLst>
                                            <p:cond delay="0"/>
                                          </p:stCondLst>
                                        </p:cTn>
                                        <p:tgtEl>
                                          <p:spTgt spid="24580"/>
                                        </p:tgtEl>
                                        <p:attrNameLst>
                                          <p:attrName>style.visibility</p:attrName>
                                        </p:attrNameLst>
                                      </p:cBhvr>
                                      <p:to>
                                        <p:strVal val="visible"/>
                                      </p:to>
                                    </p:set>
                                    <p:anim to="" calcmode="lin" valueType="num">
                                      <p:cBhvr>
                                        <p:cTn id="17" dur="1" fill="hold"/>
                                        <p:tgtEl>
                                          <p:spTgt spid="2458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1066800"/>
            <a:ext cx="8215312"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5603" name="Содержимое 2"/>
          <p:cNvSpPr>
            <a:spLocks noGrp="1"/>
          </p:cNvSpPr>
          <p:nvPr>
            <p:ph idx="1"/>
          </p:nvPr>
        </p:nvSpPr>
        <p:spPr>
          <a:xfrm>
            <a:off x="714375" y="1928813"/>
            <a:ext cx="8215313" cy="4090987"/>
          </a:xfrm>
        </p:spPr>
        <p:txBody>
          <a:bodyPr/>
          <a:lstStyle/>
          <a:p>
            <a:pPr algn="just" eaLnBrk="1" hangingPunct="1">
              <a:buFontTx/>
              <a:buNone/>
            </a:pPr>
            <a:r>
              <a:rPr lang="ru-RU" sz="2800" b="1" i="1" smtClean="0"/>
              <a:t>    Не нагибайтесь за уроненными вещами, что бы вы ни потеряли. Нет ни единой вещи, которая была бы дороже вашей жизни. Не реагируйте на боль в ногах и теле, не пытайтесь рассмотреть нанесенные вам повреждения!</a:t>
            </a:r>
            <a:r>
              <a:rPr lang="ru-RU" sz="2800" smtClean="0"/>
              <a:t/>
            </a:r>
            <a:br>
              <a:rPr lang="ru-RU" sz="2800" smtClean="0"/>
            </a:br>
            <a:endParaRPr lang="ru-RU" sz="2800" smtClean="0"/>
          </a:p>
        </p:txBody>
      </p:sp>
      <p:pic>
        <p:nvPicPr>
          <p:cNvPr id="25604" name="Picture 2" descr="Картинка 10 из 340"/>
          <p:cNvPicPr>
            <a:picLocks noChangeAspect="1" noChangeArrowheads="1"/>
          </p:cNvPicPr>
          <p:nvPr/>
        </p:nvPicPr>
        <p:blipFill>
          <a:blip r:embed="rId2" cstate="print"/>
          <a:srcRect t="6598" r="8855" b="56076"/>
          <a:stretch>
            <a:fillRect/>
          </a:stretch>
        </p:blipFill>
        <p:spPr bwMode="auto">
          <a:xfrm>
            <a:off x="3357563" y="4643438"/>
            <a:ext cx="3230562" cy="2087562"/>
          </a:xfrm>
          <a:prstGeom prst="rect">
            <a:avLst/>
          </a:prstGeom>
          <a:noFill/>
          <a:ln w="9525">
            <a:noFill/>
            <a:miter lim="800000"/>
            <a:headEnd/>
            <a:tailEnd/>
          </a:ln>
        </p:spPr>
      </p:pic>
      <p:pic>
        <p:nvPicPr>
          <p:cNvPr id="27653" name="Picture 5" descr="D:\Семейная\Ирина\Анимашки\240.gif"/>
          <p:cNvPicPr>
            <a:picLocks noChangeAspect="1" noChangeArrowheads="1" noCrop="1"/>
          </p:cNvPicPr>
          <p:nvPr/>
        </p:nvPicPr>
        <p:blipFill>
          <a:blip r:embed="rId3" cstate="print"/>
          <a:srcRect/>
          <a:stretch>
            <a:fillRect/>
          </a:stretch>
        </p:blipFill>
        <p:spPr bwMode="auto">
          <a:xfrm>
            <a:off x="7572375" y="0"/>
            <a:ext cx="1323975" cy="1143000"/>
          </a:xfrm>
          <a:prstGeom prst="rect">
            <a:avLst/>
          </a:prstGeom>
          <a:noFill/>
          <a:ln w="9525">
            <a:noFill/>
            <a:miter lim="800000"/>
            <a:headEnd/>
            <a:tailEnd/>
          </a:ln>
        </p:spPr>
      </p:pic>
      <p:pic>
        <p:nvPicPr>
          <p:cNvPr id="27654" name="Picture 5" descr="D:\Семейная\Ирина\Анимашки\240.gif"/>
          <p:cNvPicPr>
            <a:picLocks noChangeAspect="1" noChangeArrowheads="1" noCrop="1"/>
          </p:cNvPicPr>
          <p:nvPr/>
        </p:nvPicPr>
        <p:blipFill>
          <a:blip r:embed="rId3" cstate="print"/>
          <a:srcRect/>
          <a:stretch>
            <a:fillRect/>
          </a:stretch>
        </p:blipFill>
        <p:spPr bwMode="auto">
          <a:xfrm>
            <a:off x="6357938" y="0"/>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6" fill="hold" nodeType="after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Effect transition="in" filter="strips(downRight)">
                                      <p:cBhvr>
                                        <p:cTn id="13" dur="1000"/>
                                        <p:tgtEl>
                                          <p:spTgt spid="25603">
                                            <p:txEl>
                                              <p:pRg st="0" end="0"/>
                                            </p:txEl>
                                          </p:spTgt>
                                        </p:tgtEl>
                                      </p:cBhvr>
                                    </p:animEffect>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25604"/>
                                        </p:tgtEl>
                                        <p:attrNameLst>
                                          <p:attrName>style.visibility</p:attrName>
                                        </p:attrNameLst>
                                      </p:cBhvr>
                                      <p:to>
                                        <p:strVal val="visible"/>
                                      </p:to>
                                    </p:set>
                                    <p:animEffect transition="in" filter="fade">
                                      <p:cBhvr>
                                        <p:cTn id="17" dur="1000"/>
                                        <p:tgtEl>
                                          <p:spTgt spid="25604"/>
                                        </p:tgtEl>
                                      </p:cBhvr>
                                    </p:animEffect>
                                    <p:anim calcmode="lin" valueType="num">
                                      <p:cBhvr>
                                        <p:cTn id="18" dur="1000" fill="hold"/>
                                        <p:tgtEl>
                                          <p:spTgt spid="25604"/>
                                        </p:tgtEl>
                                        <p:attrNameLst>
                                          <p:attrName>ppt_x</p:attrName>
                                        </p:attrNameLst>
                                      </p:cBhvr>
                                      <p:tavLst>
                                        <p:tav tm="0">
                                          <p:val>
                                            <p:strVal val="#ppt_x"/>
                                          </p:val>
                                        </p:tav>
                                        <p:tav tm="100000">
                                          <p:val>
                                            <p:strVal val="#ppt_x"/>
                                          </p:val>
                                        </p:tav>
                                      </p:tavLst>
                                    </p:anim>
                                    <p:anim calcmode="lin" valueType="num">
                                      <p:cBhvr>
                                        <p:cTn id="19" dur="1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1066800"/>
            <a:ext cx="8215312"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6627" name="Содержимое 2"/>
          <p:cNvSpPr>
            <a:spLocks noGrp="1"/>
          </p:cNvSpPr>
          <p:nvPr>
            <p:ph idx="1"/>
          </p:nvPr>
        </p:nvSpPr>
        <p:spPr>
          <a:xfrm>
            <a:off x="857250" y="2286000"/>
            <a:ext cx="8001000" cy="3733800"/>
          </a:xfrm>
        </p:spPr>
        <p:txBody>
          <a:bodyPr/>
          <a:lstStyle/>
          <a:p>
            <a:pPr algn="just" eaLnBrk="1" hangingPunct="1">
              <a:buFontTx/>
              <a:buNone/>
            </a:pPr>
            <a:r>
              <a:rPr lang="ru-RU" b="1" i="1" smtClean="0"/>
              <a:t>    </a:t>
            </a:r>
            <a:r>
              <a:rPr lang="ru-RU" sz="2800" b="1" i="1" smtClean="0"/>
              <a:t>Если вы упали - немедленно, не мешкая ни мгновения, пока ваша ниша не затянулась, поднимайтесь. Не пытайтесь переждать вот этих бегущих людей, за которыми будет посвободней. Не будет свободней, за ними следуют еще тысячи людей!</a:t>
            </a:r>
            <a:r>
              <a:rPr lang="ru-RU" smtClean="0"/>
              <a:t/>
            </a:r>
            <a:br>
              <a:rPr lang="ru-RU" smtClean="0"/>
            </a:br>
            <a:r>
              <a:rPr lang="ru-RU" smtClean="0"/>
              <a:t/>
            </a:r>
            <a:br>
              <a:rPr lang="ru-RU" smtClean="0"/>
            </a:br>
            <a:endParaRPr lang="ru-RU" smtClean="0"/>
          </a:p>
        </p:txBody>
      </p:sp>
      <p:pic>
        <p:nvPicPr>
          <p:cNvPr id="28676" name="Picture 5" descr="D:\Семейная\Ирина\Анимашки\240.gif"/>
          <p:cNvPicPr>
            <a:picLocks noChangeAspect="1" noChangeArrowheads="1" noCrop="1"/>
          </p:cNvPicPr>
          <p:nvPr/>
        </p:nvPicPr>
        <p:blipFill>
          <a:blip r:embed="rId2" cstate="print"/>
          <a:srcRect/>
          <a:stretch>
            <a:fillRect/>
          </a:stretch>
        </p:blipFill>
        <p:spPr bwMode="auto">
          <a:xfrm>
            <a:off x="6786563" y="5500688"/>
            <a:ext cx="1323975" cy="1143000"/>
          </a:xfrm>
          <a:prstGeom prst="rect">
            <a:avLst/>
          </a:prstGeom>
          <a:noFill/>
          <a:ln w="9525">
            <a:noFill/>
            <a:miter lim="800000"/>
            <a:headEnd/>
            <a:tailEnd/>
          </a:ln>
        </p:spPr>
      </p:pic>
      <p:pic>
        <p:nvPicPr>
          <p:cNvPr id="28677" name="Picture 5" descr="D:\Семейная\Ирина\Анимашки\240.gif"/>
          <p:cNvPicPr>
            <a:picLocks noChangeAspect="1" noChangeArrowheads="1" noCrop="1"/>
          </p:cNvPicPr>
          <p:nvPr/>
        </p:nvPicPr>
        <p:blipFill>
          <a:blip r:embed="rId2" cstate="print"/>
          <a:srcRect/>
          <a:stretch>
            <a:fillRect/>
          </a:stretch>
        </p:blipFill>
        <p:spPr bwMode="auto">
          <a:xfrm>
            <a:off x="5572125" y="5500688"/>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9" fill="hold" nodeType="afterEffect">
                                  <p:stCondLst>
                                    <p:cond delay="0"/>
                                  </p:stCondLst>
                                  <p:childTnLst>
                                    <p:set>
                                      <p:cBhvr>
                                        <p:cTn id="12" dur="1" fill="hold">
                                          <p:stCondLst>
                                            <p:cond delay="0"/>
                                          </p:stCondLst>
                                        </p:cTn>
                                        <p:tgtEl>
                                          <p:spTgt spid="26627">
                                            <p:txEl>
                                              <p:pRg st="0" end="0"/>
                                            </p:txEl>
                                          </p:spTgt>
                                        </p:tgtEl>
                                        <p:attrNameLst>
                                          <p:attrName>style.visibility</p:attrName>
                                        </p:attrNameLst>
                                      </p:cBhvr>
                                      <p:to>
                                        <p:strVal val="visible"/>
                                      </p:to>
                                    </p:set>
                                    <p:animEffect transition="in" filter="strips(upLeft)">
                                      <p:cBhvr>
                                        <p:cTn id="13" dur="1000"/>
                                        <p:tgtEl>
                                          <p:spTgt spid="266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1066800"/>
            <a:ext cx="8215312"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7651" name="Содержимое 2"/>
          <p:cNvSpPr>
            <a:spLocks noGrp="1"/>
          </p:cNvSpPr>
          <p:nvPr>
            <p:ph idx="1"/>
          </p:nvPr>
        </p:nvSpPr>
        <p:spPr>
          <a:xfrm>
            <a:off x="785813" y="2214563"/>
            <a:ext cx="8143875" cy="3805237"/>
          </a:xfrm>
        </p:spPr>
        <p:txBody>
          <a:bodyPr/>
          <a:lstStyle/>
          <a:p>
            <a:pPr algn="just" eaLnBrk="1" hangingPunct="1">
              <a:buFontTx/>
              <a:buNone/>
            </a:pPr>
            <a:r>
              <a:rPr lang="ru-RU" b="1" i="1" smtClean="0"/>
              <a:t>    </a:t>
            </a:r>
            <a:r>
              <a:rPr lang="ru-RU" sz="2800" b="1" i="1" smtClean="0"/>
              <a:t>Руки в толпе необходимо выставить перед грудью, со сцепленными в замок пальцами или выставленными кулаками! В таком положении они хоть в какой-то степени защитят грудную клетку. При каждом вдохе вы можете отжимать руки от себя, выигрывая дополнительные миллиметры объема легких</a:t>
            </a:r>
            <a:r>
              <a:rPr lang="ru-RU" b="1" i="1" smtClean="0"/>
              <a:t>.</a:t>
            </a:r>
            <a:r>
              <a:rPr lang="ru-RU" i="1" smtClean="0"/>
              <a:t> </a:t>
            </a:r>
            <a:r>
              <a:rPr lang="ru-RU" smtClean="0"/>
              <a:t/>
            </a:r>
            <a:br>
              <a:rPr lang="ru-RU" smtClean="0"/>
            </a:br>
            <a:r>
              <a:rPr lang="ru-RU" smtClean="0"/>
              <a:t/>
            </a:r>
            <a:br>
              <a:rPr lang="ru-RU" smtClean="0"/>
            </a:br>
            <a:endParaRPr lang="ru-RU" smtClean="0"/>
          </a:p>
        </p:txBody>
      </p:sp>
      <p:sp>
        <p:nvSpPr>
          <p:cNvPr id="29700" name="Прямоугольник 4"/>
          <p:cNvSpPr>
            <a:spLocks noChangeArrowheads="1"/>
          </p:cNvSpPr>
          <p:nvPr/>
        </p:nvSpPr>
        <p:spPr bwMode="auto">
          <a:xfrm>
            <a:off x="1357313" y="2828925"/>
            <a:ext cx="7500937" cy="2678113"/>
          </a:xfrm>
          <a:prstGeom prst="rect">
            <a:avLst/>
          </a:prstGeom>
          <a:noFill/>
          <a:ln w="9525">
            <a:noFill/>
            <a:miter lim="800000"/>
            <a:headEnd/>
            <a:tailEnd/>
          </a:ln>
        </p:spPr>
        <p:txBody>
          <a:bodyPr>
            <a:spAutoFit/>
          </a:bodyPr>
          <a:lstStyle/>
          <a:p>
            <a:pPr algn="ctr"/>
            <a:endParaRPr lang="ru-RU" b="1">
              <a:latin typeface="Arial" charset="0"/>
              <a:cs typeface="Arial" charset="0"/>
            </a:endParaRPr>
          </a:p>
          <a:p>
            <a:pPr algn="ctr"/>
            <a:endParaRPr lang="ru-RU" b="1">
              <a:latin typeface="Arial" charset="0"/>
              <a:cs typeface="Arial" charset="0"/>
            </a:endParaRPr>
          </a:p>
          <a:p>
            <a:pPr algn="ctr"/>
            <a:endParaRPr lang="ru-RU" b="1">
              <a:latin typeface="Arial" charset="0"/>
              <a:cs typeface="Arial" charset="0"/>
            </a:endParaRPr>
          </a:p>
          <a:p>
            <a:pPr algn="ctr"/>
            <a:endParaRPr lang="ru-RU" b="1">
              <a:latin typeface="Arial" charset="0"/>
              <a:cs typeface="Arial" charset="0"/>
            </a:endParaRPr>
          </a:p>
          <a:p>
            <a:pPr algn="ctr"/>
            <a:endParaRPr lang="ru-RU" b="1">
              <a:latin typeface="Arial" charset="0"/>
              <a:cs typeface="Arial" charset="0"/>
            </a:endParaRPr>
          </a:p>
          <a:p>
            <a:pPr algn="ctr"/>
            <a:endParaRPr lang="ru-RU" b="1">
              <a:latin typeface="Arial" charset="0"/>
              <a:cs typeface="Arial" charset="0"/>
            </a:endParaRPr>
          </a:p>
          <a:p>
            <a:pPr algn="ctr"/>
            <a:endParaRPr lang="ru-RU" b="1">
              <a:latin typeface="Arial" charset="0"/>
              <a:cs typeface="Arial" charset="0"/>
            </a:endParaRPr>
          </a:p>
        </p:txBody>
      </p:sp>
      <p:pic>
        <p:nvPicPr>
          <p:cNvPr id="29701" name="Picture 5" descr="D:\Семейная\Ирина\Анимашки\240.gif"/>
          <p:cNvPicPr>
            <a:picLocks noChangeAspect="1" noChangeArrowheads="1" noCrop="1"/>
          </p:cNvPicPr>
          <p:nvPr/>
        </p:nvPicPr>
        <p:blipFill>
          <a:blip r:embed="rId2" cstate="print"/>
          <a:srcRect/>
          <a:stretch>
            <a:fillRect/>
          </a:stretch>
        </p:blipFill>
        <p:spPr bwMode="auto">
          <a:xfrm>
            <a:off x="7429500" y="142875"/>
            <a:ext cx="1323975" cy="1143000"/>
          </a:xfrm>
          <a:prstGeom prst="rect">
            <a:avLst/>
          </a:prstGeom>
          <a:noFill/>
          <a:ln w="9525">
            <a:noFill/>
            <a:miter lim="800000"/>
            <a:headEnd/>
            <a:tailEnd/>
          </a:ln>
        </p:spPr>
      </p:pic>
      <p:pic>
        <p:nvPicPr>
          <p:cNvPr id="29702" name="Picture 5" descr="D:\Семейная\Ирина\Анимашки\240.gif"/>
          <p:cNvPicPr>
            <a:picLocks noChangeAspect="1" noChangeArrowheads="1" noCrop="1"/>
          </p:cNvPicPr>
          <p:nvPr/>
        </p:nvPicPr>
        <p:blipFill>
          <a:blip r:embed="rId2" cstate="print"/>
          <a:srcRect/>
          <a:stretch>
            <a:fillRect/>
          </a:stretch>
        </p:blipFill>
        <p:spPr bwMode="auto">
          <a:xfrm>
            <a:off x="6215063" y="142875"/>
            <a:ext cx="1323975" cy="1143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6" fill="hold" nodeType="after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Effect transition="in" filter="strips(downRight)">
                                      <p:cBhvr>
                                        <p:cTn id="13" dur="10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1066800"/>
            <a:ext cx="8215312" cy="838200"/>
          </a:xfrm>
        </p:spPr>
        <p:txBody>
          <a:bodyPr/>
          <a:lstStyle/>
          <a:p>
            <a:pPr algn="ctr">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pic>
        <p:nvPicPr>
          <p:cNvPr id="4" name="Рисунок 8" descr="http://www.peterlife.ru/funoffice/tattoo/fuck-off/gestphoto/Image56.gif"/>
          <p:cNvPicPr>
            <a:picLocks noChangeAspect="1" noChangeArrowheads="1"/>
          </p:cNvPicPr>
          <p:nvPr/>
        </p:nvPicPr>
        <p:blipFill>
          <a:blip r:embed="rId2" cstate="print"/>
          <a:srcRect l="34444" b="20100"/>
          <a:stretch>
            <a:fillRect/>
          </a:stretch>
        </p:blipFill>
        <p:spPr bwMode="auto">
          <a:xfrm>
            <a:off x="3500438" y="2000250"/>
            <a:ext cx="2501900" cy="3571875"/>
          </a:xfrm>
          <a:prstGeom prst="rect">
            <a:avLst/>
          </a:prstGeom>
          <a:noFill/>
          <a:ln w="9525">
            <a:noFill/>
            <a:miter lim="800000"/>
            <a:headEnd/>
            <a:tailEnd/>
          </a:ln>
        </p:spPr>
      </p:pic>
      <p:sp>
        <p:nvSpPr>
          <p:cNvPr id="5" name="Прямоугольник 4"/>
          <p:cNvSpPr/>
          <p:nvPr/>
        </p:nvSpPr>
        <p:spPr>
          <a:xfrm>
            <a:off x="1357313" y="2828925"/>
            <a:ext cx="6786562" cy="3786188"/>
          </a:xfrm>
          <a:prstGeom prst="rect">
            <a:avLst/>
          </a:prstGeom>
        </p:spPr>
        <p:txBody>
          <a:bodyPr>
            <a:spAutoFit/>
          </a:bodyPr>
          <a:lstStyle/>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endParaRPr lang="en-US" b="1" dirty="0">
              <a:latin typeface="Arial" charset="0"/>
              <a:cs typeface="Arial" charset="0"/>
            </a:endParaRPr>
          </a:p>
          <a:p>
            <a:pPr algn="ctr">
              <a:defRPr/>
            </a:pPr>
            <a:r>
              <a:rPr lang="ru-RU" b="1" dirty="0">
                <a:latin typeface="+mn-lt"/>
                <a:cs typeface="Arial" charset="0"/>
              </a:rPr>
              <a:t>Так можно защитить грудную клетку от сдавливания.</a:t>
            </a:r>
            <a:endParaRPr lang="ru-RU" dirty="0">
              <a:latin typeface="+mn-lt"/>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5"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0" fill="hold"/>
                                        <p:tgtEl>
                                          <p:spTgt spid="4"/>
                                        </p:tgtEl>
                                        <p:attrNameLst>
                                          <p:attrName>ppt_w</p:attrName>
                                        </p:attrNameLst>
                                      </p:cBhvr>
                                      <p:tavLst>
                                        <p:tav tm="0">
                                          <p:val>
                                            <p:strVal val="#ppt_w*0.70"/>
                                          </p:val>
                                        </p:tav>
                                        <p:tav tm="100000">
                                          <p:val>
                                            <p:strVal val="#ppt_w"/>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animEffect transition="in" filter="fade">
                                      <p:cBhvr>
                                        <p:cTn id="15" dur="2000"/>
                                        <p:tgtEl>
                                          <p:spTgt spid="4"/>
                                        </p:tgtEl>
                                      </p:cBhvr>
                                    </p:animEffect>
                                  </p:childTnLst>
                                </p:cTn>
                              </p:par>
                            </p:childTnLst>
                          </p:cTn>
                        </p:par>
                        <p:par>
                          <p:cTn id="16" fill="hold">
                            <p:stCondLst>
                              <p:cond delay="4000"/>
                            </p:stCondLst>
                            <p:childTnLst>
                              <p:par>
                                <p:cTn id="17" presetID="24" presetClass="entr" presetSubtype="0" fill="hold" nodeType="after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anim to="" calcmode="lin" valueType="num">
                                      <p:cBhvr>
                                        <p:cTn id="19" dur="1" fill="hold"/>
                                        <p:tgtEl>
                                          <p:spTgt spid="5">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50" y="2857500"/>
            <a:ext cx="7715250" cy="4286250"/>
          </a:xfrm>
        </p:spPr>
        <p:txBody>
          <a:bodyPr/>
          <a:lstStyle/>
          <a:p>
            <a:pPr algn="ctr" eaLnBrk="1" hangingPunct="1">
              <a:defRPr/>
            </a:pP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t/>
            </a:r>
            <a:br>
              <a:rPr lang="ru-RU" b="0" dirty="0" smtClean="0"/>
            </a:br>
            <a:r>
              <a:rPr lang="ru-RU" b="0" dirty="0" smtClean="0">
                <a:effectLst>
                  <a:outerShdw blurRad="38100" dist="38100" dir="2700000" algn="tl">
                    <a:srgbClr val="000000">
                      <a:alpha val="43137"/>
                    </a:srgbClr>
                  </a:outerShdw>
                </a:effectLst>
              </a:rPr>
              <a:t/>
            </a:r>
            <a:br>
              <a:rPr lang="ru-RU" b="0" dirty="0" smtClean="0">
                <a:effectLst>
                  <a:outerShdw blurRad="38100" dist="38100" dir="2700000" algn="tl">
                    <a:srgbClr val="000000">
                      <a:alpha val="43137"/>
                    </a:srgbClr>
                  </a:outerShdw>
                </a:effectLst>
              </a:rPr>
            </a:br>
            <a:r>
              <a:rPr lang="ru-RU" b="0" dirty="0" smtClean="0">
                <a:effectLst>
                  <a:outerShdw blurRad="38100" dist="38100" dir="2700000" algn="tl">
                    <a:srgbClr val="000000">
                      <a:alpha val="43137"/>
                    </a:srgbClr>
                  </a:outerShdw>
                </a:effectLst>
              </a:rPr>
              <a:t/>
            </a:r>
            <a:br>
              <a:rPr lang="ru-RU" b="0" dirty="0" smtClean="0">
                <a:effectLst>
                  <a:outerShdw blurRad="38100" dist="38100" dir="2700000" algn="tl">
                    <a:srgbClr val="000000">
                      <a:alpha val="43137"/>
                    </a:srgbClr>
                  </a:outerShdw>
                </a:effectLst>
              </a:rPr>
            </a:br>
            <a:r>
              <a:rPr lang="ru-RU" b="0" dirty="0" smtClean="0">
                <a:effectLst>
                  <a:outerShdw blurRad="38100" dist="38100" dir="2700000" algn="tl">
                    <a:srgbClr val="000000">
                      <a:alpha val="43137"/>
                    </a:srgbClr>
                  </a:outerShdw>
                </a:effectLst>
              </a:rPr>
              <a:t/>
            </a:r>
            <a:br>
              <a:rPr lang="ru-RU" b="0" dirty="0" smtClean="0">
                <a:effectLst>
                  <a:outerShdw blurRad="38100" dist="38100" dir="2700000" algn="tl">
                    <a:srgbClr val="000000">
                      <a:alpha val="43137"/>
                    </a:srgbClr>
                  </a:outerShdw>
                </a:effectLst>
              </a:rPr>
            </a:br>
            <a:r>
              <a:rPr lang="ru-RU" b="0" dirty="0" smtClean="0">
                <a:effectLst>
                  <a:outerShdw blurRad="38100" dist="38100" dir="2700000" algn="tl">
                    <a:srgbClr val="000000">
                      <a:alpha val="43137"/>
                    </a:srgbClr>
                  </a:outerShdw>
                </a:effectLst>
              </a:rPr>
              <a:t/>
            </a:r>
            <a:br>
              <a:rPr lang="ru-RU" b="0" dirty="0" smtClean="0">
                <a:effectLst>
                  <a:outerShdw blurRad="38100" dist="38100" dir="2700000" algn="tl">
                    <a:srgbClr val="000000">
                      <a:alpha val="43137"/>
                    </a:srgbClr>
                  </a:outerShdw>
                </a:effectLst>
              </a:rPr>
            </a:br>
            <a:r>
              <a:rPr lang="ru-RU" b="0" dirty="0" smtClean="0">
                <a:effectLst>
                  <a:outerShdw blurRad="38100" dist="38100" dir="2700000" algn="tl">
                    <a:srgbClr val="000000">
                      <a:alpha val="43137"/>
                    </a:srgbClr>
                  </a:outerShdw>
                </a:effectLst>
              </a:rPr>
              <a:t/>
            </a:r>
            <a:br>
              <a:rPr lang="ru-RU" b="0" dirty="0" smtClean="0">
                <a:effectLst>
                  <a:outerShdw blurRad="38100" dist="38100" dir="2700000" algn="tl">
                    <a:srgbClr val="000000">
                      <a:alpha val="43137"/>
                    </a:srgbClr>
                  </a:outerShdw>
                </a:effectLst>
              </a:rPr>
            </a:br>
            <a:r>
              <a:rPr lang="ru-RU" sz="2800" dirty="0" smtClean="0">
                <a:effectLst>
                  <a:outerShdw blurRad="38100" dist="38100" dir="2700000" algn="tl">
                    <a:srgbClr val="000000">
                      <a:alpha val="43137"/>
                    </a:srgbClr>
                  </a:outerShdw>
                </a:effectLst>
              </a:rPr>
              <a:t>Нет более ничтожного, глупого, презренного, жалкого, себялюбивого, злопамятного, завистливого и неблагодарного животного, чем Толпа.</a:t>
            </a:r>
            <a:br>
              <a:rPr lang="ru-RU"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                                         </a:t>
            </a:r>
            <a:r>
              <a:rPr lang="ru-RU" sz="2800" dirty="0" smtClean="0">
                <a:effectLst>
                  <a:outerShdw blurRad="38100" dist="38100" dir="2700000" algn="tl">
                    <a:srgbClr val="000000">
                      <a:alpha val="43137"/>
                    </a:srgbClr>
                  </a:outerShdw>
                </a:effectLst>
              </a:rPr>
              <a:t>У. </a:t>
            </a:r>
            <a:r>
              <a:rPr lang="ru-RU" sz="2800" dirty="0" err="1" smtClean="0">
                <a:effectLst>
                  <a:outerShdw blurRad="38100" dist="38100" dir="2700000" algn="tl">
                    <a:srgbClr val="000000">
                      <a:alpha val="43137"/>
                    </a:srgbClr>
                  </a:outerShdw>
                </a:effectLst>
              </a:rPr>
              <a:t>Хэзлитт</a:t>
            </a:r>
            <a:r>
              <a:rPr lang="ru-RU" sz="2800" dirty="0" smtClean="0">
                <a:effectLst>
                  <a:outerShdw blurRad="38100" dist="38100" dir="2700000" algn="tl">
                    <a:srgbClr val="000000">
                      <a:alpha val="43137"/>
                    </a:srgbClr>
                  </a:outerShdw>
                </a:effectLst>
              </a:rPr>
              <a:t/>
            </a:r>
            <a:br>
              <a:rPr lang="ru-RU" sz="2800"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endParaRPr lang="ru-RU" dirty="0">
              <a:effectLst>
                <a:outerShdw blurRad="38100" dist="38100" dir="2700000" algn="tl">
                  <a:srgbClr val="000000">
                    <a:alpha val="43137"/>
                  </a:srgbClr>
                </a:outerShdw>
              </a:effectLst>
            </a:endParaRPr>
          </a:p>
        </p:txBody>
      </p:sp>
      <p:pic>
        <p:nvPicPr>
          <p:cNvPr id="4" name="Рисунок 3" descr="Картинка 78 из 40168"/>
          <p:cNvPicPr>
            <a:picLocks noChangeAspect="1" noChangeArrowheads="1"/>
          </p:cNvPicPr>
          <p:nvPr/>
        </p:nvPicPr>
        <p:blipFill>
          <a:blip r:embed="rId2" cstate="print"/>
          <a:srcRect/>
          <a:stretch>
            <a:fillRect/>
          </a:stretch>
        </p:blipFill>
        <p:spPr bwMode="auto">
          <a:xfrm>
            <a:off x="2786063" y="1071563"/>
            <a:ext cx="5011737" cy="2714625"/>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ssolve">
                                      <p:cBhvr>
                                        <p:cTn id="24"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1066800"/>
            <a:ext cx="8001000"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8675" name="Содержимое 2"/>
          <p:cNvSpPr>
            <a:spLocks noGrp="1"/>
          </p:cNvSpPr>
          <p:nvPr>
            <p:ph idx="1"/>
          </p:nvPr>
        </p:nvSpPr>
        <p:spPr>
          <a:xfrm>
            <a:off x="785813" y="2057400"/>
            <a:ext cx="8143875" cy="4443413"/>
          </a:xfrm>
        </p:spPr>
        <p:txBody>
          <a:bodyPr/>
          <a:lstStyle/>
          <a:p>
            <a:pPr algn="just" eaLnBrk="1" hangingPunct="1">
              <a:buFontTx/>
              <a:buNone/>
            </a:pPr>
            <a:r>
              <a:rPr lang="ru-RU" smtClean="0"/>
              <a:t>   </a:t>
            </a:r>
            <a:r>
              <a:rPr lang="ru-RU" sz="2800" b="1" i="1" smtClean="0"/>
              <a:t>Находиться рядом с работниками милиции опасно, т. к. именно на них, как правило, направляется агрессивность толпы.</a:t>
            </a:r>
          </a:p>
          <a:p>
            <a:pPr eaLnBrk="1" hangingPunct="1">
              <a:buFontTx/>
              <a:buNone/>
            </a:pPr>
            <a:endParaRPr lang="ru-RU" smtClean="0"/>
          </a:p>
        </p:txBody>
      </p:sp>
      <p:pic>
        <p:nvPicPr>
          <p:cNvPr id="28676" name="Picture 2" descr="Картинка 114 из 448"/>
          <p:cNvPicPr>
            <a:picLocks noChangeAspect="1" noChangeArrowheads="1"/>
          </p:cNvPicPr>
          <p:nvPr/>
        </p:nvPicPr>
        <p:blipFill>
          <a:blip r:embed="rId2" cstate="print"/>
          <a:srcRect/>
          <a:stretch>
            <a:fillRect/>
          </a:stretch>
        </p:blipFill>
        <p:spPr bwMode="auto">
          <a:xfrm>
            <a:off x="3000375" y="3429000"/>
            <a:ext cx="4292600" cy="32258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3" fill="hold" nodeType="after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Effect transition="in" filter="strips(upRight)">
                                      <p:cBhvr>
                                        <p:cTn id="13" dur="1000"/>
                                        <p:tgtEl>
                                          <p:spTgt spid="28675">
                                            <p:txEl>
                                              <p:pRg st="0" end="0"/>
                                            </p:txEl>
                                          </p:spTgt>
                                        </p:tgtEl>
                                      </p:cBhvr>
                                    </p:animEffect>
                                  </p:childTnLst>
                                </p:cTn>
                              </p:par>
                            </p:childTnLst>
                          </p:cTn>
                        </p:par>
                        <p:par>
                          <p:cTn id="14" fill="hold">
                            <p:stCondLst>
                              <p:cond delay="3000"/>
                            </p:stCondLst>
                            <p:childTnLst>
                              <p:par>
                                <p:cTn id="15" presetID="8" presetClass="entr" presetSubtype="16" fill="hold" nodeType="afterEffect">
                                  <p:stCondLst>
                                    <p:cond delay="0"/>
                                  </p:stCondLst>
                                  <p:childTnLst>
                                    <p:set>
                                      <p:cBhvr>
                                        <p:cTn id="16" dur="1" fill="hold">
                                          <p:stCondLst>
                                            <p:cond delay="0"/>
                                          </p:stCondLst>
                                        </p:cTn>
                                        <p:tgtEl>
                                          <p:spTgt spid="28676"/>
                                        </p:tgtEl>
                                        <p:attrNameLst>
                                          <p:attrName>style.visibility</p:attrName>
                                        </p:attrNameLst>
                                      </p:cBhvr>
                                      <p:to>
                                        <p:strVal val="visible"/>
                                      </p:to>
                                    </p:set>
                                    <p:animEffect transition="in" filter="diamond(in)">
                                      <p:cBhvr>
                                        <p:cTn id="17"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1066800"/>
            <a:ext cx="8286750" cy="838200"/>
          </a:xfrm>
        </p:spPr>
        <p:txBody>
          <a:bodyPr/>
          <a:lstStyle/>
          <a:p>
            <a:pPr algn="ctr" eaLnBrk="1" hangingPunct="1">
              <a:defRPr/>
            </a:pPr>
            <a:r>
              <a:rPr lang="ru-RU" sz="4000" dirty="0" smtClean="0">
                <a:effectLst>
                  <a:outerShdw blurRad="38100" dist="38100" dir="2700000" algn="tl">
                    <a:srgbClr val="000000">
                      <a:alpha val="43137"/>
                    </a:srgbClr>
                  </a:outerShdw>
                </a:effectLst>
              </a:rPr>
              <a:t>ПРАВИЛА ПОВЕДЕНИЯ В ТОЛПЕ</a:t>
            </a:r>
            <a:endParaRPr lang="ru-RU" sz="4000" dirty="0"/>
          </a:p>
        </p:txBody>
      </p:sp>
      <p:sp>
        <p:nvSpPr>
          <p:cNvPr id="29699" name="Содержимое 2"/>
          <p:cNvSpPr>
            <a:spLocks noGrp="1"/>
          </p:cNvSpPr>
          <p:nvPr>
            <p:ph idx="1"/>
          </p:nvPr>
        </p:nvSpPr>
        <p:spPr>
          <a:xfrm>
            <a:off x="642938" y="2057400"/>
            <a:ext cx="8286750" cy="3962400"/>
          </a:xfrm>
        </p:spPr>
        <p:txBody>
          <a:bodyPr/>
          <a:lstStyle/>
          <a:p>
            <a:pPr algn="just" eaLnBrk="1" hangingPunct="1">
              <a:buFontTx/>
              <a:buNone/>
            </a:pPr>
            <a:r>
              <a:rPr lang="ru-RU" sz="2800" b="1" i="1" smtClean="0"/>
              <a:t>   При движении в плотной колонне опасно находиться возле стеклянных витрин магазинов, стен зданий, деревьев, различных ограждений. Прижатые к ним толпой, Вы можете получить серьезную травму.</a:t>
            </a:r>
          </a:p>
          <a:p>
            <a:pPr eaLnBrk="1" hangingPunct="1"/>
            <a:endParaRPr lang="ru-RU" smtClean="0"/>
          </a:p>
        </p:txBody>
      </p:sp>
      <p:pic>
        <p:nvPicPr>
          <p:cNvPr id="29700" name="Picture 2" descr="Картинка 11 из 1542"/>
          <p:cNvPicPr>
            <a:picLocks noChangeAspect="1" noChangeArrowheads="1"/>
          </p:cNvPicPr>
          <p:nvPr/>
        </p:nvPicPr>
        <p:blipFill>
          <a:blip r:embed="rId2" cstate="print"/>
          <a:srcRect/>
          <a:stretch>
            <a:fillRect/>
          </a:stretch>
        </p:blipFill>
        <p:spPr bwMode="auto">
          <a:xfrm>
            <a:off x="4286250" y="4286250"/>
            <a:ext cx="3786188" cy="2357438"/>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8" presetClass="entr" presetSubtype="3" fill="hold" nodeType="after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Effect transition="in" filter="strips(upRight)">
                                      <p:cBhvr>
                                        <p:cTn id="13" dur="1000"/>
                                        <p:tgtEl>
                                          <p:spTgt spid="29699">
                                            <p:txEl>
                                              <p:pRg st="0" end="0"/>
                                            </p:txEl>
                                          </p:spTgt>
                                        </p:tgtEl>
                                      </p:cBhvr>
                                    </p:animEffect>
                                  </p:childTnLst>
                                </p:cTn>
                              </p:par>
                            </p:childTnLst>
                          </p:cTn>
                        </p:par>
                        <p:par>
                          <p:cTn id="14" fill="hold">
                            <p:stCondLst>
                              <p:cond delay="3000"/>
                            </p:stCondLst>
                            <p:childTnLst>
                              <p:par>
                                <p:cTn id="15" presetID="53" presetClass="entr" presetSubtype="0" fill="hold" nodeType="afterEffect">
                                  <p:stCondLst>
                                    <p:cond delay="0"/>
                                  </p:stCondLst>
                                  <p:childTnLst>
                                    <p:set>
                                      <p:cBhvr>
                                        <p:cTn id="16" dur="1" fill="hold">
                                          <p:stCondLst>
                                            <p:cond delay="0"/>
                                          </p:stCondLst>
                                        </p:cTn>
                                        <p:tgtEl>
                                          <p:spTgt spid="29700"/>
                                        </p:tgtEl>
                                        <p:attrNameLst>
                                          <p:attrName>style.visibility</p:attrName>
                                        </p:attrNameLst>
                                      </p:cBhvr>
                                      <p:to>
                                        <p:strVal val="visible"/>
                                      </p:to>
                                    </p:set>
                                    <p:anim calcmode="lin" valueType="num">
                                      <p:cBhvr>
                                        <p:cTn id="17" dur="1000" fill="hold"/>
                                        <p:tgtEl>
                                          <p:spTgt spid="29700"/>
                                        </p:tgtEl>
                                        <p:attrNameLst>
                                          <p:attrName>ppt_w</p:attrName>
                                        </p:attrNameLst>
                                      </p:cBhvr>
                                      <p:tavLst>
                                        <p:tav tm="0">
                                          <p:val>
                                            <p:fltVal val="0"/>
                                          </p:val>
                                        </p:tav>
                                        <p:tav tm="100000">
                                          <p:val>
                                            <p:strVal val="#ppt_w"/>
                                          </p:val>
                                        </p:tav>
                                      </p:tavLst>
                                    </p:anim>
                                    <p:anim calcmode="lin" valueType="num">
                                      <p:cBhvr>
                                        <p:cTn id="18" dur="1000" fill="hold"/>
                                        <p:tgtEl>
                                          <p:spTgt spid="29700"/>
                                        </p:tgtEl>
                                        <p:attrNameLst>
                                          <p:attrName>ppt_h</p:attrName>
                                        </p:attrNameLst>
                                      </p:cBhvr>
                                      <p:tavLst>
                                        <p:tav tm="0">
                                          <p:val>
                                            <p:fltVal val="0"/>
                                          </p:val>
                                        </p:tav>
                                        <p:tav tm="100000">
                                          <p:val>
                                            <p:strVal val="#ppt_h"/>
                                          </p:val>
                                        </p:tav>
                                      </p:tavLst>
                                    </p:anim>
                                    <p:animEffect transition="in" filter="fade">
                                      <p:cBhvr>
                                        <p:cTn id="19" dur="10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idx="1"/>
          </p:nvPr>
        </p:nvSpPr>
        <p:spPr>
          <a:xfrm>
            <a:off x="1071563" y="1214438"/>
            <a:ext cx="7786687" cy="4805362"/>
          </a:xfrm>
        </p:spPr>
        <p:txBody>
          <a:bodyPr/>
          <a:lstStyle/>
          <a:p>
            <a:pPr algn="ctr" eaLnBrk="1" hangingPunct="1">
              <a:buFontTx/>
              <a:buNone/>
              <a:defRPr/>
            </a:pPr>
            <a:r>
              <a:rPr lang="ru-RU" sz="3200" dirty="0" smtClean="0">
                <a:effectLst>
                  <a:outerShdw blurRad="38100" dist="38100" dir="2700000" algn="tl">
                    <a:srgbClr val="000000">
                      <a:alpha val="43137"/>
                    </a:srgbClr>
                  </a:outerShdw>
                </a:effectLst>
              </a:rPr>
              <a:t>Никто не знает, как поступит Толпа, тем более — она сама.</a:t>
            </a:r>
          </a:p>
          <a:p>
            <a:pPr eaLnBrk="1" hangingPunct="1">
              <a:buFontTx/>
              <a:buNone/>
              <a:defRPr/>
            </a:pPr>
            <a:r>
              <a:rPr lang="ru-RU" dirty="0" smtClean="0"/>
              <a:t>                                                          </a:t>
            </a:r>
            <a:r>
              <a:rPr lang="ru-RU" dirty="0" err="1" smtClean="0"/>
              <a:t>Карлейль</a:t>
            </a:r>
            <a:r>
              <a:rPr lang="ru-RU" dirty="0" smtClean="0"/>
              <a:t> Т.</a:t>
            </a:r>
          </a:p>
        </p:txBody>
      </p:sp>
      <p:pic>
        <p:nvPicPr>
          <p:cNvPr id="30723" name="Picture 2" descr="img_25888792_6_0"/>
          <p:cNvPicPr>
            <a:picLocks noChangeAspect="1" noChangeArrowheads="1"/>
          </p:cNvPicPr>
          <p:nvPr/>
        </p:nvPicPr>
        <p:blipFill>
          <a:blip r:embed="rId2" cstate="print"/>
          <a:srcRect b="4605"/>
          <a:stretch>
            <a:fillRect/>
          </a:stretch>
        </p:blipFill>
        <p:spPr bwMode="auto">
          <a:xfrm>
            <a:off x="4143375" y="3000375"/>
            <a:ext cx="4286250" cy="3357563"/>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iterate type="lt">
                                    <p:tmPct val="10000"/>
                                  </p:iterate>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fade">
                                      <p:cBhvr>
                                        <p:cTn id="7" dur="1000"/>
                                        <p:tgtEl>
                                          <p:spTgt spid="30722">
                                            <p:txEl>
                                              <p:pRg st="0" end="0"/>
                                            </p:txEl>
                                          </p:spTgt>
                                        </p:tgtEl>
                                      </p:cBhvr>
                                    </p:animEffect>
                                    <p:anim calcmode="lin" valueType="num">
                                      <p:cBhvr>
                                        <p:cTn id="8" dur="1000" fill="hold"/>
                                        <p:tgtEl>
                                          <p:spTgt spid="30722">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30722">
                                            <p:txEl>
                                              <p:pRg st="0" end="0"/>
                                            </p:txEl>
                                          </p:spTgt>
                                        </p:tgtEl>
                                        <p:attrNameLst>
                                          <p:attrName>ppt_h</p:attrName>
                                        </p:attrNameLst>
                                      </p:cBhvr>
                                      <p:tavLst>
                                        <p:tav tm="0">
                                          <p:val>
                                            <p:strVal val="#ppt_h"/>
                                          </p:val>
                                        </p:tav>
                                        <p:tav tm="100000">
                                          <p:val>
                                            <p:strVal val="#ppt_h"/>
                                          </p:val>
                                        </p:tav>
                                      </p:tavLst>
                                    </p:anim>
                                  </p:childTnLst>
                                </p:cTn>
                              </p:par>
                            </p:childTnLst>
                          </p:cTn>
                        </p:par>
                        <p:par>
                          <p:cTn id="10" fill="hold">
                            <p:stCondLst>
                              <p:cond delay="5600"/>
                            </p:stCondLst>
                            <p:childTnLst>
                              <p:par>
                                <p:cTn id="11" presetID="55" presetClass="entr" presetSubtype="0" fill="hold" nodeType="afterEffect">
                                  <p:stCondLst>
                                    <p:cond delay="0"/>
                                  </p:stCondLst>
                                  <p:childTnLst>
                                    <p:set>
                                      <p:cBhvr>
                                        <p:cTn id="12" dur="1" fill="hold">
                                          <p:stCondLst>
                                            <p:cond delay="0"/>
                                          </p:stCondLst>
                                        </p:cTn>
                                        <p:tgtEl>
                                          <p:spTgt spid="30722">
                                            <p:txEl>
                                              <p:pRg st="1" end="1"/>
                                            </p:txEl>
                                          </p:spTgt>
                                        </p:tgtEl>
                                        <p:attrNameLst>
                                          <p:attrName>style.visibility</p:attrName>
                                        </p:attrNameLst>
                                      </p:cBhvr>
                                      <p:to>
                                        <p:strVal val="visible"/>
                                      </p:to>
                                    </p:set>
                                    <p:anim calcmode="lin" valueType="num">
                                      <p:cBhvr>
                                        <p:cTn id="13" dur="1000" fill="hold"/>
                                        <p:tgtEl>
                                          <p:spTgt spid="30722">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0722">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0722">
                                            <p:txEl>
                                              <p:pRg st="1" end="1"/>
                                            </p:txEl>
                                          </p:spTgt>
                                        </p:tgtEl>
                                      </p:cBhvr>
                                    </p:animEffect>
                                  </p:childTnLst>
                                </p:cTn>
                              </p:par>
                            </p:childTnLst>
                          </p:cTn>
                        </p:par>
                        <p:par>
                          <p:cTn id="16" fill="hold">
                            <p:stCondLst>
                              <p:cond delay="6600"/>
                            </p:stCondLst>
                            <p:childTnLst>
                              <p:par>
                                <p:cTn id="17" presetID="49" presetClass="entr" presetSubtype="0" decel="100000" fill="hold" nodeType="afterEffect">
                                  <p:stCondLst>
                                    <p:cond delay="0"/>
                                  </p:stCondLst>
                                  <p:childTnLst>
                                    <p:set>
                                      <p:cBhvr>
                                        <p:cTn id="18" dur="1" fill="hold">
                                          <p:stCondLst>
                                            <p:cond delay="0"/>
                                          </p:stCondLst>
                                        </p:cTn>
                                        <p:tgtEl>
                                          <p:spTgt spid="30723"/>
                                        </p:tgtEl>
                                        <p:attrNameLst>
                                          <p:attrName>style.visibility</p:attrName>
                                        </p:attrNameLst>
                                      </p:cBhvr>
                                      <p:to>
                                        <p:strVal val="visible"/>
                                      </p:to>
                                    </p:set>
                                    <p:anim calcmode="lin" valueType="num">
                                      <p:cBhvr>
                                        <p:cTn id="19" dur="1000" fill="hold"/>
                                        <p:tgtEl>
                                          <p:spTgt spid="30723"/>
                                        </p:tgtEl>
                                        <p:attrNameLst>
                                          <p:attrName>ppt_w</p:attrName>
                                        </p:attrNameLst>
                                      </p:cBhvr>
                                      <p:tavLst>
                                        <p:tav tm="0">
                                          <p:val>
                                            <p:fltVal val="0"/>
                                          </p:val>
                                        </p:tav>
                                        <p:tav tm="100000">
                                          <p:val>
                                            <p:strVal val="#ppt_w"/>
                                          </p:val>
                                        </p:tav>
                                      </p:tavLst>
                                    </p:anim>
                                    <p:anim calcmode="lin" valueType="num">
                                      <p:cBhvr>
                                        <p:cTn id="20" dur="1000" fill="hold"/>
                                        <p:tgtEl>
                                          <p:spTgt spid="30723"/>
                                        </p:tgtEl>
                                        <p:attrNameLst>
                                          <p:attrName>ppt_h</p:attrName>
                                        </p:attrNameLst>
                                      </p:cBhvr>
                                      <p:tavLst>
                                        <p:tav tm="0">
                                          <p:val>
                                            <p:fltVal val="0"/>
                                          </p:val>
                                        </p:tav>
                                        <p:tav tm="100000">
                                          <p:val>
                                            <p:strVal val="#ppt_h"/>
                                          </p:val>
                                        </p:tav>
                                      </p:tavLst>
                                    </p:anim>
                                    <p:anim calcmode="lin" valueType="num">
                                      <p:cBhvr>
                                        <p:cTn id="21" dur="1000" fill="hold"/>
                                        <p:tgtEl>
                                          <p:spTgt spid="30723"/>
                                        </p:tgtEl>
                                        <p:attrNameLst>
                                          <p:attrName>style.rotation</p:attrName>
                                        </p:attrNameLst>
                                      </p:cBhvr>
                                      <p:tavLst>
                                        <p:tav tm="0">
                                          <p:val>
                                            <p:fltVal val="360"/>
                                          </p:val>
                                        </p:tav>
                                        <p:tav tm="100000">
                                          <p:val>
                                            <p:fltVal val="0"/>
                                          </p:val>
                                        </p:tav>
                                      </p:tavLst>
                                    </p:anim>
                                    <p:animEffect transition="in" filter="fade">
                                      <p:cBhvr>
                                        <p:cTn id="22" dur="10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88" y="1066800"/>
            <a:ext cx="6958012" cy="647700"/>
          </a:xfrm>
        </p:spPr>
        <p:txBody>
          <a:bodyPr/>
          <a:lstStyle/>
          <a:p>
            <a:pPr algn="ctr" eaLnBrk="1" hangingPunct="1">
              <a:defRPr/>
            </a:pPr>
            <a:r>
              <a:rPr lang="ru-RU" sz="4000" dirty="0" smtClean="0">
                <a:effectLst>
                  <a:outerShdw blurRad="38100" dist="38100" dir="2700000" algn="tl">
                    <a:srgbClr val="000000">
                      <a:alpha val="43137"/>
                    </a:srgbClr>
                  </a:outerShdw>
                </a:effectLst>
              </a:rPr>
              <a:t>ПОМНИТЕ!</a:t>
            </a:r>
            <a:endParaRPr lang="ru-RU" sz="4000" dirty="0">
              <a:effectLst>
                <a:outerShdw blurRad="38100" dist="38100" dir="2700000" algn="tl">
                  <a:srgbClr val="000000">
                    <a:alpha val="43137"/>
                  </a:srgbClr>
                </a:outerShdw>
              </a:effectLst>
            </a:endParaRPr>
          </a:p>
        </p:txBody>
      </p:sp>
      <p:sp>
        <p:nvSpPr>
          <p:cNvPr id="31747" name="Содержимое 2"/>
          <p:cNvSpPr>
            <a:spLocks noGrp="1"/>
          </p:cNvSpPr>
          <p:nvPr>
            <p:ph idx="1"/>
          </p:nvPr>
        </p:nvSpPr>
        <p:spPr>
          <a:xfrm>
            <a:off x="785813" y="1785938"/>
            <a:ext cx="8072437" cy="4233862"/>
          </a:xfrm>
        </p:spPr>
        <p:txBody>
          <a:bodyPr/>
          <a:lstStyle/>
          <a:p>
            <a:pPr algn="ctr" eaLnBrk="1" hangingPunct="1">
              <a:buFontTx/>
              <a:buNone/>
            </a:pPr>
            <a:r>
              <a:rPr lang="ru-RU" sz="4000" b="1" smtClean="0"/>
              <a:t>Не присоединяйтесь к толпе, как бы ни хотелось посмотреть на происходящие события. </a:t>
            </a:r>
          </a:p>
          <a:p>
            <a:pPr algn="ctr" eaLnBrk="1" hangingPunct="1">
              <a:buFontTx/>
              <a:buNone/>
            </a:pPr>
            <a:r>
              <a:rPr lang="ru-RU" sz="4000" b="1" smtClean="0"/>
              <a:t>Самый лучший выход из чрезвычайной ситуации – не попадать в неё!</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 calcmode="lin" valueType="num">
                                      <p:cBhvr>
                                        <p:cTn id="12" dur="30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13" dur="30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par>
                          <p:cTn id="14" fill="hold">
                            <p:stCondLst>
                              <p:cond delay="4000"/>
                            </p:stCondLst>
                            <p:childTnLst>
                              <p:par>
                                <p:cTn id="15" presetID="53" presetClass="entr" presetSubtype="0" fill="hold" nodeType="after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 calcmode="lin" valueType="num">
                                      <p:cBhvr>
                                        <p:cTn id="17" dur="30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18" dur="3000" fill="hold"/>
                                        <p:tgtEl>
                                          <p:spTgt spid="31747">
                                            <p:txEl>
                                              <p:pRg st="1" end="1"/>
                                            </p:txEl>
                                          </p:spTgt>
                                        </p:tgtEl>
                                        <p:attrNameLst>
                                          <p:attrName>ppt_h</p:attrName>
                                        </p:attrNameLst>
                                      </p:cBhvr>
                                      <p:tavLst>
                                        <p:tav tm="0">
                                          <p:val>
                                            <p:fltVal val="0"/>
                                          </p:val>
                                        </p:tav>
                                        <p:tav tm="100000">
                                          <p:val>
                                            <p:strVal val="#ppt_h"/>
                                          </p:val>
                                        </p:tav>
                                      </p:tavLst>
                                    </p:anim>
                                    <p:animEffect transition="in" filter="fade">
                                      <p:cBhvr>
                                        <p:cTn id="19" dur="3000"/>
                                        <p:tgtEl>
                                          <p:spTgt spid="31747">
                                            <p:txEl>
                                              <p:pRg st="1" end="1"/>
                                            </p:txEl>
                                          </p:spTgt>
                                        </p:tgtEl>
                                      </p:cBhvr>
                                    </p:animEffect>
                                  </p:childTnLst>
                                </p:cTn>
                              </p:par>
                            </p:childTnLst>
                          </p:cTn>
                        </p:par>
                        <p:par>
                          <p:cTn id="20" fill="hold">
                            <p:stCondLst>
                              <p:cond delay="7000"/>
                            </p:stCondLst>
                            <p:childTnLst>
                              <p:par>
                                <p:cTn id="21" presetID="4" presetClass="emph" presetSubtype="2" fill="hold" grpId="1" nodeType="afterEffect">
                                  <p:stCondLst>
                                    <p:cond delay="0"/>
                                  </p:stCondLst>
                                  <p:childTnLst>
                                    <p:anim to="1.5" calcmode="lin" valueType="num">
                                      <p:cBhvr override="childStyle">
                                        <p:cTn id="22" dur="2000" fill="hold"/>
                                        <p:tgtEl>
                                          <p:spTgt spid="2"/>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629400" cy="714375"/>
          </a:xfrm>
        </p:spPr>
        <p:txBody>
          <a:bodyPr/>
          <a:lstStyle/>
          <a:p>
            <a:pPr algn="ctr" eaLnBrk="1" hangingPunct="1">
              <a:defRPr/>
            </a:pPr>
            <a:r>
              <a:rPr lang="ru-RU" sz="4000" dirty="0" smtClean="0">
                <a:effectLst>
                  <a:outerShdw blurRad="38100" dist="38100" dir="2700000" algn="tl">
                    <a:srgbClr val="000000">
                      <a:alpha val="43137"/>
                    </a:srgbClr>
                  </a:outerShdw>
                </a:effectLst>
              </a:rPr>
              <a:t>ПСИХОЛОГИЯ ТОЛПЫ</a:t>
            </a:r>
            <a:endParaRPr lang="ru-RU" sz="40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928688" y="1571625"/>
            <a:ext cx="8001000" cy="4448175"/>
          </a:xfrm>
        </p:spPr>
        <p:txBody>
          <a:bodyPr/>
          <a:lstStyle/>
          <a:p>
            <a:pPr algn="ctr" eaLnBrk="1" hangingPunct="1">
              <a:buFontTx/>
              <a:buNone/>
            </a:pPr>
            <a:r>
              <a:rPr lang="ru-RU" sz="2800" smtClean="0"/>
              <a:t>Сообщения о том, что на каком-либо массовом мероприятии пострадали люди, появляются с завидной регулярностью. Причина гибели людей — паника — вызывается эффектом толпы. Психологами давно показано — толпа бессознательна и импульсивна. </a:t>
            </a:r>
          </a:p>
          <a:p>
            <a:pPr eaLnBrk="1" hangingPunct="1">
              <a:buFontTx/>
              <a:buNone/>
            </a:pPr>
            <a:endParaRPr lang="ru-RU" sz="2800" smtClean="0"/>
          </a:p>
          <a:p>
            <a:pPr eaLnBrk="1" hangingPunct="1">
              <a:buFontTx/>
              <a:buNone/>
            </a:pPr>
            <a:r>
              <a:rPr lang="ru-RU" sz="2800" smtClean="0"/>
              <a:t>      А потому опасна.</a:t>
            </a:r>
          </a:p>
          <a:p>
            <a:pPr eaLnBrk="1" hangingPunct="1">
              <a:buFontTx/>
              <a:buNone/>
            </a:pPr>
            <a:endParaRPr lang="ru-RU" sz="2800" smtClean="0"/>
          </a:p>
        </p:txBody>
      </p:sp>
      <p:pic>
        <p:nvPicPr>
          <p:cNvPr id="20491" name="Picture 11" descr="http://ooho.ru/wp-content/uploads/2009/01/ucsi016849.jpg"/>
          <p:cNvPicPr>
            <a:picLocks noChangeAspect="1" noChangeArrowheads="1"/>
          </p:cNvPicPr>
          <p:nvPr/>
        </p:nvPicPr>
        <p:blipFill>
          <a:blip r:embed="rId2" cstate="print"/>
          <a:srcRect/>
          <a:stretch>
            <a:fillRect/>
          </a:stretch>
        </p:blipFill>
        <p:spPr bwMode="auto">
          <a:xfrm>
            <a:off x="5143500" y="4429125"/>
            <a:ext cx="3524250" cy="2066925"/>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2"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4" presetClass="entr" presetSubtype="0" fill="hold" nodeType="afterEffect">
                                  <p:stCondLst>
                                    <p:cond delay="0"/>
                                  </p:stCondLst>
                                  <p:childTnLst>
                                    <p:set>
                                      <p:cBhvr>
                                        <p:cTn id="19" dur="1" fill="hold">
                                          <p:stCondLst>
                                            <p:cond delay="0"/>
                                          </p:stCondLst>
                                        </p:cTn>
                                        <p:tgtEl>
                                          <p:spTgt spid="20491"/>
                                        </p:tgtEl>
                                        <p:attrNameLst>
                                          <p:attrName>style.visibility</p:attrName>
                                        </p:attrNameLst>
                                      </p:cBhvr>
                                      <p:to>
                                        <p:strVal val="visible"/>
                                      </p:to>
                                    </p:set>
                                    <p:anim to="" calcmode="lin" valueType="num">
                                      <p:cBhvr>
                                        <p:cTn id="20" dur="1" fill="hold"/>
                                        <p:tgtEl>
                                          <p:spTgt spid="20491"/>
                                        </p:tgtEl>
                                        <p:attrNameLst>
                                          <p:attrName/>
                                        </p:attrNameLst>
                                      </p:cBhvr>
                                    </p:anim>
                                  </p:childTnLst>
                                </p:cTn>
                              </p:par>
                            </p:childTnLst>
                          </p:cTn>
                        </p:par>
                        <p:par>
                          <p:cTn id="21" fill="hold">
                            <p:stCondLst>
                              <p:cond delay="4000"/>
                            </p:stCondLst>
                            <p:childTnLst>
                              <p:par>
                                <p:cTn id="22" presetID="43" presetClass="entr" presetSubtype="0" fill="hold" nodeType="afterEffect">
                                  <p:stCondLst>
                                    <p:cond delay="0"/>
                                  </p:stCondLst>
                                  <p:iterate type="lt">
                                    <p:tmPct val="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200"/>
                                        <p:tgtEl>
                                          <p:spTgt spid="3">
                                            <p:txEl>
                                              <p:pRg st="2" end="2"/>
                                            </p:txEl>
                                          </p:spTgt>
                                        </p:tgtEl>
                                      </p:cBhvr>
                                    </p:animEffect>
                                    <p:anim calcmode="lin" valueType="num">
                                      <p:cBhvr>
                                        <p:cTn id="25" dur="8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8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7" dur="1200" decel="50000" fill="hold">
                                          <p:stCondLst>
                                            <p:cond delay="8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1200" decel="50000" fill="hold">
                                          <p:stCondLst>
                                            <p:cond delay="8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29" fill="hold">
                            <p:stCondLst>
                              <p:cond delay="6000"/>
                            </p:stCondLst>
                            <p:childTnLst>
                              <p:par>
                                <p:cTn id="30" presetID="34" presetClass="emph" presetSubtype="0" fill="hold" nodeType="afterEffect">
                                  <p:stCondLst>
                                    <p:cond delay="0"/>
                                  </p:stCondLst>
                                  <p:iterate type="lt">
                                    <p:tmPct val="10000"/>
                                  </p:iterate>
                                  <p:childTnLst>
                                    <p:animMotion origin="layout" path="M -0.00416 0.11852 L -0.00416 -0.1125 " pathEditMode="relative" rAng="0" ptsTypes="AA">
                                      <p:cBhvr>
                                        <p:cTn id="31" dur="1000" accel="50000" decel="50000" autoRev="1" fill="hold">
                                          <p:stCondLst>
                                            <p:cond delay="0"/>
                                          </p:stCondLst>
                                        </p:cTn>
                                        <p:tgtEl>
                                          <p:spTgt spid="3">
                                            <p:txEl>
                                              <p:pRg st="2" end="2"/>
                                            </p:txEl>
                                          </p:spTgt>
                                        </p:tgtEl>
                                        <p:attrNameLst>
                                          <p:attrName>ppt_x</p:attrName>
                                          <p:attrName>ppt_y</p:attrName>
                                        </p:attrNameLst>
                                      </p:cBhvr>
                                      <p:rCtr x="0" y="-116"/>
                                    </p:animMotion>
                                    <p:animRot by="1500000">
                                      <p:cBhvr>
                                        <p:cTn id="32" dur="500" fill="hold">
                                          <p:stCondLst>
                                            <p:cond delay="0"/>
                                          </p:stCondLst>
                                        </p:cTn>
                                        <p:tgtEl>
                                          <p:spTgt spid="3">
                                            <p:txEl>
                                              <p:pRg st="2" end="2"/>
                                            </p:txEl>
                                          </p:spTgt>
                                        </p:tgtEl>
                                        <p:attrNameLst>
                                          <p:attrName>r</p:attrName>
                                        </p:attrNameLst>
                                      </p:cBhvr>
                                    </p:animRot>
                                    <p:animRot by="-1500000">
                                      <p:cBhvr>
                                        <p:cTn id="33" dur="500" fill="hold">
                                          <p:stCondLst>
                                            <p:cond delay="500"/>
                                          </p:stCondLst>
                                        </p:cTn>
                                        <p:tgtEl>
                                          <p:spTgt spid="3">
                                            <p:txEl>
                                              <p:pRg st="2" end="2"/>
                                            </p:txEl>
                                          </p:spTgt>
                                        </p:tgtEl>
                                        <p:attrNameLst>
                                          <p:attrName>r</p:attrName>
                                        </p:attrNameLst>
                                      </p:cBhvr>
                                    </p:animRot>
                                    <p:animRot by="-1500000">
                                      <p:cBhvr>
                                        <p:cTn id="34" dur="500" fill="hold">
                                          <p:stCondLst>
                                            <p:cond delay="1000"/>
                                          </p:stCondLst>
                                        </p:cTn>
                                        <p:tgtEl>
                                          <p:spTgt spid="3">
                                            <p:txEl>
                                              <p:pRg st="2" end="2"/>
                                            </p:txEl>
                                          </p:spTgt>
                                        </p:tgtEl>
                                        <p:attrNameLst>
                                          <p:attrName>r</p:attrName>
                                        </p:attrNameLst>
                                      </p:cBhvr>
                                    </p:animRot>
                                    <p:animRot by="1500000">
                                      <p:cBhvr>
                                        <p:cTn id="35" dur="500" fill="hold">
                                          <p:stCondLst>
                                            <p:cond delay="150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785813"/>
            <a:ext cx="6629400" cy="785812"/>
          </a:xfrm>
        </p:spPr>
        <p:txBody>
          <a:bodyPr/>
          <a:lstStyle/>
          <a:p>
            <a:pPr algn="ctr" eaLnBrk="1" hangingPunct="1">
              <a:defRPr/>
            </a:pPr>
            <a:r>
              <a:rPr lang="ru-RU" sz="4000" dirty="0" smtClean="0">
                <a:effectLst>
                  <a:outerShdw blurRad="38100" dist="38100" dir="2700000" algn="tl">
                    <a:srgbClr val="000000">
                      <a:alpha val="43137"/>
                    </a:srgbClr>
                  </a:outerShdw>
                </a:effectLst>
              </a:rPr>
              <a:t>ЧТО ТАКОЕ «ТОЛПА»?</a:t>
            </a:r>
            <a:endParaRPr lang="ru-RU" sz="40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785813" y="1714500"/>
            <a:ext cx="8072437" cy="4305300"/>
          </a:xfrm>
        </p:spPr>
        <p:txBody>
          <a:bodyPr/>
          <a:lstStyle/>
          <a:p>
            <a:pPr algn="just" eaLnBrk="1" hangingPunct="1">
              <a:buFontTx/>
              <a:buNone/>
            </a:pPr>
            <a:r>
              <a:rPr lang="ru-RU" b="1" smtClean="0"/>
              <a:t>   </a:t>
            </a:r>
            <a:r>
              <a:rPr lang="ru-RU" sz="2800" b="1" smtClean="0"/>
              <a:t>Толпа — бесструктурное скопление людей, лишенных ясно осознаваемой общности целей, но взаимно связанных сходством эмоционального состояния и общим объектом внимания. </a:t>
            </a:r>
            <a:r>
              <a:rPr lang="ru-RU" sz="2800" smtClean="0"/>
              <a:t> </a:t>
            </a:r>
          </a:p>
        </p:txBody>
      </p:sp>
      <p:pic>
        <p:nvPicPr>
          <p:cNvPr id="32773" name="Picture 5" descr="Картинка 131 из 40168"/>
          <p:cNvPicPr>
            <a:picLocks noChangeAspect="1" noChangeArrowheads="1"/>
          </p:cNvPicPr>
          <p:nvPr/>
        </p:nvPicPr>
        <p:blipFill>
          <a:blip r:embed="rId2" cstate="print"/>
          <a:srcRect/>
          <a:stretch>
            <a:fillRect/>
          </a:stretch>
        </p:blipFill>
        <p:spPr bwMode="auto">
          <a:xfrm>
            <a:off x="3000375" y="4071938"/>
            <a:ext cx="3810000" cy="253365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anim calcmode="lin" valueType="num">
                                      <p:cBhvr>
                                        <p:cTn id="1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54" presetClass="entr" presetSubtype="0" accel="100000" fill="hold" nodeType="afterEffect">
                                  <p:stCondLst>
                                    <p:cond delay="0"/>
                                  </p:stCondLst>
                                  <p:childTnLst>
                                    <p:set>
                                      <p:cBhvr>
                                        <p:cTn id="22" dur="1" fill="hold">
                                          <p:stCondLst>
                                            <p:cond delay="0"/>
                                          </p:stCondLst>
                                        </p:cTn>
                                        <p:tgtEl>
                                          <p:spTgt spid="32773"/>
                                        </p:tgtEl>
                                        <p:attrNameLst>
                                          <p:attrName>style.visibility</p:attrName>
                                        </p:attrNameLst>
                                      </p:cBhvr>
                                      <p:to>
                                        <p:strVal val="visible"/>
                                      </p:to>
                                    </p:set>
                                    <p:anim calcmode="lin" valueType="num">
                                      <p:cBhvr>
                                        <p:cTn id="23" dur="2000" fill="hold"/>
                                        <p:tgtEl>
                                          <p:spTgt spid="32773"/>
                                        </p:tgtEl>
                                        <p:attrNameLst>
                                          <p:attrName>ppt_w</p:attrName>
                                        </p:attrNameLst>
                                      </p:cBhvr>
                                      <p:tavLst>
                                        <p:tav tm="0">
                                          <p:val>
                                            <p:strVal val="#ppt_w*0.05"/>
                                          </p:val>
                                        </p:tav>
                                        <p:tav tm="100000">
                                          <p:val>
                                            <p:strVal val="#ppt_w"/>
                                          </p:val>
                                        </p:tav>
                                      </p:tavLst>
                                    </p:anim>
                                    <p:anim calcmode="lin" valueType="num">
                                      <p:cBhvr>
                                        <p:cTn id="24" dur="2000" fill="hold"/>
                                        <p:tgtEl>
                                          <p:spTgt spid="32773"/>
                                        </p:tgtEl>
                                        <p:attrNameLst>
                                          <p:attrName>ppt_h</p:attrName>
                                        </p:attrNameLst>
                                      </p:cBhvr>
                                      <p:tavLst>
                                        <p:tav tm="0">
                                          <p:val>
                                            <p:strVal val="#ppt_h"/>
                                          </p:val>
                                        </p:tav>
                                        <p:tav tm="100000">
                                          <p:val>
                                            <p:strVal val="#ppt_h"/>
                                          </p:val>
                                        </p:tav>
                                      </p:tavLst>
                                    </p:anim>
                                    <p:anim calcmode="lin" valueType="num">
                                      <p:cBhvr>
                                        <p:cTn id="25" dur="2000" fill="hold"/>
                                        <p:tgtEl>
                                          <p:spTgt spid="32773"/>
                                        </p:tgtEl>
                                        <p:attrNameLst>
                                          <p:attrName>ppt_x</p:attrName>
                                        </p:attrNameLst>
                                      </p:cBhvr>
                                      <p:tavLst>
                                        <p:tav tm="0">
                                          <p:val>
                                            <p:strVal val="#ppt_x-.2"/>
                                          </p:val>
                                        </p:tav>
                                        <p:tav tm="100000">
                                          <p:val>
                                            <p:strVal val="#ppt_x"/>
                                          </p:val>
                                        </p:tav>
                                      </p:tavLst>
                                    </p:anim>
                                    <p:anim calcmode="lin" valueType="num">
                                      <p:cBhvr>
                                        <p:cTn id="26" dur="2000" fill="hold"/>
                                        <p:tgtEl>
                                          <p:spTgt spid="32773"/>
                                        </p:tgtEl>
                                        <p:attrNameLst>
                                          <p:attrName>ppt_y</p:attrName>
                                        </p:attrNameLst>
                                      </p:cBhvr>
                                      <p:tavLst>
                                        <p:tav tm="0">
                                          <p:val>
                                            <p:strVal val="#ppt_y"/>
                                          </p:val>
                                        </p:tav>
                                        <p:tav tm="100000">
                                          <p:val>
                                            <p:strVal val="#ppt_y"/>
                                          </p:val>
                                        </p:tav>
                                      </p:tavLst>
                                    </p:anim>
                                    <p:animEffect transition="in" filter="fade">
                                      <p:cBhvr>
                                        <p:cTn id="27" dur="20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928688"/>
            <a:ext cx="6629400" cy="642937"/>
          </a:xfrm>
        </p:spPr>
        <p:txBody>
          <a:bodyPr/>
          <a:lstStyle/>
          <a:p>
            <a:pPr algn="ctr" eaLnBrk="1" hangingPunct="1">
              <a:defRPr/>
            </a:pPr>
            <a:r>
              <a:rPr lang="ru-RU" sz="4000" dirty="0" smtClean="0">
                <a:effectLst>
                  <a:outerShdw blurRad="38100" dist="38100" dir="2700000" algn="tl">
                    <a:srgbClr val="000000">
                      <a:alpha val="43137"/>
                    </a:srgbClr>
                  </a:outerShdw>
                </a:effectLst>
              </a:rPr>
              <a:t>ПСИХОЛОГИЯ ТОЛПЫ</a:t>
            </a:r>
            <a:endParaRPr lang="ru-RU" sz="4000" dirty="0"/>
          </a:p>
        </p:txBody>
      </p:sp>
      <p:sp>
        <p:nvSpPr>
          <p:cNvPr id="3" name="Содержимое 2"/>
          <p:cNvSpPr>
            <a:spLocks noGrp="1"/>
          </p:cNvSpPr>
          <p:nvPr>
            <p:ph idx="1"/>
          </p:nvPr>
        </p:nvSpPr>
        <p:spPr>
          <a:xfrm>
            <a:off x="642938" y="1500188"/>
            <a:ext cx="8143875" cy="5000625"/>
          </a:xfrm>
        </p:spPr>
        <p:txBody>
          <a:bodyPr/>
          <a:lstStyle/>
          <a:p>
            <a:pPr algn="just" eaLnBrk="1" hangingPunct="1">
              <a:buFontTx/>
              <a:buNone/>
            </a:pPr>
            <a:r>
              <a:rPr lang="ru-RU" sz="2800" smtClean="0"/>
              <a:t>   Психологи смотрят на толпу как на некое единое существо. Вспомните стаи саранчи — огромные тучи, опускающиеся и взлетающие словно по команде. Толпа людей ведет себя точно так же. Она имеет свою логику действий, часто отличную от логики каждого, кто входит в нее. </a:t>
            </a:r>
          </a:p>
        </p:txBody>
      </p:sp>
      <p:sp>
        <p:nvSpPr>
          <p:cNvPr id="7172" name="AutoShape 2" descr="Картинка 29 из 141"/>
          <p:cNvSpPr>
            <a:spLocks noChangeAspect="1" noChangeArrowheads="1"/>
          </p:cNvSpPr>
          <p:nvPr/>
        </p:nvSpPr>
        <p:spPr bwMode="auto">
          <a:xfrm>
            <a:off x="168275" y="-182563"/>
            <a:ext cx="304800" cy="304801"/>
          </a:xfrm>
          <a:prstGeom prst="rect">
            <a:avLst/>
          </a:prstGeom>
          <a:noFill/>
          <a:ln w="9525">
            <a:noFill/>
            <a:miter lim="800000"/>
            <a:headEnd/>
            <a:tailEnd/>
          </a:ln>
        </p:spPr>
        <p:txBody>
          <a:bodyPr/>
          <a:lstStyle/>
          <a:p>
            <a:endParaRPr lang="ru-RU"/>
          </a:p>
        </p:txBody>
      </p:sp>
      <p:pic>
        <p:nvPicPr>
          <p:cNvPr id="19460" name="Picture 4" descr="Картинка 29 из 141"/>
          <p:cNvPicPr>
            <a:picLocks noChangeAspect="1" noChangeArrowheads="1"/>
          </p:cNvPicPr>
          <p:nvPr/>
        </p:nvPicPr>
        <p:blipFill>
          <a:blip r:embed="rId2" cstate="print"/>
          <a:srcRect/>
          <a:stretch>
            <a:fillRect/>
          </a:stretch>
        </p:blipFill>
        <p:spPr bwMode="auto">
          <a:xfrm>
            <a:off x="5786438" y="4286250"/>
            <a:ext cx="3000375" cy="2286000"/>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anim calcmode="lin" valueType="num">
                                      <p:cBhvr>
                                        <p:cTn id="1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6" presetClass="entr" presetSubtype="0" fill="hold" nodeType="afterEffect">
                                  <p:stCondLst>
                                    <p:cond delay="0"/>
                                  </p:stCondLst>
                                  <p:childTnLst>
                                    <p:set>
                                      <p:cBhvr>
                                        <p:cTn id="22" dur="1" fill="hold">
                                          <p:stCondLst>
                                            <p:cond delay="0"/>
                                          </p:stCondLst>
                                        </p:cTn>
                                        <p:tgtEl>
                                          <p:spTgt spid="19460"/>
                                        </p:tgtEl>
                                        <p:attrNameLst>
                                          <p:attrName>style.visibility</p:attrName>
                                        </p:attrNameLst>
                                      </p:cBhvr>
                                      <p:to>
                                        <p:strVal val="visible"/>
                                      </p:to>
                                    </p:set>
                                    <p:animEffect transition="in" filter="wipe(down)">
                                      <p:cBhvr>
                                        <p:cTn id="23" dur="580">
                                          <p:stCondLst>
                                            <p:cond delay="0"/>
                                          </p:stCondLst>
                                        </p:cTn>
                                        <p:tgtEl>
                                          <p:spTgt spid="19460"/>
                                        </p:tgtEl>
                                      </p:cBhvr>
                                    </p:animEffect>
                                    <p:anim calcmode="lin" valueType="num">
                                      <p:cBhvr>
                                        <p:cTn id="24" dur="1822" tmFilter="0,0; 0.14,0.36; 0.43,0.73; 0.71,0.91; 1.0,1.0">
                                          <p:stCondLst>
                                            <p:cond delay="0"/>
                                          </p:stCondLst>
                                        </p:cTn>
                                        <p:tgtEl>
                                          <p:spTgt spid="1946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946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946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946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9460"/>
                                        </p:tgtEl>
                                        <p:attrNameLst>
                                          <p:attrName>ppt_y</p:attrName>
                                        </p:attrNameLst>
                                      </p:cBhvr>
                                      <p:tavLst>
                                        <p:tav tm="0" fmla="#ppt_y-sin(pi*$)/81">
                                          <p:val>
                                            <p:fltVal val="0"/>
                                          </p:val>
                                        </p:tav>
                                        <p:tav tm="100000">
                                          <p:val>
                                            <p:fltVal val="1"/>
                                          </p:val>
                                        </p:tav>
                                      </p:tavLst>
                                    </p:anim>
                                    <p:animScale>
                                      <p:cBhvr>
                                        <p:cTn id="29" dur="26">
                                          <p:stCondLst>
                                            <p:cond delay="650"/>
                                          </p:stCondLst>
                                        </p:cTn>
                                        <p:tgtEl>
                                          <p:spTgt spid="19460"/>
                                        </p:tgtEl>
                                      </p:cBhvr>
                                      <p:to x="100000" y="60000"/>
                                    </p:animScale>
                                    <p:animScale>
                                      <p:cBhvr>
                                        <p:cTn id="30" dur="166" decel="50000">
                                          <p:stCondLst>
                                            <p:cond delay="676"/>
                                          </p:stCondLst>
                                        </p:cTn>
                                        <p:tgtEl>
                                          <p:spTgt spid="19460"/>
                                        </p:tgtEl>
                                      </p:cBhvr>
                                      <p:to x="100000" y="100000"/>
                                    </p:animScale>
                                    <p:animScale>
                                      <p:cBhvr>
                                        <p:cTn id="31" dur="26">
                                          <p:stCondLst>
                                            <p:cond delay="1312"/>
                                          </p:stCondLst>
                                        </p:cTn>
                                        <p:tgtEl>
                                          <p:spTgt spid="19460"/>
                                        </p:tgtEl>
                                      </p:cBhvr>
                                      <p:to x="100000" y="80000"/>
                                    </p:animScale>
                                    <p:animScale>
                                      <p:cBhvr>
                                        <p:cTn id="32" dur="166" decel="50000">
                                          <p:stCondLst>
                                            <p:cond delay="1338"/>
                                          </p:stCondLst>
                                        </p:cTn>
                                        <p:tgtEl>
                                          <p:spTgt spid="19460"/>
                                        </p:tgtEl>
                                      </p:cBhvr>
                                      <p:to x="100000" y="100000"/>
                                    </p:animScale>
                                    <p:animScale>
                                      <p:cBhvr>
                                        <p:cTn id="33" dur="26">
                                          <p:stCondLst>
                                            <p:cond delay="1642"/>
                                          </p:stCondLst>
                                        </p:cTn>
                                        <p:tgtEl>
                                          <p:spTgt spid="19460"/>
                                        </p:tgtEl>
                                      </p:cBhvr>
                                      <p:to x="100000" y="90000"/>
                                    </p:animScale>
                                    <p:animScale>
                                      <p:cBhvr>
                                        <p:cTn id="34" dur="166" decel="50000">
                                          <p:stCondLst>
                                            <p:cond delay="1668"/>
                                          </p:stCondLst>
                                        </p:cTn>
                                        <p:tgtEl>
                                          <p:spTgt spid="19460"/>
                                        </p:tgtEl>
                                      </p:cBhvr>
                                      <p:to x="100000" y="100000"/>
                                    </p:animScale>
                                    <p:animScale>
                                      <p:cBhvr>
                                        <p:cTn id="35" dur="26">
                                          <p:stCondLst>
                                            <p:cond delay="1808"/>
                                          </p:stCondLst>
                                        </p:cTn>
                                        <p:tgtEl>
                                          <p:spTgt spid="19460"/>
                                        </p:tgtEl>
                                      </p:cBhvr>
                                      <p:to x="100000" y="95000"/>
                                    </p:animScale>
                                    <p:animScale>
                                      <p:cBhvr>
                                        <p:cTn id="36" dur="166" decel="50000">
                                          <p:stCondLst>
                                            <p:cond delay="1834"/>
                                          </p:stCondLst>
                                        </p:cTn>
                                        <p:tgtEl>
                                          <p:spTgt spid="1946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629400" cy="714375"/>
          </a:xfrm>
        </p:spPr>
        <p:txBody>
          <a:bodyPr/>
          <a:lstStyle/>
          <a:p>
            <a:pPr algn="ctr" eaLnBrk="1" hangingPunct="1">
              <a:defRPr/>
            </a:pPr>
            <a:r>
              <a:rPr lang="ru-RU" sz="4000" dirty="0" smtClean="0">
                <a:effectLst>
                  <a:outerShdw blurRad="38100" dist="38100" dir="2700000" algn="tl">
                    <a:srgbClr val="000000">
                      <a:alpha val="43137"/>
                    </a:srgbClr>
                  </a:outerShdw>
                </a:effectLst>
              </a:rPr>
              <a:t>ПСИХОЛОГИЯ ТОЛПЫ</a:t>
            </a:r>
            <a:endParaRPr lang="ru-RU" sz="4000" dirty="0"/>
          </a:p>
        </p:txBody>
      </p:sp>
      <p:sp>
        <p:nvSpPr>
          <p:cNvPr id="3" name="Содержимое 2"/>
          <p:cNvSpPr>
            <a:spLocks noGrp="1"/>
          </p:cNvSpPr>
          <p:nvPr>
            <p:ph idx="1"/>
          </p:nvPr>
        </p:nvSpPr>
        <p:spPr>
          <a:xfrm>
            <a:off x="857250" y="1571625"/>
            <a:ext cx="7858125" cy="4643438"/>
          </a:xfrm>
        </p:spPr>
        <p:txBody>
          <a:bodyPr/>
          <a:lstStyle/>
          <a:p>
            <a:pPr algn="just" eaLnBrk="1" hangingPunct="1">
              <a:buFontTx/>
              <a:buNone/>
            </a:pPr>
            <a:r>
              <a:rPr lang="ru-RU" sz="2800" smtClean="0"/>
              <a:t>   При этом толпа, как всякая стая, полностью подчиняет себе действия отдельного человека. "Стадное чувство" ведет к тому, что человек практически перестает разделять собственное "я" и абстрактное "мы" толпы и как бы растворяется в ней.</a:t>
            </a:r>
          </a:p>
          <a:p>
            <a:pPr eaLnBrk="1" hangingPunct="1">
              <a:buFontTx/>
              <a:buNone/>
            </a:pPr>
            <a:endParaRPr lang="ru-RU" smtClean="0"/>
          </a:p>
        </p:txBody>
      </p:sp>
      <p:pic>
        <p:nvPicPr>
          <p:cNvPr id="18434" name="Picture 2" descr="podborkl"/>
          <p:cNvPicPr>
            <a:picLocks noChangeAspect="1" noChangeArrowheads="1"/>
          </p:cNvPicPr>
          <p:nvPr/>
        </p:nvPicPr>
        <p:blipFill>
          <a:blip r:embed="rId2" cstate="print"/>
          <a:srcRect b="7594"/>
          <a:stretch>
            <a:fillRect/>
          </a:stretch>
        </p:blipFill>
        <p:spPr bwMode="auto">
          <a:xfrm>
            <a:off x="4500563" y="4286250"/>
            <a:ext cx="3929062" cy="2422525"/>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anim calcmode="lin" valueType="num">
                                      <p:cBhvr>
                                        <p:cTn id="1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18" presetClass="entr" presetSubtype="12" fill="hold" nodeType="afterEffect">
                                  <p:stCondLst>
                                    <p:cond delay="0"/>
                                  </p:stCondLst>
                                  <p:childTnLst>
                                    <p:set>
                                      <p:cBhvr>
                                        <p:cTn id="22" dur="1" fill="hold">
                                          <p:stCondLst>
                                            <p:cond delay="0"/>
                                          </p:stCondLst>
                                        </p:cTn>
                                        <p:tgtEl>
                                          <p:spTgt spid="18434"/>
                                        </p:tgtEl>
                                        <p:attrNameLst>
                                          <p:attrName>style.visibility</p:attrName>
                                        </p:attrNameLst>
                                      </p:cBhvr>
                                      <p:to>
                                        <p:strVal val="visible"/>
                                      </p:to>
                                    </p:set>
                                    <p:animEffect transition="in" filter="strips(downLeft)">
                                      <p:cBhvr>
                                        <p:cTn id="23"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629400" cy="714375"/>
          </a:xfrm>
        </p:spPr>
        <p:txBody>
          <a:bodyPr/>
          <a:lstStyle/>
          <a:p>
            <a:pPr algn="ctr" eaLnBrk="1" hangingPunct="1">
              <a:defRPr/>
            </a:pPr>
            <a:r>
              <a:rPr lang="ru-RU" sz="4000" dirty="0" smtClean="0">
                <a:effectLst>
                  <a:outerShdw blurRad="38100" dist="38100" dir="2700000" algn="tl">
                    <a:srgbClr val="000000">
                      <a:alpha val="43137"/>
                    </a:srgbClr>
                  </a:outerShdw>
                </a:effectLst>
              </a:rPr>
              <a:t>ПСИХОЛОГИЯ ТОЛПЫ</a:t>
            </a:r>
            <a:endParaRPr lang="ru-RU" sz="4000" dirty="0"/>
          </a:p>
        </p:txBody>
      </p:sp>
      <p:sp>
        <p:nvSpPr>
          <p:cNvPr id="3" name="Содержимое 2"/>
          <p:cNvSpPr>
            <a:spLocks noGrp="1"/>
          </p:cNvSpPr>
          <p:nvPr>
            <p:ph idx="1"/>
          </p:nvPr>
        </p:nvSpPr>
        <p:spPr>
          <a:xfrm>
            <a:off x="714375" y="1571625"/>
            <a:ext cx="8001000" cy="4448175"/>
          </a:xfrm>
        </p:spPr>
        <p:txBody>
          <a:bodyPr/>
          <a:lstStyle/>
          <a:p>
            <a:pPr algn="just" eaLnBrk="1" hangingPunct="1">
              <a:buFontTx/>
              <a:buNone/>
            </a:pPr>
            <a:r>
              <a:rPr lang="ru-RU" sz="2800" smtClean="0"/>
              <a:t>   Г. Лебон, посвятивший всю жизнь изучению психологии толпы, отмечает поразительный факт: каковы бы ни были индивиды, составляющие ее, их образ жизни, занятия, характеры, ум, одного их превращения в толпу достаточно для того, чтобы у них образовался род коллективной души, заставляющей их чувствовать, думать и действовать совершенно иначе, чем чувствовал, думал и действовал каждый из них в отдельности.</a:t>
            </a:r>
          </a:p>
          <a:p>
            <a:pPr eaLnBrk="1" hangingPunct="1">
              <a:buFontTx/>
              <a:buNone/>
            </a:pPr>
            <a:endParaRPr lang="ru-RU" smtClean="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anim calcmode="lin" valueType="num">
                                      <p:cBhvr>
                                        <p:cTn id="1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857250"/>
            <a:ext cx="6815138" cy="785813"/>
          </a:xfrm>
        </p:spPr>
        <p:txBody>
          <a:bodyPr/>
          <a:lstStyle/>
          <a:p>
            <a:pPr algn="ctr" eaLnBrk="1" hangingPunct="1">
              <a:defRPr/>
            </a:pPr>
            <a:r>
              <a:rPr lang="ru-RU" sz="4000" dirty="0" smtClean="0">
                <a:effectLst>
                  <a:outerShdw blurRad="38100" dist="38100" dir="2700000" algn="tl">
                    <a:srgbClr val="000000">
                      <a:alpha val="43137"/>
                    </a:srgbClr>
                  </a:outerShdw>
                </a:effectLst>
              </a:rPr>
              <a:t>КЛАССИФИКАЦИЯ ТОЛПЫ</a:t>
            </a:r>
            <a:endParaRPr lang="ru-RU" sz="4000" dirty="0"/>
          </a:p>
        </p:txBody>
      </p:sp>
      <p:pic>
        <p:nvPicPr>
          <p:cNvPr id="43010" name="Picture 2" descr="http://www.gumer.info/bibliotek_Buks/Psihol/Nazar/02_clip_image001_0000.gif"/>
          <p:cNvPicPr>
            <a:picLocks noChangeAspect="1" noChangeArrowheads="1"/>
          </p:cNvPicPr>
          <p:nvPr/>
        </p:nvPicPr>
        <p:blipFill>
          <a:blip r:embed="rId2" cstate="print"/>
          <a:srcRect/>
          <a:stretch>
            <a:fillRect/>
          </a:stretch>
        </p:blipFill>
        <p:spPr bwMode="auto">
          <a:xfrm>
            <a:off x="1857375" y="1928813"/>
            <a:ext cx="6643688" cy="4143375"/>
          </a:xfrm>
          <a:prstGeom prst="rect">
            <a:avLst/>
          </a:prstGeom>
          <a:noFill/>
          <a:ln w="9525">
            <a:noFill/>
            <a:miter lim="800000"/>
            <a:headEnd/>
            <a:tailEnd/>
          </a:ln>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 presetClass="entr" presetSubtype="16" fill="hold" nodeType="after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box(in)">
                                      <p:cBhvr>
                                        <p:cTn id="11" dur="2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ТОЛПА И ЧЕЛОВЕК&amp;quot;&quot;/&gt;&lt;property id=&quot;20307&quot; value=&quot;267&quot;/&gt;&lt;/object&gt;&lt;object type=&quot;3&quot; unique_id=&quot;10026&quot;&gt;&lt;property id=&quot;20148&quot; value=&quot;5&quot;/&gt;&lt;property id=&quot;20300&quot; value=&quot;Slide 2 - &amp;quot;ЦЕЛЬ РАБОТЫ&amp;quot;&quot;/&gt;&lt;property id=&quot;20307&quot; value=&quot;273&quot;/&gt;&lt;/object&gt;&lt;object type=&quot;3&quot; unique_id=&quot;10027&quot;&gt;&lt;property id=&quot;20148&quot; value=&quot;5&quot;/&gt;&lt;property id=&quot;20300&quot; value=&quot;Slide 4 - &amp;quot;ПСИХОЛОГИЯ ТОЛПЫ&amp;quot;&quot;/&gt;&lt;property id=&quot;20307&quot; value=&quot;269&quot;/&gt;&lt;/object&gt;&lt;object type=&quot;3&quot; unique_id=&quot;10028&quot;&gt;&lt;property id=&quot;20148&quot; value=&quot;5&quot;/&gt;&lt;property id=&quot;20300&quot; value=&quot;Slide 6 - &amp;quot;ПСИХОЛОГИЯ ТОЛПЫ&amp;quot;&quot;/&gt;&lt;property id=&quot;20307&quot; value=&quot;270&quot;/&gt;&lt;/object&gt;&lt;object type=&quot;3&quot; unique_id=&quot;10029&quot;&gt;&lt;property id=&quot;20148&quot; value=&quot;5&quot;/&gt;&lt;property id=&quot;20300&quot; value=&quot;Slide 7 - &amp;quot;ПСИХОЛОГИЯ ТОЛПЫ&amp;quot;&quot;/&gt;&lt;property id=&quot;20307&quot; value=&quot;271&quot;/&gt;&lt;/object&gt;&lt;object type=&quot;3&quot; unique_id=&quot;10030&quot;&gt;&lt;property id=&quot;20148&quot; value=&quot;5&quot;/&gt;&lt;property id=&quot;20300&quot; value=&quot;Slide 8 - &amp;quot;ПСИХОЛОГИЯ ТОЛПЫ&amp;quot;&quot;/&gt;&lt;property id=&quot;20307&quot; value=&quot;272&quot;/&gt;&lt;/object&gt;&lt;object type=&quot;3&quot; unique_id=&quot;10207&quot;&gt;&lt;property id=&quot;20148&quot; value=&quot;5&quot;/&gt;&lt;property id=&quot;20300&quot; value=&quot;Slide 5 - &amp;quot;ЧТО ТАКОЕ «ТОЛПА»?&amp;quot;&quot;/&gt;&lt;property id=&quot;20307&quot; value=&quot;279&quot;/&gt;&lt;/object&gt;&lt;object type=&quot;3&quot; unique_id=&quot;10208&quot;&gt;&lt;property id=&quot;20148&quot; value=&quot;5&quot;/&gt;&lt;property id=&quot;20300&quot; value=&quot;Slide 9 - &amp;quot;КЛАССИФИКАЦИЯ ТОЛПЫ&amp;quot;&quot;/&gt;&lt;property id=&quot;20307&quot; value=&quot;289&quot;/&gt;&lt;/object&gt;&lt;object type=&quot;3&quot; unique_id=&quot;10209&quot;&gt;&lt;property id=&quot;20148&quot; value=&quot;5&quot;/&gt;&lt;property id=&quot;20300&quot; value=&quot;Slide 10 - &amp;quot;КЛАССИФИКАЦИЯ ТОЛПЫ&amp;quot;&quot;/&gt;&lt;property id=&quot;20307&quot; value=&quot;274&quot;/&gt;&lt;/object&gt;&lt;object type=&quot;3&quot; unique_id=&quot;10210&quot;&gt;&lt;property id=&quot;20148&quot; value=&quot;5&quot;/&gt;&lt;property id=&quot;20300&quot; value=&quot;Slide 11 - &amp;quot;КЛАССИФИКАЦИЯ ТОЛПЫ&amp;quot;&quot;/&gt;&lt;property id=&quot;20307&quot; value=&quot;275&quot;/&gt;&lt;/object&gt;&lt;object type=&quot;3&quot; unique_id=&quot;10211&quot;&gt;&lt;property id=&quot;20148&quot; value=&quot;5&quot;/&gt;&lt;property id=&quot;20300&quot; value=&quot;Slide 12 - &amp;quot;КЛАССИФИКАЦИЯ ТОЛПЫ&amp;quot;&quot;/&gt;&lt;property id=&quot;20307&quot; value=&quot;288&quot;/&gt;&lt;/object&gt;&lt;object type=&quot;3&quot; unique_id=&quot;10212&quot;&gt;&lt;property id=&quot;20148&quot; value=&quot;5&quot;/&gt;&lt;property id=&quot;20300&quot; value=&quot;Slide 14 - &amp;quot;КЛАССИФИКАЦИЯ ТОЛПЫ&amp;quot;&quot;/&gt;&lt;property id=&quot;20307&quot; value=&quot;277&quot;/&gt;&lt;/object&gt;&lt;object type=&quot;3&quot; unique_id=&quot;10213&quot;&gt;&lt;property id=&quot;20148&quot; value=&quot;5&quot;/&gt;&lt;property id=&quot;20300&quot; value=&quot;Slide 15 - &amp;quot;КЛАССИФИКАЦИЯ ТОЛПЫ&amp;quot;&quot;/&gt;&lt;property id=&quot;20307&quot; value=&quot;280&quot;/&gt;&lt;/object&gt;&lt;object type=&quot;3&quot; unique_id=&quot;10214&quot;&gt;&lt;property id=&quot;20148&quot; value=&quot;5&quot;/&gt;&lt;property id=&quot;20300&quot; value=&quot;Slide 17 - &amp;quot;КЛАССИФИКАЦИЯ ТОЛПЫ&amp;quot;&quot;/&gt;&lt;property id=&quot;20307&quot; value=&quot;281&quot;/&gt;&lt;/object&gt;&lt;object type=&quot;3&quot; unique_id=&quot;10215&quot;&gt;&lt;property id=&quot;20148&quot; value=&quot;5&quot;/&gt;&lt;property id=&quot;20300&quot; value=&quot;Slide 18 - &amp;quot;КЛАССИФИКАЦИЯ ТОЛПЫ&amp;quot;&quot;/&gt;&lt;property id=&quot;20307&quot; value=&quot;282&quot;/&gt;&lt;/object&gt;&lt;object type=&quot;3&quot; unique_id=&quot;10216&quot;&gt;&lt;property id=&quot;20148&quot; value=&quot;5&quot;/&gt;&lt;property id=&quot;20300&quot; value=&quot;Slide 20 - &amp;quot;КЛАССИФИКАЦИЯ ТОЛПЫ&amp;quot;&quot;/&gt;&lt;property id=&quot;20307&quot; value=&quot;283&quot;/&gt;&lt;/object&gt;&lt;object type=&quot;3&quot; unique_id=&quot;10217&quot;&gt;&lt;property id=&quot;20148&quot; value=&quot;5&quot;/&gt;&lt;property id=&quot;20300&quot; value=&quot;Slide 22 - &amp;quot;ПРАВИЛА ПОВЕДЕНИЯ В ТОЛПЕ&amp;quot;&quot;/&gt;&lt;property id=&quot;20307&quot; value=&quot;284&quot;/&gt;&lt;/object&gt;&lt;object type=&quot;3&quot; unique_id=&quot;10218&quot;&gt;&lt;property id=&quot;20148&quot; value=&quot;5&quot;/&gt;&lt;property id=&quot;20300&quot; value=&quot;Slide 23 - &amp;quot;ПРАВИЛА ПОВЕДЕНИЯ В ТОЛПЕ&amp;quot;&quot;/&gt;&lt;property id=&quot;20307&quot; value=&quot;285&quot;/&gt;&lt;/object&gt;&lt;object type=&quot;3&quot; unique_id=&quot;10219&quot;&gt;&lt;property id=&quot;20148&quot; value=&quot;5&quot;/&gt;&lt;property id=&quot;20300&quot; value=&quot;Slide 24 - &amp;quot;ПРАВИЛА ПОВЕДЕНИЯ В ТОЛПЕ&amp;quot;&quot;/&gt;&lt;property id=&quot;20307&quot; value=&quot;286&quot;/&gt;&lt;/object&gt;&lt;object type=&quot;3&quot; unique_id=&quot;10220&quot;&gt;&lt;property id=&quot;20148&quot; value=&quot;5&quot;/&gt;&lt;property id=&quot;20300&quot; value=&quot;Slide 25 - &amp;quot;ПРАВИЛА ПОВЕДЕНИЯ В ТОЛПЕ&amp;quot;&quot;/&gt;&lt;property id=&quot;20307&quot; value=&quot;287&quot;/&gt;&lt;/object&gt;&lt;object type=&quot;3&quot; unique_id=&quot;10221&quot;&gt;&lt;property id=&quot;20148&quot; value=&quot;5&quot;/&gt;&lt;property id=&quot;20300&quot; value=&quot;Slide 34 - &amp;quot;ИСПОЛЬЗОВАННЫЕ ИСТОЧНИКИ&amp;quot;&quot;/&gt;&lt;property id=&quot;20307&quot; value=&quot;278&quot;/&gt;&lt;/object&gt;&lt;object type=&quot;3&quot; unique_id=&quot;10360&quot;&gt;&lt;property id=&quot;20148&quot; value=&quot;5&quot;/&gt;&lt;property id=&quot;20300&quot; value=&quot;Slide 26 - &amp;quot;ПРАВИЛА ПОВЕДЕНИЯ В ТОЛПЕ&amp;quot;&quot;/&gt;&lt;property id=&quot;20307&quot; value=&quot;290&quot;/&gt;&lt;/object&gt;&lt;object type=&quot;3&quot; unique_id=&quot;10361&quot;&gt;&lt;property id=&quot;20148&quot; value=&quot;5&quot;/&gt;&lt;property id=&quot;20300&quot; value=&quot;Slide 27 - &amp;quot;ПРАВИЛА ПОВЕДЕНИЯ В ТОЛПЕ&amp;quot;&quot;/&gt;&lt;property id=&quot;20307&quot; value=&quot;291&quot;/&gt;&lt;/object&gt;&lt;object type=&quot;3&quot; unique_id=&quot;10362&quot;&gt;&lt;property id=&quot;20148&quot; value=&quot;5&quot;/&gt;&lt;property id=&quot;20300&quot; value=&quot;Slide 28 - &amp;quot;ПРАВИЛА ПОВЕДЕНИЯ В ТОЛПЕ&amp;quot;&quot;/&gt;&lt;property id=&quot;20307&quot; value=&quot;292&quot;/&gt;&lt;/object&gt;&lt;object type=&quot;3&quot; unique_id=&quot;10363&quot;&gt;&lt;property id=&quot;20148&quot; value=&quot;5&quot;/&gt;&lt;property id=&quot;20300&quot; value=&quot;Slide 30 - &amp;quot;ПРАВИЛА ПОВЕДЕНИЯ В ТОЛПЕ&amp;quot;&quot;/&gt;&lt;property id=&quot;20307&quot; value=&quot;293&quot;/&gt;&lt;/object&gt;&lt;object type=&quot;3&quot; unique_id=&quot;10553&quot;&gt;&lt;property id=&quot;20148&quot; value=&quot;5&quot;/&gt;&lt;property id=&quot;20300&quot; value=&quot;Slide 31 - &amp;quot;ПРАВИЛА ПОВЕДЕНИЯ В ТОЛПЕ&amp;quot;&quot;/&gt;&lt;property id=&quot;20307&quot; value=&quot;294&quot;/&gt;&lt;/object&gt;&lt;object type=&quot;3&quot; unique_id=&quot;10554&quot;&gt;&lt;property id=&quot;20148&quot; value=&quot;5&quot;/&gt;&lt;property id=&quot;20300&quot; value=&quot;Slide 33 - &amp;quot;ПОМНИТЕ!&amp;quot;&quot;/&gt;&lt;property id=&quot;20307&quot; value=&quot;295&quot;/&gt;&lt;/object&gt;&lt;object type=&quot;3&quot; unique_id=&quot;10555&quot;&gt;&lt;property id=&quot;20148&quot; value=&quot;5&quot;/&gt;&lt;property id=&quot;20300&quot; value=&quot;Slide 35 - &amp;quot;АВТОРСКАЯ СТРАНИЧКА&amp;quot;&quot;/&gt;&lt;property id=&quot;20307&quot; value=&quot;296&quot;/&gt;&lt;/object&gt;&lt;object type=&quot;3&quot; unique_id=&quot;10736&quot;&gt;&lt;property id=&quot;20148&quot; value=&quot;5&quot;/&gt;&lt;property id=&quot;20300&quot; value=&quot;Slide 3 - &amp;quot;&amp;#x0D;&amp;#x0A;&amp;#x0D;&amp;#x0A;&amp;#x0D;&amp;#x0A;&amp;#x0D;&amp;#x0A;&amp;#x0D;&amp;#x0A;&amp;#x0D;&amp;#x0A;&amp;#x0D;&amp;#x0A;&amp;#x0D;&amp;#x0A;&amp;#x0D;&amp;#x0A;&amp;#x0D;&amp;#x0A;&amp;#x0D;&amp;#x0A;&amp;#x0D;&amp;#x0A;&amp;#x0D;&amp;#x0A;&amp;#x0D;&amp;#x0A;Нет более ничтожного, глупого, презренного, жалкого, себялюбивого, злопамятного, завистливого и небла&quot;/&gt;&lt;property id=&quot;20307&quot; value=&quot;297&quot;/&gt;&lt;/object&gt;&lt;object type=&quot;3&quot; unique_id=&quot;10737&quot;&gt;&lt;property id=&quot;20148&quot; value=&quot;5&quot;/&gt;&lt;property id=&quot;20300&quot; value=&quot;Slide 32&quot;/&gt;&lt;property id=&quot;20307&quot; value=&quot;298&quot;/&gt;&lt;/object&gt;&lt;object type=&quot;3&quot; unique_id=&quot;10930&quot;&gt;&lt;property id=&quot;20148&quot; value=&quot;5&quot;/&gt;&lt;property id=&quot;20300&quot; value=&quot;Slide 13 - &amp;quot;КЛАССИФИКАЦИЯ ТОЛПЫ&amp;quot;&quot;/&gt;&lt;property id=&quot;20307&quot; value=&quot;301&quot;/&gt;&lt;/object&gt;&lt;object type=&quot;3&quot; unique_id=&quot;10931&quot;&gt;&lt;property id=&quot;20148&quot; value=&quot;5&quot;/&gt;&lt;property id=&quot;20300&quot; value=&quot;Slide 16 - &amp;quot;КЛАССИФИКАЦИЯ ТОЛПЫ&amp;quot;&quot;/&gt;&lt;property id=&quot;20307&quot; value=&quot;300&quot;/&gt;&lt;/object&gt;&lt;object type=&quot;3&quot; unique_id=&quot;11034&quot;&gt;&lt;property id=&quot;20148&quot; value=&quot;5&quot;/&gt;&lt;property id=&quot;20300&quot; value=&quot;Slide 19 - &amp;quot;КЛАССИФИКАЦИЯ ТОЛПЫ&amp;quot;&quot;/&gt;&lt;property id=&quot;20307&quot; value=&quot;302&quot;/&gt;&lt;/object&gt;&lt;object type=&quot;3&quot; unique_id=&quot;11035&quot;&gt;&lt;property id=&quot;20148&quot; value=&quot;5&quot;/&gt;&lt;property id=&quot;20300&quot; value=&quot;Slide 21 - &amp;quot;КЛАССИФИКАЦИЯ ТОЛПЫ&amp;quot;&quot;/&gt;&lt;property id=&quot;20307&quot; value=&quot;303&quot;/&gt;&lt;/object&gt;&lt;object type=&quot;3&quot; unique_id=&quot;11036&quot;&gt;&lt;property id=&quot;20148&quot; value=&quot;5&quot;/&gt;&lt;property id=&quot;20300&quot; value=&quot;Slide 29 - &amp;quot;ПРАВИЛА ПОВЕДЕНИЯ В ТОЛПЕ&amp;quot;&quot;/&gt;&lt;property id=&quot;20307&quot; value=&quot;304&quot;/&gt;&lt;/object&gt;&lt;/object&gt;&lt;/object&gt;&lt;/database&gt;"/>
  <p:tag name="SECTOMILLISECCONVERTED" val="1"/>
</p:tagLst>
</file>

<file path=ppt/theme/theme1.xml><?xml version="1.0" encoding="utf-8"?>
<a:theme xmlns:a="http://schemas.openxmlformats.org/drawingml/2006/main" name="01018456">
  <a:themeElements>
    <a:clrScheme name="ms_pptprojoverview_tp01018456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ms_pptprojoverview_tp01018456">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s_pptprojoverview_tp01018456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ms_pptprojoverview_tp01018456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ms_pptprojoverview_tp01018456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01018456</Template>
  <TotalTime>380</TotalTime>
  <Words>827</Words>
  <Application>Microsoft Office PowerPoint</Application>
  <PresentationFormat>Экран (4:3)</PresentationFormat>
  <Paragraphs>122</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01018456</vt:lpstr>
      <vt:lpstr>ТОЛПА И ЧЕЛОВЕК</vt:lpstr>
      <vt:lpstr>ЦЕЛЬ РАБОТЫ</vt:lpstr>
      <vt:lpstr>              Нет более ничтожного, глупого, презренного, жалкого, себялюбивого, злопамятного, завистливого и неблагодарного животного, чем Толпа.                                          У. Хэзлитт  </vt:lpstr>
      <vt:lpstr>ПСИХОЛОГИЯ ТОЛПЫ</vt:lpstr>
      <vt:lpstr>ЧТО ТАКОЕ «ТОЛПА»?</vt:lpstr>
      <vt:lpstr>ПСИХОЛОГИЯ ТОЛПЫ</vt:lpstr>
      <vt:lpstr>ПСИХОЛОГИЯ ТОЛПЫ</vt:lpstr>
      <vt:lpstr>ПСИХОЛОГИЯ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КЛАССИФИКАЦИЯ ТОЛПЫ</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ПРАВИЛА ПОВЕДЕНИЯ В ТОЛПЕ</vt:lpstr>
      <vt:lpstr>Слайд 32</vt:lpstr>
      <vt:lpstr>ПОМНИТЕ!</vt:lpstr>
    </vt:vector>
  </TitlesOfParts>
  <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subject/>
  <dc:creator>Zver</dc:creator>
  <cp:keywords/>
  <dc:description/>
  <cp:lastModifiedBy>Николай</cp:lastModifiedBy>
  <cp:revision>46</cp:revision>
  <dcterms:created xsi:type="dcterms:W3CDTF">2009-04-07T16:26:17Z</dcterms:created>
  <dcterms:modified xsi:type="dcterms:W3CDTF">2012-06-28T07:45:46Z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TC010184561049</vt:lpwstr>
  </property>
</Properties>
</file>